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320" r:id="rId5"/>
    <p:sldId id="335" r:id="rId6"/>
    <p:sldId id="321" r:id="rId7"/>
    <p:sldId id="322" r:id="rId8"/>
    <p:sldId id="323" r:id="rId9"/>
    <p:sldId id="324" r:id="rId10"/>
    <p:sldId id="325" r:id="rId11"/>
    <p:sldId id="326" r:id="rId12"/>
    <p:sldId id="328" r:id="rId13"/>
    <p:sldId id="329" r:id="rId14"/>
    <p:sldId id="330" r:id="rId15"/>
    <p:sldId id="332" r:id="rId16"/>
    <p:sldId id="331" r:id="rId17"/>
    <p:sldId id="333" r:id="rId18"/>
    <p:sldId id="334" r:id="rId19"/>
    <p:sldId id="345" r:id="rId20"/>
  </p:sldIdLst>
  <p:sldSz cx="8458200" cy="8458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99291E"/>
    <a:srgbClr val="C6A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E930F-F5E8-CC9F-D2FA-26FCBCBDFBB6}" v="565" dt="2025-04-23T15:19:24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63"/>
  </p:normalViewPr>
  <p:slideViewPr>
    <p:cSldViewPr snapToGrid="0">
      <p:cViewPr varScale="1">
        <p:scale>
          <a:sx n="95" d="100"/>
          <a:sy n="95" d="100"/>
        </p:scale>
        <p:origin x="2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55881-1FEA-4282-8297-D026F1D80B3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D0831-1929-4B50-9B89-8A0824AD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93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8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4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59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6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7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6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35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90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48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29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E4ADD-8D72-4DC9-A599-4B28CC893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75" y="1384248"/>
            <a:ext cx="6343650" cy="2944707"/>
          </a:xfrm>
        </p:spPr>
        <p:txBody>
          <a:bodyPr anchor="b"/>
          <a:lstStyle>
            <a:lvl1pPr algn="ctr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ADE53-90A5-4DFB-83DD-554CAACE7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75" y="4442514"/>
            <a:ext cx="6343650" cy="2042106"/>
          </a:xfrm>
        </p:spPr>
        <p:txBody>
          <a:bodyPr/>
          <a:lstStyle>
            <a:lvl1pPr marL="0" indent="0" algn="ctr">
              <a:buNone/>
              <a:defRPr sz="2960"/>
            </a:lvl1pPr>
            <a:lvl2pPr marL="563865" indent="0" algn="ctr">
              <a:buNone/>
              <a:defRPr sz="2467"/>
            </a:lvl2pPr>
            <a:lvl3pPr marL="1127730" indent="0" algn="ctr">
              <a:buNone/>
              <a:defRPr sz="2220"/>
            </a:lvl3pPr>
            <a:lvl4pPr marL="1691594" indent="0" algn="ctr">
              <a:buNone/>
              <a:defRPr sz="1973"/>
            </a:lvl4pPr>
            <a:lvl5pPr marL="2255459" indent="0" algn="ctr">
              <a:buNone/>
              <a:defRPr sz="1973"/>
            </a:lvl5pPr>
            <a:lvl6pPr marL="2819324" indent="0" algn="ctr">
              <a:buNone/>
              <a:defRPr sz="1973"/>
            </a:lvl6pPr>
            <a:lvl7pPr marL="3383189" indent="0" algn="ctr">
              <a:buNone/>
              <a:defRPr sz="1973"/>
            </a:lvl7pPr>
            <a:lvl8pPr marL="3947053" indent="0" algn="ctr">
              <a:buNone/>
              <a:defRPr sz="1973"/>
            </a:lvl8pPr>
            <a:lvl9pPr marL="4510918" indent="0" algn="ctr">
              <a:buNone/>
              <a:defRPr sz="19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09DC5-198A-41A3-94C9-CC4FDB5B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058A2-ED8C-440A-9BD2-6FF76C5E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3E249-FB1E-474A-92BB-5CD689BE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0F31-C946-4115-944A-82D7E53A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03FC9-5826-4D45-93E3-3087EC745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8F3FC-6425-4248-8326-7587CA35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EE8F7-9B82-4679-B953-738E9FAC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3895D-4051-47CA-9CCD-C501FE6E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420736-F1AB-471B-A51B-8C8BA4D6C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052900" y="450321"/>
            <a:ext cx="1823799" cy="71679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724D6-8D9E-4104-B74E-A0EB3EA1A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1501" y="450321"/>
            <a:ext cx="5365671" cy="7167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CC110-D27F-4166-A6D5-605E37F6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CA92-E69E-460F-B07A-CD771A42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8975F-DBFE-42C1-9426-0E8AE46F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2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82EF8-4285-433C-8C87-BB259A68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4930-CD81-4B6C-B5B9-EEF7D8A44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6C0BE-28C8-4FB2-A3FC-7E4C4343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E0A37-C7EC-4689-BDD5-C335A172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32735-9B24-427E-91C1-04435B73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2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E867-2058-4A51-847A-E269E689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96" y="2108677"/>
            <a:ext cx="7295198" cy="3518376"/>
          </a:xfrm>
        </p:spPr>
        <p:txBody>
          <a:bodyPr anchor="b"/>
          <a:lstStyle>
            <a:lvl1pPr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AF952-3301-479C-BD7B-9EC53AFD4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096" y="5660338"/>
            <a:ext cx="7295198" cy="1850231"/>
          </a:xfrm>
        </p:spPr>
        <p:txBody>
          <a:bodyPr/>
          <a:lstStyle>
            <a:lvl1pPr marL="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1pPr>
            <a:lvl2pPr marL="563865" indent="0">
              <a:buNone/>
              <a:defRPr sz="2467">
                <a:solidFill>
                  <a:schemeClr val="tx1">
                    <a:tint val="75000"/>
                  </a:schemeClr>
                </a:solidFill>
              </a:defRPr>
            </a:lvl2pPr>
            <a:lvl3pPr marL="112773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3pPr>
            <a:lvl4pPr marL="169159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4pPr>
            <a:lvl5pPr marL="2255459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5pPr>
            <a:lvl6pPr marL="281932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6pPr>
            <a:lvl7pPr marL="3383189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7pPr>
            <a:lvl8pPr marL="3947053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8pPr>
            <a:lvl9pPr marL="4510918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A2824-3229-4F0B-B87C-59FD5B9F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C0528-008F-401B-9D7B-FFEED0E0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070DB-61F1-4B77-AF1B-D8A4BF85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5603-9E84-4DDA-A57D-17233F28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B88D3-9571-4915-9610-F91318564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501" y="2251604"/>
            <a:ext cx="3594735" cy="536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E0DD4-8511-421B-9102-4CF969F90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1964" y="2251604"/>
            <a:ext cx="3594735" cy="536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CFF82-1780-46CE-88F5-83CE687F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0DE2-E2FA-4451-A4A2-6ADA94C3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96CB9-CE1E-45E5-8FDA-F43BED1B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31A0A-398D-4757-A89B-F426A4025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450321"/>
            <a:ext cx="7295198" cy="16348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B1D4A-133F-4F25-89D6-A31CEC895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603" y="2073434"/>
            <a:ext cx="3578215" cy="1016158"/>
          </a:xfrm>
        </p:spPr>
        <p:txBody>
          <a:bodyPr anchor="b"/>
          <a:lstStyle>
            <a:lvl1pPr marL="0" indent="0">
              <a:buNone/>
              <a:defRPr sz="2960" b="1"/>
            </a:lvl1pPr>
            <a:lvl2pPr marL="563865" indent="0">
              <a:buNone/>
              <a:defRPr sz="2467" b="1"/>
            </a:lvl2pPr>
            <a:lvl3pPr marL="1127730" indent="0">
              <a:buNone/>
              <a:defRPr sz="2220" b="1"/>
            </a:lvl3pPr>
            <a:lvl4pPr marL="1691594" indent="0">
              <a:buNone/>
              <a:defRPr sz="1973" b="1"/>
            </a:lvl4pPr>
            <a:lvl5pPr marL="2255459" indent="0">
              <a:buNone/>
              <a:defRPr sz="1973" b="1"/>
            </a:lvl5pPr>
            <a:lvl6pPr marL="2819324" indent="0">
              <a:buNone/>
              <a:defRPr sz="1973" b="1"/>
            </a:lvl6pPr>
            <a:lvl7pPr marL="3383189" indent="0">
              <a:buNone/>
              <a:defRPr sz="1973" b="1"/>
            </a:lvl7pPr>
            <a:lvl8pPr marL="3947053" indent="0">
              <a:buNone/>
              <a:defRPr sz="1973" b="1"/>
            </a:lvl8pPr>
            <a:lvl9pPr marL="4510918" indent="0">
              <a:buNone/>
              <a:defRPr sz="1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C051A-56B4-4C09-BF9A-9596A0217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603" y="3089593"/>
            <a:ext cx="3578215" cy="454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F40A3-A837-4E86-AB06-18A9112B7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81964" y="2073434"/>
            <a:ext cx="3595837" cy="1016158"/>
          </a:xfrm>
        </p:spPr>
        <p:txBody>
          <a:bodyPr anchor="b"/>
          <a:lstStyle>
            <a:lvl1pPr marL="0" indent="0">
              <a:buNone/>
              <a:defRPr sz="2960" b="1"/>
            </a:lvl1pPr>
            <a:lvl2pPr marL="563865" indent="0">
              <a:buNone/>
              <a:defRPr sz="2467" b="1"/>
            </a:lvl2pPr>
            <a:lvl3pPr marL="1127730" indent="0">
              <a:buNone/>
              <a:defRPr sz="2220" b="1"/>
            </a:lvl3pPr>
            <a:lvl4pPr marL="1691594" indent="0">
              <a:buNone/>
              <a:defRPr sz="1973" b="1"/>
            </a:lvl4pPr>
            <a:lvl5pPr marL="2255459" indent="0">
              <a:buNone/>
              <a:defRPr sz="1973" b="1"/>
            </a:lvl5pPr>
            <a:lvl6pPr marL="2819324" indent="0">
              <a:buNone/>
              <a:defRPr sz="1973" b="1"/>
            </a:lvl6pPr>
            <a:lvl7pPr marL="3383189" indent="0">
              <a:buNone/>
              <a:defRPr sz="1973" b="1"/>
            </a:lvl7pPr>
            <a:lvl8pPr marL="3947053" indent="0">
              <a:buNone/>
              <a:defRPr sz="1973" b="1"/>
            </a:lvl8pPr>
            <a:lvl9pPr marL="4510918" indent="0">
              <a:buNone/>
              <a:defRPr sz="1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D9B88-40CF-44D3-8E9D-210113AE7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1964" y="3089593"/>
            <a:ext cx="3595837" cy="454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28D25-5312-4E72-A52B-6B4DB9DD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17B52-10D0-47A8-BDD9-CD381963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B16AB-84EC-4E2C-A611-74659A36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EB7E-98D4-4FB9-B494-CAACF561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DE34-868C-40D3-B578-EC60C2EE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6FF53-A6E0-44E0-8A49-1E3B0EFB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272A5-8F01-44D2-8C5C-31821225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3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B4C008-7F93-4C8E-AA4E-C006B6CE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11CA1-A2E4-4C6A-9FAA-42CC6357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E2CE4-9C5C-4745-B520-E5DB150A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6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4D01-4064-467F-B320-1E035E85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563880"/>
            <a:ext cx="2727989" cy="1973580"/>
          </a:xfrm>
        </p:spPr>
        <p:txBody>
          <a:bodyPr anchor="b"/>
          <a:lstStyle>
            <a:lvl1pPr>
              <a:defRPr sz="39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7C604-846B-4506-AE9A-F88D7A3EA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837" y="1217825"/>
            <a:ext cx="4281964" cy="6010804"/>
          </a:xfrm>
        </p:spPr>
        <p:txBody>
          <a:bodyPr/>
          <a:lstStyle>
            <a:lvl1pPr>
              <a:defRPr sz="3947"/>
            </a:lvl1pPr>
            <a:lvl2pPr>
              <a:defRPr sz="3453"/>
            </a:lvl2pPr>
            <a:lvl3pPr>
              <a:defRPr sz="2960"/>
            </a:lvl3pPr>
            <a:lvl4pPr>
              <a:defRPr sz="2467"/>
            </a:lvl4pPr>
            <a:lvl5pPr>
              <a:defRPr sz="2467"/>
            </a:lvl5pPr>
            <a:lvl6pPr>
              <a:defRPr sz="2467"/>
            </a:lvl6pPr>
            <a:lvl7pPr>
              <a:defRPr sz="2467"/>
            </a:lvl7pPr>
            <a:lvl8pPr>
              <a:defRPr sz="2467"/>
            </a:lvl8pPr>
            <a:lvl9pPr>
              <a:defRPr sz="24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F27B7-DC72-4444-8C75-7E06E172E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603" y="2537460"/>
            <a:ext cx="2727989" cy="4700959"/>
          </a:xfrm>
        </p:spPr>
        <p:txBody>
          <a:bodyPr/>
          <a:lstStyle>
            <a:lvl1pPr marL="0" indent="0">
              <a:buNone/>
              <a:defRPr sz="1973"/>
            </a:lvl1pPr>
            <a:lvl2pPr marL="563865" indent="0">
              <a:buNone/>
              <a:defRPr sz="1727"/>
            </a:lvl2pPr>
            <a:lvl3pPr marL="1127730" indent="0">
              <a:buNone/>
              <a:defRPr sz="1480"/>
            </a:lvl3pPr>
            <a:lvl4pPr marL="1691594" indent="0">
              <a:buNone/>
              <a:defRPr sz="1233"/>
            </a:lvl4pPr>
            <a:lvl5pPr marL="2255459" indent="0">
              <a:buNone/>
              <a:defRPr sz="1233"/>
            </a:lvl5pPr>
            <a:lvl6pPr marL="2819324" indent="0">
              <a:buNone/>
              <a:defRPr sz="1233"/>
            </a:lvl6pPr>
            <a:lvl7pPr marL="3383189" indent="0">
              <a:buNone/>
              <a:defRPr sz="1233"/>
            </a:lvl7pPr>
            <a:lvl8pPr marL="3947053" indent="0">
              <a:buNone/>
              <a:defRPr sz="1233"/>
            </a:lvl8pPr>
            <a:lvl9pPr marL="4510918" indent="0">
              <a:buNone/>
              <a:defRPr sz="12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EAD80-6CC1-401B-A5E9-67F15B97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A98B5-D1DB-4109-AB97-A63E8AF5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2DC63-D7BC-49FD-8CAB-84505186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C51FF-9E3C-4ECF-B4AD-F6CD83CE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563880"/>
            <a:ext cx="2727989" cy="1973580"/>
          </a:xfrm>
        </p:spPr>
        <p:txBody>
          <a:bodyPr anchor="b"/>
          <a:lstStyle>
            <a:lvl1pPr>
              <a:defRPr sz="39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97138-575C-471C-97B0-BBDB96C27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95837" y="1217825"/>
            <a:ext cx="4281964" cy="6010804"/>
          </a:xfrm>
        </p:spPr>
        <p:txBody>
          <a:bodyPr/>
          <a:lstStyle>
            <a:lvl1pPr marL="0" indent="0">
              <a:buNone/>
              <a:defRPr sz="3947"/>
            </a:lvl1pPr>
            <a:lvl2pPr marL="563865" indent="0">
              <a:buNone/>
              <a:defRPr sz="3453"/>
            </a:lvl2pPr>
            <a:lvl3pPr marL="1127730" indent="0">
              <a:buNone/>
              <a:defRPr sz="2960"/>
            </a:lvl3pPr>
            <a:lvl4pPr marL="1691594" indent="0">
              <a:buNone/>
              <a:defRPr sz="2467"/>
            </a:lvl4pPr>
            <a:lvl5pPr marL="2255459" indent="0">
              <a:buNone/>
              <a:defRPr sz="2467"/>
            </a:lvl5pPr>
            <a:lvl6pPr marL="2819324" indent="0">
              <a:buNone/>
              <a:defRPr sz="2467"/>
            </a:lvl6pPr>
            <a:lvl7pPr marL="3383189" indent="0">
              <a:buNone/>
              <a:defRPr sz="2467"/>
            </a:lvl7pPr>
            <a:lvl8pPr marL="3947053" indent="0">
              <a:buNone/>
              <a:defRPr sz="2467"/>
            </a:lvl8pPr>
            <a:lvl9pPr marL="4510918" indent="0">
              <a:buNone/>
              <a:defRPr sz="24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9CFA2-58A6-4BC8-92F5-50E42FB3A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603" y="2537460"/>
            <a:ext cx="2727989" cy="4700959"/>
          </a:xfrm>
        </p:spPr>
        <p:txBody>
          <a:bodyPr/>
          <a:lstStyle>
            <a:lvl1pPr marL="0" indent="0">
              <a:buNone/>
              <a:defRPr sz="1973"/>
            </a:lvl1pPr>
            <a:lvl2pPr marL="563865" indent="0">
              <a:buNone/>
              <a:defRPr sz="1727"/>
            </a:lvl2pPr>
            <a:lvl3pPr marL="1127730" indent="0">
              <a:buNone/>
              <a:defRPr sz="1480"/>
            </a:lvl3pPr>
            <a:lvl4pPr marL="1691594" indent="0">
              <a:buNone/>
              <a:defRPr sz="1233"/>
            </a:lvl4pPr>
            <a:lvl5pPr marL="2255459" indent="0">
              <a:buNone/>
              <a:defRPr sz="1233"/>
            </a:lvl5pPr>
            <a:lvl6pPr marL="2819324" indent="0">
              <a:buNone/>
              <a:defRPr sz="1233"/>
            </a:lvl6pPr>
            <a:lvl7pPr marL="3383189" indent="0">
              <a:buNone/>
              <a:defRPr sz="1233"/>
            </a:lvl7pPr>
            <a:lvl8pPr marL="3947053" indent="0">
              <a:buNone/>
              <a:defRPr sz="1233"/>
            </a:lvl8pPr>
            <a:lvl9pPr marL="4510918" indent="0">
              <a:buNone/>
              <a:defRPr sz="12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51425-ED9D-4201-9A39-2B3FB1B1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49508-66D9-4CB8-8F40-0FE461DE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40390-6AE0-4160-A7E1-B4621039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6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787ED-84EF-4A56-872F-5210817D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01" y="450321"/>
            <a:ext cx="7295198" cy="1634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AE3BA-32E4-4178-929A-31998C10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501" y="2251604"/>
            <a:ext cx="7295198" cy="536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463C-88E5-477B-ABCE-38CB294D9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1501" y="7839499"/>
            <a:ext cx="1903095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19018-FD8A-47B0-88AB-89207D940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1779" y="7839499"/>
            <a:ext cx="2854643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0D8ED-C792-4781-B98E-7C85A76F1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73604" y="7839499"/>
            <a:ext cx="1903095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8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127730" rtl="0" eaLnBrk="1" latinLnBrk="0" hangingPunct="1">
        <a:lnSpc>
          <a:spcPct val="90000"/>
        </a:lnSpc>
        <a:spcBef>
          <a:spcPct val="0"/>
        </a:spcBef>
        <a:buNone/>
        <a:defRPr sz="54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1932" indent="-281932" algn="l" defTabSz="1127730" rtl="0" eaLnBrk="1" latinLnBrk="0" hangingPunct="1">
        <a:lnSpc>
          <a:spcPct val="90000"/>
        </a:lnSpc>
        <a:spcBef>
          <a:spcPts val="1233"/>
        </a:spcBef>
        <a:buFont typeface="Arial" panose="020B0604020202020204" pitchFamily="34" charset="0"/>
        <a:buChar char="•"/>
        <a:defRPr sz="3453" kern="1200">
          <a:solidFill>
            <a:schemeClr val="tx1"/>
          </a:solidFill>
          <a:latin typeface="+mn-lt"/>
          <a:ea typeface="+mn-ea"/>
          <a:cs typeface="+mn-cs"/>
        </a:defRPr>
      </a:lvl1pPr>
      <a:lvl2pPr marL="845797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960" kern="1200">
          <a:solidFill>
            <a:schemeClr val="tx1"/>
          </a:solidFill>
          <a:latin typeface="+mn-lt"/>
          <a:ea typeface="+mn-ea"/>
          <a:cs typeface="+mn-cs"/>
        </a:defRPr>
      </a:lvl2pPr>
      <a:lvl3pPr marL="1409662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467" kern="1200">
          <a:solidFill>
            <a:schemeClr val="tx1"/>
          </a:solidFill>
          <a:latin typeface="+mn-lt"/>
          <a:ea typeface="+mn-ea"/>
          <a:cs typeface="+mn-cs"/>
        </a:defRPr>
      </a:lvl3pPr>
      <a:lvl4pPr marL="1973527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537391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3101256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665121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4228986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792850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1pPr>
      <a:lvl2pPr marL="563865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2pPr>
      <a:lvl3pPr marL="1127730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3pPr>
      <a:lvl4pPr marL="1691594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255459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2819324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83189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947053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510918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E171B1-9D7A-094E-A2D0-A4E17A58AA90}"/>
              </a:ext>
            </a:extLst>
          </p:cNvPr>
          <p:cNvGrpSpPr/>
          <p:nvPr/>
        </p:nvGrpSpPr>
        <p:grpSpPr>
          <a:xfrm>
            <a:off x="2364614" y="3628935"/>
            <a:ext cx="3725379" cy="1200329"/>
            <a:chOff x="2358580" y="4394186"/>
            <a:chExt cx="3725379" cy="120032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DA5C42-003B-EF40-A287-E5B9876DF8F4}"/>
                </a:ext>
              </a:extLst>
            </p:cNvPr>
            <p:cNvCxnSpPr>
              <a:cxnSpLocks/>
            </p:cNvCxnSpPr>
            <p:nvPr/>
          </p:nvCxnSpPr>
          <p:spPr>
            <a:xfrm>
              <a:off x="2470840" y="4946742"/>
              <a:ext cx="3436801" cy="0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5E99686F-3064-8943-9DCD-2FD4DEABCB88}"/>
                </a:ext>
              </a:extLst>
            </p:cNvPr>
            <p:cNvSpPr/>
            <p:nvPr/>
          </p:nvSpPr>
          <p:spPr>
            <a:xfrm>
              <a:off x="2788630" y="4467888"/>
              <a:ext cx="529146" cy="501297"/>
            </a:xfrm>
            <a:prstGeom prst="diamond">
              <a:avLst/>
            </a:prstGeom>
            <a:solidFill>
              <a:srgbClr val="C12B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4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F9657-0C90-8E43-BD05-44F776B0B6A1}"/>
                </a:ext>
              </a:extLst>
            </p:cNvPr>
            <p:cNvSpPr txBox="1"/>
            <p:nvPr/>
          </p:nvSpPr>
          <p:spPr>
            <a:xfrm>
              <a:off x="2358580" y="4394186"/>
              <a:ext cx="3725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E  </a:t>
              </a:r>
              <a:r>
                <a:rPr lang="en-US" sz="3600" dirty="0">
                  <a:solidFill>
                    <a:srgbClr val="C6A97C"/>
                  </a:solidFill>
                  <a:latin typeface="Garamond" panose="02020404030301010803" pitchFamily="18" charset="0"/>
                </a:rPr>
                <a:t>X</a:t>
              </a:r>
              <a:r>
                <a:rPr lang="en-US" sz="36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PLORATORY </a:t>
              </a:r>
            </a:p>
            <a:p>
              <a:pPr algn="ctr"/>
              <a:r>
                <a:rPr lang="en-US" sz="36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ACTIVITY   NO. 4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0FBC3-3D12-4192-A515-3615C01D18EE}"/>
              </a:ext>
            </a:extLst>
          </p:cNvPr>
          <p:cNvSpPr/>
          <p:nvPr/>
        </p:nvSpPr>
        <p:spPr>
          <a:xfrm>
            <a:off x="2459935" y="-249859"/>
            <a:ext cx="3538330" cy="6153702"/>
          </a:xfrm>
          <a:prstGeom prst="rect">
            <a:avLst/>
          </a:prstGeom>
          <a:solidFill>
            <a:srgbClr val="C6A9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[ people 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FA4DF-7FF8-4254-9956-185E6619AB27}"/>
              </a:ext>
            </a:extLst>
          </p:cNvPr>
          <p:cNvSpPr txBox="1"/>
          <p:nvPr/>
        </p:nvSpPr>
        <p:spPr>
          <a:xfrm>
            <a:off x="2225849" y="6902023"/>
            <a:ext cx="4006497" cy="388568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900" b="1" dirty="0">
                <a:solidFill>
                  <a:srgbClr val="9929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Solve for (X) in terms of (why)!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4D80BB-CF46-4E92-A954-22698325BB83}"/>
              </a:ext>
            </a:extLst>
          </p:cNvPr>
          <p:cNvGrpSpPr/>
          <p:nvPr/>
        </p:nvGrpSpPr>
        <p:grpSpPr>
          <a:xfrm>
            <a:off x="2925415" y="4848589"/>
            <a:ext cx="2607366" cy="802967"/>
            <a:chOff x="2839642" y="3446605"/>
            <a:chExt cx="2607366" cy="8029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8EC986-93DD-4123-BF2C-48CBA54D523B}"/>
                </a:ext>
              </a:extLst>
            </p:cNvPr>
            <p:cNvCxnSpPr>
              <a:cxnSpLocks/>
            </p:cNvCxnSpPr>
            <p:nvPr/>
          </p:nvCxnSpPr>
          <p:spPr>
            <a:xfrm>
              <a:off x="2997150" y="3995656"/>
              <a:ext cx="2279650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39151200-EBC0-4758-8B3E-97F32422CECF}"/>
                </a:ext>
              </a:extLst>
            </p:cNvPr>
            <p:cNvSpPr/>
            <p:nvPr/>
          </p:nvSpPr>
          <p:spPr>
            <a:xfrm>
              <a:off x="3263900" y="3536609"/>
              <a:ext cx="498476" cy="471747"/>
            </a:xfrm>
            <a:prstGeom prst="diamond">
              <a:avLst/>
            </a:prstGeom>
            <a:solidFill>
              <a:srgbClr val="99291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48AB7D-B2BC-4D3A-ADFF-EFEC6260CA5C}"/>
                </a:ext>
              </a:extLst>
            </p:cNvPr>
            <p:cNvSpPr txBox="1"/>
            <p:nvPr/>
          </p:nvSpPr>
          <p:spPr>
            <a:xfrm>
              <a:off x="2919196" y="3446605"/>
              <a:ext cx="2464136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E</a:t>
              </a:r>
              <a:r>
                <a:rPr lang="en-US" sz="3700" dirty="0">
                  <a:latin typeface="Garamond" panose="02020404030301010803" pitchFamily="18" charset="0"/>
                </a:rPr>
                <a:t> </a:t>
              </a:r>
              <a:r>
                <a:rPr lang="en-US" sz="3700" dirty="0">
                  <a:solidFill>
                    <a:srgbClr val="C6A97C"/>
                  </a:solidFill>
                  <a:latin typeface="Garamond" panose="02020404030301010803" pitchFamily="18" charset="0"/>
                </a:rPr>
                <a:t>X</a:t>
              </a:r>
              <a:r>
                <a:rPr lang="en-US" sz="37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PLORE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DE72AD-29F4-40A6-B4FF-453A617FB0D6}"/>
                </a:ext>
              </a:extLst>
            </p:cNvPr>
            <p:cNvSpPr txBox="1"/>
            <p:nvPr/>
          </p:nvSpPr>
          <p:spPr>
            <a:xfrm>
              <a:off x="2839642" y="3995656"/>
              <a:ext cx="26073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25" b="1" dirty="0">
                  <a:solidFill>
                    <a:srgbClr val="FFFFFF"/>
                  </a:solidFill>
                  <a:latin typeface="Garamond" panose="02020404030301010803" pitchFamily="18" charset="0"/>
                </a:rPr>
                <a:t>TEXAS TECH UNIVERSITY ADVISING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31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71DB52-6DBD-F74C-ADC9-1E2C4F428AAB}"/>
              </a:ext>
            </a:extLst>
          </p:cNvPr>
          <p:cNvSpPr txBox="1"/>
          <p:nvPr/>
        </p:nvSpPr>
        <p:spPr>
          <a:xfrm>
            <a:off x="7843466" y="342904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54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992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363173" y="1656777"/>
            <a:ext cx="2574378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solidFill>
                  <a:srgbClr val="333333"/>
                </a:solidFill>
                <a:latin typeface="Helvetica"/>
                <a:cs typeface="Helvetica"/>
              </a:rPr>
              <a:t>What can</a:t>
            </a:r>
            <a:endParaRPr lang="en-US" dirty="0"/>
          </a:p>
          <a:p>
            <a:pPr lvl="0" algn="r"/>
            <a:r>
              <a:rPr lang="en-US" sz="3600" b="1" dirty="0">
                <a:solidFill>
                  <a:srgbClr val="333333"/>
                </a:solidFill>
                <a:latin typeface="Helvetica"/>
                <a:cs typeface="Helvetica"/>
              </a:rPr>
              <a:t>a student from the same major tell you about that explored major?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DEF46-BC7F-F146-B5EF-9832A518D050}"/>
              </a:ext>
            </a:extLst>
          </p:cNvPr>
          <p:cNvSpPr/>
          <p:nvPr/>
        </p:nvSpPr>
        <p:spPr>
          <a:xfrm>
            <a:off x="3805653" y="-101600"/>
            <a:ext cx="4804947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F06AD-60BB-8A48-919A-D8949F3E70DC}"/>
              </a:ext>
            </a:extLst>
          </p:cNvPr>
          <p:cNvSpPr txBox="1"/>
          <p:nvPr/>
        </p:nvSpPr>
        <p:spPr>
          <a:xfrm>
            <a:off x="4229100" y="681975"/>
            <a:ext cx="3560064" cy="7094250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1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skills do I need in order to excel in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challenges did you face as a students of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study aids do you use to best prepare for tests? ____________________________________________________________________________________________________________________________________________________________________________ 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Do you have a minor? Why?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 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Are you thinking about graduate school? Why?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If you had the chance to go back in time, what would you do differently?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endParaRPr lang="en-US" dirty="0">
              <a:solidFill>
                <a:srgbClr val="9929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8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8CB3B5-AA2A-F545-A59F-70AC0493D357}"/>
              </a:ext>
            </a:extLst>
          </p:cNvPr>
          <p:cNvSpPr/>
          <p:nvPr/>
        </p:nvSpPr>
        <p:spPr>
          <a:xfrm>
            <a:off x="-152402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i="1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6D75A-B2DB-914B-94EA-CE0F79687B41}"/>
              </a:ext>
            </a:extLst>
          </p:cNvPr>
          <p:cNvSpPr/>
          <p:nvPr/>
        </p:nvSpPr>
        <p:spPr>
          <a:xfrm>
            <a:off x="4229099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901AE7-625E-804D-B1F8-3C79D5D35042}"/>
              </a:ext>
            </a:extLst>
          </p:cNvPr>
          <p:cNvSpPr txBox="1"/>
          <p:nvPr/>
        </p:nvSpPr>
        <p:spPr>
          <a:xfrm>
            <a:off x="4229099" y="681975"/>
            <a:ext cx="3560064" cy="7094250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3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1) What skills do I need in order to excel in this major?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2) What challenges did you face as a students of this major?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study aids do you use to best prepare for tests? ____________________________________________________________________________________________________________________________________________________________________________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Do you have a minor?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Are you thinking about graduate school?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If you had the chance to go back in time, what would you do differently?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</a:p>
          <a:p>
            <a:endParaRPr lang="en-US" dirty="0">
              <a:solidFill>
                <a:srgbClr val="99291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162F7-1375-844B-ADFE-24188E2E4A56}"/>
              </a:ext>
            </a:extLst>
          </p:cNvPr>
          <p:cNvSpPr txBox="1"/>
          <p:nvPr/>
        </p:nvSpPr>
        <p:spPr>
          <a:xfrm>
            <a:off x="258317" y="681975"/>
            <a:ext cx="3560064" cy="7094250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2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skills do I need in order to excel in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challenges did you face as a students of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study aids do you use to best prepare for tests? ____________________________________________________________________________________________________________________________________________________________________________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Do you have a minor?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Are you thinking about graduate school?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If you had the chance to go back in time, what would you do differently?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</a:p>
          <a:p>
            <a:endParaRPr lang="en-US" dirty="0">
              <a:solidFill>
                <a:srgbClr val="99291E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120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71DB52-6DBD-F74C-ADC9-1E2C4F428AAB}"/>
              </a:ext>
            </a:extLst>
          </p:cNvPr>
          <p:cNvSpPr txBox="1"/>
          <p:nvPr/>
        </p:nvSpPr>
        <p:spPr>
          <a:xfrm>
            <a:off x="7843466" y="342904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54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992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375667" y="2237549"/>
            <a:ext cx="2474428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en-US" sz="3600" b="1" dirty="0">
                <a:solidFill>
                  <a:srgbClr val="333333"/>
                </a:solidFill>
                <a:latin typeface="Helvetica"/>
                <a:cs typeface="Helvetica"/>
              </a:rPr>
              <a:t>What can family and friends tell you about the</a:t>
            </a:r>
          </a:p>
          <a:p>
            <a:pPr lvl="0" algn="r"/>
            <a:r>
              <a:rPr lang="en-US" sz="3600" b="1" dirty="0">
                <a:solidFill>
                  <a:srgbClr val="333333"/>
                </a:solidFill>
                <a:latin typeface="Helvetica"/>
                <a:cs typeface="Helvetica"/>
              </a:rPr>
              <a:t>explored major?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DEF46-BC7F-F146-B5EF-9832A518D050}"/>
              </a:ext>
            </a:extLst>
          </p:cNvPr>
          <p:cNvSpPr/>
          <p:nvPr/>
        </p:nvSpPr>
        <p:spPr>
          <a:xfrm>
            <a:off x="3805653" y="-101600"/>
            <a:ext cx="4804947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F06AD-60BB-8A48-919A-D8949F3E70DC}"/>
              </a:ext>
            </a:extLst>
          </p:cNvPr>
          <p:cNvSpPr txBox="1"/>
          <p:nvPr/>
        </p:nvSpPr>
        <p:spPr>
          <a:xfrm>
            <a:off x="4229100" y="820472"/>
            <a:ext cx="3560064" cy="6817251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1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Do you happen to know someone that is a student of this major? How do they describe their college experience?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Do you know a professional that graduated from the same major? How do they describe their college experience and their job search after graduation?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do you think are the advantages of choosing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 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do you think are the disadvantages of choosing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 </a:t>
            </a: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5) What's another major that you would </a:t>
            </a:r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recommend exploring? Why? 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16601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8CB3B5-AA2A-F545-A59F-70AC0493D357}"/>
              </a:ext>
            </a:extLst>
          </p:cNvPr>
          <p:cNvSpPr/>
          <p:nvPr/>
        </p:nvSpPr>
        <p:spPr>
          <a:xfrm>
            <a:off x="-152402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i="1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6D75A-B2DB-914B-94EA-CE0F79687B41}"/>
              </a:ext>
            </a:extLst>
          </p:cNvPr>
          <p:cNvSpPr/>
          <p:nvPr/>
        </p:nvSpPr>
        <p:spPr>
          <a:xfrm>
            <a:off x="4229099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8541B-834F-424F-AAEB-347AD698C237}"/>
              </a:ext>
            </a:extLst>
          </p:cNvPr>
          <p:cNvSpPr txBox="1"/>
          <p:nvPr/>
        </p:nvSpPr>
        <p:spPr>
          <a:xfrm>
            <a:off x="4229098" y="820473"/>
            <a:ext cx="3560064" cy="6817251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3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1) Do you happen to know someone that is a student of this major? How do they describe their college experience?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Do you know a professional that graduated from the same major? How do they describe their college experience and their job search after graduation?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do you think are the advantages of choosing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do you think are the disadvantages of choosing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What's another major that you would recommend exploring? Why?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E0DC49-09B8-5C43-8F28-B4DB4EEF98AA}"/>
              </a:ext>
            </a:extLst>
          </p:cNvPr>
          <p:cNvSpPr txBox="1"/>
          <p:nvPr/>
        </p:nvSpPr>
        <p:spPr>
          <a:xfrm>
            <a:off x="258316" y="820474"/>
            <a:ext cx="3560064" cy="6817251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2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1) Do you happen to know someone that is a student of this major? How do they describe their college experience?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2) Do you know a professional that graduated from the same major? How do they describe their college experience and their job search after graduation?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3) What do you think are the advantages of choosing this major?</a:t>
            </a:r>
            <a:endParaRPr lang="en-US" sz="110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do you think are the disadvantages of choosing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What's another major that you would recommend exploring? Why?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8917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uilding, sky, outdoor, tree&#10;&#10;Description automatically generated">
            <a:extLst>
              <a:ext uri="{FF2B5EF4-FFF2-40B4-BE49-F238E27FC236}">
                <a16:creationId xmlns:a16="http://schemas.microsoft.com/office/drawing/2014/main" id="{45B5A17F-C968-43EA-9814-6EFB98101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5970"/>
          <a:stretch/>
        </p:blipFill>
        <p:spPr>
          <a:xfrm>
            <a:off x="3931595" y="-342900"/>
            <a:ext cx="4668125" cy="914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F302ED-BADF-4E3D-A5AC-6DA9A715E17D}"/>
              </a:ext>
            </a:extLst>
          </p:cNvPr>
          <p:cNvSpPr/>
          <p:nvPr/>
        </p:nvSpPr>
        <p:spPr>
          <a:xfrm>
            <a:off x="3931595" y="-78668"/>
            <a:ext cx="4818153" cy="8580410"/>
          </a:xfrm>
          <a:prstGeom prst="rect">
            <a:avLst/>
          </a:prstGeom>
          <a:solidFill>
            <a:srgbClr val="C6A97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962149" y="1387288"/>
            <a:ext cx="0" cy="5683624"/>
          </a:xfrm>
          <a:prstGeom prst="line">
            <a:avLst/>
          </a:prstGeom>
          <a:ln w="85725">
            <a:solidFill>
              <a:srgbClr val="99291E"/>
            </a:solidFill>
          </a:ln>
          <a:effectLst>
            <a:outerShdw blurRad="50800" dist="38100" dir="2700000" algn="tl" rotWithShape="0">
              <a:prstClr val="black">
                <a:alpha val="9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EFCAEE-50B2-4948-8008-122F9D0A8B39}"/>
              </a:ext>
            </a:extLst>
          </p:cNvPr>
          <p:cNvSpPr txBox="1"/>
          <p:nvPr/>
        </p:nvSpPr>
        <p:spPr>
          <a:xfrm>
            <a:off x="0" y="1326714"/>
            <a:ext cx="3592433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000" dirty="0">
                <a:solidFill>
                  <a:srgbClr val="333333"/>
                </a:solidFill>
                <a:latin typeface="Helvetica"/>
                <a:cs typeface="Helvetica"/>
              </a:rPr>
              <a:t>Provide values for </a:t>
            </a:r>
            <a:endParaRPr lang="en-US" dirty="0"/>
          </a:p>
          <a:p>
            <a:pPr algn="r"/>
            <a:r>
              <a:rPr lang="en-US" sz="2000" i="1" dirty="0">
                <a:solidFill>
                  <a:srgbClr val="333333"/>
                </a:solidFill>
                <a:latin typeface="Helvetica"/>
                <a:cs typeface="Helvetica"/>
              </a:rPr>
              <a:t>(x)</a:t>
            </a:r>
            <a:r>
              <a:rPr lang="en-US" sz="2000" dirty="0">
                <a:solidFill>
                  <a:srgbClr val="333333"/>
                </a:solidFill>
                <a:latin typeface="Helvetica"/>
                <a:cs typeface="Helvetica"/>
              </a:rPr>
              <a:t> and </a:t>
            </a:r>
            <a:r>
              <a:rPr lang="en-US" sz="2000" i="1" dirty="0">
                <a:solidFill>
                  <a:srgbClr val="333333"/>
                </a:solidFill>
                <a:latin typeface="Helvetica"/>
                <a:cs typeface="Helvetica"/>
              </a:rPr>
              <a:t>(why) </a:t>
            </a:r>
            <a:r>
              <a:rPr lang="en-US" sz="2000" dirty="0">
                <a:solidFill>
                  <a:srgbClr val="333333"/>
                </a:solidFill>
                <a:latin typeface="Helvetica"/>
                <a:cs typeface="Helvetica"/>
              </a:rPr>
              <a:t>where:</a:t>
            </a:r>
          </a:p>
          <a:p>
            <a:pPr algn="r"/>
            <a:endParaRPr lang="en-US" sz="2000" dirty="0">
              <a:solidFill>
                <a:srgbClr val="333333"/>
              </a:solidFill>
              <a:latin typeface="Helvetica" pitchFamily="2" charset="0"/>
            </a:endParaRPr>
          </a:p>
          <a:p>
            <a:pPr algn="r"/>
            <a:endParaRPr lang="en-US" sz="2000" dirty="0">
              <a:solidFill>
                <a:srgbClr val="333333"/>
              </a:solidFill>
              <a:latin typeface="Helvetica"/>
              <a:cs typeface="Helvetica"/>
            </a:endParaRPr>
          </a:p>
          <a:p>
            <a:pPr algn="r"/>
            <a:endParaRPr lang="en-US" sz="2000" dirty="0">
              <a:solidFill>
                <a:srgbClr val="333333"/>
              </a:solidFill>
              <a:latin typeface="Helvetica"/>
              <a:cs typeface="Helvetica"/>
            </a:endParaRPr>
          </a:p>
          <a:p>
            <a:pPr algn="r"/>
            <a:r>
              <a:rPr lang="en-US" sz="1600" i="1" dirty="0">
                <a:solidFill>
                  <a:srgbClr val="333333"/>
                </a:solidFill>
                <a:latin typeface="Helvetica"/>
                <a:cs typeface="Helvetica"/>
              </a:rPr>
              <a:t>(x) = The explored major.</a:t>
            </a:r>
            <a:endParaRPr lang="en-US" sz="1600" i="1" dirty="0">
              <a:solidFill>
                <a:srgbClr val="333333"/>
              </a:solidFill>
              <a:latin typeface="Helvetica" pitchFamily="2" charset="0"/>
              <a:cs typeface="Helvetica"/>
            </a:endParaRPr>
          </a:p>
          <a:p>
            <a:pPr algn="r"/>
            <a:r>
              <a:rPr lang="en-US" sz="1600" i="1" dirty="0">
                <a:solidFill>
                  <a:srgbClr val="333333"/>
                </a:solidFill>
                <a:latin typeface="Helvetica" pitchFamily="2" charset="0"/>
              </a:rPr>
              <a:t> </a:t>
            </a:r>
          </a:p>
          <a:p>
            <a:pPr algn="r"/>
            <a:r>
              <a:rPr lang="en-US" sz="1600" i="1" dirty="0">
                <a:solidFill>
                  <a:srgbClr val="333333"/>
                </a:solidFill>
                <a:latin typeface="Helvetica"/>
                <a:cs typeface="Helvetica"/>
              </a:rPr>
              <a:t>(why) = Important information others told you about this major.</a:t>
            </a:r>
          </a:p>
          <a:p>
            <a:pPr algn="r"/>
            <a:endParaRPr lang="en-US" sz="2000" i="1" dirty="0">
              <a:solidFill>
                <a:srgbClr val="333333"/>
              </a:solidFill>
              <a:latin typeface="Helvetica" pitchFamily="2" charset="0"/>
            </a:endParaRPr>
          </a:p>
          <a:p>
            <a:pPr algn="r"/>
            <a:endParaRPr lang="en-US" sz="2000" i="1" dirty="0">
              <a:solidFill>
                <a:srgbClr val="333333"/>
              </a:solidFill>
              <a:latin typeface="Helvetica" pitchFamily="2" charset="0"/>
            </a:endParaRPr>
          </a:p>
          <a:p>
            <a:pPr algn="r"/>
            <a:endParaRPr lang="en-US" sz="2000" i="1" dirty="0">
              <a:solidFill>
                <a:srgbClr val="333333"/>
              </a:solidFill>
              <a:latin typeface="Helvetica" pitchFamily="2" charset="0"/>
            </a:endParaRPr>
          </a:p>
          <a:p>
            <a:pPr algn="r"/>
            <a:r>
              <a:rPr lang="en-US" sz="2000" dirty="0">
                <a:solidFill>
                  <a:srgbClr val="333333"/>
                </a:solidFill>
                <a:latin typeface="Helvetica"/>
                <a:cs typeface="Helvetica"/>
              </a:rPr>
              <a:t>Keep in mind that it is recommended to come</a:t>
            </a:r>
          </a:p>
          <a:p>
            <a:pPr algn="r"/>
            <a:r>
              <a:rPr lang="en-US" sz="2000" dirty="0">
                <a:solidFill>
                  <a:srgbClr val="333333"/>
                </a:solidFill>
                <a:latin typeface="Helvetica"/>
                <a:cs typeface="Helvetica"/>
              </a:rPr>
              <a:t>up with </a:t>
            </a:r>
            <a:r>
              <a:rPr lang="en-US" sz="2000" b="1" u="sng">
                <a:solidFill>
                  <a:srgbClr val="333333"/>
                </a:solidFill>
                <a:latin typeface="Helvetica"/>
                <a:cs typeface="Helvetica"/>
              </a:rPr>
              <a:t>at least two</a:t>
            </a:r>
          </a:p>
          <a:p>
            <a:pPr algn="r"/>
            <a:r>
              <a:rPr lang="en-US" sz="2000" dirty="0">
                <a:solidFill>
                  <a:srgbClr val="333333"/>
                </a:solidFill>
                <a:latin typeface="Helvetica"/>
                <a:cs typeface="Helvetica"/>
              </a:rPr>
              <a:t>sets of values for two</a:t>
            </a:r>
          </a:p>
          <a:p>
            <a:pPr algn="r"/>
            <a:r>
              <a:rPr lang="en-US" sz="2000" dirty="0">
                <a:solidFill>
                  <a:srgbClr val="333333"/>
                </a:solidFill>
                <a:latin typeface="Helvetica"/>
                <a:cs typeface="Helvetica"/>
              </a:rPr>
              <a:t>possible majors that</a:t>
            </a:r>
          </a:p>
          <a:p>
            <a:pPr algn="r"/>
            <a:r>
              <a:rPr lang="en-US" sz="2000">
                <a:solidFill>
                  <a:srgbClr val="333333"/>
                </a:solidFill>
                <a:latin typeface="Helvetica"/>
                <a:cs typeface="Helvetica"/>
              </a:rPr>
              <a:t>you see fit.</a:t>
            </a:r>
            <a:endParaRPr lang="en-US" sz="2000" i="1">
              <a:solidFill>
                <a:srgbClr val="333333"/>
              </a:solidFill>
              <a:latin typeface="Helvetica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84ED5-5B96-3F44-8A2A-294405517CF8}"/>
              </a:ext>
            </a:extLst>
          </p:cNvPr>
          <p:cNvSpPr txBox="1"/>
          <p:nvPr/>
        </p:nvSpPr>
        <p:spPr>
          <a:xfrm>
            <a:off x="4552603" y="1620693"/>
            <a:ext cx="2668467" cy="5216813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1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</a:t>
            </a:r>
            <a:endParaRPr lang="en-US" sz="1200" b="1" i="1" dirty="0">
              <a:solidFill>
                <a:srgbClr val="99291E"/>
              </a:solidFill>
              <a:latin typeface="Helvetica" pitchFamily="2" charset="0"/>
              <a:cs typeface="Helvetica"/>
            </a:endParaRP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600" b="1" i="1" dirty="0">
                <a:solidFill>
                  <a:srgbClr val="99291E"/>
                </a:solidFill>
                <a:latin typeface="Helvetica"/>
                <a:cs typeface="Helvetica"/>
              </a:rPr>
              <a:t>(why)</a:t>
            </a:r>
            <a:r>
              <a:rPr lang="en-US" sz="1200" b="1" i="1" dirty="0">
                <a:solidFill>
                  <a:srgbClr val="99291E"/>
                </a:solidFill>
                <a:latin typeface="Helvetica"/>
                <a:cs typeface="Helvetica"/>
              </a:rPr>
              <a:t>1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sz="1200" b="1" i="1" dirty="0">
              <a:solidFill>
                <a:srgbClr val="99291E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37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sky, outdoor, tree&#10;&#10;Description automatically generated">
            <a:extLst>
              <a:ext uri="{FF2B5EF4-FFF2-40B4-BE49-F238E27FC236}">
                <a16:creationId xmlns:a16="http://schemas.microsoft.com/office/drawing/2014/main" id="{7F8B4F5A-DE26-48CB-AF87-5E0E00F1F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3743"/>
          <a:stretch/>
        </p:blipFill>
        <p:spPr>
          <a:xfrm>
            <a:off x="-152402" y="-342900"/>
            <a:ext cx="9088990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FDE1EC-5400-48FD-8D9B-F6BA7F80F971}"/>
              </a:ext>
            </a:extLst>
          </p:cNvPr>
          <p:cNvSpPr/>
          <p:nvPr/>
        </p:nvSpPr>
        <p:spPr>
          <a:xfrm>
            <a:off x="0" y="-61105"/>
            <a:ext cx="8749748" cy="8580410"/>
          </a:xfrm>
          <a:prstGeom prst="rect">
            <a:avLst/>
          </a:prstGeom>
          <a:solidFill>
            <a:srgbClr val="C6A97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BBD84-11E0-EE40-8F3A-952962D1B536}"/>
              </a:ext>
            </a:extLst>
          </p:cNvPr>
          <p:cNvSpPr txBox="1"/>
          <p:nvPr/>
        </p:nvSpPr>
        <p:spPr>
          <a:xfrm>
            <a:off x="1325310" y="1620693"/>
            <a:ext cx="2668467" cy="5216813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2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</a:t>
            </a:r>
            <a:endParaRPr lang="en-US" sz="1200" b="1" i="1" dirty="0">
              <a:solidFill>
                <a:srgbClr val="99291E"/>
              </a:solidFill>
              <a:latin typeface="Helvetica" pitchFamily="2" charset="0"/>
              <a:cs typeface="Helvetica"/>
            </a:endParaRP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600" b="1" i="1" dirty="0">
                <a:solidFill>
                  <a:srgbClr val="99291E"/>
                </a:solidFill>
                <a:latin typeface="Helvetica"/>
                <a:cs typeface="Helvetica"/>
              </a:rPr>
              <a:t>(why)</a:t>
            </a:r>
            <a:r>
              <a:rPr lang="en-US" sz="1200" b="1" i="1" dirty="0">
                <a:solidFill>
                  <a:srgbClr val="99291E"/>
                </a:solidFill>
                <a:latin typeface="Helvetica"/>
                <a:cs typeface="Helvetica"/>
              </a:rPr>
              <a:t>2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200" b="1" i="1" dirty="0">
              <a:solidFill>
                <a:srgbClr val="99291E"/>
              </a:solidFill>
              <a:latin typeface="Helvetica" pitchFamily="2" charset="0"/>
              <a:cs typeface="Helvetica"/>
            </a:endParaRPr>
          </a:p>
          <a:p>
            <a:endParaRPr lang="en-US" sz="1200" b="1" i="1" dirty="0">
              <a:solidFill>
                <a:srgbClr val="99291E"/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650D0-EC5F-2645-8EEE-7D2B07A312BD}"/>
              </a:ext>
            </a:extLst>
          </p:cNvPr>
          <p:cNvSpPr txBox="1"/>
          <p:nvPr/>
        </p:nvSpPr>
        <p:spPr>
          <a:xfrm>
            <a:off x="4464425" y="1620693"/>
            <a:ext cx="2668467" cy="5216813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3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</a:t>
            </a:r>
            <a:endParaRPr lang="en-US" sz="1200" b="1" i="1" dirty="0">
              <a:solidFill>
                <a:srgbClr val="99291E"/>
              </a:solidFill>
              <a:latin typeface="Helvetica" pitchFamily="2" charset="0"/>
              <a:cs typeface="Helvetica"/>
            </a:endParaRP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600" b="1" i="1" dirty="0">
                <a:solidFill>
                  <a:srgbClr val="99291E"/>
                </a:solidFill>
                <a:latin typeface="Helvetica"/>
                <a:cs typeface="Helvetica"/>
              </a:rPr>
              <a:t>(why)</a:t>
            </a:r>
            <a:r>
              <a:rPr lang="en-US" sz="1200" b="1" i="1" dirty="0">
                <a:solidFill>
                  <a:srgbClr val="99291E"/>
                </a:solidFill>
                <a:latin typeface="Helvetica"/>
                <a:cs typeface="Helvetica"/>
              </a:rPr>
              <a:t>3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1200" b="1" i="1" dirty="0">
              <a:solidFill>
                <a:srgbClr val="99291E"/>
              </a:solidFill>
              <a:latin typeface="Helvetica" pitchFamily="2" charset="0"/>
              <a:cs typeface="Helvetica"/>
            </a:endParaRPr>
          </a:p>
          <a:p>
            <a:endParaRPr lang="en-US" sz="1200" b="1" i="1" dirty="0">
              <a:solidFill>
                <a:srgbClr val="99291E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198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A2698B-4DCA-4E6A-B3A3-3A5813649915}"/>
              </a:ext>
            </a:extLst>
          </p:cNvPr>
          <p:cNvSpPr/>
          <p:nvPr/>
        </p:nvSpPr>
        <p:spPr>
          <a:xfrm>
            <a:off x="2459935" y="-249859"/>
            <a:ext cx="3538330" cy="7452517"/>
          </a:xfrm>
          <a:prstGeom prst="rect">
            <a:avLst/>
          </a:prstGeom>
          <a:solidFill>
            <a:srgbClr val="C6A9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859E8-146E-4ACB-B985-965A0B0F0839}"/>
              </a:ext>
            </a:extLst>
          </p:cNvPr>
          <p:cNvSpPr/>
          <p:nvPr/>
        </p:nvSpPr>
        <p:spPr>
          <a:xfrm>
            <a:off x="1279525" y="7689758"/>
            <a:ext cx="58991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i="1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©Texas Tech University Advising, Texas Tech University.  For permission to use in part or in whole, please contact </a:t>
            </a:r>
            <a:r>
              <a:rPr lang="en-US" sz="600" i="1" u="sng" dirty="0">
                <a:solidFill>
                  <a:srgbClr val="0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advising@ttu.edu</a:t>
            </a:r>
            <a:endParaRPr lang="en-US" sz="600" i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57365F3A-DF36-4EFE-93AF-F6626096E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49" y="2976215"/>
            <a:ext cx="2882901" cy="10003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86514C-CB9F-D447-835D-AEF23F41A5E1}"/>
              </a:ext>
            </a:extLst>
          </p:cNvPr>
          <p:cNvSpPr/>
          <p:nvPr/>
        </p:nvSpPr>
        <p:spPr>
          <a:xfrm>
            <a:off x="2114550" y="5688971"/>
            <a:ext cx="42291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dirty="0" err="1">
                <a:solidFill>
                  <a:srgbClr val="99291E"/>
                </a:solidFill>
                <a:latin typeface="Helvetica" pitchFamily="2" charset="0"/>
              </a:rPr>
              <a:t>Drane</a:t>
            </a:r>
            <a:r>
              <a:rPr lang="en-US" sz="900" dirty="0">
                <a:solidFill>
                  <a:srgbClr val="99291E"/>
                </a:solidFill>
                <a:latin typeface="Helvetica" pitchFamily="2" charset="0"/>
              </a:rPr>
              <a:t> Hall Room 347 </a:t>
            </a:r>
          </a:p>
          <a:p>
            <a:pPr algn="ctr"/>
            <a:r>
              <a:rPr lang="en-US" sz="600" dirty="0">
                <a:solidFill>
                  <a:srgbClr val="99291E"/>
                </a:solidFill>
                <a:latin typeface="Helvetica" pitchFamily="2" charset="0"/>
              </a:rPr>
              <a:t>Mail Stop 1038, PO Box 41038</a:t>
            </a:r>
          </a:p>
          <a:p>
            <a:pPr algn="ctr"/>
            <a:endParaRPr lang="en-US" sz="600" b="1" cap="all" dirty="0">
              <a:solidFill>
                <a:srgbClr val="99291E"/>
              </a:solidFill>
              <a:latin typeface="Helvetica" pitchFamily="2" charset="0"/>
              <a:cs typeface="Helvetica" panose="020B0604020202020204" pitchFamily="34" charset="0"/>
            </a:endParaRPr>
          </a:p>
          <a:p>
            <a:pPr algn="ctr"/>
            <a:r>
              <a:rPr lang="en-US" sz="600" b="1" cap="all" dirty="0">
                <a:solidFill>
                  <a:srgbClr val="9929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PHONE</a:t>
            </a:r>
          </a:p>
          <a:p>
            <a:pPr algn="ctr"/>
            <a:r>
              <a:rPr lang="en-US" sz="600" dirty="0">
                <a:solidFill>
                  <a:srgbClr val="9929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806.742.2189</a:t>
            </a:r>
          </a:p>
          <a:p>
            <a:pPr algn="ctr"/>
            <a:endParaRPr lang="en-US" sz="600" dirty="0">
              <a:solidFill>
                <a:srgbClr val="99291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600" b="1" cap="all" dirty="0">
                <a:solidFill>
                  <a:srgbClr val="9929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EMAIL</a:t>
            </a:r>
          </a:p>
          <a:p>
            <a:pPr algn="ctr"/>
            <a:r>
              <a:rPr lang="en-US" sz="600" dirty="0">
                <a:solidFill>
                  <a:srgbClr val="99291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advising@ttu.edu</a:t>
            </a:r>
            <a:endParaRPr lang="en-US" sz="600" b="0" i="0" dirty="0">
              <a:solidFill>
                <a:srgbClr val="99291E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4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6420D1C-FD25-4546-B4D9-3D14BF670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" r="28572"/>
          <a:stretch/>
        </p:blipFill>
        <p:spPr>
          <a:xfrm>
            <a:off x="-304794" y="0"/>
            <a:ext cx="9056912" cy="8458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B17B51-975C-4210-A36A-499D00C65F8C}"/>
              </a:ext>
            </a:extLst>
          </p:cNvPr>
          <p:cNvSpPr/>
          <p:nvPr/>
        </p:nvSpPr>
        <p:spPr>
          <a:xfrm>
            <a:off x="0" y="-61105"/>
            <a:ext cx="8749748" cy="8580410"/>
          </a:xfrm>
          <a:prstGeom prst="rect">
            <a:avLst/>
          </a:prstGeom>
          <a:solidFill>
            <a:srgbClr val="C6A97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</p:spTree>
    <p:extLst>
      <p:ext uri="{BB962C8B-B14F-4D97-AF65-F5344CB8AC3E}">
        <p14:creationId xmlns:p14="http://schemas.microsoft.com/office/powerpoint/2010/main" val="426658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3B79B13-5B37-4EED-8654-4B264ECE3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6" r="1"/>
          <a:stretch/>
        </p:blipFill>
        <p:spPr>
          <a:xfrm>
            <a:off x="0" y="0"/>
            <a:ext cx="3963916" cy="84582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ECE4E2-E3A0-EF43-BAB5-B568A7B781FD}"/>
              </a:ext>
            </a:extLst>
          </p:cNvPr>
          <p:cNvSpPr/>
          <p:nvPr/>
        </p:nvSpPr>
        <p:spPr>
          <a:xfrm>
            <a:off x="7707087" y="-101600"/>
            <a:ext cx="903513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F753C-0E06-48EE-879C-F0FC0F823587}"/>
              </a:ext>
            </a:extLst>
          </p:cNvPr>
          <p:cNvSpPr/>
          <p:nvPr/>
        </p:nvSpPr>
        <p:spPr>
          <a:xfrm>
            <a:off x="0" y="-61105"/>
            <a:ext cx="3963916" cy="8580410"/>
          </a:xfrm>
          <a:prstGeom prst="rect">
            <a:avLst/>
          </a:prstGeom>
          <a:solidFill>
            <a:srgbClr val="C6A97C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963916" y="1387288"/>
            <a:ext cx="0" cy="5683624"/>
          </a:xfrm>
          <a:prstGeom prst="line">
            <a:avLst/>
          </a:prstGeom>
          <a:ln w="85725">
            <a:solidFill>
              <a:srgbClr val="99291E"/>
            </a:solidFill>
          </a:ln>
          <a:effectLst>
            <a:outerShdw blurRad="50800" dist="38100" dir="2700000" algn="tl" rotWithShape="0">
              <a:prstClr val="black">
                <a:alpha val="9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1427011" y="2203446"/>
            <a:ext cx="2178369" cy="3970318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en-US" sz="3600" b="1" dirty="0">
                <a:solidFill>
                  <a:srgbClr val="9929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What do others have to say about this major?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D4EA4-9C96-E748-9D6B-F5F9C582BDD2}"/>
              </a:ext>
            </a:extLst>
          </p:cNvPr>
          <p:cNvSpPr txBox="1"/>
          <p:nvPr/>
        </p:nvSpPr>
        <p:spPr>
          <a:xfrm>
            <a:off x="4257896" y="1265188"/>
            <a:ext cx="3155211" cy="6494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Helvetica"/>
                <a:cs typeface="Helvetica"/>
              </a:rPr>
              <a:t>This activity will provide a list of questions about the explored majors that can be answered by other people such as:</a:t>
            </a:r>
          </a:p>
          <a:p>
            <a:endParaRPr lang="en-US" sz="1600" dirty="0">
              <a:solidFill>
                <a:srgbClr val="333333"/>
              </a:solidFill>
              <a:latin typeface="Helvetica" pitchFamily="2" charset="0"/>
            </a:endParaRP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Major Advisors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Instructors</a:t>
            </a:r>
            <a:endParaRPr lang="en-US" sz="1600">
              <a:solidFill>
                <a:srgbClr val="FF0000"/>
              </a:solidFill>
              <a:latin typeface="Helvetica"/>
              <a:cs typeface="Helvetica"/>
            </a:endParaRP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Students</a:t>
            </a:r>
            <a:endParaRPr lang="en-US" sz="1600">
              <a:solidFill>
                <a:srgbClr val="FF0000"/>
              </a:solidFill>
              <a:latin typeface="Helvetica" pitchFamily="2" charset="0"/>
              <a:cs typeface="Helvetica"/>
            </a:endParaRP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Professionals </a:t>
            </a:r>
          </a:p>
          <a:p>
            <a:pPr marL="171450" indent="-1714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</a:rPr>
              <a:t>Family &amp; Friends</a:t>
            </a:r>
          </a:p>
          <a:p>
            <a:endParaRPr lang="en-US" sz="1600" dirty="0">
              <a:solidFill>
                <a:srgbClr val="333333"/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rgbClr val="333333"/>
                </a:solidFill>
                <a:latin typeface="Helvetica"/>
                <a:cs typeface="Helvetica"/>
              </a:rPr>
              <a:t>Each one of the people listed above will have either facts or opinions about the explored major that might aid the exploring student in the process of deciding on a certain major.</a:t>
            </a:r>
          </a:p>
          <a:p>
            <a:endParaRPr lang="en-US" sz="1600" dirty="0">
              <a:solidFill>
                <a:srgbClr val="333333"/>
              </a:solidFill>
              <a:latin typeface="Helvetica" pitchFamily="2" charset="0"/>
            </a:endParaRPr>
          </a:p>
          <a:p>
            <a:r>
              <a:rPr lang="en-US" sz="1600" dirty="0">
                <a:solidFill>
                  <a:srgbClr val="333333"/>
                </a:solidFill>
                <a:latin typeface="Helvetica"/>
                <a:cs typeface="Helvetica"/>
              </a:rPr>
              <a:t>Choosing a major is an important life decision. The process of making that decision can be difficult. Luckily, you are surrounded by people that have information that can help you.  </a:t>
            </a:r>
          </a:p>
          <a:p>
            <a:pPr marL="171450" indent="-171450">
              <a:buFontTx/>
              <a:buChar char="-"/>
            </a:pPr>
            <a:endParaRPr lang="en-US" sz="1600" dirty="0">
              <a:solidFill>
                <a:srgbClr val="333333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65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71DB52-6DBD-F74C-ADC9-1E2C4F428AAB}"/>
              </a:ext>
            </a:extLst>
          </p:cNvPr>
          <p:cNvSpPr txBox="1"/>
          <p:nvPr/>
        </p:nvSpPr>
        <p:spPr>
          <a:xfrm>
            <a:off x="7843466" y="342904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54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992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434347" y="1966942"/>
            <a:ext cx="2515697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en-US" sz="3600" b="1" dirty="0">
                <a:solidFill>
                  <a:srgbClr val="333333"/>
                </a:solidFill>
                <a:latin typeface="Helvetica"/>
                <a:cs typeface="Helvetica"/>
              </a:rPr>
              <a:t>What can a major advisor tell you about the explored major?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DEF46-BC7F-F146-B5EF-9832A518D050}"/>
              </a:ext>
            </a:extLst>
          </p:cNvPr>
          <p:cNvSpPr/>
          <p:nvPr/>
        </p:nvSpPr>
        <p:spPr>
          <a:xfrm>
            <a:off x="3805653" y="-101600"/>
            <a:ext cx="4804947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F06AD-60BB-8A48-919A-D8949F3E70DC}"/>
              </a:ext>
            </a:extLst>
          </p:cNvPr>
          <p:cNvSpPr txBox="1"/>
          <p:nvPr/>
        </p:nvSpPr>
        <p:spPr>
          <a:xfrm>
            <a:off x="4357371" y="387564"/>
            <a:ext cx="3560064" cy="7602081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1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is the required GPA for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are the requirements for declaring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is the foreign language requirement for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about studying abroad?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Am I required to take internships before graduation? 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Does the department provide help with finding internship opportunities?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7) What courses might count as electives for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8) What can I do with this major after graduation?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9) How long will it take me to graduate from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6172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8CB3B5-AA2A-F545-A59F-70AC0493D357}"/>
              </a:ext>
            </a:extLst>
          </p:cNvPr>
          <p:cNvSpPr/>
          <p:nvPr/>
        </p:nvSpPr>
        <p:spPr>
          <a:xfrm>
            <a:off x="-152402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i="1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6D75A-B2DB-914B-94EA-CE0F79687B41}"/>
              </a:ext>
            </a:extLst>
          </p:cNvPr>
          <p:cNvSpPr/>
          <p:nvPr/>
        </p:nvSpPr>
        <p:spPr>
          <a:xfrm>
            <a:off x="4229099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40469-4D3D-A84D-A850-F96BD4F7B770}"/>
              </a:ext>
            </a:extLst>
          </p:cNvPr>
          <p:cNvSpPr txBox="1"/>
          <p:nvPr/>
        </p:nvSpPr>
        <p:spPr>
          <a:xfrm>
            <a:off x="258317" y="387564"/>
            <a:ext cx="3560064" cy="7494359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2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is the required GPA for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are the requirements for declaring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is the foreign language requirement for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about studying abroad?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Am I required to take internships before graduation?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Does the department provide help with finding internship opportunities?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7) What courses might count as electives for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8) What can I do with this major after graduation?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9) How long will it take me to graduate from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/>
              <a:cs typeface="Helvetic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B2FC8-DF45-0F41-8772-DE729EA4D0DE}"/>
              </a:ext>
            </a:extLst>
          </p:cNvPr>
          <p:cNvSpPr txBox="1"/>
          <p:nvPr/>
        </p:nvSpPr>
        <p:spPr>
          <a:xfrm>
            <a:off x="4229099" y="387563"/>
            <a:ext cx="3560064" cy="7494359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3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is the required GPA for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are the requirements for declaring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is the foreign language requirement for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about studying abroad?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Am I required to take internships before graduation?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Does the department provide help with finding internship opportunities?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7) What courses might count as electives for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8) What can I do with this major after graduation?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9) How long will it take me to graduate from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39869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71DB52-6DBD-F74C-ADC9-1E2C4F428AAB}"/>
              </a:ext>
            </a:extLst>
          </p:cNvPr>
          <p:cNvSpPr txBox="1"/>
          <p:nvPr/>
        </p:nvSpPr>
        <p:spPr>
          <a:xfrm>
            <a:off x="7843466" y="342904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54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992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-2931" y="1378827"/>
            <a:ext cx="2927987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3600" b="1" dirty="0">
                <a:solidFill>
                  <a:srgbClr val="333333"/>
                </a:solidFill>
                <a:latin typeface="Helvetica"/>
                <a:cs typeface="Helvetica"/>
              </a:rPr>
              <a:t>What</a:t>
            </a:r>
            <a:endParaRPr lang="en-US" dirty="0"/>
          </a:p>
          <a:p>
            <a:pPr lvl="0" algn="r"/>
            <a:r>
              <a:rPr lang="en-US" sz="3600" b="1" dirty="0">
                <a:solidFill>
                  <a:srgbClr val="333333"/>
                </a:solidFill>
                <a:latin typeface="Helvetica"/>
                <a:cs typeface="Helvetica"/>
              </a:rPr>
              <a:t>can an instructor from the hosting department tell you about the explored major?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DEF46-BC7F-F146-B5EF-9832A518D050}"/>
              </a:ext>
            </a:extLst>
          </p:cNvPr>
          <p:cNvSpPr/>
          <p:nvPr/>
        </p:nvSpPr>
        <p:spPr>
          <a:xfrm>
            <a:off x="3805653" y="-101600"/>
            <a:ext cx="4804947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F06AD-60BB-8A48-919A-D8949F3E70DC}"/>
              </a:ext>
            </a:extLst>
          </p:cNvPr>
          <p:cNvSpPr txBox="1"/>
          <p:nvPr/>
        </p:nvSpPr>
        <p:spPr>
          <a:xfrm>
            <a:off x="4229100" y="935890"/>
            <a:ext cx="3560064" cy="6586418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1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skills do I need to excel in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do you think are the challenges that face students of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study aids can I use to best prepare for tests? 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can I do with this major after graduation?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 </a:t>
            </a:r>
          </a:p>
          <a:p>
            <a:pPr marL="228600" indent="-228600">
              <a:buAutoNum type="arabicParenR"/>
            </a:pPr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Would you recommend applying to graduate school after graduation? Why?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_______________________________________________________________________________________________________________________________________________________________________________________________________________________</a:t>
            </a:r>
          </a:p>
          <a:p>
            <a:endParaRPr lang="en-US" dirty="0">
              <a:solidFill>
                <a:srgbClr val="9929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2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8CB3B5-AA2A-F545-A59F-70AC0493D357}"/>
              </a:ext>
            </a:extLst>
          </p:cNvPr>
          <p:cNvSpPr/>
          <p:nvPr/>
        </p:nvSpPr>
        <p:spPr>
          <a:xfrm>
            <a:off x="-152402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i="1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6D75A-B2DB-914B-94EA-CE0F79687B41}"/>
              </a:ext>
            </a:extLst>
          </p:cNvPr>
          <p:cNvSpPr/>
          <p:nvPr/>
        </p:nvSpPr>
        <p:spPr>
          <a:xfrm>
            <a:off x="4229099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966C1-0330-BE48-9D46-E6C1ECEE47F1}"/>
              </a:ext>
            </a:extLst>
          </p:cNvPr>
          <p:cNvSpPr txBox="1"/>
          <p:nvPr/>
        </p:nvSpPr>
        <p:spPr>
          <a:xfrm>
            <a:off x="258316" y="935891"/>
            <a:ext cx="3560064" cy="6586418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2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skills do I need to excel in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do you think are the challenges that face students of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study aids can I use to best prepare for tests?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can I do with this major after graduation?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28600" indent="-228600">
              <a:buAutoNum type="arabicParenR"/>
            </a:pPr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Would you recommend applying to graduate school after graduation?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solidFill>
                <a:srgbClr val="99291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3DAE87-5DA3-2E44-A311-B99F37819F21}"/>
              </a:ext>
            </a:extLst>
          </p:cNvPr>
          <p:cNvSpPr txBox="1"/>
          <p:nvPr/>
        </p:nvSpPr>
        <p:spPr>
          <a:xfrm>
            <a:off x="4229100" y="935890"/>
            <a:ext cx="3560064" cy="6586418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3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skills do I need to excel in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do you think are the challenges that face students of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What study aids can I use to best prepare for tests?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What can I do with this major after graduation?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28600" indent="-228600">
              <a:buAutoNum type="arabicParenR"/>
            </a:pPr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Would you recommend applying to graduate school after graduation?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dirty="0">
              <a:latin typeface="Helvetica"/>
              <a:cs typeface="Helvetica"/>
            </a:endParaRPr>
          </a:p>
          <a:p>
            <a:endParaRPr lang="en-US" dirty="0">
              <a:solidFill>
                <a:srgbClr val="9929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22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E71DB52-6DBD-F74C-ADC9-1E2C4F428AAB}"/>
              </a:ext>
            </a:extLst>
          </p:cNvPr>
          <p:cNvSpPr txBox="1"/>
          <p:nvPr/>
        </p:nvSpPr>
        <p:spPr>
          <a:xfrm>
            <a:off x="7843466" y="342904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" pitchFamily="2" charset="0"/>
              </a:rPr>
              <a:t>54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797F33-1428-C144-8B4E-9EA5B70F8A4E}"/>
              </a:ext>
            </a:extLst>
          </p:cNvPr>
          <p:cNvCxnSpPr>
            <a:cxnSpLocks/>
          </p:cNvCxnSpPr>
          <p:nvPr/>
        </p:nvCxnSpPr>
        <p:spPr>
          <a:xfrm>
            <a:off x="3209184" y="1387288"/>
            <a:ext cx="0" cy="5683624"/>
          </a:xfrm>
          <a:prstGeom prst="line">
            <a:avLst/>
          </a:prstGeom>
          <a:ln w="85725">
            <a:solidFill>
              <a:srgbClr val="9929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64D4D9C-E5EF-194F-8936-64F1E729C758}"/>
              </a:ext>
            </a:extLst>
          </p:cNvPr>
          <p:cNvSpPr txBox="1"/>
          <p:nvPr/>
        </p:nvSpPr>
        <p:spPr>
          <a:xfrm>
            <a:off x="300704" y="2181511"/>
            <a:ext cx="2649340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en-US" sz="3200" b="1" dirty="0">
                <a:solidFill>
                  <a:srgbClr val="333333"/>
                </a:solidFill>
                <a:latin typeface="Helvetica"/>
                <a:cs typeface="Helvetica"/>
              </a:rPr>
              <a:t>What can a professional with the same major tell you about the explored major?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8DEF46-BC7F-F146-B5EF-9832A518D050}"/>
              </a:ext>
            </a:extLst>
          </p:cNvPr>
          <p:cNvSpPr/>
          <p:nvPr/>
        </p:nvSpPr>
        <p:spPr>
          <a:xfrm>
            <a:off x="3805653" y="-101600"/>
            <a:ext cx="4804947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F06AD-60BB-8A48-919A-D8949F3E70DC}"/>
              </a:ext>
            </a:extLst>
          </p:cNvPr>
          <p:cNvSpPr txBox="1"/>
          <p:nvPr/>
        </p:nvSpPr>
        <p:spPr>
          <a:xfrm>
            <a:off x="4229100" y="597336"/>
            <a:ext cx="3560064" cy="7263527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1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skills do I need to excel in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challenges did you face as a students of this major?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How difficult was it to find a job after graduation? Why?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____________________________________________________________________________________________________________________________________________________________________________ 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Did you have a minor? How did that affect the job search?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 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Would you recommend applying to graduate school after graduation? Why?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If you had the chance to go back in time, what would you do differently?</a:t>
            </a:r>
          </a:p>
          <a:p>
            <a:r>
              <a:rPr lang="en-US" sz="1100" b="1" i="1" dirty="0">
                <a:solidFill>
                  <a:srgbClr val="99291E"/>
                </a:solidFill>
                <a:latin typeface="Helvetica" pitchFamily="2" charset="0"/>
              </a:rPr>
              <a:t>_________________________________________________________________________________________________________________________________</a:t>
            </a:r>
          </a:p>
          <a:p>
            <a:endParaRPr lang="en-US" dirty="0">
              <a:solidFill>
                <a:srgbClr val="9929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8CB3B5-AA2A-F545-A59F-70AC0493D357}"/>
              </a:ext>
            </a:extLst>
          </p:cNvPr>
          <p:cNvSpPr/>
          <p:nvPr/>
        </p:nvSpPr>
        <p:spPr>
          <a:xfrm>
            <a:off x="-152402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b="1" i="1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6D75A-B2DB-914B-94EA-CE0F79687B41}"/>
              </a:ext>
            </a:extLst>
          </p:cNvPr>
          <p:cNvSpPr/>
          <p:nvPr/>
        </p:nvSpPr>
        <p:spPr>
          <a:xfrm>
            <a:off x="4229099" y="-101600"/>
            <a:ext cx="4381501" cy="8580410"/>
          </a:xfrm>
          <a:prstGeom prst="rect">
            <a:avLst/>
          </a:prstGeom>
          <a:solidFill>
            <a:srgbClr val="C6A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89B0E9-C663-0545-841B-20607451FDDC}"/>
              </a:ext>
            </a:extLst>
          </p:cNvPr>
          <p:cNvSpPr txBox="1"/>
          <p:nvPr/>
        </p:nvSpPr>
        <p:spPr>
          <a:xfrm>
            <a:off x="4229100" y="597336"/>
            <a:ext cx="3560064" cy="7263527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3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1) What skills do I need to excel in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challenges did you face as a students of this major?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How difficult was it to find a job after graduation?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 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Did you have a minor? How did that affect the job search?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Would you recommend applying to graduate school after graduation? Why?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If you had the chance to go back in time, what would you do differently?</a:t>
            </a:r>
            <a:endParaRPr lang="en-US" sz="1100" dirty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</a:p>
          <a:p>
            <a:endParaRPr lang="en-US" dirty="0">
              <a:solidFill>
                <a:srgbClr val="99291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955EF-92B4-2947-A0C4-F11CFD94EFF7}"/>
              </a:ext>
            </a:extLst>
          </p:cNvPr>
          <p:cNvSpPr txBox="1"/>
          <p:nvPr/>
        </p:nvSpPr>
        <p:spPr>
          <a:xfrm>
            <a:off x="258317" y="597336"/>
            <a:ext cx="3560064" cy="7263527"/>
          </a:xfrm>
          <a:prstGeom prst="rect">
            <a:avLst/>
          </a:prstGeom>
          <a:solidFill>
            <a:schemeClr val="bg1"/>
          </a:solidFill>
          <a:ln w="19050">
            <a:solidFill>
              <a:srgbClr val="0C3967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i="1" dirty="0">
                <a:solidFill>
                  <a:srgbClr val="99291E"/>
                </a:solidFill>
                <a:latin typeface="Helvetica" pitchFamily="2" charset="0"/>
              </a:rPr>
              <a:t>(X)</a:t>
            </a:r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2</a:t>
            </a:r>
          </a:p>
          <a:p>
            <a:r>
              <a:rPr lang="en-US" sz="1200" b="1" i="1" dirty="0">
                <a:solidFill>
                  <a:srgbClr val="99291E"/>
                </a:solidFill>
                <a:latin typeface="Helvetica" pitchFamily="2" charset="0"/>
              </a:rPr>
              <a:t>________________________</a:t>
            </a:r>
          </a:p>
          <a:p>
            <a:endParaRPr lang="en-US" sz="1100" b="1" i="1" dirty="0">
              <a:solidFill>
                <a:srgbClr val="99291E"/>
              </a:solidFill>
              <a:latin typeface="Helvetica" pitchFamily="2" charset="0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1) What skills do I need to excel in this major?</a:t>
            </a:r>
            <a:endParaRPr lang="en-US" sz="1100"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2) What challenges did you face as a students of this major?</a:t>
            </a:r>
            <a:endParaRPr lang="en-US" sz="1100" dirty="0"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</a:t>
            </a:r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3) How difficult was it to find a job after graduation? Why?</a:t>
            </a:r>
            <a:endParaRPr lang="en-US" sz="1100" dirty="0"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____________________________________________________________________________________________________________________________________________________________________________ </a:t>
            </a:r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4) Did you have a minor? How did that affect the job search?</a:t>
            </a:r>
            <a:endParaRPr lang="en-US" sz="1100" dirty="0"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5) Would you recommend applying to graduate school after graduation? Why?</a:t>
            </a:r>
            <a:endParaRPr lang="en-US" sz="1100" dirty="0">
              <a:latin typeface="Helvetica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  <a:endParaRPr lang="en-US" sz="1100" dirty="0">
              <a:latin typeface="Helvetica"/>
              <a:cs typeface="Helvetica"/>
            </a:endParaRPr>
          </a:p>
          <a:p>
            <a:endParaRPr lang="en-US" sz="1100" dirty="0">
              <a:solidFill>
                <a:srgbClr val="000000"/>
              </a:solidFill>
              <a:latin typeface="Helvetica" pitchFamily="2" charset="0"/>
              <a:cs typeface="Helvetica"/>
            </a:endParaRPr>
          </a:p>
          <a:p>
            <a:r>
              <a:rPr lang="en-US" sz="1100" b="1" i="1" dirty="0">
                <a:solidFill>
                  <a:srgbClr val="99291E"/>
                </a:solidFill>
                <a:latin typeface="Helvetica"/>
                <a:cs typeface="Helvetica"/>
              </a:rPr>
              <a:t>6) If you had the chance to go back in time, what would you do differently?</a:t>
            </a:r>
            <a:endParaRPr lang="en-US" sz="1100" dirty="0">
              <a:latin typeface="Helvetica"/>
              <a:cs typeface="Helvetica"/>
            </a:endParaRPr>
          </a:p>
          <a:p>
            <a:r>
              <a:rPr lang="en-US" sz="1100" b="1" i="1">
                <a:solidFill>
                  <a:srgbClr val="99291E"/>
                </a:solidFill>
                <a:latin typeface="Helvetica"/>
                <a:cs typeface="Helvetica"/>
              </a:rPr>
              <a:t>_________________________________________________________________________________________________________________________________</a:t>
            </a:r>
          </a:p>
          <a:p>
            <a:endParaRPr lang="en-US" dirty="0">
              <a:solidFill>
                <a:srgbClr val="99291E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9534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0e7efd-601b-40ce-8ea1-a456dc7fc3e5">
      <Terms xmlns="http://schemas.microsoft.com/office/infopath/2007/PartnerControls"/>
    </lcf76f155ced4ddcb4097134ff3c332f>
    <TaxCatchAll xmlns="f52f2092-924c-45f5-ab2f-d680582d127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020A0AEEC7541AE2852C1978C4DC9" ma:contentTypeVersion="18" ma:contentTypeDescription="Create a new document." ma:contentTypeScope="" ma:versionID="d110af569ada67236d56a863a29dbc19">
  <xsd:schema xmlns:xsd="http://www.w3.org/2001/XMLSchema" xmlns:xs="http://www.w3.org/2001/XMLSchema" xmlns:p="http://schemas.microsoft.com/office/2006/metadata/properties" xmlns:ns2="1e0e7efd-601b-40ce-8ea1-a456dc7fc3e5" xmlns:ns3="f52f2092-924c-45f5-ab2f-d680582d127c" targetNamespace="http://schemas.microsoft.com/office/2006/metadata/properties" ma:root="true" ma:fieldsID="4ccd122fb05cbdce94d00701d5106fdf" ns2:_="" ns3:_="">
    <xsd:import namespace="1e0e7efd-601b-40ce-8ea1-a456dc7fc3e5"/>
    <xsd:import namespace="f52f2092-924c-45f5-ab2f-d680582d12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e7efd-601b-40ce-8ea1-a456dc7fc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7c65ed7-e385-4001-9a0e-797913405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f2092-924c-45f5-ab2f-d680582d127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2273a14-5a28-47b8-ac75-df884e21a6a0}" ma:internalName="TaxCatchAll" ma:showField="CatchAllData" ma:web="f52f2092-924c-45f5-ab2f-d680582d12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81AB16-0390-4421-9E5E-236C1177DC8E}">
  <ds:schemaRefs>
    <ds:schemaRef ds:uri="http://schemas.microsoft.com/office/2006/metadata/properties"/>
    <ds:schemaRef ds:uri="http://schemas.microsoft.com/office/infopath/2007/PartnerControls"/>
    <ds:schemaRef ds:uri="1e0e7efd-601b-40ce-8ea1-a456dc7fc3e5"/>
    <ds:schemaRef ds:uri="f52f2092-924c-45f5-ab2f-d680582d127c"/>
  </ds:schemaRefs>
</ds:datastoreItem>
</file>

<file path=customXml/itemProps2.xml><?xml version="1.0" encoding="utf-8"?>
<ds:datastoreItem xmlns:ds="http://schemas.openxmlformats.org/officeDocument/2006/customXml" ds:itemID="{8ABB9EE6-0E98-42A2-935F-7D62593B37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2D3497-218E-422F-9CFD-0CECBF4AB0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e7efd-601b-40ce-8ea1-a456dc7fc3e5"/>
    <ds:schemaRef ds:uri="f52f2092-924c-45f5-ab2f-d680582d12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1832</Words>
  <Application>Microsoft Office PowerPoint</Application>
  <PresentationFormat>Custom</PresentationFormat>
  <Paragraphs>385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Monawar, Abed</dc:creator>
  <cp:lastModifiedBy>Monawar, Tawny</cp:lastModifiedBy>
  <cp:revision>152</cp:revision>
  <dcterms:created xsi:type="dcterms:W3CDTF">2019-05-17T16:33:52Z</dcterms:created>
  <dcterms:modified xsi:type="dcterms:W3CDTF">2025-04-23T15:19:40Z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0x010100960020A0AEEC7541AE2852C1978C4DC9</vt:lpwstr>
  </property>
  <property fmtid="{D5CDD505-2E9C-101B-9397-08002B2CF9AE}" pid="3" name="MediaServiceImageTags">
    <vt:lpwstr/>
  </property>
</Properties>
</file>