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320" r:id="rId5"/>
    <p:sldId id="346" r:id="rId6"/>
    <p:sldId id="336" r:id="rId7"/>
    <p:sldId id="345" r:id="rId8"/>
  </p:sldIdLst>
  <p:sldSz cx="8458200" cy="8458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5B2A"/>
    <a:srgbClr val="333333"/>
    <a:srgbClr val="99291E"/>
    <a:srgbClr val="C6A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DE302F-F25C-AF74-11E7-F59ED872253F}" v="164" dt="2025-04-23T14:15:26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9"/>
    <p:restoredTop sz="94663"/>
  </p:normalViewPr>
  <p:slideViewPr>
    <p:cSldViewPr snapToGrid="0">
      <p:cViewPr>
        <p:scale>
          <a:sx n="66" d="100"/>
          <a:sy n="66" d="100"/>
        </p:scale>
        <p:origin x="264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55881-1FEA-4282-8297-D026F1D80B34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D0831-1929-4B50-9B89-8A0824AD5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53BC4-433D-2045-AC67-1DAB61DA5C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57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E4ADD-8D72-4DC9-A599-4B28CC893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7275" y="1384248"/>
            <a:ext cx="6343650" cy="2944707"/>
          </a:xfrm>
        </p:spPr>
        <p:txBody>
          <a:bodyPr anchor="b"/>
          <a:lstStyle>
            <a:lvl1pPr algn="ctr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7ADE53-90A5-4DFB-83DD-554CAACE7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7275" y="4442514"/>
            <a:ext cx="6343650" cy="2042106"/>
          </a:xfrm>
        </p:spPr>
        <p:txBody>
          <a:bodyPr/>
          <a:lstStyle>
            <a:lvl1pPr marL="0" indent="0" algn="ctr">
              <a:buNone/>
              <a:defRPr sz="2960"/>
            </a:lvl1pPr>
            <a:lvl2pPr marL="563865" indent="0" algn="ctr">
              <a:buNone/>
              <a:defRPr sz="2467"/>
            </a:lvl2pPr>
            <a:lvl3pPr marL="1127730" indent="0" algn="ctr">
              <a:buNone/>
              <a:defRPr sz="2220"/>
            </a:lvl3pPr>
            <a:lvl4pPr marL="1691594" indent="0" algn="ctr">
              <a:buNone/>
              <a:defRPr sz="1973"/>
            </a:lvl4pPr>
            <a:lvl5pPr marL="2255459" indent="0" algn="ctr">
              <a:buNone/>
              <a:defRPr sz="1973"/>
            </a:lvl5pPr>
            <a:lvl6pPr marL="2819324" indent="0" algn="ctr">
              <a:buNone/>
              <a:defRPr sz="1973"/>
            </a:lvl6pPr>
            <a:lvl7pPr marL="3383189" indent="0" algn="ctr">
              <a:buNone/>
              <a:defRPr sz="1973"/>
            </a:lvl7pPr>
            <a:lvl8pPr marL="3947053" indent="0" algn="ctr">
              <a:buNone/>
              <a:defRPr sz="1973"/>
            </a:lvl8pPr>
            <a:lvl9pPr marL="4510918" indent="0" algn="ctr">
              <a:buNone/>
              <a:defRPr sz="197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09DC5-198A-41A3-94C9-CC4FDB5B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058A2-ED8C-440A-9BD2-6FF76C5E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3E249-FB1E-474A-92BB-5CD689BE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D0F31-C946-4115-944A-82D7E53A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C03FC9-5826-4D45-93E3-3087EC745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8F3FC-6425-4248-8326-7587CA351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EE8F7-9B82-4679-B953-738E9FAC1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3895D-4051-47CA-9CCD-C501FE6E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7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420736-F1AB-471B-A51B-8C8BA4D6C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052900" y="450321"/>
            <a:ext cx="1823799" cy="71679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724D6-8D9E-4104-B74E-A0EB3EA1AB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1501" y="450321"/>
            <a:ext cx="5365671" cy="71679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CC110-D27F-4166-A6D5-605E37F6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CA92-E69E-460F-B07A-CD771A42F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8975F-DBFE-42C1-9426-0E8AE46F1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26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82EF8-4285-433C-8C87-BB259A68F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94930-CD81-4B6C-B5B9-EEF7D8A44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6C0BE-28C8-4FB2-A3FC-7E4C43434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E0A37-C7EC-4689-BDD5-C335A1725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32735-9B24-427E-91C1-04435B73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2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E867-2058-4A51-847A-E269E689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96" y="2108677"/>
            <a:ext cx="7295198" cy="3518376"/>
          </a:xfrm>
        </p:spPr>
        <p:txBody>
          <a:bodyPr anchor="b"/>
          <a:lstStyle>
            <a:lvl1pPr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AF952-3301-479C-BD7B-9EC53AFD4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096" y="5660338"/>
            <a:ext cx="7295198" cy="1850231"/>
          </a:xfrm>
        </p:spPr>
        <p:txBody>
          <a:bodyPr/>
          <a:lstStyle>
            <a:lvl1pPr marL="0" indent="0">
              <a:buNone/>
              <a:defRPr sz="2960">
                <a:solidFill>
                  <a:schemeClr val="tx1">
                    <a:tint val="75000"/>
                  </a:schemeClr>
                </a:solidFill>
              </a:defRPr>
            </a:lvl1pPr>
            <a:lvl2pPr marL="563865" indent="0">
              <a:buNone/>
              <a:defRPr sz="2467">
                <a:solidFill>
                  <a:schemeClr val="tx1">
                    <a:tint val="75000"/>
                  </a:schemeClr>
                </a:solidFill>
              </a:defRPr>
            </a:lvl2pPr>
            <a:lvl3pPr marL="1127730" indent="0">
              <a:buNone/>
              <a:defRPr sz="2220">
                <a:solidFill>
                  <a:schemeClr val="tx1">
                    <a:tint val="75000"/>
                  </a:schemeClr>
                </a:solidFill>
              </a:defRPr>
            </a:lvl3pPr>
            <a:lvl4pPr marL="169159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4pPr>
            <a:lvl5pPr marL="2255459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5pPr>
            <a:lvl6pPr marL="281932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6pPr>
            <a:lvl7pPr marL="3383189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7pPr>
            <a:lvl8pPr marL="3947053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8pPr>
            <a:lvl9pPr marL="4510918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A2824-3229-4F0B-B87C-59FD5B9F4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C0528-008F-401B-9D7B-FFEED0E0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070DB-61F1-4B77-AF1B-D8A4BF85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A5603-9E84-4DDA-A57D-17233F28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B88D3-9571-4915-9610-F91318564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501" y="2251604"/>
            <a:ext cx="3594735" cy="5366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E0DD4-8511-421B-9102-4CF969F90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1964" y="2251604"/>
            <a:ext cx="3594735" cy="5366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CFF82-1780-46CE-88F5-83CE687F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630DE2-E2FA-4451-A4A2-6ADA94C3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96CB9-CE1E-45E5-8FDA-F43BED1BE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31A0A-398D-4757-A89B-F426A4025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3" y="450321"/>
            <a:ext cx="7295198" cy="16348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B1D4A-133F-4F25-89D6-A31CEC895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603" y="2073434"/>
            <a:ext cx="3578215" cy="1016158"/>
          </a:xfrm>
        </p:spPr>
        <p:txBody>
          <a:bodyPr anchor="b"/>
          <a:lstStyle>
            <a:lvl1pPr marL="0" indent="0">
              <a:buNone/>
              <a:defRPr sz="2960" b="1"/>
            </a:lvl1pPr>
            <a:lvl2pPr marL="563865" indent="0">
              <a:buNone/>
              <a:defRPr sz="2467" b="1"/>
            </a:lvl2pPr>
            <a:lvl3pPr marL="1127730" indent="0">
              <a:buNone/>
              <a:defRPr sz="2220" b="1"/>
            </a:lvl3pPr>
            <a:lvl4pPr marL="1691594" indent="0">
              <a:buNone/>
              <a:defRPr sz="1973" b="1"/>
            </a:lvl4pPr>
            <a:lvl5pPr marL="2255459" indent="0">
              <a:buNone/>
              <a:defRPr sz="1973" b="1"/>
            </a:lvl5pPr>
            <a:lvl6pPr marL="2819324" indent="0">
              <a:buNone/>
              <a:defRPr sz="1973" b="1"/>
            </a:lvl6pPr>
            <a:lvl7pPr marL="3383189" indent="0">
              <a:buNone/>
              <a:defRPr sz="1973" b="1"/>
            </a:lvl7pPr>
            <a:lvl8pPr marL="3947053" indent="0">
              <a:buNone/>
              <a:defRPr sz="1973" b="1"/>
            </a:lvl8pPr>
            <a:lvl9pPr marL="4510918" indent="0">
              <a:buNone/>
              <a:defRPr sz="19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C051A-56B4-4C09-BF9A-9596A0217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603" y="3089593"/>
            <a:ext cx="3578215" cy="454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F40A3-A837-4E86-AB06-18A9112B7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81964" y="2073434"/>
            <a:ext cx="3595837" cy="1016158"/>
          </a:xfrm>
        </p:spPr>
        <p:txBody>
          <a:bodyPr anchor="b"/>
          <a:lstStyle>
            <a:lvl1pPr marL="0" indent="0">
              <a:buNone/>
              <a:defRPr sz="2960" b="1"/>
            </a:lvl1pPr>
            <a:lvl2pPr marL="563865" indent="0">
              <a:buNone/>
              <a:defRPr sz="2467" b="1"/>
            </a:lvl2pPr>
            <a:lvl3pPr marL="1127730" indent="0">
              <a:buNone/>
              <a:defRPr sz="2220" b="1"/>
            </a:lvl3pPr>
            <a:lvl4pPr marL="1691594" indent="0">
              <a:buNone/>
              <a:defRPr sz="1973" b="1"/>
            </a:lvl4pPr>
            <a:lvl5pPr marL="2255459" indent="0">
              <a:buNone/>
              <a:defRPr sz="1973" b="1"/>
            </a:lvl5pPr>
            <a:lvl6pPr marL="2819324" indent="0">
              <a:buNone/>
              <a:defRPr sz="1973" b="1"/>
            </a:lvl6pPr>
            <a:lvl7pPr marL="3383189" indent="0">
              <a:buNone/>
              <a:defRPr sz="1973" b="1"/>
            </a:lvl7pPr>
            <a:lvl8pPr marL="3947053" indent="0">
              <a:buNone/>
              <a:defRPr sz="1973" b="1"/>
            </a:lvl8pPr>
            <a:lvl9pPr marL="4510918" indent="0">
              <a:buNone/>
              <a:defRPr sz="19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D9B88-40CF-44D3-8E9D-210113AE7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1964" y="3089593"/>
            <a:ext cx="3595837" cy="4544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F28D25-5312-4E72-A52B-6B4DB9DD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F17B52-10D0-47A8-BDD9-CD381963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1B16AB-84EC-4E2C-A611-74659A36A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EB7E-98D4-4FB9-B494-CAACF561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EDE34-868C-40D3-B578-EC60C2EEE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6FF53-A6E0-44E0-8A49-1E3B0EFB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272A5-8F01-44D2-8C5C-31821225A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3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B4C008-7F93-4C8E-AA4E-C006B6CE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E11CA1-A2E4-4C6A-9FAA-42CC6357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E2CE4-9C5C-4745-B520-E5DB150A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6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64D01-4064-467F-B320-1E035E85B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3" y="563880"/>
            <a:ext cx="2727989" cy="1973580"/>
          </a:xfrm>
        </p:spPr>
        <p:txBody>
          <a:bodyPr anchor="b"/>
          <a:lstStyle>
            <a:lvl1pPr>
              <a:defRPr sz="39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7C604-846B-4506-AE9A-F88D7A3EA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837" y="1217825"/>
            <a:ext cx="4281964" cy="6010804"/>
          </a:xfrm>
        </p:spPr>
        <p:txBody>
          <a:bodyPr/>
          <a:lstStyle>
            <a:lvl1pPr>
              <a:defRPr sz="3947"/>
            </a:lvl1pPr>
            <a:lvl2pPr>
              <a:defRPr sz="3453"/>
            </a:lvl2pPr>
            <a:lvl3pPr>
              <a:defRPr sz="2960"/>
            </a:lvl3pPr>
            <a:lvl4pPr>
              <a:defRPr sz="2467"/>
            </a:lvl4pPr>
            <a:lvl5pPr>
              <a:defRPr sz="2467"/>
            </a:lvl5pPr>
            <a:lvl6pPr>
              <a:defRPr sz="2467"/>
            </a:lvl6pPr>
            <a:lvl7pPr>
              <a:defRPr sz="2467"/>
            </a:lvl7pPr>
            <a:lvl8pPr>
              <a:defRPr sz="2467"/>
            </a:lvl8pPr>
            <a:lvl9pPr>
              <a:defRPr sz="24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F27B7-DC72-4444-8C75-7E06E172E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603" y="2537460"/>
            <a:ext cx="2727989" cy="4700959"/>
          </a:xfrm>
        </p:spPr>
        <p:txBody>
          <a:bodyPr/>
          <a:lstStyle>
            <a:lvl1pPr marL="0" indent="0">
              <a:buNone/>
              <a:defRPr sz="1973"/>
            </a:lvl1pPr>
            <a:lvl2pPr marL="563865" indent="0">
              <a:buNone/>
              <a:defRPr sz="1727"/>
            </a:lvl2pPr>
            <a:lvl3pPr marL="1127730" indent="0">
              <a:buNone/>
              <a:defRPr sz="1480"/>
            </a:lvl3pPr>
            <a:lvl4pPr marL="1691594" indent="0">
              <a:buNone/>
              <a:defRPr sz="1233"/>
            </a:lvl4pPr>
            <a:lvl5pPr marL="2255459" indent="0">
              <a:buNone/>
              <a:defRPr sz="1233"/>
            </a:lvl5pPr>
            <a:lvl6pPr marL="2819324" indent="0">
              <a:buNone/>
              <a:defRPr sz="1233"/>
            </a:lvl6pPr>
            <a:lvl7pPr marL="3383189" indent="0">
              <a:buNone/>
              <a:defRPr sz="1233"/>
            </a:lvl7pPr>
            <a:lvl8pPr marL="3947053" indent="0">
              <a:buNone/>
              <a:defRPr sz="1233"/>
            </a:lvl8pPr>
            <a:lvl9pPr marL="4510918" indent="0">
              <a:buNone/>
              <a:defRPr sz="12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9EAD80-6CC1-401B-A5E9-67F15B97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A98B5-D1DB-4109-AB97-A63E8AF5E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2DC63-D7BC-49FD-8CAB-84505186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7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C51FF-9E3C-4ECF-B4AD-F6CD83CE6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603" y="563880"/>
            <a:ext cx="2727989" cy="1973580"/>
          </a:xfrm>
        </p:spPr>
        <p:txBody>
          <a:bodyPr anchor="b"/>
          <a:lstStyle>
            <a:lvl1pPr>
              <a:defRPr sz="39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97138-575C-471C-97B0-BBDB96C27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95837" y="1217825"/>
            <a:ext cx="4281964" cy="6010804"/>
          </a:xfrm>
        </p:spPr>
        <p:txBody>
          <a:bodyPr/>
          <a:lstStyle>
            <a:lvl1pPr marL="0" indent="0">
              <a:buNone/>
              <a:defRPr sz="3947"/>
            </a:lvl1pPr>
            <a:lvl2pPr marL="563865" indent="0">
              <a:buNone/>
              <a:defRPr sz="3453"/>
            </a:lvl2pPr>
            <a:lvl3pPr marL="1127730" indent="0">
              <a:buNone/>
              <a:defRPr sz="2960"/>
            </a:lvl3pPr>
            <a:lvl4pPr marL="1691594" indent="0">
              <a:buNone/>
              <a:defRPr sz="2467"/>
            </a:lvl4pPr>
            <a:lvl5pPr marL="2255459" indent="0">
              <a:buNone/>
              <a:defRPr sz="2467"/>
            </a:lvl5pPr>
            <a:lvl6pPr marL="2819324" indent="0">
              <a:buNone/>
              <a:defRPr sz="2467"/>
            </a:lvl6pPr>
            <a:lvl7pPr marL="3383189" indent="0">
              <a:buNone/>
              <a:defRPr sz="2467"/>
            </a:lvl7pPr>
            <a:lvl8pPr marL="3947053" indent="0">
              <a:buNone/>
              <a:defRPr sz="2467"/>
            </a:lvl8pPr>
            <a:lvl9pPr marL="4510918" indent="0">
              <a:buNone/>
              <a:defRPr sz="24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9CFA2-58A6-4BC8-92F5-50E42FB3A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603" y="2537460"/>
            <a:ext cx="2727989" cy="4700959"/>
          </a:xfrm>
        </p:spPr>
        <p:txBody>
          <a:bodyPr/>
          <a:lstStyle>
            <a:lvl1pPr marL="0" indent="0">
              <a:buNone/>
              <a:defRPr sz="1973"/>
            </a:lvl1pPr>
            <a:lvl2pPr marL="563865" indent="0">
              <a:buNone/>
              <a:defRPr sz="1727"/>
            </a:lvl2pPr>
            <a:lvl3pPr marL="1127730" indent="0">
              <a:buNone/>
              <a:defRPr sz="1480"/>
            </a:lvl3pPr>
            <a:lvl4pPr marL="1691594" indent="0">
              <a:buNone/>
              <a:defRPr sz="1233"/>
            </a:lvl4pPr>
            <a:lvl5pPr marL="2255459" indent="0">
              <a:buNone/>
              <a:defRPr sz="1233"/>
            </a:lvl5pPr>
            <a:lvl6pPr marL="2819324" indent="0">
              <a:buNone/>
              <a:defRPr sz="1233"/>
            </a:lvl6pPr>
            <a:lvl7pPr marL="3383189" indent="0">
              <a:buNone/>
              <a:defRPr sz="1233"/>
            </a:lvl7pPr>
            <a:lvl8pPr marL="3947053" indent="0">
              <a:buNone/>
              <a:defRPr sz="1233"/>
            </a:lvl8pPr>
            <a:lvl9pPr marL="4510918" indent="0">
              <a:buNone/>
              <a:defRPr sz="12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51425-ED9D-4201-9A39-2B3FB1B1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49508-66D9-4CB8-8F40-0FE461DE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40390-6AE0-4160-A7E1-B4621039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6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5787ED-84EF-4A56-872F-5210817D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01" y="450321"/>
            <a:ext cx="7295198" cy="1634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5AE3BA-32E4-4178-929A-31998C10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501" y="2251604"/>
            <a:ext cx="7295198" cy="536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463C-88E5-477B-ABCE-38CB294D9E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1501" y="7839499"/>
            <a:ext cx="1903095" cy="450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E3ECC-ADBF-423C-93D3-3DC9407CBA31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19018-FD8A-47B0-88AB-89207D940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1779" y="7839499"/>
            <a:ext cx="2854643" cy="450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0D8ED-C792-4781-B98E-7C85A76F1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73604" y="7839499"/>
            <a:ext cx="1903095" cy="450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30CB8-F232-4C49-A1EF-2CD260D0C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8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127730" rtl="0" eaLnBrk="1" latinLnBrk="0" hangingPunct="1">
        <a:lnSpc>
          <a:spcPct val="90000"/>
        </a:lnSpc>
        <a:spcBef>
          <a:spcPct val="0"/>
        </a:spcBef>
        <a:buNone/>
        <a:defRPr sz="54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1932" indent="-281932" algn="l" defTabSz="1127730" rtl="0" eaLnBrk="1" latinLnBrk="0" hangingPunct="1">
        <a:lnSpc>
          <a:spcPct val="90000"/>
        </a:lnSpc>
        <a:spcBef>
          <a:spcPts val="1233"/>
        </a:spcBef>
        <a:buFont typeface="Arial" panose="020B0604020202020204" pitchFamily="34" charset="0"/>
        <a:buChar char="•"/>
        <a:defRPr sz="3453" kern="1200">
          <a:solidFill>
            <a:schemeClr val="tx1"/>
          </a:solidFill>
          <a:latin typeface="+mn-lt"/>
          <a:ea typeface="+mn-ea"/>
          <a:cs typeface="+mn-cs"/>
        </a:defRPr>
      </a:lvl1pPr>
      <a:lvl2pPr marL="845797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960" kern="1200">
          <a:solidFill>
            <a:schemeClr val="tx1"/>
          </a:solidFill>
          <a:latin typeface="+mn-lt"/>
          <a:ea typeface="+mn-ea"/>
          <a:cs typeface="+mn-cs"/>
        </a:defRPr>
      </a:lvl2pPr>
      <a:lvl3pPr marL="1409662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467" kern="1200">
          <a:solidFill>
            <a:schemeClr val="tx1"/>
          </a:solidFill>
          <a:latin typeface="+mn-lt"/>
          <a:ea typeface="+mn-ea"/>
          <a:cs typeface="+mn-cs"/>
        </a:defRPr>
      </a:lvl3pPr>
      <a:lvl4pPr marL="1973527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4pPr>
      <a:lvl5pPr marL="2537391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5pPr>
      <a:lvl6pPr marL="3101256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665121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4228986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792850" indent="-281932" algn="l" defTabSz="1127730" rtl="0" eaLnBrk="1" latinLnBrk="0" hangingPunct="1">
        <a:lnSpc>
          <a:spcPct val="90000"/>
        </a:lnSpc>
        <a:spcBef>
          <a:spcPts val="617"/>
        </a:spcBef>
        <a:buFont typeface="Arial" panose="020B0604020202020204" pitchFamily="34" charset="0"/>
        <a:buChar char="•"/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1pPr>
      <a:lvl2pPr marL="563865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2pPr>
      <a:lvl3pPr marL="1127730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3pPr>
      <a:lvl4pPr marL="1691594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4pPr>
      <a:lvl5pPr marL="2255459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5pPr>
      <a:lvl6pPr marL="2819324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6pPr>
      <a:lvl7pPr marL="3383189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7pPr>
      <a:lvl8pPr marL="3947053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8pPr>
      <a:lvl9pPr marL="4510918" algn="l" defTabSz="1127730" rtl="0" eaLnBrk="1" latinLnBrk="0" hangingPunct="1">
        <a:defRPr sz="22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AE171B1-9D7A-094E-A2D0-A4E17A58AA90}"/>
              </a:ext>
            </a:extLst>
          </p:cNvPr>
          <p:cNvGrpSpPr/>
          <p:nvPr/>
        </p:nvGrpSpPr>
        <p:grpSpPr>
          <a:xfrm>
            <a:off x="2364614" y="3628935"/>
            <a:ext cx="3725379" cy="1200329"/>
            <a:chOff x="2358580" y="4394186"/>
            <a:chExt cx="3725379" cy="120032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DA5C42-003B-EF40-A287-E5B9876DF8F4}"/>
                </a:ext>
              </a:extLst>
            </p:cNvPr>
            <p:cNvCxnSpPr>
              <a:cxnSpLocks/>
            </p:cNvCxnSpPr>
            <p:nvPr/>
          </p:nvCxnSpPr>
          <p:spPr>
            <a:xfrm>
              <a:off x="2470840" y="4946742"/>
              <a:ext cx="3436801" cy="0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iamond 10">
              <a:extLst>
                <a:ext uri="{FF2B5EF4-FFF2-40B4-BE49-F238E27FC236}">
                  <a16:creationId xmlns:a16="http://schemas.microsoft.com/office/drawing/2014/main" id="{5E99686F-3064-8943-9DCD-2FD4DEABCB88}"/>
                </a:ext>
              </a:extLst>
            </p:cNvPr>
            <p:cNvSpPr/>
            <p:nvPr/>
          </p:nvSpPr>
          <p:spPr>
            <a:xfrm>
              <a:off x="2788630" y="4467888"/>
              <a:ext cx="529146" cy="501297"/>
            </a:xfrm>
            <a:prstGeom prst="diamond">
              <a:avLst/>
            </a:prstGeom>
            <a:solidFill>
              <a:srgbClr val="C12B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4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CF9657-0C90-8E43-BD05-44F776B0B6A1}"/>
                </a:ext>
              </a:extLst>
            </p:cNvPr>
            <p:cNvSpPr txBox="1"/>
            <p:nvPr/>
          </p:nvSpPr>
          <p:spPr>
            <a:xfrm>
              <a:off x="2358580" y="4394186"/>
              <a:ext cx="37253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E  </a:t>
              </a:r>
              <a:r>
                <a:rPr lang="en-US" sz="3600" dirty="0">
                  <a:solidFill>
                    <a:srgbClr val="C6A97C"/>
                  </a:solidFill>
                  <a:latin typeface="Garamond" panose="02020404030301010803" pitchFamily="18" charset="0"/>
                </a:rPr>
                <a:t>X</a:t>
              </a:r>
              <a:r>
                <a:rPr lang="en-US" sz="36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PLORATORY </a:t>
              </a:r>
            </a:p>
            <a:p>
              <a:pPr algn="ctr"/>
              <a:r>
                <a:rPr lang="en-US" sz="36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ACTIVITY   NO. 4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4A0FBC3-3D12-4192-A515-3615C01D18EE}"/>
              </a:ext>
            </a:extLst>
          </p:cNvPr>
          <p:cNvSpPr/>
          <p:nvPr/>
        </p:nvSpPr>
        <p:spPr>
          <a:xfrm>
            <a:off x="2459935" y="-249859"/>
            <a:ext cx="3538330" cy="6153702"/>
          </a:xfrm>
          <a:prstGeom prst="rect">
            <a:avLst/>
          </a:prstGeom>
          <a:solidFill>
            <a:srgbClr val="4D5B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[ time 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FA4DF-7FF8-4254-9956-185E6619AB27}"/>
              </a:ext>
            </a:extLst>
          </p:cNvPr>
          <p:cNvSpPr txBox="1"/>
          <p:nvPr/>
        </p:nvSpPr>
        <p:spPr>
          <a:xfrm>
            <a:off x="2225849" y="6902023"/>
            <a:ext cx="4006497" cy="388568"/>
          </a:xfrm>
          <a:prstGeom prst="rect">
            <a:avLst/>
          </a:prstGeom>
          <a:noFill/>
          <a:ln w="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900" b="1" dirty="0">
                <a:solidFill>
                  <a:srgbClr val="4D5B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Solve for (X) in terms of (why)!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4D80BB-CF46-4E92-A954-22698325BB83}"/>
              </a:ext>
            </a:extLst>
          </p:cNvPr>
          <p:cNvGrpSpPr/>
          <p:nvPr/>
        </p:nvGrpSpPr>
        <p:grpSpPr>
          <a:xfrm>
            <a:off x="2925415" y="4848589"/>
            <a:ext cx="2607366" cy="802967"/>
            <a:chOff x="2839642" y="3446605"/>
            <a:chExt cx="2607366" cy="80296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8EC986-93DD-4123-BF2C-48CBA54D523B}"/>
                </a:ext>
              </a:extLst>
            </p:cNvPr>
            <p:cNvCxnSpPr>
              <a:cxnSpLocks/>
            </p:cNvCxnSpPr>
            <p:nvPr/>
          </p:nvCxnSpPr>
          <p:spPr>
            <a:xfrm>
              <a:off x="2997150" y="3995656"/>
              <a:ext cx="2279650" cy="0"/>
            </a:xfrm>
            <a:prstGeom prst="line">
              <a:avLst/>
            </a:prstGeom>
            <a:ln w="190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39151200-EBC0-4758-8B3E-97F32422CECF}"/>
                </a:ext>
              </a:extLst>
            </p:cNvPr>
            <p:cNvSpPr/>
            <p:nvPr/>
          </p:nvSpPr>
          <p:spPr>
            <a:xfrm>
              <a:off x="3263900" y="3536609"/>
              <a:ext cx="498476" cy="471747"/>
            </a:xfrm>
            <a:prstGeom prst="diamond">
              <a:avLst/>
            </a:prstGeom>
            <a:solidFill>
              <a:srgbClr val="99291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48AB7D-B2BC-4D3A-ADFF-EFEC6260CA5C}"/>
                </a:ext>
              </a:extLst>
            </p:cNvPr>
            <p:cNvSpPr txBox="1"/>
            <p:nvPr/>
          </p:nvSpPr>
          <p:spPr>
            <a:xfrm>
              <a:off x="2919196" y="3446605"/>
              <a:ext cx="2464136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E</a:t>
              </a:r>
              <a:r>
                <a:rPr lang="en-US" sz="3700" dirty="0">
                  <a:latin typeface="Garamond" panose="02020404030301010803" pitchFamily="18" charset="0"/>
                </a:rPr>
                <a:t> </a:t>
              </a:r>
              <a:r>
                <a:rPr lang="en-US" sz="3700" dirty="0">
                  <a:solidFill>
                    <a:srgbClr val="4D5B2A"/>
                  </a:solidFill>
                  <a:latin typeface="Garamond" panose="02020404030301010803" pitchFamily="18" charset="0"/>
                </a:rPr>
                <a:t>X</a:t>
              </a:r>
              <a:r>
                <a:rPr lang="en-US" sz="3700" dirty="0">
                  <a:solidFill>
                    <a:srgbClr val="FFFFFF"/>
                  </a:solidFill>
                  <a:latin typeface="Garamond" panose="02020404030301010803" pitchFamily="18" charset="0"/>
                </a:rPr>
                <a:t>PLORE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DE72AD-29F4-40A6-B4FF-453A617FB0D6}"/>
                </a:ext>
              </a:extLst>
            </p:cNvPr>
            <p:cNvSpPr txBox="1"/>
            <p:nvPr/>
          </p:nvSpPr>
          <p:spPr>
            <a:xfrm>
              <a:off x="2839642" y="3995656"/>
              <a:ext cx="26073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25" b="1" dirty="0">
                  <a:solidFill>
                    <a:srgbClr val="FFFFFF"/>
                  </a:solidFill>
                  <a:latin typeface="Garamond" panose="02020404030301010803" pitchFamily="18" charset="0"/>
                </a:rPr>
                <a:t>TEXAS TECH UNIVERSITY ADVISING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31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&#10;&#10;Description automatically generated">
            <a:extLst>
              <a:ext uri="{FF2B5EF4-FFF2-40B4-BE49-F238E27FC236}">
                <a16:creationId xmlns:a16="http://schemas.microsoft.com/office/drawing/2014/main" id="{EB16F9B0-C358-48D6-B1C0-3C44C0BB53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809" b="3361"/>
          <a:stretch/>
        </p:blipFill>
        <p:spPr>
          <a:xfrm>
            <a:off x="-4800" y="-71231"/>
            <a:ext cx="8597257" cy="87652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66C2EF-0FE5-4B6B-9442-E48C3DB344A1}"/>
              </a:ext>
            </a:extLst>
          </p:cNvPr>
          <p:cNvSpPr/>
          <p:nvPr/>
        </p:nvSpPr>
        <p:spPr>
          <a:xfrm>
            <a:off x="13345" y="-101600"/>
            <a:ext cx="8597256" cy="8580410"/>
          </a:xfrm>
          <a:prstGeom prst="rect">
            <a:avLst/>
          </a:prstGeom>
          <a:solidFill>
            <a:srgbClr val="4D5B2A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C315D4-D89F-435F-A8BE-B7F215DD8025}"/>
              </a:ext>
            </a:extLst>
          </p:cNvPr>
          <p:cNvSpPr txBox="1"/>
          <p:nvPr/>
        </p:nvSpPr>
        <p:spPr>
          <a:xfrm>
            <a:off x="1617295" y="2326253"/>
            <a:ext cx="2178369" cy="3970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lvl="0" algn="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cs typeface="Helvetica"/>
              </a:rPr>
              <a:t>How long will it take me to graduate with this major?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1A8D54-C90B-4E06-B509-5BC6D2C92F34}"/>
              </a:ext>
            </a:extLst>
          </p:cNvPr>
          <p:cNvCxnSpPr>
            <a:cxnSpLocks/>
          </p:cNvCxnSpPr>
          <p:nvPr/>
        </p:nvCxnSpPr>
        <p:spPr>
          <a:xfrm>
            <a:off x="4311973" y="2275711"/>
            <a:ext cx="0" cy="4071403"/>
          </a:xfrm>
          <a:prstGeom prst="line">
            <a:avLst/>
          </a:prstGeom>
          <a:ln w="857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94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67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large crowd of people&#10;&#10;Description automatically generated">
            <a:extLst>
              <a:ext uri="{FF2B5EF4-FFF2-40B4-BE49-F238E27FC236}">
                <a16:creationId xmlns:a16="http://schemas.microsoft.com/office/drawing/2014/main" id="{AD72760C-F7BC-4C20-B9BA-187441D74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69" r="13469" b="3361"/>
          <a:stretch/>
        </p:blipFill>
        <p:spPr>
          <a:xfrm>
            <a:off x="-105229" y="-71231"/>
            <a:ext cx="3314413" cy="87652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B4CCD8-CD2D-450F-B1BF-E2FDAE47EBF6}"/>
              </a:ext>
            </a:extLst>
          </p:cNvPr>
          <p:cNvSpPr/>
          <p:nvPr/>
        </p:nvSpPr>
        <p:spPr>
          <a:xfrm>
            <a:off x="-105230" y="-101601"/>
            <a:ext cx="3314413" cy="8795657"/>
          </a:xfrm>
          <a:prstGeom prst="rect">
            <a:avLst/>
          </a:prstGeom>
          <a:solidFill>
            <a:srgbClr val="4D5B2A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ECE4E2-E3A0-EF43-BAB5-B568A7B781FD}"/>
              </a:ext>
            </a:extLst>
          </p:cNvPr>
          <p:cNvSpPr/>
          <p:nvPr/>
        </p:nvSpPr>
        <p:spPr>
          <a:xfrm>
            <a:off x="7707087" y="-101600"/>
            <a:ext cx="903513" cy="8580410"/>
          </a:xfrm>
          <a:prstGeom prst="rect">
            <a:avLst/>
          </a:prstGeom>
          <a:solidFill>
            <a:srgbClr val="4D5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9D4EA4-9C96-E748-9D6B-F5F9C582BDD2}"/>
              </a:ext>
            </a:extLst>
          </p:cNvPr>
          <p:cNvSpPr txBox="1"/>
          <p:nvPr/>
        </p:nvSpPr>
        <p:spPr>
          <a:xfrm>
            <a:off x="3800928" y="651834"/>
            <a:ext cx="3038658" cy="33085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rgbClr val="333333"/>
                </a:solidFill>
                <a:latin typeface="Helvetica"/>
                <a:cs typeface="Helvetica"/>
              </a:rPr>
              <a:t>Generally speaking, a student can run a degree audit for the explored major by using </a:t>
            </a:r>
            <a:r>
              <a:rPr lang="en-US" sz="1100" dirty="0" err="1">
                <a:solidFill>
                  <a:srgbClr val="333333"/>
                </a:solidFill>
                <a:latin typeface="Helvetica"/>
                <a:cs typeface="Helvetica"/>
              </a:rPr>
              <a:t>DegreeWorks</a:t>
            </a:r>
            <a:r>
              <a:rPr lang="en-US" sz="1100" dirty="0">
                <a:solidFill>
                  <a:srgbClr val="333333"/>
                </a:solidFill>
                <a:latin typeface="Helvetica"/>
                <a:cs typeface="Helvetica"/>
              </a:rPr>
              <a:t>. The audit should lay out the remaining hours needed to complete this degree. The remaining time until graduation can then be calculated.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algn="just"/>
            <a:endParaRPr lang="en-US" sz="1100" dirty="0">
              <a:solidFill>
                <a:srgbClr val="333333"/>
              </a:solidFill>
              <a:latin typeface="Helvetica" pitchFamily="2" charset="0"/>
            </a:endParaRPr>
          </a:p>
          <a:p>
            <a:r>
              <a:rPr lang="en-US" sz="1100" dirty="0">
                <a:solidFill>
                  <a:srgbClr val="333333"/>
                </a:solidFill>
                <a:latin typeface="Helvetica"/>
                <a:cs typeface="Helvetica"/>
              </a:rPr>
              <a:t>However, a better estimate should come from the departmental advisor of that major. </a:t>
            </a:r>
          </a:p>
          <a:p>
            <a:endParaRPr lang="en-US" sz="1100" dirty="0">
              <a:solidFill>
                <a:srgbClr val="333333"/>
              </a:solidFill>
              <a:latin typeface="Helvetica" pitchFamily="2" charset="0"/>
              <a:cs typeface="Helvetica" pitchFamily="2" charset="0"/>
            </a:endParaRPr>
          </a:p>
          <a:p>
            <a:r>
              <a:rPr lang="en-US" sz="1100" dirty="0">
                <a:solidFill>
                  <a:srgbClr val="333333"/>
                </a:solidFill>
                <a:latin typeface="Helvetica"/>
                <a:cs typeface="Helvetica"/>
              </a:rPr>
              <a:t>Major advisors have more accurate information about course sequences and course availability.</a:t>
            </a:r>
          </a:p>
          <a:p>
            <a:endParaRPr lang="en-US" sz="1100" b="1" i="1" dirty="0">
              <a:solidFill>
                <a:srgbClr val="333333"/>
              </a:solidFill>
              <a:latin typeface="Helvetica" pitchFamily="2" charset="0"/>
              <a:cs typeface="Helvetica" pitchFamily="2" charset="0"/>
            </a:endParaRPr>
          </a:p>
          <a:p>
            <a:r>
              <a:rPr lang="en-US" sz="1100" b="1" i="1" dirty="0">
                <a:solidFill>
                  <a:srgbClr val="333333"/>
                </a:solidFill>
                <a:latin typeface="Helvetica"/>
                <a:cs typeface="Helvetica"/>
              </a:rPr>
              <a:t>”How long will it take me to graduate with this major?” </a:t>
            </a:r>
            <a:r>
              <a:rPr lang="en-US" sz="1100" dirty="0">
                <a:solidFill>
                  <a:srgbClr val="333333"/>
                </a:solidFill>
                <a:latin typeface="Helvetica"/>
                <a:cs typeface="Helvetica"/>
              </a:rPr>
              <a:t>would be a good question for your interview with the advisors of your explored majors. </a:t>
            </a:r>
          </a:p>
          <a:p>
            <a:pPr marL="171450" indent="-171450">
              <a:buFontTx/>
              <a:buChar char="-"/>
            </a:pPr>
            <a:endParaRPr lang="en-US" sz="1100" dirty="0">
              <a:solidFill>
                <a:srgbClr val="333333"/>
              </a:solidFill>
              <a:latin typeface="Helvetica" pitchFamily="2" charset="0"/>
              <a:cs typeface="Helvetica" pitchFamily="2" charset="0"/>
            </a:endParaRPr>
          </a:p>
        </p:txBody>
      </p:sp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B395283B-22EF-46E7-9B07-55006D6EC945}"/>
              </a:ext>
            </a:extLst>
          </p:cNvPr>
          <p:cNvSpPr/>
          <p:nvPr/>
        </p:nvSpPr>
        <p:spPr>
          <a:xfrm>
            <a:off x="3800927" y="3960432"/>
            <a:ext cx="3038659" cy="357772"/>
          </a:xfrm>
          <a:prstGeom prst="roundRect">
            <a:avLst>
              <a:gd name="adj" fmla="val 26837"/>
            </a:avLst>
          </a:prstGeom>
          <a:solidFill>
            <a:srgbClr val="4D5B2A"/>
          </a:solidFill>
          <a:ln w="19050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degreeworks.texastech.edu</a:t>
            </a:r>
            <a:r>
              <a:rPr lang="en-US" sz="1400" dirty="0">
                <a:solidFill>
                  <a:schemeClr val="bg1"/>
                </a:solidFill>
              </a:rPr>
              <a:t>/ </a:t>
            </a:r>
          </a:p>
        </p:txBody>
      </p:sp>
      <p:sp>
        <p:nvSpPr>
          <p:cNvPr id="20" name="Left Arrow 4">
            <a:extLst>
              <a:ext uri="{FF2B5EF4-FFF2-40B4-BE49-F238E27FC236}">
                <a16:creationId xmlns:a16="http://schemas.microsoft.com/office/drawing/2014/main" id="{375A718B-AA51-490C-805A-7AAB30F01F7A}"/>
              </a:ext>
            </a:extLst>
          </p:cNvPr>
          <p:cNvSpPr/>
          <p:nvPr/>
        </p:nvSpPr>
        <p:spPr>
          <a:xfrm rot="4285508">
            <a:off x="6504974" y="4206362"/>
            <a:ext cx="238207" cy="134577"/>
          </a:xfrm>
          <a:prstGeom prst="leftArrow">
            <a:avLst>
              <a:gd name="adj1" fmla="val 24885"/>
              <a:gd name="adj2" fmla="val 122520"/>
            </a:avLst>
          </a:prstGeom>
          <a:solidFill>
            <a:srgbClr val="4D5B2A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DFB414-9384-4992-B1E8-0D292DD466E7}"/>
              </a:ext>
            </a:extLst>
          </p:cNvPr>
          <p:cNvGrpSpPr/>
          <p:nvPr/>
        </p:nvGrpSpPr>
        <p:grpSpPr>
          <a:xfrm>
            <a:off x="1406074" y="5495727"/>
            <a:ext cx="5646052" cy="1570920"/>
            <a:chOff x="1193534" y="5568298"/>
            <a:chExt cx="5646052" cy="157092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3413C1-F3A3-4AAD-BC4B-21AFEADB1F9E}"/>
                </a:ext>
              </a:extLst>
            </p:cNvPr>
            <p:cNvSpPr/>
            <p:nvPr/>
          </p:nvSpPr>
          <p:spPr>
            <a:xfrm>
              <a:off x="3296395" y="5568299"/>
              <a:ext cx="1443358" cy="1570919"/>
            </a:xfrm>
            <a:prstGeom prst="rect">
              <a:avLst/>
            </a:prstGeom>
            <a:solidFill>
              <a:srgbClr val="4D5B2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00" b="1" i="1" dirty="0">
                  <a:solidFill>
                    <a:schemeClr val="bg1"/>
                  </a:solidFill>
                  <a:latin typeface="Helvetica" pitchFamily="2" charset="0"/>
                </a:rPr>
                <a:t>- (X)2:</a:t>
              </a:r>
            </a:p>
            <a:p>
              <a:endParaRPr lang="en-US" sz="1000" b="1" i="1" dirty="0">
                <a:solidFill>
                  <a:schemeClr val="bg1"/>
                </a:solidFill>
                <a:latin typeface="Helvetica" pitchFamily="2" charset="0"/>
              </a:endParaRPr>
            </a:p>
            <a:p>
              <a:r>
                <a:rPr lang="en-US" sz="1000" b="1" i="1" dirty="0">
                  <a:solidFill>
                    <a:schemeClr val="bg1"/>
                  </a:solidFill>
                  <a:latin typeface="Helvetica" pitchFamily="2" charset="0"/>
                </a:rPr>
                <a:t>__________________</a:t>
              </a:r>
            </a:p>
            <a:p>
              <a:endParaRPr lang="en-US" sz="1000" b="1" i="1" dirty="0">
                <a:solidFill>
                  <a:schemeClr val="bg1"/>
                </a:solidFill>
                <a:latin typeface="Helvetica" pitchFamily="2" charset="0"/>
              </a:endParaRPr>
            </a:p>
            <a:p>
              <a:r>
                <a:rPr lang="en-US" sz="1000" b="1" i="1" dirty="0">
                  <a:solidFill>
                    <a:schemeClr val="bg1"/>
                  </a:solidFill>
                  <a:latin typeface="Helvetica"/>
                  <a:cs typeface="Helvetica"/>
                </a:rPr>
                <a:t>- Graduation Time: </a:t>
              </a:r>
            </a:p>
            <a:p>
              <a:endParaRPr lang="en-US" sz="1000" b="1" i="1" dirty="0">
                <a:solidFill>
                  <a:schemeClr val="bg1"/>
                </a:solidFill>
                <a:latin typeface="Helvetica" pitchFamily="2" charset="0"/>
              </a:endParaRPr>
            </a:p>
            <a:p>
              <a:r>
                <a:rPr lang="en-US" sz="1000" b="1" i="1" dirty="0">
                  <a:solidFill>
                    <a:schemeClr val="bg1"/>
                  </a:solidFill>
                  <a:latin typeface="Helvetica" pitchFamily="2" charset="0"/>
                </a:rPr>
                <a:t>__________________</a:t>
              </a:r>
            </a:p>
            <a:p>
              <a:endParaRPr lang="en-US" sz="1000" b="1" i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C89706-94FE-4FF4-99B3-A158B2C56488}"/>
                </a:ext>
              </a:extLst>
            </p:cNvPr>
            <p:cNvSpPr/>
            <p:nvPr/>
          </p:nvSpPr>
          <p:spPr>
            <a:xfrm>
              <a:off x="5396228" y="5568299"/>
              <a:ext cx="1443358" cy="1570919"/>
            </a:xfrm>
            <a:prstGeom prst="rect">
              <a:avLst/>
            </a:prstGeom>
            <a:solidFill>
              <a:srgbClr val="4D5B2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00" b="1" i="1" dirty="0">
                  <a:solidFill>
                    <a:schemeClr val="bg1"/>
                  </a:solidFill>
                  <a:latin typeface="Helvetica" pitchFamily="2" charset="0"/>
                </a:rPr>
                <a:t>- (X)3:</a:t>
              </a:r>
            </a:p>
            <a:p>
              <a:endParaRPr lang="en-US" sz="1000" b="1" i="1" dirty="0">
                <a:solidFill>
                  <a:schemeClr val="bg1"/>
                </a:solidFill>
                <a:latin typeface="Helvetica" pitchFamily="2" charset="0"/>
              </a:endParaRPr>
            </a:p>
            <a:p>
              <a:r>
                <a:rPr lang="en-US" sz="1000" b="1" i="1" dirty="0">
                  <a:solidFill>
                    <a:schemeClr val="bg1"/>
                  </a:solidFill>
                  <a:latin typeface="Helvetica" pitchFamily="2" charset="0"/>
                </a:rPr>
                <a:t>__________________</a:t>
              </a:r>
            </a:p>
            <a:p>
              <a:endParaRPr lang="en-US" sz="1000" b="1" i="1" dirty="0">
                <a:solidFill>
                  <a:schemeClr val="bg1"/>
                </a:solidFill>
                <a:latin typeface="Helvetica" pitchFamily="2" charset="0"/>
              </a:endParaRPr>
            </a:p>
            <a:p>
              <a:r>
                <a:rPr lang="en-US" sz="1000" b="1" i="1" dirty="0">
                  <a:solidFill>
                    <a:schemeClr val="bg1"/>
                  </a:solidFill>
                  <a:latin typeface="Helvetica"/>
                  <a:cs typeface="Helvetica"/>
                </a:rPr>
                <a:t>- Graduation Time: </a:t>
              </a:r>
            </a:p>
            <a:p>
              <a:endParaRPr lang="en-US" sz="1000" b="1" i="1" dirty="0">
                <a:solidFill>
                  <a:schemeClr val="bg1"/>
                </a:solidFill>
                <a:latin typeface="Helvetica" pitchFamily="2" charset="0"/>
              </a:endParaRPr>
            </a:p>
            <a:p>
              <a:r>
                <a:rPr lang="en-US" sz="1000" b="1" i="1" dirty="0">
                  <a:solidFill>
                    <a:schemeClr val="bg1"/>
                  </a:solidFill>
                  <a:latin typeface="Helvetica" pitchFamily="2" charset="0"/>
                </a:rPr>
                <a:t>__________________</a:t>
              </a:r>
            </a:p>
            <a:p>
              <a:endParaRPr lang="en-US" sz="1000" b="1" i="1" dirty="0">
                <a:solidFill>
                  <a:schemeClr val="bg1"/>
                </a:solidFill>
                <a:latin typeface="Helvetica" pitchFamily="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7969A0-C44D-46AF-AE76-8342A4222352}"/>
                </a:ext>
              </a:extLst>
            </p:cNvPr>
            <p:cNvSpPr/>
            <p:nvPr/>
          </p:nvSpPr>
          <p:spPr>
            <a:xfrm>
              <a:off x="1193534" y="5568298"/>
              <a:ext cx="1443358" cy="1570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000" b="1" i="1" dirty="0">
                  <a:solidFill>
                    <a:srgbClr val="4D5B2A"/>
                  </a:solidFill>
                  <a:latin typeface="Helvetica" pitchFamily="2" charset="0"/>
                </a:rPr>
                <a:t>- (X)1:</a:t>
              </a:r>
            </a:p>
            <a:p>
              <a:endParaRPr lang="en-US" sz="1000" b="1" i="1" dirty="0">
                <a:solidFill>
                  <a:srgbClr val="4D5B2A"/>
                </a:solidFill>
                <a:latin typeface="Helvetica" pitchFamily="2" charset="0"/>
              </a:endParaRPr>
            </a:p>
            <a:p>
              <a:r>
                <a:rPr lang="en-US" sz="1000" b="1" i="1" dirty="0">
                  <a:solidFill>
                    <a:srgbClr val="4D5B2A"/>
                  </a:solidFill>
                  <a:latin typeface="Helvetica" pitchFamily="2" charset="0"/>
                </a:rPr>
                <a:t>__________________</a:t>
              </a:r>
            </a:p>
            <a:p>
              <a:endParaRPr lang="en-US" sz="1000" b="1" i="1" dirty="0">
                <a:solidFill>
                  <a:srgbClr val="4D5B2A"/>
                </a:solidFill>
                <a:latin typeface="Helvetica" pitchFamily="2" charset="0"/>
              </a:endParaRPr>
            </a:p>
            <a:p>
              <a:r>
                <a:rPr lang="en-US" sz="1000" b="1" i="1" dirty="0">
                  <a:solidFill>
                    <a:srgbClr val="4D5B2A"/>
                  </a:solidFill>
                  <a:latin typeface="Helvetica"/>
                  <a:cs typeface="Helvetica"/>
                </a:rPr>
                <a:t>- Graduation Time: </a:t>
              </a:r>
            </a:p>
            <a:p>
              <a:endParaRPr lang="en-US" sz="1000" b="1" i="1" dirty="0">
                <a:solidFill>
                  <a:srgbClr val="4D5B2A"/>
                </a:solidFill>
                <a:latin typeface="Helvetica" pitchFamily="2" charset="0"/>
              </a:endParaRPr>
            </a:p>
            <a:p>
              <a:r>
                <a:rPr lang="en-US" sz="1000" b="1" i="1" dirty="0">
                  <a:solidFill>
                    <a:srgbClr val="4D5B2A"/>
                  </a:solidFill>
                  <a:latin typeface="Helvetica" pitchFamily="2" charset="0"/>
                </a:rPr>
                <a:t>__________________</a:t>
              </a:r>
            </a:p>
            <a:p>
              <a:endParaRPr lang="en-US" sz="1000" b="1" i="1" dirty="0">
                <a:solidFill>
                  <a:srgbClr val="4D5B2A"/>
                </a:solidFill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301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A2698B-4DCA-4E6A-B3A3-3A5813649915}"/>
              </a:ext>
            </a:extLst>
          </p:cNvPr>
          <p:cNvSpPr/>
          <p:nvPr/>
        </p:nvSpPr>
        <p:spPr>
          <a:xfrm>
            <a:off x="2459935" y="-249859"/>
            <a:ext cx="3538330" cy="7452517"/>
          </a:xfrm>
          <a:prstGeom prst="rect">
            <a:avLst/>
          </a:prstGeom>
          <a:solidFill>
            <a:srgbClr val="4D5B2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54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859E8-146E-4ACB-B985-965A0B0F0839}"/>
              </a:ext>
            </a:extLst>
          </p:cNvPr>
          <p:cNvSpPr/>
          <p:nvPr/>
        </p:nvSpPr>
        <p:spPr>
          <a:xfrm>
            <a:off x="1279525" y="7689758"/>
            <a:ext cx="589915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" i="1" dirty="0">
                <a:solidFill>
                  <a:srgbClr val="4D5B2A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©Texas Tech University Advising, Texas Tech University.  For permission to use in part or in whole, please contact </a:t>
            </a:r>
            <a:r>
              <a:rPr lang="en-US" sz="600" i="1" u="sng" dirty="0">
                <a:solidFill>
                  <a:srgbClr val="4D5B2A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advising@ttu.edu</a:t>
            </a:r>
            <a:endParaRPr lang="en-US" sz="600" i="1" dirty="0">
              <a:solidFill>
                <a:srgbClr val="4D5B2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86514C-CB9F-D447-835D-AEF23F41A5E1}"/>
              </a:ext>
            </a:extLst>
          </p:cNvPr>
          <p:cNvSpPr/>
          <p:nvPr/>
        </p:nvSpPr>
        <p:spPr>
          <a:xfrm>
            <a:off x="2114550" y="5688971"/>
            <a:ext cx="42291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  <a:latin typeface="Helvetica" pitchFamily="2" charset="0"/>
              </a:rPr>
              <a:t>Drane</a:t>
            </a:r>
            <a:r>
              <a:rPr lang="en-US" sz="900" dirty="0">
                <a:solidFill>
                  <a:schemeClr val="bg1"/>
                </a:solidFill>
                <a:latin typeface="Helvetica" pitchFamily="2" charset="0"/>
              </a:rPr>
              <a:t> Hall Room 347 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Helvetica" pitchFamily="2" charset="0"/>
              </a:rPr>
              <a:t>Mail Stop 1038, PO Box 41038</a:t>
            </a:r>
          </a:p>
          <a:p>
            <a:pPr algn="ctr"/>
            <a:endParaRPr lang="en-US" sz="600" b="1" cap="all" dirty="0">
              <a:solidFill>
                <a:schemeClr val="bg1"/>
              </a:solidFill>
              <a:latin typeface="Helvetica" pitchFamily="2" charset="0"/>
              <a:cs typeface="Helvetica" panose="020B0604020202020204" pitchFamily="34" charset="0"/>
            </a:endParaRPr>
          </a:p>
          <a:p>
            <a:pPr algn="ctr"/>
            <a:r>
              <a:rPr lang="en-US" sz="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PHONE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806.742.2189</a:t>
            </a:r>
          </a:p>
          <a:p>
            <a:pPr algn="ctr"/>
            <a:endParaRPr lang="en-US" sz="6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600" b="1" cap="all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EMAIL</a:t>
            </a:r>
          </a:p>
          <a:p>
            <a:pPr algn="ctr"/>
            <a:r>
              <a:rPr lang="en-US" sz="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advising@ttu.edu</a:t>
            </a:r>
            <a:endParaRPr lang="en-US" sz="600" b="0" i="0" dirty="0">
              <a:solidFill>
                <a:schemeClr val="bg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7E2AA-1D1D-384B-9C31-57EAFF14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650" y="3728917"/>
            <a:ext cx="2882900" cy="100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4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020A0AEEC7541AE2852C1978C4DC9" ma:contentTypeVersion="18" ma:contentTypeDescription="Create a new document." ma:contentTypeScope="" ma:versionID="d110af569ada67236d56a863a29dbc19">
  <xsd:schema xmlns:xsd="http://www.w3.org/2001/XMLSchema" xmlns:xs="http://www.w3.org/2001/XMLSchema" xmlns:p="http://schemas.microsoft.com/office/2006/metadata/properties" xmlns:ns2="1e0e7efd-601b-40ce-8ea1-a456dc7fc3e5" xmlns:ns3="f52f2092-924c-45f5-ab2f-d680582d127c" targetNamespace="http://schemas.microsoft.com/office/2006/metadata/properties" ma:root="true" ma:fieldsID="4ccd122fb05cbdce94d00701d5106fdf" ns2:_="" ns3:_="">
    <xsd:import namespace="1e0e7efd-601b-40ce-8ea1-a456dc7fc3e5"/>
    <xsd:import namespace="f52f2092-924c-45f5-ab2f-d680582d12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e7efd-601b-40ce-8ea1-a456dc7fc3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7c65ed7-e385-4001-9a0e-7979134055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2f2092-924c-45f5-ab2f-d680582d127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2273a14-5a28-47b8-ac75-df884e21a6a0}" ma:internalName="TaxCatchAll" ma:showField="CatchAllData" ma:web="f52f2092-924c-45f5-ab2f-d680582d12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0e7efd-601b-40ce-8ea1-a456dc7fc3e5">
      <Terms xmlns="http://schemas.microsoft.com/office/infopath/2007/PartnerControls"/>
    </lcf76f155ced4ddcb4097134ff3c332f>
    <TaxCatchAll xmlns="f52f2092-924c-45f5-ab2f-d680582d127c" xsi:nil="true"/>
  </documentManagement>
</p:properties>
</file>

<file path=customXml/itemProps1.xml><?xml version="1.0" encoding="utf-8"?>
<ds:datastoreItem xmlns:ds="http://schemas.openxmlformats.org/officeDocument/2006/customXml" ds:itemID="{D4ECEA27-4311-4080-8B93-A394C80354B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4E9ADD-BD6A-42CB-90E7-5243E63A77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0e7efd-601b-40ce-8ea1-a456dc7fc3e5"/>
    <ds:schemaRef ds:uri="f52f2092-924c-45f5-ab2f-d680582d12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631273-4306-4B91-8F44-3CFAE1FF4051}">
  <ds:schemaRefs>
    <ds:schemaRef ds:uri="http://schemas.microsoft.com/office/2006/metadata/properties"/>
    <ds:schemaRef ds:uri="http://schemas.microsoft.com/office/infopath/2007/PartnerControls"/>
    <ds:schemaRef ds:uri="1e0e7efd-601b-40ce-8ea1-a456dc7fc3e5"/>
    <ds:schemaRef ds:uri="f52f2092-924c-45f5-ab2f-d680582d127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218</Words>
  <Application>Microsoft Office PowerPoint</Application>
  <PresentationFormat>Custom</PresentationFormat>
  <Paragraphs>46</Paragraphs>
  <Slides>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Monawar, Abed</dc:creator>
  <cp:lastModifiedBy>Monawar, Abed</cp:lastModifiedBy>
  <cp:revision>48</cp:revision>
  <dcterms:created xsi:type="dcterms:W3CDTF">2019-05-17T16:33:52Z</dcterms:created>
  <dcterms:modified xsi:type="dcterms:W3CDTF">2025-04-23T14:15:59Z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0x010100960020A0AEEC7541AE2852C1978C4DC9</vt:lpwstr>
  </property>
  <property fmtid="{D5CDD505-2E9C-101B-9397-08002B2CF9AE}" pid="3" name="MediaServiceImageTags">
    <vt:lpwstr/>
  </property>
</Properties>
</file>