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337" r:id="rId6"/>
    <p:sldId id="338" r:id="rId7"/>
    <p:sldId id="346" r:id="rId8"/>
    <p:sldId id="347" r:id="rId9"/>
    <p:sldId id="345" r:id="rId10"/>
  </p:sldIdLst>
  <p:sldSz cx="8458200" cy="8458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91E"/>
    <a:srgbClr val="2E2E2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08BBB-91FE-7C59-6229-01067F48DF9F}" v="56" dt="2025-04-23T18:30:10.549"/>
    <p1510:client id="{B418A17A-E381-DFAF-62B7-5371998820BD}" v="425" dt="2025-04-23T16:00:22.706"/>
    <p1510:client id="{F5BDAB60-9D63-1184-E8F1-D4A9098ED671}" v="10" dt="2025-04-23T18:24:17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74BEC-C38D-4B92-B2E3-A48A11E16A8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17A2-833F-4FB2-9EAE-BE344BC88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17A2-833F-4FB2-9EAE-BE344BC881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53BC4-433D-2045-AC67-1DAB61DA5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53BC4-433D-2045-AC67-1DAB61DA5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E53F-D958-45B9-858D-4F8F134CA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1384248"/>
            <a:ext cx="6343650" cy="2944707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DDB6E-3C16-4662-9A83-9AF2B37EA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5" y="4442514"/>
            <a:ext cx="6343650" cy="2042106"/>
          </a:xfrm>
        </p:spPr>
        <p:txBody>
          <a:bodyPr/>
          <a:lstStyle>
            <a:lvl1pPr marL="0" indent="0" algn="ctr">
              <a:buNone/>
              <a:defRPr sz="2960"/>
            </a:lvl1pPr>
            <a:lvl2pPr marL="563865" indent="0" algn="ctr">
              <a:buNone/>
              <a:defRPr sz="2467"/>
            </a:lvl2pPr>
            <a:lvl3pPr marL="1127730" indent="0" algn="ctr">
              <a:buNone/>
              <a:defRPr sz="2220"/>
            </a:lvl3pPr>
            <a:lvl4pPr marL="1691594" indent="0" algn="ctr">
              <a:buNone/>
              <a:defRPr sz="1973"/>
            </a:lvl4pPr>
            <a:lvl5pPr marL="2255459" indent="0" algn="ctr">
              <a:buNone/>
              <a:defRPr sz="1973"/>
            </a:lvl5pPr>
            <a:lvl6pPr marL="2819324" indent="0" algn="ctr">
              <a:buNone/>
              <a:defRPr sz="1973"/>
            </a:lvl6pPr>
            <a:lvl7pPr marL="3383189" indent="0" algn="ctr">
              <a:buNone/>
              <a:defRPr sz="1973"/>
            </a:lvl7pPr>
            <a:lvl8pPr marL="3947053" indent="0" algn="ctr">
              <a:buNone/>
              <a:defRPr sz="1973"/>
            </a:lvl8pPr>
            <a:lvl9pPr marL="4510918" indent="0" algn="ctr">
              <a:buNone/>
              <a:defRPr sz="19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C7ECD-57D5-4143-989E-5C00B6B0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85077-6959-4D64-A6E0-FA00FA90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04F5A-458D-4554-89B2-F9EF83F4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544B-1418-4151-BA87-4990F468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6FDEF-B52C-4C5E-A0E5-41085589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82E8A-E1C1-43E6-B6DA-46AA002F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8609-4C46-4E12-842B-A2404244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08AF7-0328-414A-AFFC-CE5C4475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0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F0A53-BCEB-4DD8-ADBF-D274A2C70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2900" y="450321"/>
            <a:ext cx="1823799" cy="71679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D583B-B675-4ECE-BA43-EFA5EDD6C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1501" y="450321"/>
            <a:ext cx="5365671" cy="7167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1BCF2-4A0C-4526-9A5D-CDEB61AF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EEF4C-B588-41AB-8502-DDC9BF38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21BF7-9A21-4918-9315-C244D2EA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DED5-53D4-4714-BFE4-6309EB34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CCE2B-CE60-49B2-AE50-AE3B8FF6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248E-0D55-49F9-BD82-359DC487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2405D-FA14-49E4-AA71-53AC7D15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DDC55-16E2-4023-A74B-9192B7D0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3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810F-FBDC-4094-8255-2E3F6008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96" y="2108677"/>
            <a:ext cx="7295198" cy="3518376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4011-887C-446F-9AEF-ACFAA676A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96" y="5660338"/>
            <a:ext cx="7295198" cy="1850231"/>
          </a:xfrm>
        </p:spPr>
        <p:txBody>
          <a:bodyPr/>
          <a:lstStyle>
            <a:lvl1pPr marL="0" indent="0">
              <a:buNone/>
              <a:defRPr sz="2960">
                <a:solidFill>
                  <a:schemeClr val="tx1">
                    <a:tint val="75000"/>
                  </a:schemeClr>
                </a:solidFill>
              </a:defRPr>
            </a:lvl1pPr>
            <a:lvl2pPr marL="563865" indent="0">
              <a:buNone/>
              <a:defRPr sz="2467">
                <a:solidFill>
                  <a:schemeClr val="tx1">
                    <a:tint val="75000"/>
                  </a:schemeClr>
                </a:solidFill>
              </a:defRPr>
            </a:lvl2pPr>
            <a:lvl3pPr marL="112773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3pPr>
            <a:lvl4pPr marL="169159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4pPr>
            <a:lvl5pPr marL="2255459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5pPr>
            <a:lvl6pPr marL="281932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6pPr>
            <a:lvl7pPr marL="3383189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7pPr>
            <a:lvl8pPr marL="3947053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8pPr>
            <a:lvl9pPr marL="4510918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F593-4C3A-4997-A8E4-62FBBDA9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09D22-50BF-4229-84DE-EC102BD3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DFBFF-0286-4B76-9A86-83138B62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3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A6B7-4A92-4664-9103-A5579945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59A4-3517-474B-BF39-E7F15FB4C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01" y="2251604"/>
            <a:ext cx="3594735" cy="536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55A9C-69D8-4EA2-93BD-C447A78F5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1964" y="2251604"/>
            <a:ext cx="3594735" cy="536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A5D21-8861-4412-81B8-4C5531B6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99FED-40A4-4AB7-BA27-FB055383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EA930-4CD1-4A32-A08F-F594A712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D27A-B9FE-4114-92BF-10F6503A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03" y="450321"/>
            <a:ext cx="7295198" cy="16348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BF4E2-21E4-49C5-9CFE-2A3F68A7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603" y="2073434"/>
            <a:ext cx="3578215" cy="1016158"/>
          </a:xfrm>
        </p:spPr>
        <p:txBody>
          <a:bodyPr anchor="b"/>
          <a:lstStyle>
            <a:lvl1pPr marL="0" indent="0">
              <a:buNone/>
              <a:defRPr sz="2960" b="1"/>
            </a:lvl1pPr>
            <a:lvl2pPr marL="563865" indent="0">
              <a:buNone/>
              <a:defRPr sz="2467" b="1"/>
            </a:lvl2pPr>
            <a:lvl3pPr marL="1127730" indent="0">
              <a:buNone/>
              <a:defRPr sz="2220" b="1"/>
            </a:lvl3pPr>
            <a:lvl4pPr marL="1691594" indent="0">
              <a:buNone/>
              <a:defRPr sz="1973" b="1"/>
            </a:lvl4pPr>
            <a:lvl5pPr marL="2255459" indent="0">
              <a:buNone/>
              <a:defRPr sz="1973" b="1"/>
            </a:lvl5pPr>
            <a:lvl6pPr marL="2819324" indent="0">
              <a:buNone/>
              <a:defRPr sz="1973" b="1"/>
            </a:lvl6pPr>
            <a:lvl7pPr marL="3383189" indent="0">
              <a:buNone/>
              <a:defRPr sz="1973" b="1"/>
            </a:lvl7pPr>
            <a:lvl8pPr marL="3947053" indent="0">
              <a:buNone/>
              <a:defRPr sz="1973" b="1"/>
            </a:lvl8pPr>
            <a:lvl9pPr marL="4510918" indent="0">
              <a:buNone/>
              <a:defRPr sz="1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B3664-C69A-4ABF-B2AC-F8F186296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603" y="3089593"/>
            <a:ext cx="3578215" cy="454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3F70B-B55E-489F-900D-15505B356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1964" y="2073434"/>
            <a:ext cx="3595837" cy="1016158"/>
          </a:xfrm>
        </p:spPr>
        <p:txBody>
          <a:bodyPr anchor="b"/>
          <a:lstStyle>
            <a:lvl1pPr marL="0" indent="0">
              <a:buNone/>
              <a:defRPr sz="2960" b="1"/>
            </a:lvl1pPr>
            <a:lvl2pPr marL="563865" indent="0">
              <a:buNone/>
              <a:defRPr sz="2467" b="1"/>
            </a:lvl2pPr>
            <a:lvl3pPr marL="1127730" indent="0">
              <a:buNone/>
              <a:defRPr sz="2220" b="1"/>
            </a:lvl3pPr>
            <a:lvl4pPr marL="1691594" indent="0">
              <a:buNone/>
              <a:defRPr sz="1973" b="1"/>
            </a:lvl4pPr>
            <a:lvl5pPr marL="2255459" indent="0">
              <a:buNone/>
              <a:defRPr sz="1973" b="1"/>
            </a:lvl5pPr>
            <a:lvl6pPr marL="2819324" indent="0">
              <a:buNone/>
              <a:defRPr sz="1973" b="1"/>
            </a:lvl6pPr>
            <a:lvl7pPr marL="3383189" indent="0">
              <a:buNone/>
              <a:defRPr sz="1973" b="1"/>
            </a:lvl7pPr>
            <a:lvl8pPr marL="3947053" indent="0">
              <a:buNone/>
              <a:defRPr sz="1973" b="1"/>
            </a:lvl8pPr>
            <a:lvl9pPr marL="4510918" indent="0">
              <a:buNone/>
              <a:defRPr sz="1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A6AF0-F580-4C1C-A527-68448C24C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1964" y="3089593"/>
            <a:ext cx="3595837" cy="454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DCE58-55B2-414E-A714-F7427D46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6172B-B7EA-475B-B5B2-3C3702FE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258CE-6967-46A2-BDA7-308C2AB7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53CE-49AF-47BA-A8EF-1347E865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26B9-E04C-49FF-BB2A-0DA7C881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84384-5034-434B-AF35-111AB766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E6CCB-9D70-4F03-A19E-726065C9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3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6E0D2-5657-4067-82C5-47A40D2A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D36D5-D036-4A8E-B175-0078E1E8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958C4-6BC3-4315-B640-7F14D4C8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452D-E2CD-420B-A896-676D7809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03" y="563880"/>
            <a:ext cx="2727989" cy="1973580"/>
          </a:xfrm>
        </p:spPr>
        <p:txBody>
          <a:bodyPr anchor="b"/>
          <a:lstStyle>
            <a:lvl1pPr>
              <a:defRPr sz="39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FA0A-CD47-408F-AD2F-4297A822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837" y="1217825"/>
            <a:ext cx="4281964" cy="6010804"/>
          </a:xfrm>
        </p:spPr>
        <p:txBody>
          <a:bodyPr/>
          <a:lstStyle>
            <a:lvl1pPr>
              <a:defRPr sz="3947"/>
            </a:lvl1pPr>
            <a:lvl2pPr>
              <a:defRPr sz="3453"/>
            </a:lvl2pPr>
            <a:lvl3pPr>
              <a:defRPr sz="2960"/>
            </a:lvl3pPr>
            <a:lvl4pPr>
              <a:defRPr sz="2467"/>
            </a:lvl4pPr>
            <a:lvl5pPr>
              <a:defRPr sz="2467"/>
            </a:lvl5pPr>
            <a:lvl6pPr>
              <a:defRPr sz="2467"/>
            </a:lvl6pPr>
            <a:lvl7pPr>
              <a:defRPr sz="2467"/>
            </a:lvl7pPr>
            <a:lvl8pPr>
              <a:defRPr sz="2467"/>
            </a:lvl8pPr>
            <a:lvl9pPr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E2178-BA67-41E9-BE46-A654E0BA1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603" y="2537460"/>
            <a:ext cx="2727989" cy="4700959"/>
          </a:xfrm>
        </p:spPr>
        <p:txBody>
          <a:bodyPr/>
          <a:lstStyle>
            <a:lvl1pPr marL="0" indent="0">
              <a:buNone/>
              <a:defRPr sz="1973"/>
            </a:lvl1pPr>
            <a:lvl2pPr marL="563865" indent="0">
              <a:buNone/>
              <a:defRPr sz="1727"/>
            </a:lvl2pPr>
            <a:lvl3pPr marL="1127730" indent="0">
              <a:buNone/>
              <a:defRPr sz="1480"/>
            </a:lvl3pPr>
            <a:lvl4pPr marL="1691594" indent="0">
              <a:buNone/>
              <a:defRPr sz="1233"/>
            </a:lvl4pPr>
            <a:lvl5pPr marL="2255459" indent="0">
              <a:buNone/>
              <a:defRPr sz="1233"/>
            </a:lvl5pPr>
            <a:lvl6pPr marL="2819324" indent="0">
              <a:buNone/>
              <a:defRPr sz="1233"/>
            </a:lvl6pPr>
            <a:lvl7pPr marL="3383189" indent="0">
              <a:buNone/>
              <a:defRPr sz="1233"/>
            </a:lvl7pPr>
            <a:lvl8pPr marL="3947053" indent="0">
              <a:buNone/>
              <a:defRPr sz="1233"/>
            </a:lvl8pPr>
            <a:lvl9pPr marL="4510918" indent="0">
              <a:buNone/>
              <a:defRPr sz="12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12E81-3042-4C2F-A396-1DAE0761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46E81-CE34-4ECB-BCB4-3D9D1F73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F5708-4DB1-4EC0-AC5C-A0BE4E56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E3D2-65BB-4B1B-A039-CA3085DD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03" y="563880"/>
            <a:ext cx="2727989" cy="1973580"/>
          </a:xfrm>
        </p:spPr>
        <p:txBody>
          <a:bodyPr anchor="b"/>
          <a:lstStyle>
            <a:lvl1pPr>
              <a:defRPr sz="39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77708-479D-422E-8592-C6D33D306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95837" y="1217825"/>
            <a:ext cx="4281964" cy="6010804"/>
          </a:xfrm>
        </p:spPr>
        <p:txBody>
          <a:bodyPr/>
          <a:lstStyle>
            <a:lvl1pPr marL="0" indent="0">
              <a:buNone/>
              <a:defRPr sz="3947"/>
            </a:lvl1pPr>
            <a:lvl2pPr marL="563865" indent="0">
              <a:buNone/>
              <a:defRPr sz="3453"/>
            </a:lvl2pPr>
            <a:lvl3pPr marL="1127730" indent="0">
              <a:buNone/>
              <a:defRPr sz="2960"/>
            </a:lvl3pPr>
            <a:lvl4pPr marL="1691594" indent="0">
              <a:buNone/>
              <a:defRPr sz="2467"/>
            </a:lvl4pPr>
            <a:lvl5pPr marL="2255459" indent="0">
              <a:buNone/>
              <a:defRPr sz="2467"/>
            </a:lvl5pPr>
            <a:lvl6pPr marL="2819324" indent="0">
              <a:buNone/>
              <a:defRPr sz="2467"/>
            </a:lvl6pPr>
            <a:lvl7pPr marL="3383189" indent="0">
              <a:buNone/>
              <a:defRPr sz="2467"/>
            </a:lvl7pPr>
            <a:lvl8pPr marL="3947053" indent="0">
              <a:buNone/>
              <a:defRPr sz="2467"/>
            </a:lvl8pPr>
            <a:lvl9pPr marL="4510918" indent="0">
              <a:buNone/>
              <a:defRPr sz="24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47CD7-DC03-45E3-A4B4-DE5961CD3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603" y="2537460"/>
            <a:ext cx="2727989" cy="4700959"/>
          </a:xfrm>
        </p:spPr>
        <p:txBody>
          <a:bodyPr/>
          <a:lstStyle>
            <a:lvl1pPr marL="0" indent="0">
              <a:buNone/>
              <a:defRPr sz="1973"/>
            </a:lvl1pPr>
            <a:lvl2pPr marL="563865" indent="0">
              <a:buNone/>
              <a:defRPr sz="1727"/>
            </a:lvl2pPr>
            <a:lvl3pPr marL="1127730" indent="0">
              <a:buNone/>
              <a:defRPr sz="1480"/>
            </a:lvl3pPr>
            <a:lvl4pPr marL="1691594" indent="0">
              <a:buNone/>
              <a:defRPr sz="1233"/>
            </a:lvl4pPr>
            <a:lvl5pPr marL="2255459" indent="0">
              <a:buNone/>
              <a:defRPr sz="1233"/>
            </a:lvl5pPr>
            <a:lvl6pPr marL="2819324" indent="0">
              <a:buNone/>
              <a:defRPr sz="1233"/>
            </a:lvl6pPr>
            <a:lvl7pPr marL="3383189" indent="0">
              <a:buNone/>
              <a:defRPr sz="1233"/>
            </a:lvl7pPr>
            <a:lvl8pPr marL="3947053" indent="0">
              <a:buNone/>
              <a:defRPr sz="1233"/>
            </a:lvl8pPr>
            <a:lvl9pPr marL="4510918" indent="0">
              <a:buNone/>
              <a:defRPr sz="12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8DB28-9F00-4D5B-8AB4-AE0F5DD0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2736F-C5AF-4240-BD42-819BD13A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CD101-0883-4D4B-BDFD-B368D809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2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7644D-BC25-4CC7-80AA-EDEBBFE9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01" y="450321"/>
            <a:ext cx="7295198" cy="1634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36A98-F38F-46FE-AE6D-9789A9D1B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501" y="2251604"/>
            <a:ext cx="7295198" cy="536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627E9-5F1F-49B5-9061-7CE82969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501" y="7839499"/>
            <a:ext cx="1903095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015D-1127-402D-A373-C9788B7A5DB9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362DA-E182-4FBE-9805-FC056D682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1779" y="7839499"/>
            <a:ext cx="2854643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DE275-9C16-4B03-A9F3-7587B715A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604" y="7839499"/>
            <a:ext cx="1903095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30EB-93C4-4D7F-93DB-B6CFF75C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7730" rtl="0" eaLnBrk="1" latinLnBrk="0" hangingPunct="1">
        <a:lnSpc>
          <a:spcPct val="90000"/>
        </a:lnSpc>
        <a:spcBef>
          <a:spcPct val="0"/>
        </a:spcBef>
        <a:buNone/>
        <a:defRPr sz="5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932" indent="-281932" algn="l" defTabSz="1127730" rtl="0" eaLnBrk="1" latinLnBrk="0" hangingPunct="1">
        <a:lnSpc>
          <a:spcPct val="90000"/>
        </a:lnSpc>
        <a:spcBef>
          <a:spcPts val="1233"/>
        </a:spcBef>
        <a:buFont typeface="Arial" panose="020B0604020202020204" pitchFamily="34" charset="0"/>
        <a:buChar char="•"/>
        <a:defRPr sz="3453" kern="1200">
          <a:solidFill>
            <a:schemeClr val="tx1"/>
          </a:solidFill>
          <a:latin typeface="+mn-lt"/>
          <a:ea typeface="+mn-ea"/>
          <a:cs typeface="+mn-cs"/>
        </a:defRPr>
      </a:lvl1pPr>
      <a:lvl2pPr marL="845797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960" kern="1200">
          <a:solidFill>
            <a:schemeClr val="tx1"/>
          </a:solidFill>
          <a:latin typeface="+mn-lt"/>
          <a:ea typeface="+mn-ea"/>
          <a:cs typeface="+mn-cs"/>
        </a:defRPr>
      </a:lvl2pPr>
      <a:lvl3pPr marL="1409662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467" kern="1200">
          <a:solidFill>
            <a:schemeClr val="tx1"/>
          </a:solidFill>
          <a:latin typeface="+mn-lt"/>
          <a:ea typeface="+mn-ea"/>
          <a:cs typeface="+mn-cs"/>
        </a:defRPr>
      </a:lvl3pPr>
      <a:lvl4pPr marL="1973527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537391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3101256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665121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4228986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792850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1pPr>
      <a:lvl2pPr marL="563865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30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94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255459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2819324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383189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3947053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510918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F4F5F1-426E-4378-B985-E447D266FF48}"/>
              </a:ext>
            </a:extLst>
          </p:cNvPr>
          <p:cNvSpPr/>
          <p:nvPr/>
        </p:nvSpPr>
        <p:spPr>
          <a:xfrm>
            <a:off x="2459935" y="-249859"/>
            <a:ext cx="3538330" cy="6153702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latin typeface="Helvetica"/>
                <a:cs typeface="Helvetica"/>
              </a:rPr>
              <a:t>post</a:t>
            </a:r>
            <a:endParaRPr lang="en-US" b="1">
              <a:latin typeface="Calibri"/>
              <a:ea typeface="Calibri"/>
              <a:cs typeface="Calibri"/>
            </a:endParaRPr>
          </a:p>
          <a:p>
            <a:pPr algn="ctr"/>
            <a:r>
              <a:rPr lang="en-US" sz="2800" b="1">
                <a:latin typeface="Helvetica"/>
                <a:cs typeface="Helvetica"/>
              </a:rPr>
              <a:t>graduation</a:t>
            </a:r>
            <a:endParaRPr lang="en-US" b="1">
              <a:latin typeface="Calibri"/>
              <a:ea typeface="Calibri"/>
              <a:cs typeface="Calibri"/>
            </a:endParaRPr>
          </a:p>
          <a:p>
            <a:pPr algn="ctr"/>
            <a:r>
              <a:rPr lang="en-US" sz="2800" b="1">
                <a:latin typeface="Helvetica"/>
                <a:cs typeface="Helvetica"/>
              </a:rPr>
              <a:t>plans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3D3B1-298D-EA45-A57D-F9092BE2E603}"/>
              </a:ext>
            </a:extLst>
          </p:cNvPr>
          <p:cNvSpPr txBox="1"/>
          <p:nvPr/>
        </p:nvSpPr>
        <p:spPr>
          <a:xfrm>
            <a:off x="2225849" y="6902023"/>
            <a:ext cx="4006497" cy="388568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900" b="1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Solve for (X) in terms of (why)!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04B6E1-5B46-4DEA-904B-3951589221E2}"/>
              </a:ext>
            </a:extLst>
          </p:cNvPr>
          <p:cNvGrpSpPr/>
          <p:nvPr/>
        </p:nvGrpSpPr>
        <p:grpSpPr>
          <a:xfrm>
            <a:off x="2925415" y="4848589"/>
            <a:ext cx="2607366" cy="802967"/>
            <a:chOff x="2839642" y="3446605"/>
            <a:chExt cx="2607366" cy="8029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0110667-6A90-4267-9216-382CE07AF9DA}"/>
                </a:ext>
              </a:extLst>
            </p:cNvPr>
            <p:cNvCxnSpPr>
              <a:cxnSpLocks/>
            </p:cNvCxnSpPr>
            <p:nvPr/>
          </p:nvCxnSpPr>
          <p:spPr>
            <a:xfrm>
              <a:off x="2997150" y="3995656"/>
              <a:ext cx="2279650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7B95099D-B249-45D1-B52C-7EC060A6D041}"/>
                </a:ext>
              </a:extLst>
            </p:cNvPr>
            <p:cNvSpPr/>
            <p:nvPr/>
          </p:nvSpPr>
          <p:spPr>
            <a:xfrm>
              <a:off x="3263900" y="3536609"/>
              <a:ext cx="498476" cy="471747"/>
            </a:xfrm>
            <a:prstGeom prst="diamond">
              <a:avLst/>
            </a:prstGeom>
            <a:solidFill>
              <a:srgbClr val="99291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EA4A97-C0CC-4A04-A9E1-AE0EB659A408}"/>
                </a:ext>
              </a:extLst>
            </p:cNvPr>
            <p:cNvSpPr txBox="1"/>
            <p:nvPr/>
          </p:nvSpPr>
          <p:spPr>
            <a:xfrm>
              <a:off x="2919196" y="3446605"/>
              <a:ext cx="2464136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>
                  <a:solidFill>
                    <a:srgbClr val="FFFFFF"/>
                  </a:solidFill>
                  <a:latin typeface="Garamond" panose="02020404030301010803" pitchFamily="18" charset="0"/>
                </a:rPr>
                <a:t>E</a:t>
              </a:r>
              <a:r>
                <a:rPr lang="en-US" sz="3700">
                  <a:latin typeface="Garamond" panose="02020404030301010803" pitchFamily="18" charset="0"/>
                </a:rPr>
                <a:t> </a:t>
              </a:r>
              <a:r>
                <a:rPr lang="en-US" sz="3700">
                  <a:solidFill>
                    <a:srgbClr val="CCCCCC"/>
                  </a:solidFill>
                  <a:latin typeface="Garamond" panose="02020404030301010803" pitchFamily="18" charset="0"/>
                </a:rPr>
                <a:t>X</a:t>
              </a:r>
              <a:r>
                <a:rPr lang="en-US" sz="3700">
                  <a:solidFill>
                    <a:srgbClr val="FFFFFF"/>
                  </a:solidFill>
                  <a:latin typeface="Garamond" panose="02020404030301010803" pitchFamily="18" charset="0"/>
                </a:rPr>
                <a:t>PLORE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8198C3-8495-4D4B-AA86-F9751B5E831A}"/>
                </a:ext>
              </a:extLst>
            </p:cNvPr>
            <p:cNvSpPr txBox="1"/>
            <p:nvPr/>
          </p:nvSpPr>
          <p:spPr>
            <a:xfrm>
              <a:off x="2839642" y="3995656"/>
              <a:ext cx="26073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25" b="1">
                  <a:solidFill>
                    <a:srgbClr val="FFFFFF"/>
                  </a:solidFill>
                  <a:latin typeface="Garamond" panose="02020404030301010803" pitchFamily="18" charset="0"/>
                </a:rPr>
                <a:t>TEXAS TECH UNIVERSITY ADVISING  </a:t>
              </a:r>
            </a:p>
          </p:txBody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2836CDF4-F0C3-EE75-627C-6DDAE265AE8B}"/>
              </a:ext>
            </a:extLst>
          </p:cNvPr>
          <p:cNvSpPr txBox="1"/>
          <p:nvPr/>
        </p:nvSpPr>
        <p:spPr>
          <a:xfrm>
            <a:off x="2858679" y="2118468"/>
            <a:ext cx="278170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1"/>
                </a:solidFill>
                <a:latin typeface="Helvetica"/>
                <a:cs typeface="Helvetica"/>
              </a:rPr>
              <a:t>[       ]</a:t>
            </a:r>
          </a:p>
        </p:txBody>
      </p:sp>
    </p:spTree>
    <p:extLst>
      <p:ext uri="{BB962C8B-B14F-4D97-AF65-F5344CB8AC3E}">
        <p14:creationId xmlns:p14="http://schemas.microsoft.com/office/powerpoint/2010/main" val="351088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FE1C68B7-0182-4EFE-8D92-2AB2F6C99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222"/>
          <a:stretch/>
        </p:blipFill>
        <p:spPr>
          <a:xfrm>
            <a:off x="-152399" y="-95250"/>
            <a:ext cx="8712200" cy="8693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800459-E01C-8B46-A924-EFC785ADEFF0}"/>
              </a:ext>
            </a:extLst>
          </p:cNvPr>
          <p:cNvSpPr/>
          <p:nvPr/>
        </p:nvSpPr>
        <p:spPr>
          <a:xfrm>
            <a:off x="-327804" y="-262811"/>
            <a:ext cx="9057736" cy="9009996"/>
          </a:xfrm>
          <a:prstGeom prst="rect">
            <a:avLst/>
          </a:prstGeom>
          <a:solidFill>
            <a:srgbClr val="CC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AE26FA-412F-CC4A-95AD-893278D1AE0F}"/>
              </a:ext>
            </a:extLst>
          </p:cNvPr>
          <p:cNvSpPr/>
          <p:nvPr/>
        </p:nvSpPr>
        <p:spPr>
          <a:xfrm>
            <a:off x="755344" y="797391"/>
            <a:ext cx="6073160" cy="6740307"/>
          </a:xfrm>
          <a:prstGeom prst="rect">
            <a:avLst/>
          </a:prstGeom>
          <a:effectLst>
            <a:outerShdw blurRad="25400" dir="2700000" algn="tl" rotWithShape="0">
              <a:prstClr val="black">
                <a:alpha val="88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2000" b="1">
                <a:solidFill>
                  <a:srgbClr val="99291E"/>
                </a:solidFill>
                <a:latin typeface="Helvetica"/>
                <a:cs typeface="Helvetica"/>
              </a:rPr>
              <a:t>A career </a:t>
            </a: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is a </a:t>
            </a:r>
            <a:r>
              <a:rPr lang="en-US" sz="1400" b="1">
                <a:solidFill>
                  <a:srgbClr val="99291E"/>
                </a:solidFill>
                <a:latin typeface="Helvetica"/>
                <a:cs typeface="Helvetica"/>
              </a:rPr>
              <a:t>sequence of positions</a:t>
            </a: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 held by a person during the course of a lifetime. It comprises of a series of work-related activities that provide </a:t>
            </a:r>
            <a:r>
              <a:rPr lang="en-US" sz="1400" b="1">
                <a:solidFill>
                  <a:srgbClr val="99291E"/>
                </a:solidFill>
                <a:latin typeface="Helvetica"/>
                <a:cs typeface="Helvetica"/>
              </a:rPr>
              <a:t>continuity, order, and meaning </a:t>
            </a: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in a person’s life. </a:t>
            </a:r>
          </a:p>
          <a:p>
            <a:pPr algn="just"/>
            <a:endParaRPr lang="en-US" sz="1400">
              <a:solidFill>
                <a:srgbClr val="99291E"/>
              </a:solidFill>
              <a:latin typeface="Helvetica" pitchFamily="2" charset="0"/>
            </a:endParaRPr>
          </a:p>
          <a:p>
            <a:pPr algn="just"/>
            <a:endParaRPr lang="en-US" sz="1400">
              <a:solidFill>
                <a:srgbClr val="99291E"/>
              </a:solidFill>
              <a:latin typeface="Helvetica" pitchFamily="2" charset="0"/>
            </a:endParaRPr>
          </a:p>
          <a:p>
            <a:pPr algn="just"/>
            <a:endParaRPr lang="en-US" sz="1400">
              <a:solidFill>
                <a:srgbClr val="99291E"/>
              </a:solidFill>
              <a:latin typeface="Helvetica" pitchFamily="2" charset="0"/>
            </a:endParaRPr>
          </a:p>
          <a:p>
            <a:pPr algn="just"/>
            <a:endParaRPr lang="en-US" sz="1400">
              <a:solidFill>
                <a:srgbClr val="99291E"/>
              </a:solidFill>
              <a:latin typeface="Helvetica" pitchFamily="2" charset="0"/>
            </a:endParaRPr>
          </a:p>
          <a:p>
            <a:pPr algn="just"/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Some of the </a:t>
            </a:r>
            <a:r>
              <a:rPr lang="en-US" sz="2000" b="1">
                <a:solidFill>
                  <a:srgbClr val="99291E"/>
                </a:solidFill>
                <a:latin typeface="Helvetica"/>
                <a:cs typeface="Helvetica"/>
              </a:rPr>
              <a:t>important features </a:t>
            </a: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of the term, career, may be considered:</a:t>
            </a:r>
          </a:p>
          <a:p>
            <a:pPr algn="just"/>
            <a:endParaRPr lang="en-US" sz="1400">
              <a:solidFill>
                <a:srgbClr val="99291E"/>
              </a:solidFill>
              <a:latin typeface="Helvetica" pitchFamily="2" charset="0"/>
            </a:endParaRPr>
          </a:p>
          <a:p>
            <a:pPr marL="342900" indent="-342900" algn="just">
              <a:buAutoNum type="arabicParenR"/>
            </a:pP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A career </a:t>
            </a:r>
            <a:r>
              <a:rPr lang="en-US" sz="1400" b="1">
                <a:solidFill>
                  <a:srgbClr val="99291E"/>
                </a:solidFill>
                <a:latin typeface="Helvetica"/>
                <a:cs typeface="Helvetica"/>
              </a:rPr>
              <a:t>develops over time.</a:t>
            </a: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 It covers objective conditions such as jobs, duties, and responsibilities, and includes subjective reactions like enthusiasm or boredom.</a:t>
            </a:r>
          </a:p>
          <a:p>
            <a:pPr marL="342900" indent="-342900" algn="just">
              <a:buAutoNum type="arabicParenR"/>
            </a:pPr>
            <a:endParaRPr lang="en-US" sz="1400">
              <a:solidFill>
                <a:srgbClr val="99291E"/>
              </a:solidFill>
              <a:latin typeface="Helvetica" pitchFamily="2" charset="0"/>
            </a:endParaRPr>
          </a:p>
          <a:p>
            <a:pPr marL="342900" indent="-342900" algn="just">
              <a:buAutoNum type="arabicParenR"/>
            </a:pP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It is the individual who ultimately must judge the success of their career. They must set their </a:t>
            </a:r>
            <a:r>
              <a:rPr lang="en-US" sz="1400" b="1">
                <a:solidFill>
                  <a:srgbClr val="99291E"/>
                </a:solidFill>
                <a:latin typeface="Helvetica"/>
                <a:cs typeface="Helvetica"/>
              </a:rPr>
              <a:t>own criteria for success</a:t>
            </a: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, and such criteria can be far ranging (e.g., pay, adventure, working with new people in new environment, helping others etc.)</a:t>
            </a:r>
          </a:p>
          <a:p>
            <a:pPr marL="342900" indent="-342900" algn="just">
              <a:buAutoNum type="arabicParenR"/>
            </a:pPr>
            <a:endParaRPr lang="en-US" sz="1400">
              <a:solidFill>
                <a:srgbClr val="99291E"/>
              </a:solidFill>
              <a:latin typeface="Helvetica" pitchFamily="2" charset="0"/>
            </a:endParaRPr>
          </a:p>
          <a:p>
            <a:pPr marL="342900" indent="-342900" algn="just">
              <a:buAutoNum type="arabicParenR"/>
            </a:pP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The important element in one’s career is experiencing </a:t>
            </a:r>
            <a:r>
              <a:rPr lang="en-US" sz="1400" b="1">
                <a:solidFill>
                  <a:srgbClr val="99291E"/>
                </a:solidFill>
                <a:latin typeface="Helvetica"/>
                <a:cs typeface="Helvetica"/>
              </a:rPr>
              <a:t>psychological success</a:t>
            </a: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 which basically is, feeling a sense of personal accomplishment and fulfillment. Psychological success energizes our efforts and impels us to undertake new challenges and scale new heights that foster our growth over time.</a:t>
            </a:r>
          </a:p>
          <a:p>
            <a:pPr marL="342900" indent="-342900" algn="just">
              <a:buAutoNum type="arabicParenR"/>
            </a:pPr>
            <a:endParaRPr lang="en-US" sz="1400">
              <a:solidFill>
                <a:srgbClr val="99291E"/>
              </a:solidFill>
              <a:latin typeface="Helvetica" pitchFamily="2" charset="0"/>
            </a:endParaRPr>
          </a:p>
          <a:p>
            <a:pPr marL="342900" indent="-342900" algn="just">
              <a:buAutoNum type="arabicParenR"/>
            </a:pP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The typical career of a person today would probably include many </a:t>
            </a:r>
            <a:r>
              <a:rPr lang="en-US" sz="1400" b="1">
                <a:solidFill>
                  <a:srgbClr val="99291E"/>
                </a:solidFill>
                <a:latin typeface="Helvetica"/>
                <a:cs typeface="Helvetica"/>
              </a:rPr>
              <a:t>different positions, transitions and organizations </a:t>
            </a:r>
            <a:r>
              <a:rPr lang="en-US" sz="1400">
                <a:solidFill>
                  <a:srgbClr val="99291E"/>
                </a:solidFill>
                <a:latin typeface="Helvetica"/>
                <a:cs typeface="Helvetica"/>
              </a:rPr>
              <a:t>more so than is in the past when employees were less mobile and organizations more stable as employers.</a:t>
            </a:r>
          </a:p>
          <a:p>
            <a:pPr algn="just"/>
            <a:endParaRPr lang="en-US" sz="1400">
              <a:solidFill>
                <a:srgbClr val="99291E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6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4B8231E-3822-428B-B3D3-C8EE3B1F17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6" r="9110"/>
          <a:stretch/>
        </p:blipFill>
        <p:spPr>
          <a:xfrm>
            <a:off x="-95987" y="-95250"/>
            <a:ext cx="3305172" cy="86931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ECE4E2-E3A0-EF43-BAB5-B568A7B781FD}"/>
              </a:ext>
            </a:extLst>
          </p:cNvPr>
          <p:cNvSpPr/>
          <p:nvPr/>
        </p:nvSpPr>
        <p:spPr>
          <a:xfrm>
            <a:off x="7707087" y="-101600"/>
            <a:ext cx="903513" cy="858041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797F33-1428-C144-8B4E-9EA5B70F8A4E}"/>
              </a:ext>
            </a:extLst>
          </p:cNvPr>
          <p:cNvCxnSpPr>
            <a:cxnSpLocks/>
          </p:cNvCxnSpPr>
          <p:nvPr/>
        </p:nvCxnSpPr>
        <p:spPr>
          <a:xfrm>
            <a:off x="3209184" y="1387288"/>
            <a:ext cx="0" cy="5683624"/>
          </a:xfrm>
          <a:prstGeom prst="line">
            <a:avLst/>
          </a:prstGeom>
          <a:ln w="85725">
            <a:solidFill>
              <a:srgbClr val="333333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4D4D9C-E5EF-194F-8936-64F1E729C758}"/>
              </a:ext>
            </a:extLst>
          </p:cNvPr>
          <p:cNvSpPr txBox="1"/>
          <p:nvPr/>
        </p:nvSpPr>
        <p:spPr>
          <a:xfrm>
            <a:off x="105071" y="3112106"/>
            <a:ext cx="288926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600" b="1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What can I do with this major after graduation?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4FCE65-17D7-E14B-8D8A-AB9FA00D97B1}"/>
              </a:ext>
            </a:extLst>
          </p:cNvPr>
          <p:cNvGrpSpPr/>
          <p:nvPr/>
        </p:nvGrpSpPr>
        <p:grpSpPr>
          <a:xfrm>
            <a:off x="3705159" y="1257126"/>
            <a:ext cx="3551002" cy="5943948"/>
            <a:chOff x="3545363" y="1300364"/>
            <a:chExt cx="3551002" cy="594394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C9693D2-6A8E-2E44-8DD7-51545825AE3B}"/>
                </a:ext>
              </a:extLst>
            </p:cNvPr>
            <p:cNvSpPr/>
            <p:nvPr/>
          </p:nvSpPr>
          <p:spPr>
            <a:xfrm>
              <a:off x="3557334" y="1300364"/>
              <a:ext cx="3138106" cy="357771"/>
            </a:xfrm>
            <a:prstGeom prst="roundRect">
              <a:avLst>
                <a:gd name="adj" fmla="val 26837"/>
              </a:avLst>
            </a:prstGeom>
            <a:solidFill>
              <a:srgbClr val="CCCCCC"/>
            </a:solidFill>
            <a:ln w="190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https://</a:t>
              </a:r>
              <a:r>
                <a:rPr lang="en-US" sz="1200" err="1">
                  <a:solidFill>
                    <a:srgbClr val="333333"/>
                  </a:solidFill>
                  <a:latin typeface="Helvetica" pitchFamily="2" charset="0"/>
                </a:rPr>
                <a:t>www.depts.ttu.edu</a:t>
              </a:r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/</a:t>
              </a:r>
              <a:r>
                <a:rPr lang="en-US" sz="1200" err="1">
                  <a:solidFill>
                    <a:srgbClr val="333333"/>
                  </a:solidFill>
                  <a:latin typeface="Helvetica" pitchFamily="2" charset="0"/>
                </a:rPr>
                <a:t>careercenter</a:t>
              </a:r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/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0578664-890D-7C4D-AE93-89C1D79BA6E0}"/>
                </a:ext>
              </a:extLst>
            </p:cNvPr>
            <p:cNvSpPr/>
            <p:nvPr/>
          </p:nvSpPr>
          <p:spPr>
            <a:xfrm>
              <a:off x="3567182" y="2200186"/>
              <a:ext cx="2144564" cy="357771"/>
            </a:xfrm>
            <a:prstGeom prst="roundRect">
              <a:avLst>
                <a:gd name="adj" fmla="val 26837"/>
              </a:avLst>
            </a:prstGeom>
            <a:solidFill>
              <a:srgbClr val="CCCCCC"/>
            </a:solidFill>
            <a:ln w="190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https://</a:t>
              </a:r>
              <a:r>
                <a:rPr lang="en-US" sz="1200" err="1">
                  <a:solidFill>
                    <a:srgbClr val="333333"/>
                  </a:solidFill>
                  <a:latin typeface="Helvetica" pitchFamily="2" charset="0"/>
                </a:rPr>
                <a:t>www.bls.gov</a:t>
              </a:r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/ooh/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4A83979-597B-2445-90C3-C3300412C5F4}"/>
                </a:ext>
              </a:extLst>
            </p:cNvPr>
            <p:cNvSpPr/>
            <p:nvPr/>
          </p:nvSpPr>
          <p:spPr>
            <a:xfrm>
              <a:off x="3567185" y="3100537"/>
              <a:ext cx="2559881" cy="357772"/>
            </a:xfrm>
            <a:prstGeom prst="roundRect">
              <a:avLst>
                <a:gd name="adj" fmla="val 26837"/>
              </a:avLst>
            </a:prstGeom>
            <a:solidFill>
              <a:srgbClr val="CCCCCC"/>
            </a:solidFill>
            <a:ln w="190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http://</a:t>
              </a:r>
              <a:r>
                <a:rPr lang="en-US" sz="1200" err="1">
                  <a:solidFill>
                    <a:srgbClr val="333333"/>
                  </a:solidFill>
                  <a:latin typeface="Helvetica" pitchFamily="2" charset="0"/>
                </a:rPr>
                <a:t>www.careeronestop.org</a:t>
              </a:r>
              <a:endParaRPr lang="en-US" sz="1200">
                <a:solidFill>
                  <a:srgbClr val="333333"/>
                </a:solidFill>
                <a:latin typeface="Helvetica" pitchFamily="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D52766B-5456-574B-9B05-8EEA65E024EC}"/>
                </a:ext>
              </a:extLst>
            </p:cNvPr>
            <p:cNvSpPr/>
            <p:nvPr/>
          </p:nvSpPr>
          <p:spPr>
            <a:xfrm>
              <a:off x="3570787" y="3944578"/>
              <a:ext cx="2406100" cy="357772"/>
            </a:xfrm>
            <a:prstGeom prst="roundRect">
              <a:avLst>
                <a:gd name="adj" fmla="val 26837"/>
              </a:avLst>
            </a:prstGeom>
            <a:solidFill>
              <a:srgbClr val="CCCCCC"/>
            </a:solidFill>
            <a:ln w="190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https://</a:t>
              </a:r>
              <a:r>
                <a:rPr lang="en-US" sz="1200" err="1">
                  <a:solidFill>
                    <a:srgbClr val="333333"/>
                  </a:solidFill>
                  <a:latin typeface="Helvetica" pitchFamily="2" charset="0"/>
                </a:rPr>
                <a:t>www.onetonline.org</a:t>
              </a:r>
              <a:endParaRPr lang="en-US" sz="1200">
                <a:solidFill>
                  <a:srgbClr val="333333"/>
                </a:solidFill>
                <a:latin typeface="Helvetica" pitchFamily="2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4059C18-4105-6F40-906C-CB1E2A663FAF}"/>
                </a:ext>
              </a:extLst>
            </p:cNvPr>
            <p:cNvSpPr/>
            <p:nvPr/>
          </p:nvSpPr>
          <p:spPr>
            <a:xfrm>
              <a:off x="3567185" y="4791957"/>
              <a:ext cx="3529180" cy="357772"/>
            </a:xfrm>
            <a:prstGeom prst="roundRect">
              <a:avLst>
                <a:gd name="adj" fmla="val 26837"/>
              </a:avLst>
            </a:prstGeom>
            <a:solidFill>
              <a:srgbClr val="CCCCCC"/>
            </a:solidFill>
            <a:ln w="190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https://</a:t>
              </a:r>
              <a:r>
                <a:rPr lang="en-US" sz="1200" err="1">
                  <a:solidFill>
                    <a:srgbClr val="333333"/>
                  </a:solidFill>
                  <a:latin typeface="Helvetica" pitchFamily="2" charset="0"/>
                </a:rPr>
                <a:t>careers.blizzard.com</a:t>
              </a:r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/</a:t>
              </a:r>
              <a:r>
                <a:rPr lang="en-US" sz="1200" err="1">
                  <a:solidFill>
                    <a:srgbClr val="333333"/>
                  </a:solidFill>
                  <a:latin typeface="Helvetica" pitchFamily="2" charset="0"/>
                </a:rPr>
                <a:t>en</a:t>
              </a:r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-us/disciplines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FBE4B80-11EF-2B40-B88C-6C159BE1C1FF}"/>
                </a:ext>
              </a:extLst>
            </p:cNvPr>
            <p:cNvSpPr/>
            <p:nvPr/>
          </p:nvSpPr>
          <p:spPr>
            <a:xfrm>
              <a:off x="3567185" y="5639336"/>
              <a:ext cx="2240290" cy="357772"/>
            </a:xfrm>
            <a:prstGeom prst="roundRect">
              <a:avLst>
                <a:gd name="adj" fmla="val 26837"/>
              </a:avLst>
            </a:prstGeom>
            <a:solidFill>
              <a:srgbClr val="CCCCCC"/>
            </a:solidFill>
            <a:ln w="190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https://</a:t>
              </a:r>
              <a:r>
                <a:rPr lang="en-US" sz="1200" err="1">
                  <a:solidFill>
                    <a:srgbClr val="333333"/>
                  </a:solidFill>
                  <a:latin typeface="Helvetica" pitchFamily="2" charset="0"/>
                </a:rPr>
                <a:t>www.usajobs.gov</a:t>
              </a:r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/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E2A3941-58EB-2B4F-81F2-428040B51CAC}"/>
                </a:ext>
              </a:extLst>
            </p:cNvPr>
            <p:cNvSpPr/>
            <p:nvPr/>
          </p:nvSpPr>
          <p:spPr>
            <a:xfrm>
              <a:off x="3547972" y="6486715"/>
              <a:ext cx="2535648" cy="357772"/>
            </a:xfrm>
            <a:prstGeom prst="roundRect">
              <a:avLst>
                <a:gd name="adj" fmla="val 26837"/>
              </a:avLst>
            </a:prstGeom>
            <a:solidFill>
              <a:srgbClr val="CCCCCC"/>
            </a:solidFill>
            <a:ln w="19050">
              <a:solidFill>
                <a:srgbClr val="3333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https://</a:t>
              </a:r>
              <a:r>
                <a:rPr lang="en-US" sz="1200" err="1">
                  <a:solidFill>
                    <a:srgbClr val="333333"/>
                  </a:solidFill>
                  <a:latin typeface="Helvetica" pitchFamily="2" charset="0"/>
                </a:rPr>
                <a:t>jobs.google.com</a:t>
              </a:r>
              <a:r>
                <a:rPr lang="en-US" sz="1200">
                  <a:solidFill>
                    <a:srgbClr val="333333"/>
                  </a:solidFill>
                  <a:latin typeface="Helvetica" pitchFamily="2" charset="0"/>
                </a:rPr>
                <a:t>/about/</a:t>
              </a:r>
            </a:p>
          </p:txBody>
        </p:sp>
        <p:sp>
          <p:nvSpPr>
            <p:cNvPr id="33" name="Left Arrow 32">
              <a:extLst>
                <a:ext uri="{FF2B5EF4-FFF2-40B4-BE49-F238E27FC236}">
                  <a16:creationId xmlns:a16="http://schemas.microsoft.com/office/drawing/2014/main" id="{73B14508-8585-4D46-B633-C98C7254772C}"/>
                </a:ext>
              </a:extLst>
            </p:cNvPr>
            <p:cNvSpPr/>
            <p:nvPr/>
          </p:nvSpPr>
          <p:spPr>
            <a:xfrm rot="4285508">
              <a:off x="6316456" y="1549487"/>
              <a:ext cx="238207" cy="134577"/>
            </a:xfrm>
            <a:prstGeom prst="leftArrow">
              <a:avLst>
                <a:gd name="adj1" fmla="val 24885"/>
                <a:gd name="adj2" fmla="val 12252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Arrow 33">
              <a:extLst>
                <a:ext uri="{FF2B5EF4-FFF2-40B4-BE49-F238E27FC236}">
                  <a16:creationId xmlns:a16="http://schemas.microsoft.com/office/drawing/2014/main" id="{F791BB1F-9C14-D841-AEB6-C7F81D985A06}"/>
                </a:ext>
              </a:extLst>
            </p:cNvPr>
            <p:cNvSpPr/>
            <p:nvPr/>
          </p:nvSpPr>
          <p:spPr>
            <a:xfrm rot="4285508">
              <a:off x="5343414" y="2446115"/>
              <a:ext cx="238207" cy="134577"/>
            </a:xfrm>
            <a:prstGeom prst="leftArrow">
              <a:avLst>
                <a:gd name="adj1" fmla="val 24885"/>
                <a:gd name="adj2" fmla="val 12252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Arrow 34">
              <a:extLst>
                <a:ext uri="{FF2B5EF4-FFF2-40B4-BE49-F238E27FC236}">
                  <a16:creationId xmlns:a16="http://schemas.microsoft.com/office/drawing/2014/main" id="{444E9A53-814A-C046-91F0-3AF7535F2646}"/>
                </a:ext>
              </a:extLst>
            </p:cNvPr>
            <p:cNvSpPr/>
            <p:nvPr/>
          </p:nvSpPr>
          <p:spPr>
            <a:xfrm rot="4285508">
              <a:off x="5758924" y="3339001"/>
              <a:ext cx="238207" cy="134577"/>
            </a:xfrm>
            <a:prstGeom prst="leftArrow">
              <a:avLst>
                <a:gd name="adj1" fmla="val 24885"/>
                <a:gd name="adj2" fmla="val 12252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Arrow 35">
              <a:extLst>
                <a:ext uri="{FF2B5EF4-FFF2-40B4-BE49-F238E27FC236}">
                  <a16:creationId xmlns:a16="http://schemas.microsoft.com/office/drawing/2014/main" id="{4CFC9169-441D-644D-937F-0F1804865A0D}"/>
                </a:ext>
              </a:extLst>
            </p:cNvPr>
            <p:cNvSpPr/>
            <p:nvPr/>
          </p:nvSpPr>
          <p:spPr>
            <a:xfrm rot="4285508">
              <a:off x="5592642" y="4186379"/>
              <a:ext cx="238207" cy="134577"/>
            </a:xfrm>
            <a:prstGeom prst="leftArrow">
              <a:avLst>
                <a:gd name="adj1" fmla="val 24885"/>
                <a:gd name="adj2" fmla="val 12252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Arrow 36">
              <a:extLst>
                <a:ext uri="{FF2B5EF4-FFF2-40B4-BE49-F238E27FC236}">
                  <a16:creationId xmlns:a16="http://schemas.microsoft.com/office/drawing/2014/main" id="{DB919CD5-AFA8-1A41-9FAA-6DC36AA23C28}"/>
                </a:ext>
              </a:extLst>
            </p:cNvPr>
            <p:cNvSpPr/>
            <p:nvPr/>
          </p:nvSpPr>
          <p:spPr>
            <a:xfrm rot="4285508">
              <a:off x="6753869" y="5037889"/>
              <a:ext cx="238207" cy="134577"/>
            </a:xfrm>
            <a:prstGeom prst="leftArrow">
              <a:avLst>
                <a:gd name="adj1" fmla="val 24885"/>
                <a:gd name="adj2" fmla="val 12252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Arrow 37">
              <a:extLst>
                <a:ext uri="{FF2B5EF4-FFF2-40B4-BE49-F238E27FC236}">
                  <a16:creationId xmlns:a16="http://schemas.microsoft.com/office/drawing/2014/main" id="{23407F63-6D09-F343-B5BE-85010874E970}"/>
                </a:ext>
              </a:extLst>
            </p:cNvPr>
            <p:cNvSpPr/>
            <p:nvPr/>
          </p:nvSpPr>
          <p:spPr>
            <a:xfrm rot="4285508">
              <a:off x="5445138" y="5885267"/>
              <a:ext cx="238207" cy="134577"/>
            </a:xfrm>
            <a:prstGeom prst="leftArrow">
              <a:avLst>
                <a:gd name="adj1" fmla="val 24885"/>
                <a:gd name="adj2" fmla="val 12252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Arrow 38">
              <a:extLst>
                <a:ext uri="{FF2B5EF4-FFF2-40B4-BE49-F238E27FC236}">
                  <a16:creationId xmlns:a16="http://schemas.microsoft.com/office/drawing/2014/main" id="{AFFF8152-48E8-BF45-BBCD-CC77E9F98E76}"/>
                </a:ext>
              </a:extLst>
            </p:cNvPr>
            <p:cNvSpPr/>
            <p:nvPr/>
          </p:nvSpPr>
          <p:spPr>
            <a:xfrm rot="4285508">
              <a:off x="5694364" y="6732646"/>
              <a:ext cx="238207" cy="134577"/>
            </a:xfrm>
            <a:prstGeom prst="leftArrow">
              <a:avLst>
                <a:gd name="adj1" fmla="val 24885"/>
                <a:gd name="adj2" fmla="val 122520"/>
              </a:avLst>
            </a:prstGeom>
            <a:solidFill>
              <a:srgbClr val="333333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80BEA9F-9BB1-9244-B92E-F87EDAE0B354}"/>
                </a:ext>
              </a:extLst>
            </p:cNvPr>
            <p:cNvSpPr/>
            <p:nvPr/>
          </p:nvSpPr>
          <p:spPr>
            <a:xfrm>
              <a:off x="3568090" y="1805411"/>
              <a:ext cx="1681871" cy="246221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r>
                <a:rPr lang="en-US" sz="1000" b="1">
                  <a:solidFill>
                    <a:srgbClr val="1B1B1B"/>
                  </a:solidFill>
                  <a:latin typeface="Helvetica"/>
                  <a:cs typeface="Helvetica"/>
                </a:rPr>
                <a:t>University Career Center</a:t>
              </a:r>
              <a:endParaRPr lang="en-US" sz="1000" b="1" i="0">
                <a:solidFill>
                  <a:srgbClr val="1B1B1B"/>
                </a:solidFill>
                <a:effectLst/>
                <a:latin typeface="Helvetica"/>
                <a:cs typeface="Helvetica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95C5BDC-B7C7-7E46-9F10-278993D3E9D0}"/>
                </a:ext>
              </a:extLst>
            </p:cNvPr>
            <p:cNvSpPr/>
            <p:nvPr/>
          </p:nvSpPr>
          <p:spPr>
            <a:xfrm>
              <a:off x="3566001" y="2711561"/>
              <a:ext cx="1776448" cy="246221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r>
                <a:rPr lang="en-US" sz="1000" b="1">
                  <a:solidFill>
                    <a:srgbClr val="1B1B1B"/>
                  </a:solidFill>
                  <a:latin typeface="Helvetica"/>
                  <a:cs typeface="Helvetica"/>
                </a:rPr>
                <a:t>Bureau of Labor Statistics</a:t>
              </a:r>
              <a:endParaRPr lang="en-US" sz="1000" b="1" i="0">
                <a:solidFill>
                  <a:srgbClr val="1B1B1B"/>
                </a:solidFill>
                <a:effectLst/>
                <a:latin typeface="Helvetica"/>
                <a:cs typeface="Helvetica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DEE13F-E518-BE42-849C-EBFFCE549990}"/>
                </a:ext>
              </a:extLst>
            </p:cNvPr>
            <p:cNvSpPr/>
            <p:nvPr/>
          </p:nvSpPr>
          <p:spPr>
            <a:xfrm>
              <a:off x="3551347" y="3576664"/>
              <a:ext cx="1192955" cy="246221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r>
                <a:rPr lang="en-US" sz="1000" b="1">
                  <a:solidFill>
                    <a:srgbClr val="1B1B1B"/>
                  </a:solidFill>
                  <a:latin typeface="Helvetica"/>
                  <a:cs typeface="Helvetica"/>
                </a:rPr>
                <a:t>Career One Stop</a:t>
              </a:r>
              <a:endParaRPr lang="en-US" sz="1000" b="1" i="0">
                <a:solidFill>
                  <a:srgbClr val="1B1B1B"/>
                </a:solidFill>
                <a:effectLst/>
                <a:latin typeface="Helvetica"/>
                <a:cs typeface="Helvetica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15DA23-48FD-7D4C-ABB6-870A908CB1E3}"/>
                </a:ext>
              </a:extLst>
            </p:cNvPr>
            <p:cNvSpPr/>
            <p:nvPr/>
          </p:nvSpPr>
          <p:spPr>
            <a:xfrm>
              <a:off x="3545363" y="4432693"/>
              <a:ext cx="966931" cy="246221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r>
                <a:rPr lang="en-US" sz="1000" b="1">
                  <a:solidFill>
                    <a:srgbClr val="1B1B1B"/>
                  </a:solidFill>
                  <a:latin typeface="Helvetica"/>
                  <a:cs typeface="Helvetica"/>
                </a:rPr>
                <a:t>O-Net</a:t>
              </a:r>
              <a:r>
                <a:rPr lang="en-US" sz="1000" b="1" i="0">
                  <a:solidFill>
                    <a:srgbClr val="1B1B1B"/>
                  </a:solidFill>
                  <a:effectLst/>
                  <a:latin typeface="Helvetica"/>
                  <a:cs typeface="Helvetica"/>
                </a:rPr>
                <a:t> </a:t>
              </a:r>
              <a:r>
                <a:rPr lang="en-US" sz="1000" b="1">
                  <a:solidFill>
                    <a:srgbClr val="1B1B1B"/>
                  </a:solidFill>
                  <a:latin typeface="Helvetica"/>
                  <a:cs typeface="Helvetica"/>
                </a:rPr>
                <a:t>Online</a:t>
              </a:r>
              <a:endParaRPr lang="en-US" sz="1000" b="1" i="0">
                <a:solidFill>
                  <a:srgbClr val="1B1B1B"/>
                </a:solidFill>
                <a:effectLst/>
                <a:latin typeface="Helvetica"/>
                <a:cs typeface="Helvetica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73D2C8-4AC6-7D49-B012-30AAE6CC0F30}"/>
                </a:ext>
              </a:extLst>
            </p:cNvPr>
            <p:cNvSpPr/>
            <p:nvPr/>
          </p:nvSpPr>
          <p:spPr>
            <a:xfrm>
              <a:off x="3557334" y="5303333"/>
              <a:ext cx="1184940" cy="246221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r>
                <a:rPr lang="en-US" sz="1000" b="1">
                  <a:solidFill>
                    <a:srgbClr val="1B1B1B"/>
                  </a:solidFill>
                  <a:latin typeface="Helvetica"/>
                  <a:cs typeface="Helvetica"/>
                </a:rPr>
                <a:t>Blizzard Careers</a:t>
              </a:r>
              <a:endParaRPr lang="en-US" sz="1000" b="1" i="0">
                <a:solidFill>
                  <a:srgbClr val="1B1B1B"/>
                </a:solidFill>
                <a:effectLst/>
                <a:latin typeface="Helvetica"/>
                <a:cs typeface="Helvetica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FB0733-8272-904E-8A2B-1786BF086D2B}"/>
                </a:ext>
              </a:extLst>
            </p:cNvPr>
            <p:cNvSpPr/>
            <p:nvPr/>
          </p:nvSpPr>
          <p:spPr>
            <a:xfrm>
              <a:off x="3566001" y="6141021"/>
              <a:ext cx="788999" cy="246221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r>
                <a:rPr lang="en-US" sz="1000" b="1">
                  <a:solidFill>
                    <a:srgbClr val="1B1B1B"/>
                  </a:solidFill>
                  <a:latin typeface="Helvetica"/>
                  <a:cs typeface="Helvetica"/>
                </a:rPr>
                <a:t>USA Jobs</a:t>
              </a:r>
              <a:endParaRPr lang="en-US" sz="1000" b="1" i="0" err="1">
                <a:solidFill>
                  <a:srgbClr val="1B1B1B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97063D-F068-CE41-A101-D4AE5EA8648A}"/>
                </a:ext>
              </a:extLst>
            </p:cNvPr>
            <p:cNvSpPr/>
            <p:nvPr/>
          </p:nvSpPr>
          <p:spPr>
            <a:xfrm>
              <a:off x="3546217" y="6998091"/>
              <a:ext cx="994183" cy="246221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r>
                <a:rPr lang="en-US" sz="1000" b="1">
                  <a:solidFill>
                    <a:srgbClr val="1B1B1B"/>
                  </a:solidFill>
                  <a:latin typeface="Helvetica"/>
                  <a:cs typeface="Helvetica"/>
                </a:rPr>
                <a:t>Google Jobs</a:t>
              </a:r>
              <a:endParaRPr lang="en-US" sz="1000" b="1" i="0">
                <a:solidFill>
                  <a:srgbClr val="1B1B1B"/>
                </a:solidFill>
                <a:effectLst/>
                <a:latin typeface="Helvetica"/>
                <a:cs typeface="Helvetica"/>
              </a:endParaRPr>
            </a:p>
          </p:txBody>
        </p:sp>
      </p:grpSp>
      <p:pic>
        <p:nvPicPr>
          <p:cNvPr id="29" name="Picture 28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3BF20688-FAC5-4809-8E48-5C36003B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01" r="129"/>
          <a:stretch/>
        </p:blipFill>
        <p:spPr>
          <a:xfrm>
            <a:off x="7650848" y="-88795"/>
            <a:ext cx="1091952" cy="86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ree, outdoor, ground, sky&#10;&#10;Description automatically generated">
            <a:extLst>
              <a:ext uri="{FF2B5EF4-FFF2-40B4-BE49-F238E27FC236}">
                <a16:creationId xmlns:a16="http://schemas.microsoft.com/office/drawing/2014/main" id="{736701F9-F77A-4E36-B0AE-C5DB2E714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0" r="10039"/>
          <a:stretch/>
        </p:blipFill>
        <p:spPr>
          <a:xfrm>
            <a:off x="-188686" y="0"/>
            <a:ext cx="4322210" cy="8458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0E445C-52B4-450E-805E-4DD00EFD4E8D}"/>
              </a:ext>
            </a:extLst>
          </p:cNvPr>
          <p:cNvCxnSpPr>
            <a:cxnSpLocks/>
          </p:cNvCxnSpPr>
          <p:nvPr/>
        </p:nvCxnSpPr>
        <p:spPr>
          <a:xfrm>
            <a:off x="4133524" y="1387288"/>
            <a:ext cx="0" cy="5683624"/>
          </a:xfrm>
          <a:prstGeom prst="line">
            <a:avLst/>
          </a:prstGeom>
          <a:ln w="85725">
            <a:solidFill>
              <a:srgbClr val="333333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9C53ED5-E891-43BB-B267-3E06AF4E5E18}"/>
              </a:ext>
            </a:extLst>
          </p:cNvPr>
          <p:cNvSpPr txBox="1"/>
          <p:nvPr/>
        </p:nvSpPr>
        <p:spPr>
          <a:xfrm>
            <a:off x="754826" y="1536055"/>
            <a:ext cx="2967552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Provide values for </a:t>
            </a:r>
          </a:p>
          <a:p>
            <a:pPr algn="r"/>
            <a:r>
              <a:rPr lang="en-US" sz="2000" i="1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(x)</a:t>
            </a:r>
            <a:r>
              <a:rPr lang="en-US" sz="2000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and </a:t>
            </a:r>
            <a:r>
              <a:rPr lang="en-US" sz="2000" i="1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(why) </a:t>
            </a:r>
            <a:r>
              <a:rPr lang="en-US" sz="2000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where:</a:t>
            </a:r>
          </a:p>
          <a:p>
            <a:pPr algn="r"/>
            <a:endParaRPr lang="en-US" sz="2000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algn="r"/>
            <a:endParaRPr lang="en-US" sz="2000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algn="r"/>
            <a:endParaRPr lang="en-US" sz="2000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algn="r"/>
            <a:r>
              <a:rPr lang="en-US" sz="1600" i="1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(x) = The explored major.</a:t>
            </a:r>
          </a:p>
          <a:p>
            <a:pPr algn="r"/>
            <a:endParaRPr lang="en-US" sz="1600" i="1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  <a:cs typeface="Helvetica"/>
            </a:endParaRPr>
          </a:p>
          <a:p>
            <a:pPr algn="r"/>
            <a:r>
              <a:rPr lang="en-US" sz="1600" i="1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(why) = What you can do with this major after graduation.</a:t>
            </a:r>
            <a:endParaRPr lang="en-US" sz="1600" i="1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  <a:cs typeface="Helvetica"/>
            </a:endParaRPr>
          </a:p>
          <a:p>
            <a:pPr algn="r"/>
            <a:endParaRPr lang="en-US" sz="2000" i="1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algn="r"/>
            <a:endParaRPr lang="en-US" sz="2000" i="1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algn="r"/>
            <a:endParaRPr lang="en-US" sz="2000" i="1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algn="r"/>
            <a:r>
              <a:rPr lang="en-US" sz="2000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Keep in mind that it is recommended to come</a:t>
            </a:r>
          </a:p>
          <a:p>
            <a:pPr algn="r"/>
            <a:r>
              <a:rPr lang="en-US" sz="2000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up with </a:t>
            </a:r>
            <a:r>
              <a:rPr lang="en-US" sz="2000" b="1" u="sng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at least two</a:t>
            </a:r>
          </a:p>
          <a:p>
            <a:pPr algn="r"/>
            <a:r>
              <a:rPr lang="en-US" sz="2000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sets of values for two</a:t>
            </a:r>
          </a:p>
          <a:p>
            <a:pPr algn="r"/>
            <a:r>
              <a:rPr lang="en-US" sz="2000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possible majors that</a:t>
            </a:r>
          </a:p>
          <a:p>
            <a:pPr algn="r"/>
            <a:r>
              <a:rPr lang="en-US" sz="2000">
                <a:solidFill>
                  <a:srgbClr val="992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you see fit.</a:t>
            </a:r>
            <a:endParaRPr lang="en-US" sz="2000" i="1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</a:endParaRPr>
          </a:p>
          <a:p>
            <a:pPr algn="r"/>
            <a:endParaRPr lang="en-US" sz="2000">
              <a:solidFill>
                <a:srgbClr val="992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D42C42-70A6-4959-9C13-C7EB008ACC20}"/>
              </a:ext>
            </a:extLst>
          </p:cNvPr>
          <p:cNvSpPr txBox="1"/>
          <p:nvPr/>
        </p:nvSpPr>
        <p:spPr>
          <a:xfrm>
            <a:off x="4871465" y="2290107"/>
            <a:ext cx="2702146" cy="3877985"/>
          </a:xfrm>
          <a:prstGeom prst="rect">
            <a:avLst/>
          </a:prstGeom>
          <a:noFill/>
          <a:ln>
            <a:solidFill>
              <a:srgbClr val="2E2E2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(x)</a:t>
            </a:r>
            <a:r>
              <a:rPr lang="en-US" sz="1200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=</a:t>
            </a:r>
          </a:p>
          <a:p>
            <a:r>
              <a:rPr lang="en-US" sz="1200" i="1">
                <a:solidFill>
                  <a:srgbClr val="2E2E2E"/>
                </a:solidFill>
                <a:latin typeface="Helvetica"/>
                <a:cs typeface="Helvetica"/>
              </a:rPr>
              <a:t>_____________________________</a:t>
            </a:r>
            <a:endParaRPr lang="en-US" sz="12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(why)</a:t>
            </a:r>
            <a:r>
              <a:rPr lang="en-US" sz="1200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=</a:t>
            </a:r>
          </a:p>
          <a:p>
            <a:r>
              <a:rPr lang="en-US" sz="1200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US" sz="1200" i="1">
                <a:solidFill>
                  <a:srgbClr val="2E2E2E"/>
                </a:solidFill>
                <a:latin typeface="Helvetica"/>
                <a:cs typeface="Helvetica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2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2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0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tree, outdoor, ground, sky&#10;&#10;Description automatically generated">
            <a:extLst>
              <a:ext uri="{FF2B5EF4-FFF2-40B4-BE49-F238E27FC236}">
                <a16:creationId xmlns:a16="http://schemas.microsoft.com/office/drawing/2014/main" id="{E3D11328-419C-4902-80F5-575839501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04" r="773"/>
          <a:stretch/>
        </p:blipFill>
        <p:spPr>
          <a:xfrm>
            <a:off x="7732481" y="0"/>
            <a:ext cx="903513" cy="8458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28EE3E2-712A-4187-B7C3-36D1DAD6BE9A}"/>
              </a:ext>
            </a:extLst>
          </p:cNvPr>
          <p:cNvSpPr txBox="1"/>
          <p:nvPr/>
        </p:nvSpPr>
        <p:spPr>
          <a:xfrm>
            <a:off x="1126337" y="809650"/>
            <a:ext cx="2702146" cy="3877985"/>
          </a:xfrm>
          <a:prstGeom prst="rect">
            <a:avLst/>
          </a:prstGeom>
          <a:noFill/>
          <a:ln>
            <a:solidFill>
              <a:srgbClr val="2E2E2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(x)</a:t>
            </a:r>
            <a:r>
              <a:rPr lang="en-US" sz="12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</a:t>
            </a:r>
          </a:p>
          <a:p>
            <a:r>
              <a:rPr lang="en-US" sz="1200" i="1">
                <a:solidFill>
                  <a:srgbClr val="2E2E2E"/>
                </a:solidFill>
                <a:latin typeface="Helvetica"/>
                <a:cs typeface="Helvetica"/>
              </a:rPr>
              <a:t>_____________________________</a:t>
            </a:r>
            <a:endParaRPr lang="en-US" sz="12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(why)</a:t>
            </a:r>
            <a:r>
              <a:rPr lang="en-US" sz="12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</a:t>
            </a:r>
          </a:p>
          <a:p>
            <a:r>
              <a:rPr lang="en-US" sz="1200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US" sz="1200" i="1">
                <a:solidFill>
                  <a:srgbClr val="2E2E2E"/>
                </a:solidFill>
                <a:latin typeface="Helvetica"/>
                <a:cs typeface="Helvetica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2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2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743C81-49C8-4DED-B857-5D486E387E24}"/>
              </a:ext>
            </a:extLst>
          </p:cNvPr>
          <p:cNvSpPr txBox="1"/>
          <p:nvPr/>
        </p:nvSpPr>
        <p:spPr>
          <a:xfrm>
            <a:off x="4429409" y="3523821"/>
            <a:ext cx="2702146" cy="3877985"/>
          </a:xfrm>
          <a:prstGeom prst="rect">
            <a:avLst/>
          </a:prstGeom>
          <a:noFill/>
          <a:ln>
            <a:solidFill>
              <a:srgbClr val="2E2E2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(x)</a:t>
            </a:r>
            <a:r>
              <a:rPr lang="en-US" sz="12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1200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</a:t>
            </a:r>
          </a:p>
          <a:p>
            <a:r>
              <a:rPr lang="en-US" sz="1200" i="1">
                <a:solidFill>
                  <a:srgbClr val="2E2E2E"/>
                </a:solidFill>
                <a:latin typeface="Helvetica"/>
                <a:cs typeface="Helvetica"/>
              </a:rPr>
              <a:t>_____________________________</a:t>
            </a:r>
            <a:endParaRPr lang="en-US" sz="12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(why)</a:t>
            </a:r>
            <a:r>
              <a:rPr lang="en-US" sz="1200" b="1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1200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</a:t>
            </a:r>
          </a:p>
          <a:p>
            <a:r>
              <a:rPr lang="en-US" sz="1200" i="1">
                <a:solidFill>
                  <a:srgbClr val="2E2E2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US" sz="1200" i="1">
                <a:solidFill>
                  <a:srgbClr val="2E2E2E"/>
                </a:solidFill>
                <a:latin typeface="Helvetica"/>
                <a:cs typeface="Helvetica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2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200" i="1">
              <a:solidFill>
                <a:srgbClr val="2E2E2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5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5569BB-D974-7F46-ADD0-B358E1D93D04}"/>
              </a:ext>
            </a:extLst>
          </p:cNvPr>
          <p:cNvSpPr/>
          <p:nvPr/>
        </p:nvSpPr>
        <p:spPr>
          <a:xfrm>
            <a:off x="2459935" y="-249859"/>
            <a:ext cx="3538330" cy="7452517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7DD61-F9BA-488F-8DA8-E7895E5A71A0}"/>
              </a:ext>
            </a:extLst>
          </p:cNvPr>
          <p:cNvSpPr/>
          <p:nvPr/>
        </p:nvSpPr>
        <p:spPr>
          <a:xfrm>
            <a:off x="1279525" y="7689758"/>
            <a:ext cx="58991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i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©Texas Tech University Advising, Texas Tech University.  For permission to use in part or in whole, please contact </a:t>
            </a:r>
            <a:r>
              <a:rPr lang="en-US" sz="600" i="1" u="sng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advising@ttu.edu</a:t>
            </a:r>
            <a:endParaRPr lang="en-US" sz="600" i="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B3ABDA35-2FE4-4493-9AFA-F48667CF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49" y="2976215"/>
            <a:ext cx="2882901" cy="1000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60BB7-90B2-E846-8962-D6A37714A1F4}"/>
              </a:ext>
            </a:extLst>
          </p:cNvPr>
          <p:cNvSpPr/>
          <p:nvPr/>
        </p:nvSpPr>
        <p:spPr>
          <a:xfrm>
            <a:off x="2114550" y="5688971"/>
            <a:ext cx="42291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err="1">
                <a:solidFill>
                  <a:srgbClr val="99291E"/>
                </a:solidFill>
                <a:latin typeface="Helvetica" pitchFamily="2" charset="0"/>
              </a:rPr>
              <a:t>Drane</a:t>
            </a:r>
            <a:r>
              <a:rPr lang="en-US" sz="900">
                <a:solidFill>
                  <a:srgbClr val="99291E"/>
                </a:solidFill>
                <a:latin typeface="Helvetica" pitchFamily="2" charset="0"/>
              </a:rPr>
              <a:t> Hall Room 347 </a:t>
            </a:r>
          </a:p>
          <a:p>
            <a:pPr algn="ctr"/>
            <a:r>
              <a:rPr lang="en-US" sz="600">
                <a:solidFill>
                  <a:srgbClr val="99291E"/>
                </a:solidFill>
                <a:latin typeface="Helvetica" pitchFamily="2" charset="0"/>
              </a:rPr>
              <a:t>Mail Stop 1038, PO Box 41038</a:t>
            </a:r>
          </a:p>
          <a:p>
            <a:pPr algn="ctr"/>
            <a:endParaRPr lang="en-US" sz="600" b="1" cap="all">
              <a:solidFill>
                <a:srgbClr val="99291E"/>
              </a:solidFill>
              <a:latin typeface="Helvetica" pitchFamily="2" charset="0"/>
              <a:cs typeface="Helvetica" panose="020B0604020202020204" pitchFamily="34" charset="0"/>
            </a:endParaRPr>
          </a:p>
          <a:p>
            <a:pPr algn="ctr"/>
            <a:r>
              <a:rPr lang="en-US" sz="600" b="1" cap="all">
                <a:solidFill>
                  <a:srgbClr val="99291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PHONE</a:t>
            </a:r>
          </a:p>
          <a:p>
            <a:pPr algn="ctr"/>
            <a:r>
              <a:rPr lang="en-US" sz="600">
                <a:solidFill>
                  <a:srgbClr val="99291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806.742.2189</a:t>
            </a:r>
          </a:p>
          <a:p>
            <a:pPr algn="ctr"/>
            <a:endParaRPr lang="en-US" sz="600">
              <a:solidFill>
                <a:srgbClr val="99291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600" b="1" cap="all">
                <a:solidFill>
                  <a:srgbClr val="99291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</a:p>
          <a:p>
            <a:pPr algn="ctr"/>
            <a:r>
              <a:rPr lang="en-US" sz="600">
                <a:solidFill>
                  <a:srgbClr val="99291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advising@ttu.edu</a:t>
            </a:r>
            <a:endParaRPr lang="en-US" sz="600" b="0" i="0">
              <a:solidFill>
                <a:srgbClr val="99291E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0e7efd-601b-40ce-8ea1-a456dc7fc3e5">
      <Terms xmlns="http://schemas.microsoft.com/office/infopath/2007/PartnerControls"/>
    </lcf76f155ced4ddcb4097134ff3c332f>
    <TaxCatchAll xmlns="f52f2092-924c-45f5-ab2f-d680582d12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020A0AEEC7541AE2852C1978C4DC9" ma:contentTypeVersion="18" ma:contentTypeDescription="Create a new document." ma:contentTypeScope="" ma:versionID="d110af569ada67236d56a863a29dbc19">
  <xsd:schema xmlns:xsd="http://www.w3.org/2001/XMLSchema" xmlns:xs="http://www.w3.org/2001/XMLSchema" xmlns:p="http://schemas.microsoft.com/office/2006/metadata/properties" xmlns:ns2="1e0e7efd-601b-40ce-8ea1-a456dc7fc3e5" xmlns:ns3="f52f2092-924c-45f5-ab2f-d680582d127c" targetNamespace="http://schemas.microsoft.com/office/2006/metadata/properties" ma:root="true" ma:fieldsID="4ccd122fb05cbdce94d00701d5106fdf" ns2:_="" ns3:_="">
    <xsd:import namespace="1e0e7efd-601b-40ce-8ea1-a456dc7fc3e5"/>
    <xsd:import namespace="f52f2092-924c-45f5-ab2f-d680582d1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e7efd-601b-40ce-8ea1-a456dc7fc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7c65ed7-e385-4001-9a0e-79791340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f2092-924c-45f5-ab2f-d680582d127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2273a14-5a28-47b8-ac75-df884e21a6a0}" ma:internalName="TaxCatchAll" ma:showField="CatchAllData" ma:web="f52f2092-924c-45f5-ab2f-d680582d1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0334C-43EA-466C-8E07-A28046F93B79}">
  <ds:schemaRefs>
    <ds:schemaRef ds:uri="1e0e7efd-601b-40ce-8ea1-a456dc7fc3e5"/>
    <ds:schemaRef ds:uri="f52f2092-924c-45f5-ab2f-d680582d127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B94110-E9C0-4232-ADF0-07B65D495A0F}">
  <ds:schemaRefs>
    <ds:schemaRef ds:uri="1e0e7efd-601b-40ce-8ea1-a456dc7fc3e5"/>
    <ds:schemaRef ds:uri="f52f2092-924c-45f5-ab2f-d680582d12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DA1CAF-F6A0-4AC4-A4A1-0D5891A2FA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Monawar, Abed</dc:creator>
  <cp:revision>2</cp:revision>
  <dcterms:created xsi:type="dcterms:W3CDTF">2019-05-17T14:15:40Z</dcterms:created>
  <dcterms:modified xsi:type="dcterms:W3CDTF">2025-04-23T18:30:30Z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0x010100960020A0AEEC7541AE2852C1978C4DC9</vt:lpwstr>
  </property>
  <property fmtid="{D5CDD505-2E9C-101B-9397-08002B2CF9AE}" pid="3" name="MediaServiceImageTags">
    <vt:lpwstr/>
  </property>
</Properties>
</file>