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7" r:id="rId5"/>
    <p:sldId id="339" r:id="rId6"/>
    <p:sldId id="340" r:id="rId7"/>
    <p:sldId id="346" r:id="rId8"/>
    <p:sldId id="347" r:id="rId9"/>
    <p:sldId id="345" r:id="rId10"/>
  </p:sldIdLst>
  <p:sldSz cx="8458200" cy="8458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8911C-8920-DA44-53AA-4A09C64CB12B}" v="468" dt="2025-04-23T16:15:58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>
      <p:cViewPr>
        <p:scale>
          <a:sx n="75" d="100"/>
          <a:sy n="75" d="100"/>
        </p:scale>
        <p:origin x="284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64B1F-D623-415C-A407-128D6FA3E278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B7B26-8017-43F9-B138-332D82937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0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8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3CED-964F-4975-BE33-09D177BC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75" y="1384248"/>
            <a:ext cx="6343650" cy="2944707"/>
          </a:xfrm>
        </p:spPr>
        <p:txBody>
          <a:bodyPr anchor="b"/>
          <a:lstStyle>
            <a:lvl1pPr algn="ctr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54BC9-1C4E-44B0-9395-D0FB9CCB9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5" y="4442514"/>
            <a:ext cx="6343650" cy="2042106"/>
          </a:xfrm>
        </p:spPr>
        <p:txBody>
          <a:bodyPr/>
          <a:lstStyle>
            <a:lvl1pPr marL="0" indent="0" algn="ctr">
              <a:buNone/>
              <a:defRPr sz="2960"/>
            </a:lvl1pPr>
            <a:lvl2pPr marL="563865" indent="0" algn="ctr">
              <a:buNone/>
              <a:defRPr sz="2467"/>
            </a:lvl2pPr>
            <a:lvl3pPr marL="1127730" indent="0" algn="ctr">
              <a:buNone/>
              <a:defRPr sz="2220"/>
            </a:lvl3pPr>
            <a:lvl4pPr marL="1691594" indent="0" algn="ctr">
              <a:buNone/>
              <a:defRPr sz="1973"/>
            </a:lvl4pPr>
            <a:lvl5pPr marL="2255459" indent="0" algn="ctr">
              <a:buNone/>
              <a:defRPr sz="1973"/>
            </a:lvl5pPr>
            <a:lvl6pPr marL="2819324" indent="0" algn="ctr">
              <a:buNone/>
              <a:defRPr sz="1973"/>
            </a:lvl6pPr>
            <a:lvl7pPr marL="3383189" indent="0" algn="ctr">
              <a:buNone/>
              <a:defRPr sz="1973"/>
            </a:lvl7pPr>
            <a:lvl8pPr marL="3947053" indent="0" algn="ctr">
              <a:buNone/>
              <a:defRPr sz="1973"/>
            </a:lvl8pPr>
            <a:lvl9pPr marL="4510918" indent="0" algn="ctr">
              <a:buNone/>
              <a:defRPr sz="19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7A0D0-7196-48B9-948E-14C307489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C9BE6-FA02-4F99-8BFC-20FACF24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13EF6-9F16-4355-8334-73771CE9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1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C07B-71FB-4EC3-826F-9C64CEED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3BBA3-8624-43C2-95FC-6A62E5250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B03B4-9A63-4592-BED4-A96FF891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59050-B4FD-4ED6-BAFB-8132D1D09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B9EA1-80D9-4E23-9F7D-F966F0EB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DAB8E-E19C-4A82-AB8F-82AD3EA76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052900" y="450321"/>
            <a:ext cx="1823799" cy="71679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095DF-B057-4B4A-8D7F-D3738B517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1501" y="450321"/>
            <a:ext cx="5365671" cy="7167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19BEA-76EE-4212-A095-156D976E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C36B-8447-4016-9D11-E72EC228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8A887-D075-436C-890B-88080543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FCB9-4724-40A8-A494-BC2785E3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183C-57D9-4657-B4BE-20735B7BD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4F29-30A9-4948-A467-E5146B1C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9A340-C80F-4483-9E7C-49F0A690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03E28-B71A-47AE-A0F8-EB8CF424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2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8AF0-FBC2-4BD2-88E8-4D380000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96" y="2108677"/>
            <a:ext cx="7295198" cy="3518376"/>
          </a:xfrm>
        </p:spPr>
        <p:txBody>
          <a:bodyPr anchor="b"/>
          <a:lstStyle>
            <a:lvl1pPr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7346-9BB3-4EAF-8D0D-E20D14F8B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096" y="5660338"/>
            <a:ext cx="7295198" cy="1850231"/>
          </a:xfrm>
        </p:spPr>
        <p:txBody>
          <a:bodyPr/>
          <a:lstStyle>
            <a:lvl1pPr marL="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1pPr>
            <a:lvl2pPr marL="563865" indent="0">
              <a:buNone/>
              <a:defRPr sz="2467">
                <a:solidFill>
                  <a:schemeClr val="tx1">
                    <a:tint val="75000"/>
                  </a:schemeClr>
                </a:solidFill>
              </a:defRPr>
            </a:lvl2pPr>
            <a:lvl3pPr marL="112773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3pPr>
            <a:lvl4pPr marL="169159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4pPr>
            <a:lvl5pPr marL="2255459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5pPr>
            <a:lvl6pPr marL="281932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6pPr>
            <a:lvl7pPr marL="3383189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7pPr>
            <a:lvl8pPr marL="3947053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8pPr>
            <a:lvl9pPr marL="4510918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82093-E8F8-4A3D-B787-091DACC3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B910D-AD42-4326-B993-4961A3DA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6170A-9D9E-42AF-8FB4-304C108B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1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240D-7D7D-4951-8561-536919E5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7EDE9-BB78-4909-A52F-BC41F9A60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501" y="2251604"/>
            <a:ext cx="3594735" cy="536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53E48-E52F-4017-BF10-F484065FB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1964" y="2251604"/>
            <a:ext cx="3594735" cy="536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1F81D-C328-4FE0-BCBE-2E22852AA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EF245-8CFF-4BCE-BC5C-144C082B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47D47-72B6-4D16-8948-E29EACE1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3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9CA1-175A-4EF2-AE9A-19876B56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450321"/>
            <a:ext cx="7295198" cy="16348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A3955-4502-4D9F-BE43-C2E71BF2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603" y="2073434"/>
            <a:ext cx="3578215" cy="1016158"/>
          </a:xfrm>
        </p:spPr>
        <p:txBody>
          <a:bodyPr anchor="b"/>
          <a:lstStyle>
            <a:lvl1pPr marL="0" indent="0">
              <a:buNone/>
              <a:defRPr sz="2960" b="1"/>
            </a:lvl1pPr>
            <a:lvl2pPr marL="563865" indent="0">
              <a:buNone/>
              <a:defRPr sz="2467" b="1"/>
            </a:lvl2pPr>
            <a:lvl3pPr marL="1127730" indent="0">
              <a:buNone/>
              <a:defRPr sz="2220" b="1"/>
            </a:lvl3pPr>
            <a:lvl4pPr marL="1691594" indent="0">
              <a:buNone/>
              <a:defRPr sz="1973" b="1"/>
            </a:lvl4pPr>
            <a:lvl5pPr marL="2255459" indent="0">
              <a:buNone/>
              <a:defRPr sz="1973" b="1"/>
            </a:lvl5pPr>
            <a:lvl6pPr marL="2819324" indent="0">
              <a:buNone/>
              <a:defRPr sz="1973" b="1"/>
            </a:lvl6pPr>
            <a:lvl7pPr marL="3383189" indent="0">
              <a:buNone/>
              <a:defRPr sz="1973" b="1"/>
            </a:lvl7pPr>
            <a:lvl8pPr marL="3947053" indent="0">
              <a:buNone/>
              <a:defRPr sz="1973" b="1"/>
            </a:lvl8pPr>
            <a:lvl9pPr marL="4510918" indent="0">
              <a:buNone/>
              <a:defRPr sz="1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C7FBC-7AA8-40E3-BCB4-C446FB9ED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603" y="3089593"/>
            <a:ext cx="3578215" cy="454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AE9F9-163B-47FC-BE74-8EDC0ECA4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1964" y="2073434"/>
            <a:ext cx="3595837" cy="1016158"/>
          </a:xfrm>
        </p:spPr>
        <p:txBody>
          <a:bodyPr anchor="b"/>
          <a:lstStyle>
            <a:lvl1pPr marL="0" indent="0">
              <a:buNone/>
              <a:defRPr sz="2960" b="1"/>
            </a:lvl1pPr>
            <a:lvl2pPr marL="563865" indent="0">
              <a:buNone/>
              <a:defRPr sz="2467" b="1"/>
            </a:lvl2pPr>
            <a:lvl3pPr marL="1127730" indent="0">
              <a:buNone/>
              <a:defRPr sz="2220" b="1"/>
            </a:lvl3pPr>
            <a:lvl4pPr marL="1691594" indent="0">
              <a:buNone/>
              <a:defRPr sz="1973" b="1"/>
            </a:lvl4pPr>
            <a:lvl5pPr marL="2255459" indent="0">
              <a:buNone/>
              <a:defRPr sz="1973" b="1"/>
            </a:lvl5pPr>
            <a:lvl6pPr marL="2819324" indent="0">
              <a:buNone/>
              <a:defRPr sz="1973" b="1"/>
            </a:lvl6pPr>
            <a:lvl7pPr marL="3383189" indent="0">
              <a:buNone/>
              <a:defRPr sz="1973" b="1"/>
            </a:lvl7pPr>
            <a:lvl8pPr marL="3947053" indent="0">
              <a:buNone/>
              <a:defRPr sz="1973" b="1"/>
            </a:lvl8pPr>
            <a:lvl9pPr marL="4510918" indent="0">
              <a:buNone/>
              <a:defRPr sz="1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B063B-8C08-415A-958D-C0F0031CC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1964" y="3089593"/>
            <a:ext cx="3595837" cy="454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10BE9-9970-4F41-ADAB-2BD56A9AB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E9C46-221C-4130-9755-A53B294C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A083F-16CD-4A20-AF6D-B7873718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4F0F-C432-4852-8F37-1E1101A5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F436-FC56-46C2-B7B5-3E1D5778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37C9C-52B6-417D-B305-9B1D9C2B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26BFE-9B0C-4FDA-887A-B31A4D7D8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CEDA9-D7F6-44B7-8F6C-B3E904A2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CBC5D-7BF4-47EC-B427-675F7CFC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61EE3-A023-42DA-8A95-37C6EFEF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1E825-F74B-468C-9F78-8B1B6617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563880"/>
            <a:ext cx="2727989" cy="1973580"/>
          </a:xfrm>
        </p:spPr>
        <p:txBody>
          <a:bodyPr anchor="b"/>
          <a:lstStyle>
            <a:lvl1pPr>
              <a:defRPr sz="39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FE12A-3950-4154-819E-675F2949D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837" y="1217825"/>
            <a:ext cx="4281964" cy="6010804"/>
          </a:xfrm>
        </p:spPr>
        <p:txBody>
          <a:bodyPr/>
          <a:lstStyle>
            <a:lvl1pPr>
              <a:defRPr sz="3947"/>
            </a:lvl1pPr>
            <a:lvl2pPr>
              <a:defRPr sz="3453"/>
            </a:lvl2pPr>
            <a:lvl3pPr>
              <a:defRPr sz="2960"/>
            </a:lvl3pPr>
            <a:lvl4pPr>
              <a:defRPr sz="2467"/>
            </a:lvl4pPr>
            <a:lvl5pPr>
              <a:defRPr sz="2467"/>
            </a:lvl5pPr>
            <a:lvl6pPr>
              <a:defRPr sz="2467"/>
            </a:lvl6pPr>
            <a:lvl7pPr>
              <a:defRPr sz="2467"/>
            </a:lvl7pPr>
            <a:lvl8pPr>
              <a:defRPr sz="2467"/>
            </a:lvl8pPr>
            <a:lvl9pPr>
              <a:defRPr sz="24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8CCF8-9806-421F-A729-9349955B5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03" y="2537460"/>
            <a:ext cx="2727989" cy="4700959"/>
          </a:xfrm>
        </p:spPr>
        <p:txBody>
          <a:bodyPr/>
          <a:lstStyle>
            <a:lvl1pPr marL="0" indent="0">
              <a:buNone/>
              <a:defRPr sz="1973"/>
            </a:lvl1pPr>
            <a:lvl2pPr marL="563865" indent="0">
              <a:buNone/>
              <a:defRPr sz="1727"/>
            </a:lvl2pPr>
            <a:lvl3pPr marL="1127730" indent="0">
              <a:buNone/>
              <a:defRPr sz="1480"/>
            </a:lvl3pPr>
            <a:lvl4pPr marL="1691594" indent="0">
              <a:buNone/>
              <a:defRPr sz="1233"/>
            </a:lvl4pPr>
            <a:lvl5pPr marL="2255459" indent="0">
              <a:buNone/>
              <a:defRPr sz="1233"/>
            </a:lvl5pPr>
            <a:lvl6pPr marL="2819324" indent="0">
              <a:buNone/>
              <a:defRPr sz="1233"/>
            </a:lvl6pPr>
            <a:lvl7pPr marL="3383189" indent="0">
              <a:buNone/>
              <a:defRPr sz="1233"/>
            </a:lvl7pPr>
            <a:lvl8pPr marL="3947053" indent="0">
              <a:buNone/>
              <a:defRPr sz="1233"/>
            </a:lvl8pPr>
            <a:lvl9pPr marL="4510918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68CBF-03BB-4780-B256-DA49D105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8B5D7-7BC1-4133-853E-D80C09B2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237F9-F454-4090-AFAD-8E64994D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0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A0B9-BD17-4D1B-B672-D1E761BD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563880"/>
            <a:ext cx="2727989" cy="1973580"/>
          </a:xfrm>
        </p:spPr>
        <p:txBody>
          <a:bodyPr anchor="b"/>
          <a:lstStyle>
            <a:lvl1pPr>
              <a:defRPr sz="39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90525-A2D9-4BC3-83E0-7582F5B42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5837" y="1217825"/>
            <a:ext cx="4281964" cy="6010804"/>
          </a:xfrm>
        </p:spPr>
        <p:txBody>
          <a:bodyPr/>
          <a:lstStyle>
            <a:lvl1pPr marL="0" indent="0">
              <a:buNone/>
              <a:defRPr sz="3947"/>
            </a:lvl1pPr>
            <a:lvl2pPr marL="563865" indent="0">
              <a:buNone/>
              <a:defRPr sz="3453"/>
            </a:lvl2pPr>
            <a:lvl3pPr marL="1127730" indent="0">
              <a:buNone/>
              <a:defRPr sz="2960"/>
            </a:lvl3pPr>
            <a:lvl4pPr marL="1691594" indent="0">
              <a:buNone/>
              <a:defRPr sz="2467"/>
            </a:lvl4pPr>
            <a:lvl5pPr marL="2255459" indent="0">
              <a:buNone/>
              <a:defRPr sz="2467"/>
            </a:lvl5pPr>
            <a:lvl6pPr marL="2819324" indent="0">
              <a:buNone/>
              <a:defRPr sz="2467"/>
            </a:lvl6pPr>
            <a:lvl7pPr marL="3383189" indent="0">
              <a:buNone/>
              <a:defRPr sz="2467"/>
            </a:lvl7pPr>
            <a:lvl8pPr marL="3947053" indent="0">
              <a:buNone/>
              <a:defRPr sz="2467"/>
            </a:lvl8pPr>
            <a:lvl9pPr marL="4510918" indent="0">
              <a:buNone/>
              <a:defRPr sz="24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B50AF-2F45-4C8F-BC69-6701D47DC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03" y="2537460"/>
            <a:ext cx="2727989" cy="4700959"/>
          </a:xfrm>
        </p:spPr>
        <p:txBody>
          <a:bodyPr/>
          <a:lstStyle>
            <a:lvl1pPr marL="0" indent="0">
              <a:buNone/>
              <a:defRPr sz="1973"/>
            </a:lvl1pPr>
            <a:lvl2pPr marL="563865" indent="0">
              <a:buNone/>
              <a:defRPr sz="1727"/>
            </a:lvl2pPr>
            <a:lvl3pPr marL="1127730" indent="0">
              <a:buNone/>
              <a:defRPr sz="1480"/>
            </a:lvl3pPr>
            <a:lvl4pPr marL="1691594" indent="0">
              <a:buNone/>
              <a:defRPr sz="1233"/>
            </a:lvl4pPr>
            <a:lvl5pPr marL="2255459" indent="0">
              <a:buNone/>
              <a:defRPr sz="1233"/>
            </a:lvl5pPr>
            <a:lvl6pPr marL="2819324" indent="0">
              <a:buNone/>
              <a:defRPr sz="1233"/>
            </a:lvl6pPr>
            <a:lvl7pPr marL="3383189" indent="0">
              <a:buNone/>
              <a:defRPr sz="1233"/>
            </a:lvl7pPr>
            <a:lvl8pPr marL="3947053" indent="0">
              <a:buNone/>
              <a:defRPr sz="1233"/>
            </a:lvl8pPr>
            <a:lvl9pPr marL="4510918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99FFA-95B7-4BF3-86C4-CBF757F0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7855C-6CA5-4535-B574-7D5ACDB6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7DEF9-F606-4467-8A9F-44E6C50B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8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7C0EF-9BBA-4A66-BA12-BC794015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01" y="450321"/>
            <a:ext cx="7295198" cy="1634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7762A-731F-47F2-A1DA-93887D66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501" y="2251604"/>
            <a:ext cx="7295198" cy="536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B5EE8-8224-4C9B-85A9-42BE47F45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1501" y="7839499"/>
            <a:ext cx="1903095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4B8C-5A46-4ED3-A164-EFDF7442735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9364A-9510-42D5-A156-9E038EAA6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1779" y="7839499"/>
            <a:ext cx="2854643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C4958-3CF2-4FA4-9B83-859CD7186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73604" y="7839499"/>
            <a:ext cx="1903095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3455-9159-4DDE-AB5A-D15F875E0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127730" rtl="0" eaLnBrk="1" latinLnBrk="0" hangingPunct="1">
        <a:lnSpc>
          <a:spcPct val="90000"/>
        </a:lnSpc>
        <a:spcBef>
          <a:spcPct val="0"/>
        </a:spcBef>
        <a:buNone/>
        <a:defRPr sz="54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932" indent="-281932" algn="l" defTabSz="1127730" rtl="0" eaLnBrk="1" latinLnBrk="0" hangingPunct="1">
        <a:lnSpc>
          <a:spcPct val="90000"/>
        </a:lnSpc>
        <a:spcBef>
          <a:spcPts val="1233"/>
        </a:spcBef>
        <a:buFont typeface="Arial" panose="020B0604020202020204" pitchFamily="34" charset="0"/>
        <a:buChar char="•"/>
        <a:defRPr sz="3453" kern="1200">
          <a:solidFill>
            <a:schemeClr val="tx1"/>
          </a:solidFill>
          <a:latin typeface="+mn-lt"/>
          <a:ea typeface="+mn-ea"/>
          <a:cs typeface="+mn-cs"/>
        </a:defRPr>
      </a:lvl1pPr>
      <a:lvl2pPr marL="845797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960" kern="1200">
          <a:solidFill>
            <a:schemeClr val="tx1"/>
          </a:solidFill>
          <a:latin typeface="+mn-lt"/>
          <a:ea typeface="+mn-ea"/>
          <a:cs typeface="+mn-cs"/>
        </a:defRPr>
      </a:lvl2pPr>
      <a:lvl3pPr marL="1409662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467" kern="1200">
          <a:solidFill>
            <a:schemeClr val="tx1"/>
          </a:solidFill>
          <a:latin typeface="+mn-lt"/>
          <a:ea typeface="+mn-ea"/>
          <a:cs typeface="+mn-cs"/>
        </a:defRPr>
      </a:lvl3pPr>
      <a:lvl4pPr marL="1973527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537391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3101256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665121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4228986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792850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1pPr>
      <a:lvl2pPr marL="563865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30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3pPr>
      <a:lvl4pPr marL="1691594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255459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2819324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83189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947053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510918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F4F5F1-426E-4378-B985-E447D266FF48}"/>
              </a:ext>
            </a:extLst>
          </p:cNvPr>
          <p:cNvSpPr/>
          <p:nvPr/>
        </p:nvSpPr>
        <p:spPr>
          <a:xfrm>
            <a:off x="2459935" y="-249859"/>
            <a:ext cx="3538330" cy="615370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[ confirmation 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3D3B1-298D-EA45-A57D-F9092BE2E603}"/>
              </a:ext>
            </a:extLst>
          </p:cNvPr>
          <p:cNvSpPr txBox="1"/>
          <p:nvPr/>
        </p:nvSpPr>
        <p:spPr>
          <a:xfrm>
            <a:off x="2225849" y="6902023"/>
            <a:ext cx="4006497" cy="388568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Solve for (X) in terms of (why)!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04B6E1-5B46-4DEA-904B-3951589221E2}"/>
              </a:ext>
            </a:extLst>
          </p:cNvPr>
          <p:cNvGrpSpPr/>
          <p:nvPr/>
        </p:nvGrpSpPr>
        <p:grpSpPr>
          <a:xfrm>
            <a:off x="2925415" y="4849374"/>
            <a:ext cx="2607366" cy="802182"/>
            <a:chOff x="2839642" y="3447390"/>
            <a:chExt cx="2607366" cy="80218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110667-6A90-4267-9216-382CE07AF9DA}"/>
                </a:ext>
              </a:extLst>
            </p:cNvPr>
            <p:cNvCxnSpPr>
              <a:cxnSpLocks/>
            </p:cNvCxnSpPr>
            <p:nvPr/>
          </p:nvCxnSpPr>
          <p:spPr>
            <a:xfrm>
              <a:off x="2997150" y="3995656"/>
              <a:ext cx="2279650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7B95099D-B249-45D1-B52C-7EC060A6D041}"/>
                </a:ext>
              </a:extLst>
            </p:cNvPr>
            <p:cNvSpPr/>
            <p:nvPr/>
          </p:nvSpPr>
          <p:spPr>
            <a:xfrm>
              <a:off x="3270250" y="3536609"/>
              <a:ext cx="498476" cy="471747"/>
            </a:xfrm>
            <a:prstGeom prst="diamond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EA4A97-C0CC-4A04-A9E1-AE0EB659A408}"/>
                </a:ext>
              </a:extLst>
            </p:cNvPr>
            <p:cNvSpPr txBox="1"/>
            <p:nvPr/>
          </p:nvSpPr>
          <p:spPr>
            <a:xfrm>
              <a:off x="2911257" y="3447390"/>
              <a:ext cx="2464136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E</a:t>
              </a:r>
              <a:r>
                <a:rPr lang="en-US" sz="3700" dirty="0">
                  <a:latin typeface="Garamond" panose="02020404030301010803" pitchFamily="18" charset="0"/>
                </a:rPr>
                <a:t> </a:t>
              </a:r>
              <a:r>
                <a:rPr lang="en-US" sz="3700" dirty="0">
                  <a:solidFill>
                    <a:srgbClr val="000000"/>
                  </a:solidFill>
                  <a:latin typeface="Garamond" panose="02020404030301010803" pitchFamily="18" charset="0"/>
                </a:rPr>
                <a:t>X</a:t>
              </a:r>
              <a:r>
                <a:rPr lang="en-US" sz="37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PLORE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8198C3-8495-4D4B-AA86-F9751B5E831A}"/>
                </a:ext>
              </a:extLst>
            </p:cNvPr>
            <p:cNvSpPr txBox="1"/>
            <p:nvPr/>
          </p:nvSpPr>
          <p:spPr>
            <a:xfrm>
              <a:off x="2839642" y="3995656"/>
              <a:ext cx="26073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25" b="1" dirty="0">
                  <a:solidFill>
                    <a:srgbClr val="FFFFFF"/>
                  </a:solidFill>
                  <a:latin typeface="Garamond" panose="02020404030301010803" pitchFamily="18" charset="0"/>
                </a:rPr>
                <a:t>TEXAS TECH UNIVERSITY ADVISING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88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food, building&#10;&#10;Description automatically generated">
            <a:extLst>
              <a:ext uri="{FF2B5EF4-FFF2-40B4-BE49-F238E27FC236}">
                <a16:creationId xmlns:a16="http://schemas.microsoft.com/office/drawing/2014/main" id="{EF5BCA29-123C-450C-945B-E6E69B731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65" r="1801"/>
          <a:stretch/>
        </p:blipFill>
        <p:spPr>
          <a:xfrm>
            <a:off x="-263820" y="-61105"/>
            <a:ext cx="8782063" cy="85804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466F93-7957-494A-936E-F3E4B9A050B7}"/>
              </a:ext>
            </a:extLst>
          </p:cNvPr>
          <p:cNvSpPr/>
          <p:nvPr/>
        </p:nvSpPr>
        <p:spPr>
          <a:xfrm>
            <a:off x="-263820" y="-116506"/>
            <a:ext cx="8782063" cy="869120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</p:spTree>
    <p:extLst>
      <p:ext uri="{BB962C8B-B14F-4D97-AF65-F5344CB8AC3E}">
        <p14:creationId xmlns:p14="http://schemas.microsoft.com/office/powerpoint/2010/main" val="3439274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ECE4E2-E3A0-EF43-BAB5-B568A7B781FD}"/>
              </a:ext>
            </a:extLst>
          </p:cNvPr>
          <p:cNvSpPr/>
          <p:nvPr/>
        </p:nvSpPr>
        <p:spPr>
          <a:xfrm>
            <a:off x="7707087" y="-101600"/>
            <a:ext cx="903513" cy="8580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F00000"/>
            </a:solidFill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447246" y="2099426"/>
            <a:ext cx="249997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latin typeface="Helvetica"/>
                <a:cs typeface="Helvetica"/>
              </a:rPr>
              <a:t>Academic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major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checklist: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 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Is this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major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right</a:t>
            </a:r>
          </a:p>
          <a:p>
            <a:pPr algn="r"/>
            <a:r>
              <a:rPr lang="en-US" sz="3600" b="1" dirty="0">
                <a:latin typeface="Helvetica"/>
                <a:cs typeface="Helvetica"/>
              </a:rPr>
              <a:t>for me?</a:t>
            </a:r>
            <a:endParaRPr lang="en-US" sz="3600">
              <a:latin typeface="Helvetica"/>
              <a:cs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BF89F-5182-9240-97CD-C7AE23D6A8D5}"/>
              </a:ext>
            </a:extLst>
          </p:cNvPr>
          <p:cNvSpPr/>
          <p:nvPr/>
        </p:nvSpPr>
        <p:spPr>
          <a:xfrm>
            <a:off x="3671045" y="624584"/>
            <a:ext cx="3651472" cy="76636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What major are you considering? </a:t>
            </a:r>
          </a:p>
          <a:p>
            <a:r>
              <a:rPr lang="en-US" sz="1200" i="1" dirty="0">
                <a:latin typeface="Helvetica"/>
                <a:cs typeface="Helvetica"/>
              </a:rPr>
              <a:t>(X) </a:t>
            </a:r>
            <a:r>
              <a:rPr lang="en-US" sz="1200" dirty="0">
                <a:latin typeface="Helvetica"/>
                <a:cs typeface="Helvetica"/>
              </a:rPr>
              <a:t>=____________________________________</a:t>
            </a:r>
            <a:endParaRPr lang="en-US" sz="1200" dirty="0">
              <a:latin typeface="Helvetica" pitchFamily="2" charset="0"/>
              <a:cs typeface="Helvetica"/>
            </a:endParaRPr>
          </a:p>
          <a:p>
            <a:endParaRPr lang="en-US" sz="1200" b="1" dirty="0">
              <a:latin typeface="Helvetica" pitchFamily="2" charset="0"/>
            </a:endParaRPr>
          </a:p>
          <a:p>
            <a:r>
              <a:rPr lang="en-US" sz="1200" b="1" dirty="0">
                <a:latin typeface="Helvetica"/>
                <a:cs typeface="Helvetica"/>
              </a:rPr>
              <a:t>Why </a:t>
            </a:r>
            <a:r>
              <a:rPr lang="en-US" sz="1200" dirty="0">
                <a:latin typeface="Helvetica"/>
                <a:cs typeface="Helvetica"/>
              </a:rPr>
              <a:t>are you considering this major? </a:t>
            </a:r>
          </a:p>
          <a:p>
            <a:r>
              <a:rPr lang="en-US" sz="1200" i="1" dirty="0">
                <a:latin typeface="Helvetica"/>
                <a:cs typeface="Helvetica"/>
              </a:rPr>
              <a:t>(why) = </a:t>
            </a:r>
            <a:r>
              <a:rPr lang="en-US" sz="1200" dirty="0"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sz="1200" dirty="0">
              <a:latin typeface="Helvetica"/>
              <a:cs typeface="Helvetica"/>
            </a:endParaRPr>
          </a:p>
          <a:p>
            <a:r>
              <a:rPr lang="en-US" sz="1200" dirty="0">
                <a:latin typeface="Helvetica"/>
                <a:cs typeface="Helvetica"/>
              </a:rPr>
              <a:t>How is this major compatible with your personal values, skills, interests, and goals? </a:t>
            </a:r>
            <a:endParaRPr lang="en-US"/>
          </a:p>
          <a:p>
            <a:r>
              <a:rPr lang="en-US" sz="1200" dirty="0"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200" dirty="0">
              <a:latin typeface="Helvetica" pitchFamily="2" charset="0"/>
              <a:cs typeface="Helvetica"/>
            </a:endParaRP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- Run a "what-if" degree audit &amp; look up the          4-year plan in the catalog. </a:t>
            </a:r>
          </a:p>
          <a:p>
            <a:r>
              <a:rPr lang="en-US" sz="1200" dirty="0">
                <a:latin typeface="Helvetica"/>
                <a:cs typeface="Helvetica"/>
              </a:rPr>
              <a:t>- Review course descriptions for the required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1200" dirty="0">
                <a:latin typeface="Helvetica"/>
                <a:cs typeface="Helvetica"/>
              </a:rPr>
              <a:t>  courses. </a:t>
            </a:r>
            <a:endParaRPr lang="en-US" dirty="0">
              <a:ea typeface="Calibri"/>
              <a:cs typeface="Calibri"/>
            </a:endParaRPr>
          </a:p>
          <a:p>
            <a:r>
              <a:rPr lang="en-US" sz="1200" dirty="0">
                <a:latin typeface="Helvetica"/>
                <a:cs typeface="Helvetica"/>
              </a:rPr>
              <a:t>- Do the courses look interesting? </a:t>
            </a:r>
          </a:p>
          <a:p>
            <a:pPr marL="171450" indent="-171450">
              <a:buFont typeface="Wingdings"/>
              <a:buChar char="q"/>
            </a:pPr>
            <a:r>
              <a:rPr lang="en-US" sz="1200" dirty="0">
                <a:latin typeface="Helvetica"/>
                <a:cs typeface="Helvetica"/>
              </a:rPr>
              <a:t>Yes, all of them </a:t>
            </a:r>
          </a:p>
          <a:p>
            <a:pPr marL="171450" indent="-171450">
              <a:buFont typeface="Wingdings"/>
              <a:buChar char="q"/>
            </a:pPr>
            <a:r>
              <a:rPr lang="en-US" sz="1200" dirty="0">
                <a:latin typeface="Helvetica"/>
                <a:cs typeface="Helvetica"/>
              </a:rPr>
              <a:t>Some of them </a:t>
            </a:r>
          </a:p>
          <a:p>
            <a:pPr marL="171450" indent="-171450">
              <a:buFont typeface="Wingdings"/>
              <a:buChar char="q"/>
            </a:pPr>
            <a:r>
              <a:rPr lang="en-US" sz="1200" dirty="0">
                <a:latin typeface="Helvetica"/>
                <a:cs typeface="Helvetica"/>
              </a:rPr>
              <a:t>Only a few of them </a:t>
            </a:r>
          </a:p>
          <a:p>
            <a:pPr marL="171450" indent="-171450">
              <a:buFont typeface="Wingdings"/>
              <a:buChar char="q"/>
            </a:pPr>
            <a:r>
              <a:rPr lang="en-US" sz="1200" dirty="0">
                <a:latin typeface="Helvetica"/>
                <a:cs typeface="Helvetica"/>
              </a:rPr>
              <a:t>None of them 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What classes are you </a:t>
            </a:r>
            <a:r>
              <a:rPr lang="en-US" sz="1200" b="1" dirty="0">
                <a:latin typeface="Helvetica"/>
                <a:cs typeface="Helvetica"/>
              </a:rPr>
              <a:t>most </a:t>
            </a:r>
            <a:r>
              <a:rPr lang="en-US" sz="1200" dirty="0">
                <a:latin typeface="Helvetica"/>
                <a:cs typeface="Helvetica"/>
              </a:rPr>
              <a:t>excited about? ________________________________________________________________________________________________________________________ 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What classes are you </a:t>
            </a:r>
            <a:r>
              <a:rPr lang="en-US" sz="1200" b="1" dirty="0">
                <a:latin typeface="Helvetica"/>
                <a:cs typeface="Helvetica"/>
              </a:rPr>
              <a:t>least </a:t>
            </a:r>
            <a:r>
              <a:rPr lang="en-US" sz="1200" dirty="0">
                <a:latin typeface="Helvetica"/>
                <a:cs typeface="Helvetica"/>
              </a:rPr>
              <a:t>excited about? ________________________________________________________________________________________________________________________</a:t>
            </a:r>
            <a:endParaRPr lang="en-US" sz="1200" dirty="0"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646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5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72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F00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409765" y="1961996"/>
            <a:ext cx="249997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academic</a:t>
            </a:r>
          </a:p>
          <a:p>
            <a:pPr algn="r"/>
            <a:r>
              <a:rPr lang="en-US" sz="3600" b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major</a:t>
            </a:r>
          </a:p>
          <a:p>
            <a:pPr algn="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checklist:</a:t>
            </a:r>
          </a:p>
          <a:p>
            <a:pPr algn="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 </a:t>
            </a:r>
          </a:p>
          <a:p>
            <a:pPr algn="r"/>
            <a:r>
              <a:rPr lang="en-US" sz="3600" b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Is this</a:t>
            </a:r>
          </a:p>
          <a:p>
            <a:pPr algn="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major</a:t>
            </a:r>
          </a:p>
          <a:p>
            <a:pPr algn="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right</a:t>
            </a:r>
          </a:p>
          <a:p>
            <a:pPr algn="r"/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for me?</a:t>
            </a:r>
            <a:endParaRPr lang="en-US" sz="360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BF89F-5182-9240-97CD-C7AE23D6A8D5}"/>
              </a:ext>
            </a:extLst>
          </p:cNvPr>
          <p:cNvSpPr/>
          <p:nvPr/>
        </p:nvSpPr>
        <p:spPr>
          <a:xfrm>
            <a:off x="3671045" y="958962"/>
            <a:ext cx="3651472" cy="67403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Look at </a:t>
            </a:r>
            <a:r>
              <a:rPr lang="en-US" sz="1200" b="1" dirty="0">
                <a:latin typeface="Helvetica"/>
                <a:cs typeface="Helvetica"/>
              </a:rPr>
              <a:t>all </a:t>
            </a:r>
            <a:r>
              <a:rPr lang="en-US" sz="1200" dirty="0">
                <a:latin typeface="Helvetica"/>
                <a:cs typeface="Helvetica"/>
              </a:rPr>
              <a:t>of the courses required for this major. </a:t>
            </a:r>
          </a:p>
          <a:p>
            <a:r>
              <a:rPr lang="en-US" sz="1200" dirty="0">
                <a:latin typeface="Helvetica"/>
                <a:cs typeface="Helvetica"/>
              </a:rPr>
              <a:t>Do you have the skills and interest to complete these courses? </a:t>
            </a:r>
          </a:p>
          <a:p>
            <a:pPr marL="171450" indent="-171450">
              <a:buFont typeface="Wingdings"/>
              <a:buChar char="q"/>
            </a:pPr>
            <a:r>
              <a:rPr lang="en-US" sz="1200">
                <a:latin typeface="Helvetica"/>
                <a:cs typeface="Helvetica"/>
              </a:rPr>
              <a:t>Yes</a:t>
            </a:r>
          </a:p>
          <a:p>
            <a:pPr marL="171450" indent="-171450">
              <a:buFont typeface="Wingdings"/>
              <a:buChar char="q"/>
            </a:pPr>
            <a:r>
              <a:rPr lang="en-US" sz="1200">
                <a:latin typeface="Helvetica"/>
                <a:cs typeface="Helvetica"/>
              </a:rPr>
              <a:t>No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How does this major relate to your </a:t>
            </a:r>
            <a:r>
              <a:rPr lang="en-US" sz="1200" b="1" dirty="0">
                <a:latin typeface="Helvetica"/>
                <a:cs typeface="Helvetica"/>
              </a:rPr>
              <a:t>career interests</a:t>
            </a:r>
            <a:r>
              <a:rPr lang="en-US" sz="1200" dirty="0">
                <a:latin typeface="Helvetica"/>
                <a:cs typeface="Helvetica"/>
              </a:rPr>
              <a:t>? </a:t>
            </a:r>
          </a:p>
          <a:p>
            <a:r>
              <a:rPr lang="en-US" sz="1200" dirty="0">
                <a:latin typeface="Helvetica"/>
                <a:cs typeface="Helvetica"/>
              </a:rPr>
              <a:t>________________________________________________________________________________________________________________________</a:t>
            </a:r>
            <a:endParaRPr lang="en-US" sz="1200" dirty="0">
              <a:latin typeface="Helvetica" pitchFamily="2" charset="0"/>
              <a:cs typeface="Helvetica"/>
            </a:endParaRP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What is a </a:t>
            </a:r>
            <a:r>
              <a:rPr lang="en-US" sz="1200" b="1" dirty="0">
                <a:latin typeface="Helvetica"/>
                <a:cs typeface="Helvetica"/>
              </a:rPr>
              <a:t>minor </a:t>
            </a:r>
            <a:r>
              <a:rPr lang="en-US" sz="1200" dirty="0">
                <a:latin typeface="Helvetica"/>
                <a:cs typeface="Helvetica"/>
              </a:rPr>
              <a:t>that would complement this major or give you an opportunity to explore a personal area of interest? ________________________________________________________________________________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Can you incorporate study abroad, student organization involvement, internships, research or other experiences? ________________________________________________________________________________________________________________________________________________________________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How confident are you that this major is a good fit for you? (5 = most confident) ________________________________________ </a:t>
            </a:r>
          </a:p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/>
                <a:cs typeface="Helvetica"/>
              </a:rPr>
              <a:t>What will you do with this major? ________________________________________________________________________________________________________________________________________________________________ </a:t>
            </a:r>
          </a:p>
        </p:txBody>
      </p:sp>
    </p:spTree>
    <p:extLst>
      <p:ext uri="{BB962C8B-B14F-4D97-AF65-F5344CB8AC3E}">
        <p14:creationId xmlns:p14="http://schemas.microsoft.com/office/powerpoint/2010/main" val="141976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walking in front of a tree&#10;&#10;Description automatically generated">
            <a:extLst>
              <a:ext uri="{FF2B5EF4-FFF2-40B4-BE49-F238E27FC236}">
                <a16:creationId xmlns:a16="http://schemas.microsoft.com/office/drawing/2014/main" id="{5EE96802-842E-4E60-B38B-3F127E0D9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34807"/>
          <a:stretch/>
        </p:blipFill>
        <p:spPr>
          <a:xfrm>
            <a:off x="-520030" y="-40496"/>
            <a:ext cx="3729213" cy="8580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125AC0-E6B7-4524-B025-7DD3B6C40956}"/>
              </a:ext>
            </a:extLst>
          </p:cNvPr>
          <p:cNvSpPr/>
          <p:nvPr/>
        </p:nvSpPr>
        <p:spPr>
          <a:xfrm>
            <a:off x="-520030" y="-40497"/>
            <a:ext cx="3728543" cy="858041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ECE4E2-E3A0-EF43-BAB5-B568A7B781FD}"/>
              </a:ext>
            </a:extLst>
          </p:cNvPr>
          <p:cNvSpPr/>
          <p:nvPr/>
        </p:nvSpPr>
        <p:spPr>
          <a:xfrm>
            <a:off x="7707087" y="-101600"/>
            <a:ext cx="903513" cy="8580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5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74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F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338907" y="712236"/>
            <a:ext cx="249997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Moving forward!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E62EE7-66DD-6B41-BCBA-800E7945EF77}"/>
              </a:ext>
            </a:extLst>
          </p:cNvPr>
          <p:cNvSpPr/>
          <p:nvPr/>
        </p:nvSpPr>
        <p:spPr>
          <a:xfrm>
            <a:off x="3566992" y="967451"/>
            <a:ext cx="3907224" cy="65556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Get declared! See the advisor for your top choice major.</a:t>
            </a:r>
            <a:endParaRPr lang="en-US" sz="20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Helvetica" pitchFamily="2" charset="0"/>
              <a:cs typeface="Helvetica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Join and participate in student organizations related to academic/career path.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Helvetica" pitchFamily="2" charset="0"/>
              <a:cs typeface="Helvetica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Make connections with faculty.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Helvetica" pitchFamily="2" charset="0"/>
              <a:cs typeface="Helvetica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Find additional opportunities outside of campus to grow and develop.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Helvetica" pitchFamily="2" charset="0"/>
              <a:cs typeface="Helvetica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Find a job or an internship that corresponds to academic/career path.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Helvetica" pitchFamily="2" charset="0"/>
              <a:cs typeface="Helvetica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Helvetica"/>
                <a:cs typeface="Helvetica"/>
              </a:rPr>
              <a:t>Utilize support services such as tutoring, office hours, undergraduate research, mentoring, etc.</a:t>
            </a:r>
            <a:endParaRPr lang="en-US" sz="2000" dirty="0">
              <a:effectLst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950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5569BB-D974-7F46-ADD0-B358E1D93D04}"/>
              </a:ext>
            </a:extLst>
          </p:cNvPr>
          <p:cNvSpPr/>
          <p:nvPr/>
        </p:nvSpPr>
        <p:spPr>
          <a:xfrm>
            <a:off x="2459935" y="-249859"/>
            <a:ext cx="3538330" cy="7452517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8D891-4049-4087-B59C-739D6671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3728916"/>
            <a:ext cx="2882900" cy="10003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47DD61-F9BA-488F-8DA8-E7895E5A71A0}"/>
              </a:ext>
            </a:extLst>
          </p:cNvPr>
          <p:cNvSpPr/>
          <p:nvPr/>
        </p:nvSpPr>
        <p:spPr>
          <a:xfrm>
            <a:off x="1279525" y="7689758"/>
            <a:ext cx="58991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©Texas Tech University Advising, Texas Tech University.  For permission to use in part or in whole, please contact </a:t>
            </a:r>
            <a:r>
              <a:rPr lang="en-US" sz="600" i="1" u="sng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advising@ttu.edu</a:t>
            </a:r>
            <a:endParaRPr lang="en-US" sz="600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5545A-5810-DA45-B82C-F75C496A6F97}"/>
              </a:ext>
            </a:extLst>
          </p:cNvPr>
          <p:cNvSpPr/>
          <p:nvPr/>
        </p:nvSpPr>
        <p:spPr>
          <a:xfrm>
            <a:off x="2114550" y="5688971"/>
            <a:ext cx="42291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Helvetica" pitchFamily="2" charset="0"/>
              </a:rPr>
              <a:t>Drane</a:t>
            </a:r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 Hall Room 347 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Helvetica" pitchFamily="2" charset="0"/>
              </a:rPr>
              <a:t>Mail Stop 1038, PO Box 41038</a:t>
            </a:r>
          </a:p>
          <a:p>
            <a:pPr algn="ctr"/>
            <a:endParaRPr lang="en-US" sz="600" b="1" cap="all" dirty="0">
              <a:solidFill>
                <a:schemeClr val="bg1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algn="ctr"/>
            <a:r>
              <a:rPr lang="en-US" sz="600" b="1" cap="all" dirty="0">
                <a:solidFill>
                  <a:srgbClr val="E5E5E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PHONE</a:t>
            </a:r>
          </a:p>
          <a:p>
            <a:pPr algn="ctr"/>
            <a:r>
              <a:rPr lang="en-US" sz="600" dirty="0">
                <a:solidFill>
                  <a:srgbClr val="E5E5E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806.742.2189</a:t>
            </a:r>
          </a:p>
          <a:p>
            <a:pPr algn="ctr"/>
            <a:endParaRPr lang="en-US" sz="600" dirty="0">
              <a:solidFill>
                <a:srgbClr val="E5E5E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600" b="1" cap="all" dirty="0">
                <a:solidFill>
                  <a:srgbClr val="E5E5E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EMAIL</a:t>
            </a:r>
          </a:p>
          <a:p>
            <a:pPr algn="ctr"/>
            <a:r>
              <a:rPr lang="en-US" sz="600" dirty="0">
                <a:solidFill>
                  <a:srgbClr val="E5E5E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advising@ttu.edu</a:t>
            </a:r>
            <a:endParaRPr lang="en-US" sz="600" b="0" i="0" dirty="0">
              <a:solidFill>
                <a:srgbClr val="E5E5E5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0e7efd-601b-40ce-8ea1-a456dc7fc3e5">
      <Terms xmlns="http://schemas.microsoft.com/office/infopath/2007/PartnerControls"/>
    </lcf76f155ced4ddcb4097134ff3c332f>
    <TaxCatchAll xmlns="f52f2092-924c-45f5-ab2f-d680582d12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020A0AEEC7541AE2852C1978C4DC9" ma:contentTypeVersion="18" ma:contentTypeDescription="Create a new document." ma:contentTypeScope="" ma:versionID="d110af569ada67236d56a863a29dbc19">
  <xsd:schema xmlns:xsd="http://www.w3.org/2001/XMLSchema" xmlns:xs="http://www.w3.org/2001/XMLSchema" xmlns:p="http://schemas.microsoft.com/office/2006/metadata/properties" xmlns:ns2="1e0e7efd-601b-40ce-8ea1-a456dc7fc3e5" xmlns:ns3="f52f2092-924c-45f5-ab2f-d680582d127c" targetNamespace="http://schemas.microsoft.com/office/2006/metadata/properties" ma:root="true" ma:fieldsID="4ccd122fb05cbdce94d00701d5106fdf" ns2:_="" ns3:_="">
    <xsd:import namespace="1e0e7efd-601b-40ce-8ea1-a456dc7fc3e5"/>
    <xsd:import namespace="f52f2092-924c-45f5-ab2f-d680582d12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e7efd-601b-40ce-8ea1-a456dc7fc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f2092-924c-45f5-ab2f-d680582d127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2273a14-5a28-47b8-ac75-df884e21a6a0}" ma:internalName="TaxCatchAll" ma:showField="CatchAllData" ma:web="f52f2092-924c-45f5-ab2f-d680582d12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F9A6B9-33BF-431F-8CB6-FC81527884EB}">
  <ds:schemaRefs>
    <ds:schemaRef ds:uri="http://schemas.microsoft.com/office/2006/metadata/properties"/>
    <ds:schemaRef ds:uri="http://schemas.microsoft.com/office/infopath/2007/PartnerControls"/>
    <ds:schemaRef ds:uri="1e0e7efd-601b-40ce-8ea1-a456dc7fc3e5"/>
    <ds:schemaRef ds:uri="f52f2092-924c-45f5-ab2f-d680582d127c"/>
  </ds:schemaRefs>
</ds:datastoreItem>
</file>

<file path=customXml/itemProps2.xml><?xml version="1.0" encoding="utf-8"?>
<ds:datastoreItem xmlns:ds="http://schemas.openxmlformats.org/officeDocument/2006/customXml" ds:itemID="{FC5D65C0-B9D1-49A6-BC16-85573FCB6A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09DE9D-8FA9-4E0D-811C-F5E3D03657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e7efd-601b-40ce-8ea1-a456dc7fc3e5"/>
    <ds:schemaRef ds:uri="f52f2092-924c-45f5-ab2f-d680582d12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293</Words>
  <Application>Microsoft Office PowerPoint</Application>
  <PresentationFormat>Custom</PresentationFormat>
  <Paragraphs>81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Monawar, Abed</dc:creator>
  <cp:lastModifiedBy>Monawar, Tawny</cp:lastModifiedBy>
  <cp:revision>90</cp:revision>
  <dcterms:created xsi:type="dcterms:W3CDTF">2019-05-17T13:27:20Z</dcterms:created>
  <dcterms:modified xsi:type="dcterms:W3CDTF">2025-04-23T16:16:10Z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0x010100960020A0AEEC7541AE2852C1978C4DC9</vt:lpwstr>
  </property>
  <property fmtid="{D5CDD505-2E9C-101B-9397-08002B2CF9AE}" pid="3" name="MediaServiceImageTags">
    <vt:lpwstr/>
  </property>
</Properties>
</file>