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7"/>
  </p:notesMasterIdLst>
  <p:handoutMasterIdLst>
    <p:handoutMasterId r:id="rId58"/>
  </p:handoutMasterIdLst>
  <p:sldIdLst>
    <p:sldId id="432" r:id="rId2"/>
    <p:sldId id="438" r:id="rId3"/>
    <p:sldId id="502" r:id="rId4"/>
    <p:sldId id="503" r:id="rId5"/>
    <p:sldId id="504" r:id="rId6"/>
    <p:sldId id="441" r:id="rId7"/>
    <p:sldId id="505" r:id="rId8"/>
    <p:sldId id="480" r:id="rId9"/>
    <p:sldId id="440" r:id="rId10"/>
    <p:sldId id="442" r:id="rId11"/>
    <p:sldId id="506" r:id="rId12"/>
    <p:sldId id="468" r:id="rId13"/>
    <p:sldId id="443" r:id="rId14"/>
    <p:sldId id="507" r:id="rId15"/>
    <p:sldId id="508" r:id="rId16"/>
    <p:sldId id="509" r:id="rId17"/>
    <p:sldId id="510" r:id="rId18"/>
    <p:sldId id="469" r:id="rId19"/>
    <p:sldId id="511" r:id="rId20"/>
    <p:sldId id="474" r:id="rId21"/>
    <p:sldId id="514" r:id="rId22"/>
    <p:sldId id="515" r:id="rId23"/>
    <p:sldId id="516" r:id="rId24"/>
    <p:sldId id="475" r:id="rId25"/>
    <p:sldId id="476" r:id="rId26"/>
    <p:sldId id="481" r:id="rId27"/>
    <p:sldId id="470" r:id="rId28"/>
    <p:sldId id="483" r:id="rId29"/>
    <p:sldId id="445" r:id="rId30"/>
    <p:sldId id="490" r:id="rId31"/>
    <p:sldId id="446" r:id="rId32"/>
    <p:sldId id="501" r:id="rId33"/>
    <p:sldId id="447" r:id="rId34"/>
    <p:sldId id="477" r:id="rId35"/>
    <p:sldId id="448" r:id="rId36"/>
    <p:sldId id="491" r:id="rId37"/>
    <p:sldId id="484" r:id="rId38"/>
    <p:sldId id="485" r:id="rId39"/>
    <p:sldId id="478" r:id="rId40"/>
    <p:sldId id="500" r:id="rId41"/>
    <p:sldId id="449" r:id="rId42"/>
    <p:sldId id="479" r:id="rId43"/>
    <p:sldId id="492" r:id="rId44"/>
    <p:sldId id="452" r:id="rId45"/>
    <p:sldId id="493" r:id="rId46"/>
    <p:sldId id="494" r:id="rId47"/>
    <p:sldId id="495" r:id="rId48"/>
    <p:sldId id="496" r:id="rId49"/>
    <p:sldId id="497" r:id="rId50"/>
    <p:sldId id="498" r:id="rId51"/>
    <p:sldId id="454" r:id="rId52"/>
    <p:sldId id="488" r:id="rId53"/>
    <p:sldId id="499" r:id="rId54"/>
    <p:sldId id="455" r:id="rId55"/>
    <p:sldId id="457" r:id="rId56"/>
  </p:sldIdLst>
  <p:sldSz cx="9144000" cy="6858000" type="screen4x3"/>
  <p:notesSz cx="7010400" cy="9296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FF"/>
    <a:srgbClr val="0066FF"/>
    <a:srgbClr val="3366FF"/>
    <a:srgbClr val="008000"/>
    <a:srgbClr val="FFFF00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 autoAdjust="0"/>
    <p:restoredTop sz="96712" autoAdjust="0"/>
  </p:normalViewPr>
  <p:slideViewPr>
    <p:cSldViewPr>
      <p:cViewPr varScale="1">
        <p:scale>
          <a:sx n="53" d="100"/>
          <a:sy n="53" d="100"/>
        </p:scale>
        <p:origin x="11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6"/>
    </p:cViewPr>
  </p:sorterViewPr>
  <p:notesViewPr>
    <p:cSldViewPr>
      <p:cViewPr varScale="1">
        <p:scale>
          <a:sx n="95" d="100"/>
          <a:sy n="95" d="100"/>
        </p:scale>
        <p:origin x="-2184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30D71F-FAA2-4B1B-8740-DBAFCD1DD6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E69B79-B9D1-4987-A5B2-19DA187AF4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B0F7CB-0B98-4298-A52B-335320B0C3EB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1C537D-A0EF-469E-ACBB-0256F0E01435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104EB3-7003-4467-B96F-BBDEAEE14B57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63A1F5-E20E-4F50-898A-BF4F6F180CC7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6CF76-E554-4746-AFD9-207727A633EF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D4CE15-7097-4870-B210-F2D5621E50FE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45431E-D008-49EA-A878-04625A4DA485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7315CC-E090-4C17-A807-6E47F2C85459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13F92F-042F-401C-81C4-0CDF82CB844F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9D755E-0D7A-4191-AB39-D4D5FDB504AF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EE7DA3-F89F-4A43-AFBB-514FEEA3CA51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09FDA1-0E7F-4A5F-97FB-55FA8D3327C5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DAB6D5-3400-4369-BCEB-C7F630BAEC36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2F6AD7-9BBE-42D2-9DFD-4FD5DC920869}" type="slidenum">
              <a:rPr lang="en-GB" altLang="en-US" smtClean="0"/>
              <a:pPr>
                <a:spcBef>
                  <a:spcPct val="0"/>
                </a:spcBef>
              </a:pPr>
              <a:t>21</a:t>
            </a:fld>
            <a:endParaRPr lang="en-GB" alt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749C83-0051-4A77-AFBA-53775956FD84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0DE57C-7D6F-4744-9751-BC2B76583AEA}" type="slidenum">
              <a:rPr lang="en-GB" altLang="en-US" smtClean="0"/>
              <a:pPr>
                <a:spcBef>
                  <a:spcPct val="0"/>
                </a:spcBef>
              </a:pPr>
              <a:t>23</a:t>
            </a:fld>
            <a:endParaRPr lang="en-GB" altLang="en-US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18D6E4-C7D4-4683-B138-8E611B26359D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4CA8CF-ADC4-4D38-A4A0-C78AD39D8B8E}" type="slidenum">
              <a:rPr lang="en-GB" altLang="en-US" smtClean="0"/>
              <a:pPr>
                <a:spcBef>
                  <a:spcPct val="0"/>
                </a:spcBef>
              </a:pPr>
              <a:t>25</a:t>
            </a:fld>
            <a:endParaRPr lang="en-GB" alt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D4F576-45E7-4C6D-B123-98ED2294733F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195870-B350-4D11-9683-61CF1AE06031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 smtClean="0"/>
          </a:p>
        </p:txBody>
      </p:sp>
      <p:sp>
        <p:nvSpPr>
          <p:cNvPr id="59395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795CF1-24F0-4284-A99F-7534B33AF40B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494B19-92FD-49F3-BFC1-A8A639469F72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442178-15E9-4CD4-869B-72896D6584AA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79F30-7A81-493E-B671-424B0B1E72F5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A4C358-40DB-4819-8147-0C57161C4797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DA682D-1BFA-4D07-9037-AE9EA4581602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942BF9-414E-4DA6-9E03-5A0B817C754F}" type="slidenum">
              <a:rPr lang="en-GB" altLang="en-US" smtClean="0"/>
              <a:pPr>
                <a:spcBef>
                  <a:spcPct val="0"/>
                </a:spcBef>
              </a:pPr>
              <a:t>33</a:t>
            </a:fld>
            <a:endParaRPr lang="en-GB" alt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932354-C57B-4FE5-8C0E-AFA20AD53F4E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778C3C-ACA4-4C83-9833-E3B6103EDA80}" type="slidenum">
              <a:rPr lang="en-GB" altLang="en-US" smtClean="0"/>
              <a:pPr>
                <a:spcBef>
                  <a:spcPct val="0"/>
                </a:spcBef>
              </a:pPr>
              <a:t>35</a:t>
            </a:fld>
            <a:endParaRPr lang="en-GB" altLang="en-US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A7826C-58D8-4BD7-886E-D8AE34F52ECB}" type="slidenum">
              <a:rPr lang="en-GB" altLang="en-US" smtClean="0"/>
              <a:pPr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4A2318-A43D-41F9-A769-9BB8EE9BC5C3}" type="slidenum">
              <a:rPr lang="en-GB" altLang="en-US" smtClean="0"/>
              <a:pPr>
                <a:spcBef>
                  <a:spcPct val="0"/>
                </a:spcBef>
              </a:pPr>
              <a:t>38</a:t>
            </a:fld>
            <a:endParaRPr lang="en-GB" alt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CDFDA8-3EF0-4318-88CB-AF5D8C384E87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CD8DB9-C103-4F29-9FF9-151484D3A605}" type="slidenum">
              <a:rPr lang="en-GB" altLang="en-US" smtClean="0"/>
              <a:pPr>
                <a:spcBef>
                  <a:spcPct val="0"/>
                </a:spcBef>
              </a:pPr>
              <a:t>41</a:t>
            </a:fld>
            <a:endParaRPr lang="en-GB" altLang="en-US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322618-AFC8-4880-AB6E-867785C0DAE1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AE64E1-E0FC-4B07-95F0-815F24A1E413}" type="slidenum">
              <a:rPr lang="en-GB" altLang="en-US" smtClean="0"/>
              <a:pPr>
                <a:spcBef>
                  <a:spcPct val="0"/>
                </a:spcBef>
              </a:pPr>
              <a:t>42</a:t>
            </a:fld>
            <a:endParaRPr lang="en-GB" altLang="en-US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F2E153-9D67-43B0-B964-73401884BED6}" type="slidenum">
              <a:rPr lang="en-GB" altLang="en-US" smtClean="0"/>
              <a:pPr>
                <a:spcBef>
                  <a:spcPct val="0"/>
                </a:spcBef>
              </a:pPr>
              <a:t>44</a:t>
            </a:fld>
            <a:endParaRPr lang="en-GB" altLang="en-US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F41652-B214-497A-B903-2D2ACC4A2254}" type="slidenum">
              <a:rPr lang="en-GB" altLang="en-US" smtClean="0"/>
              <a:pPr>
                <a:spcBef>
                  <a:spcPct val="0"/>
                </a:spcBef>
              </a:pPr>
              <a:t>51</a:t>
            </a:fld>
            <a:endParaRPr lang="en-GB" altLang="en-US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540B9F-31D7-4860-97C6-128E91D23210}" type="slidenum">
              <a:rPr lang="en-GB" altLang="en-US" smtClean="0"/>
              <a:pPr>
                <a:spcBef>
                  <a:spcPct val="0"/>
                </a:spcBef>
              </a:pPr>
              <a:t>52</a:t>
            </a:fld>
            <a:endParaRPr lang="en-GB" altLang="en-US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57F91B-5293-481F-8982-85E0059DE4A8}" type="slidenum">
              <a:rPr lang="en-GB" altLang="en-US" smtClean="0"/>
              <a:pPr>
                <a:spcBef>
                  <a:spcPct val="0"/>
                </a:spcBef>
              </a:pPr>
              <a:t>53</a:t>
            </a:fld>
            <a:endParaRPr lang="en-GB" altLang="en-US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B9B343-F292-469E-9F3D-82964EECA520}" type="slidenum">
              <a:rPr lang="en-GB" altLang="en-US" smtClean="0"/>
              <a:pPr>
                <a:spcBef>
                  <a:spcPct val="0"/>
                </a:spcBef>
              </a:pPr>
              <a:t>54</a:t>
            </a:fld>
            <a:endParaRPr lang="en-GB" altLang="en-US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967A63-7D0F-489C-A405-8B9601104F8D}" type="slidenum">
              <a:rPr lang="en-GB" altLang="en-US" smtClean="0"/>
              <a:pPr>
                <a:spcBef>
                  <a:spcPct val="0"/>
                </a:spcBef>
              </a:pPr>
              <a:t>55</a:t>
            </a:fld>
            <a:endParaRPr lang="en-GB" altLang="en-US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E76B8A-8243-405F-A0FA-204BD6C2B4A8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0D63BB-E303-4201-995A-DD906562F78A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F4F4EA-2249-4566-9A34-CDC2E85A991F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C73C7-F979-4C73-9CAD-A1D211F833A1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2E2BD3-B051-4616-8EE8-751C772648EA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2"/>
          <p:cNvSpPr>
            <a:spLocks noChangeArrowheads="1"/>
          </p:cNvSpPr>
          <p:nvPr userDrawn="1"/>
        </p:nvSpPr>
        <p:spPr bwMode="auto">
          <a:xfrm>
            <a:off x="1638300" y="6613525"/>
            <a:ext cx="58674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1000" dirty="0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Copyright © 2015 Wolters Kluwer Health | Lippincott Williams &amp; Wilkins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81125" y="2606675"/>
            <a:ext cx="6386513" cy="2659063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b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kern="0">
                <a:latin typeface="Trebuchet MS"/>
                <a:cs typeface="Trebuchet MS"/>
              </a:rPr>
              <a:t>Chapter 1: Applying Research to Everyday Exercise and Sport</a:t>
            </a:r>
            <a:endParaRPr lang="en-US" sz="3200" b="1" kern="0" dirty="0">
              <a:latin typeface="Trebuchet MS"/>
              <a:cs typeface="Trebuchet MS"/>
            </a:endParaRPr>
          </a:p>
        </p:txBody>
      </p:sp>
      <p:pic>
        <p:nvPicPr>
          <p:cNvPr id="6" name="Picture 8" descr="ppt_ope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223963" y="3724275"/>
            <a:ext cx="6692900" cy="838200"/>
          </a:xfrm>
          <a:effectLst/>
          <a:extLst/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9834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07013"/>
            <a:ext cx="6400800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0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7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501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501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7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568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427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427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2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9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6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06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1611313"/>
            <a:ext cx="8524875" cy="3889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2346325"/>
            <a:ext cx="86137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158875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0" y="6470650"/>
            <a:ext cx="9144000" cy="246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Copyright © 2016 Wolters Kluwer • All Rights Reserved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9" descr="WK_CMY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83350"/>
            <a:ext cx="1317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chemeClr val="tx1"/>
          </a:solidFill>
          <a:latin typeface="+mn-lt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3650" y="2606675"/>
            <a:ext cx="6705600" cy="2659063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32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5250" y="4083050"/>
            <a:ext cx="6400800" cy="533400"/>
          </a:xfrm>
        </p:spPr>
        <p:txBody>
          <a:bodyPr/>
          <a:lstStyle/>
          <a:p>
            <a:pPr eaLnBrk="1" hangingPunct="1"/>
            <a:r>
              <a:rPr lang="en-GB" altLang="en-US" smtClean="0"/>
              <a:t>Chapter 9: The Eye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19200" y="3138488"/>
            <a:ext cx="6705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/>
        </p:spPr>
        <p:txBody>
          <a:bodyPr lIns="0" tIns="0" rIns="0" bIns="0" anchor="b" anchorCtr="1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de-DE" altLang="en-US" b="1" kern="0" dirty="0">
                <a:solidFill>
                  <a:srgbClr val="186EC4"/>
                </a:solidFill>
                <a:latin typeface="+mj-lt"/>
                <a:ea typeface="+mj-ea"/>
                <a:cs typeface="+mj-cs"/>
              </a:rPr>
              <a:t> Neuroscience: Exploring the Brain, 4e</a:t>
            </a:r>
            <a:endParaRPr lang="en-GB" altLang="en-US" b="1" kern="0" dirty="0">
              <a:solidFill>
                <a:srgbClr val="186EC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1"/>
    </mc:Choice>
    <mc:Fallback>
      <p:transition spd="slow" advTm="2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762000"/>
            <a:ext cx="8524875" cy="387350"/>
          </a:xfrm>
        </p:spPr>
        <p:txBody>
          <a:bodyPr/>
          <a:lstStyle/>
          <a:p>
            <a:pPr eaLnBrk="1" hangingPunct="1"/>
            <a:r>
              <a:rPr lang="en-US" altLang="en-US" smtClean="0"/>
              <a:t>Gross Anatomy of the Eye</a:t>
            </a:r>
            <a:endParaRPr lang="en-GB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5700"/>
            <a:ext cx="6553200" cy="5029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Pupil: opening where light enters the eye and reaches the retina</a:t>
            </a:r>
          </a:p>
          <a:p>
            <a:pPr lvl="1" eaLnBrk="1" hangingPunct="1"/>
            <a:r>
              <a:rPr lang="en-US" altLang="en-US" sz="1800" smtClean="0"/>
              <a:t>Appears dark bc of light absorbing pigments in the retina</a:t>
            </a:r>
          </a:p>
          <a:p>
            <a:pPr eaLnBrk="1" hangingPunct="1"/>
            <a:r>
              <a:rPr lang="en-US" altLang="en-US" sz="2000" smtClean="0"/>
              <a:t>Iris: gives color to eyes</a:t>
            </a:r>
          </a:p>
          <a:p>
            <a:pPr lvl="1" eaLnBrk="1" hangingPunct="1"/>
            <a:r>
              <a:rPr lang="en-US" altLang="en-US" sz="1800" smtClean="0"/>
              <a:t>Contains 2 muscles that constrict or dilate the pupil</a:t>
            </a:r>
          </a:p>
          <a:p>
            <a:pPr eaLnBrk="1" hangingPunct="1"/>
            <a:r>
              <a:rPr lang="en-US" altLang="en-US" sz="2000" smtClean="0"/>
              <a:t>Cornea: glassy transparent external surface of the eye</a:t>
            </a:r>
          </a:p>
          <a:p>
            <a:pPr lvl="1" eaLnBrk="1" hangingPunct="1"/>
            <a:r>
              <a:rPr lang="en-US" altLang="en-US" sz="1800" smtClean="0"/>
              <a:t>Continuous with the sclera</a:t>
            </a:r>
          </a:p>
          <a:p>
            <a:pPr eaLnBrk="1" hangingPunct="1"/>
            <a:r>
              <a:rPr lang="en-US" altLang="en-US" sz="2000" smtClean="0"/>
              <a:t>Sclera: white of the eye</a:t>
            </a:r>
          </a:p>
          <a:p>
            <a:pPr lvl="1" eaLnBrk="1" hangingPunct="1"/>
            <a:r>
              <a:rPr lang="en-US" altLang="en-US" sz="1800" smtClean="0"/>
              <a:t>Forms the tough wall of the eyeball</a:t>
            </a:r>
          </a:p>
          <a:p>
            <a:pPr eaLnBrk="1" hangingPunct="1"/>
            <a:r>
              <a:rPr lang="en-US" altLang="en-US" sz="2000" smtClean="0"/>
              <a:t>Optic nerve: bundle of axons from the retina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4572000" y="26352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438400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64"/>
    </mc:Choice>
    <mc:Fallback>
      <p:transition spd="slow" advTm="17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762000"/>
            <a:ext cx="8524875" cy="387350"/>
          </a:xfrm>
        </p:spPr>
        <p:txBody>
          <a:bodyPr/>
          <a:lstStyle/>
          <a:p>
            <a:pPr eaLnBrk="1" hangingPunct="1"/>
            <a:r>
              <a:rPr lang="en-US" altLang="en-US" smtClean="0"/>
              <a:t>Gross Anatomy of the Eye</a:t>
            </a:r>
            <a:endParaRPr lang="en-GB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5700"/>
            <a:ext cx="7086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Extraocular muscles move the eye ball</a:t>
            </a:r>
          </a:p>
          <a:p>
            <a:pPr marL="0" indent="0" eaLnBrk="1" hangingPunct="1">
              <a:buFontTx/>
              <a:buNone/>
              <a:defRPr/>
            </a:pPr>
            <a:endParaRPr lang="en-GB" altLang="en-US" dirty="0" smtClean="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572000" y="26352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8005762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84"/>
    </mc:Choice>
    <mc:Fallback>
      <p:transition spd="slow" advTm="10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Ophthalmoscopic Appearance of Retina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572000" y="27813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594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155700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err="1" smtClean="0"/>
              <a:t>Opthalmascope</a:t>
            </a:r>
            <a:r>
              <a:rPr lang="en-US" altLang="en-US" sz="2000" kern="0" dirty="0" smtClean="0"/>
              <a:t> allows you to see into the eye through the pupil to the retina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The most obvious feature of the retina are the blood vessels on the surface</a:t>
            </a:r>
          </a:p>
          <a:p>
            <a:pPr lvl="1" eaLnBrk="1" hangingPunct="1">
              <a:defRPr/>
            </a:pPr>
            <a:r>
              <a:rPr lang="en-US" altLang="en-US" sz="1800" kern="0" dirty="0" smtClean="0"/>
              <a:t>Vessels originate from the optic disc</a:t>
            </a:r>
          </a:p>
          <a:p>
            <a:pPr lvl="2" eaLnBrk="1" hangingPunct="1">
              <a:defRPr/>
            </a:pPr>
            <a:r>
              <a:rPr lang="en-US" altLang="en-US" sz="1600" kern="0" dirty="0" smtClean="0"/>
              <a:t>Where optic nerve fibers exit retina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Sensation of light can’t occur at optic disc</a:t>
            </a:r>
          </a:p>
          <a:p>
            <a:pPr lvl="1" eaLnBrk="1" hangingPunct="1">
              <a:defRPr/>
            </a:pPr>
            <a:r>
              <a:rPr lang="en-US" altLang="en-US" sz="1800" kern="0" dirty="0" smtClean="0"/>
              <a:t>No photoreceptors</a:t>
            </a:r>
            <a:endParaRPr lang="en-US" altLang="en-US" sz="1800" kern="0" dirty="0"/>
          </a:p>
          <a:p>
            <a:pPr lvl="1" eaLnBrk="1" hangingPunct="1">
              <a:defRPr/>
            </a:pPr>
            <a:r>
              <a:rPr lang="en-US" altLang="en-US" sz="1800" kern="0" dirty="0" smtClean="0"/>
              <a:t>Nor where vessels exit</a:t>
            </a:r>
          </a:p>
          <a:p>
            <a:pPr lvl="2" eaLnBrk="1" hangingPunct="1">
              <a:defRPr/>
            </a:pPr>
            <a:r>
              <a:rPr lang="en-US" altLang="en-US" sz="1600" kern="0" dirty="0" smtClean="0"/>
              <a:t>Shadows on retina 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Brain fills in the perception of empty space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27"/>
    </mc:Choice>
    <mc:Fallback>
      <p:transition spd="slow" advTm="9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Cross-Sectional Anatomy of the Eye</a:t>
            </a:r>
            <a:br>
              <a:rPr lang="en-US" altLang="en-US" smtClean="0"/>
            </a:br>
            <a:endParaRPr lang="en-GB" altLang="en-US" smtClean="0"/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1828800"/>
            <a:ext cx="3673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55700"/>
            <a:ext cx="5486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smtClean="0"/>
              <a:t>There are blind retinal regions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Macula</a:t>
            </a:r>
          </a:p>
          <a:p>
            <a:pPr lvl="1" eaLnBrk="1" hangingPunct="1">
              <a:defRPr/>
            </a:pPr>
            <a:r>
              <a:rPr lang="en-US" altLang="en-US" sz="1800" kern="0" dirty="0" smtClean="0"/>
              <a:t>Middle of retina is a darker colored region with a yellow hue</a:t>
            </a:r>
          </a:p>
          <a:p>
            <a:pPr lvl="1" eaLnBrk="1" hangingPunct="1">
              <a:defRPr/>
            </a:pPr>
            <a:r>
              <a:rPr lang="en-US" altLang="en-US" sz="1800" kern="0" dirty="0" smtClean="0"/>
              <a:t>Absence of large blood vessels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Blood vessels arc from the optic disc to the macula</a:t>
            </a:r>
          </a:p>
          <a:p>
            <a:pPr lvl="1" eaLnBrk="1" hangingPunct="1">
              <a:defRPr/>
            </a:pPr>
            <a:r>
              <a:rPr lang="en-US" altLang="en-US" sz="1800" kern="0" dirty="0" smtClean="0"/>
              <a:t>Trajectory of the optic nerve fibers (from the macula to the optic disc)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Absence of blood vessels improves quality of central vision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90"/>
    </mc:Choice>
    <mc:Fallback>
      <p:transition spd="slow" advTm="7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Cross-Sectional Anatomy of the Eye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55700"/>
            <a:ext cx="5486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smtClean="0"/>
              <a:t>Fovea </a:t>
            </a:r>
            <a:r>
              <a:rPr lang="en-US" altLang="en-US" sz="2000" kern="0" dirty="0" err="1" smtClean="0"/>
              <a:t>Centralis</a:t>
            </a:r>
            <a:endParaRPr lang="en-US" altLang="en-US" sz="2000" kern="0" dirty="0" smtClean="0"/>
          </a:p>
          <a:p>
            <a:pPr lvl="1" eaLnBrk="1" hangingPunct="1">
              <a:defRPr/>
            </a:pPr>
            <a:r>
              <a:rPr lang="en-US" altLang="en-US" sz="2000" kern="0" dirty="0" smtClean="0"/>
              <a:t>Retina is thinner in this area</a:t>
            </a:r>
          </a:p>
          <a:p>
            <a:pPr lvl="1" eaLnBrk="1" hangingPunct="1">
              <a:defRPr/>
            </a:pPr>
            <a:r>
              <a:rPr lang="en-US" altLang="en-US" sz="2000" kern="0" dirty="0" smtClean="0"/>
              <a:t>Center of the retina </a:t>
            </a:r>
          </a:p>
          <a:p>
            <a:pPr lvl="1" eaLnBrk="1" hangingPunct="1">
              <a:defRPr/>
            </a:pPr>
            <a:r>
              <a:rPr lang="en-US" altLang="en-US" sz="2000" kern="0" dirty="0" smtClean="0"/>
              <a:t>Reference point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Nasal 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Temporal 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Superior 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Inferior</a:t>
            </a:r>
          </a:p>
          <a:p>
            <a:pPr marL="976313" lvl="2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000" kern="0" dirty="0" smtClean="0"/>
              <a:t> </a:t>
            </a: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438400"/>
            <a:ext cx="45243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61"/>
    </mc:Choice>
    <mc:Fallback>
      <p:transition spd="slow" advTm="3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Cross-Sectional Anatomy of the Eye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55700"/>
            <a:ext cx="441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smtClean="0"/>
              <a:t>Light passes through the cornea towards the retina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Cornea lacks blood vessels and is nourished by the fluid behind it </a:t>
            </a:r>
            <a:r>
              <a:rPr lang="en-US" altLang="en-US" sz="2000" kern="0" dirty="0" smtClean="0">
                <a:sym typeface="Wingdings" panose="05000000000000000000" pitchFamily="2" charset="2"/>
              </a:rPr>
              <a:t> aqueous humor</a:t>
            </a:r>
            <a:endParaRPr lang="en-US" altLang="en-US" sz="2000" kern="0" dirty="0">
              <a:sym typeface="Wingdings" panose="05000000000000000000" pitchFamily="2" charset="2"/>
            </a:endParaRPr>
          </a:p>
          <a:p>
            <a:pPr eaLnBrk="1" hangingPunct="1">
              <a:defRPr/>
            </a:pPr>
            <a:r>
              <a:rPr lang="en-US" altLang="en-US" sz="2000" kern="0" dirty="0" smtClean="0">
                <a:sym typeface="Wingdings" panose="05000000000000000000" pitchFamily="2" charset="2"/>
              </a:rPr>
              <a:t>The lens is </a:t>
            </a:r>
            <a:r>
              <a:rPr lang="en-US" altLang="en-US" sz="2000" kern="0">
                <a:sym typeface="Wingdings" panose="05000000000000000000" pitchFamily="2" charset="2"/>
              </a:rPr>
              <a:t>t</a:t>
            </a:r>
            <a:r>
              <a:rPr lang="en-US" altLang="en-US" sz="2000" kern="0" smtClean="0"/>
              <a:t>ransparent located </a:t>
            </a:r>
            <a:r>
              <a:rPr lang="en-US" altLang="en-US" sz="2000" kern="0" dirty="0" smtClean="0"/>
              <a:t>behind the iris</a:t>
            </a:r>
          </a:p>
          <a:p>
            <a:pPr lvl="1" eaLnBrk="1" hangingPunct="1">
              <a:defRPr/>
            </a:pPr>
            <a:r>
              <a:rPr lang="en-US" altLang="en-US" sz="2000" kern="0" dirty="0" smtClean="0"/>
              <a:t>Suspended by </a:t>
            </a:r>
            <a:r>
              <a:rPr lang="en-US" altLang="en-US" sz="2000" kern="0" dirty="0" err="1" smtClean="0"/>
              <a:t>zonule</a:t>
            </a:r>
            <a:r>
              <a:rPr lang="en-US" altLang="en-US" sz="2000" kern="0" dirty="0" smtClean="0"/>
              <a:t> fibers attached to the ciliary muscle which forms ring inside the eye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Changes in the shape of the lens enable adjustment of eyes to different viewing distances</a:t>
            </a:r>
          </a:p>
          <a:p>
            <a:pPr eaLnBrk="1" hangingPunct="1">
              <a:defRPr/>
            </a:pPr>
            <a:endParaRPr lang="en-US" altLang="en-US" sz="2000" kern="0" dirty="0" smtClean="0"/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eaLnBrk="1" hangingPunct="1">
              <a:defRPr/>
            </a:pPr>
            <a:endParaRPr lang="en-US" altLang="en-US" sz="2000" kern="0" dirty="0" smtClean="0"/>
          </a:p>
          <a:p>
            <a:pPr marL="976313" lvl="2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000" kern="0" dirty="0" smtClean="0"/>
              <a:t> </a:t>
            </a:r>
          </a:p>
        </p:txBody>
      </p:sp>
      <p:pic>
        <p:nvPicPr>
          <p:cNvPr id="3379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025"/>
            <a:ext cx="43830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67"/>
    </mc:Choice>
    <mc:Fallback>
      <p:transition spd="slow" advTm="14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Cross-Sectional Anatomy of the Eye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557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smtClean="0"/>
              <a:t>Lens divides the interior of the eye into 2 compartments</a:t>
            </a:r>
          </a:p>
          <a:p>
            <a:pPr lvl="1" eaLnBrk="1" hangingPunct="1">
              <a:defRPr/>
            </a:pPr>
            <a:r>
              <a:rPr lang="en-US" altLang="en-US" sz="2000" kern="0" dirty="0" smtClean="0"/>
              <a:t>Contain different fluids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Aqueous humor 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Lies </a:t>
            </a:r>
            <a:r>
              <a:rPr lang="en-US" altLang="en-US" sz="2000" kern="0" dirty="0" err="1" smtClean="0"/>
              <a:t>bw</a:t>
            </a:r>
            <a:r>
              <a:rPr lang="en-US" altLang="en-US" sz="2000" kern="0" dirty="0" smtClean="0"/>
              <a:t> the cornea and the lens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Vitreous humor 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Lies </a:t>
            </a:r>
            <a:r>
              <a:rPr lang="en-US" altLang="en-US" sz="2000" kern="0" dirty="0" err="1" smtClean="0"/>
              <a:t>bw</a:t>
            </a:r>
            <a:r>
              <a:rPr lang="en-US" altLang="en-US" sz="2000" kern="0" dirty="0" smtClean="0"/>
              <a:t> lens and the retina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Serves to keep the eyeball spherical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Disorder can compromise vision</a:t>
            </a:r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eaLnBrk="1" hangingPunct="1">
              <a:defRPr/>
            </a:pPr>
            <a:endParaRPr lang="en-US" altLang="en-US" sz="2000" kern="0" dirty="0" smtClean="0"/>
          </a:p>
          <a:p>
            <a:pPr marL="976313" lvl="2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000" kern="0" dirty="0" smtClean="0"/>
              <a:t> 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4772025"/>
            <a:ext cx="5176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56"/>
    </mc:Choice>
    <mc:Fallback>
      <p:transition spd="slow" advTm="6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76835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Cross-Sectional Anatomy of the Eye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557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0988" indent="-280988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404813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204913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000" kern="0" dirty="0" smtClean="0"/>
              <a:t>Lens divides the interior of the eye into 2 compartments</a:t>
            </a:r>
          </a:p>
          <a:p>
            <a:pPr lvl="1" eaLnBrk="1" hangingPunct="1">
              <a:defRPr/>
            </a:pPr>
            <a:r>
              <a:rPr lang="en-US" altLang="en-US" sz="2000" kern="0" dirty="0" smtClean="0"/>
              <a:t>Contain different fluids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Aqueous humor 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Lies </a:t>
            </a:r>
            <a:r>
              <a:rPr lang="en-US" altLang="en-US" sz="2000" kern="0" dirty="0" err="1" smtClean="0"/>
              <a:t>bw</a:t>
            </a:r>
            <a:r>
              <a:rPr lang="en-US" altLang="en-US" sz="2000" kern="0" dirty="0" smtClean="0"/>
              <a:t> the cornea and the lens</a:t>
            </a:r>
          </a:p>
          <a:p>
            <a:pPr lvl="2" eaLnBrk="1" hangingPunct="1">
              <a:defRPr/>
            </a:pPr>
            <a:r>
              <a:rPr lang="en-US" altLang="en-US" sz="2000" kern="0" dirty="0" smtClean="0"/>
              <a:t>Vitreous humor 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Lies </a:t>
            </a:r>
            <a:r>
              <a:rPr lang="en-US" altLang="en-US" sz="2000" kern="0" dirty="0" err="1" smtClean="0"/>
              <a:t>bw</a:t>
            </a:r>
            <a:r>
              <a:rPr lang="en-US" altLang="en-US" sz="2000" kern="0" dirty="0" smtClean="0"/>
              <a:t> lens and the retina</a:t>
            </a:r>
          </a:p>
          <a:p>
            <a:pPr lvl="3" eaLnBrk="1" hangingPunct="1">
              <a:defRPr/>
            </a:pPr>
            <a:r>
              <a:rPr lang="en-US" altLang="en-US" sz="2000" kern="0" dirty="0" smtClean="0"/>
              <a:t>Serves to keep the eyeball spherical</a:t>
            </a:r>
          </a:p>
          <a:p>
            <a:pPr eaLnBrk="1" hangingPunct="1">
              <a:defRPr/>
            </a:pPr>
            <a:r>
              <a:rPr lang="en-US" altLang="en-US" sz="2000" kern="0" dirty="0" smtClean="0"/>
              <a:t>Disorder can compromise vision</a:t>
            </a:r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lvl="1" eaLnBrk="1" hangingPunct="1">
              <a:defRPr/>
            </a:pPr>
            <a:endParaRPr lang="en-US" altLang="en-US" sz="2000" kern="0" dirty="0" smtClean="0"/>
          </a:p>
          <a:p>
            <a:pPr eaLnBrk="1" hangingPunct="1">
              <a:defRPr/>
            </a:pPr>
            <a:endParaRPr lang="en-US" altLang="en-US" sz="2000" kern="0" dirty="0" smtClean="0"/>
          </a:p>
          <a:p>
            <a:pPr marL="976313" lvl="2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sz="2000" kern="0" dirty="0" smtClean="0"/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000" kern="0" dirty="0" smtClean="0"/>
              <a:t> 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4772025"/>
            <a:ext cx="5176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"/>
    </mc:Choice>
    <mc:Fallback>
      <p:transition spd="slow" advTm="115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Refraction of Light by the Cornea</a:t>
            </a:r>
            <a:endParaRPr lang="en-GB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5384800" cy="17383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Eye collects light, focuses on retina, and forms image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 smtClean="0"/>
              <a:t>Bringing objects into focus involves refractive powers of cornea and lens</a:t>
            </a:r>
          </a:p>
          <a:p>
            <a:pPr eaLnBrk="1" hangingPunct="1">
              <a:defRPr/>
            </a:pPr>
            <a:r>
              <a:rPr lang="en-US" altLang="en-US" dirty="0" smtClean="0"/>
              <a:t>Cornea is the sight of the most refractive power of the eyes, not the lens</a:t>
            </a:r>
          </a:p>
          <a:p>
            <a:pPr lvl="1" eaLnBrk="1" hangingPunct="1">
              <a:defRPr/>
            </a:pPr>
            <a:r>
              <a:rPr lang="en-US" altLang="en-US" dirty="0" smtClean="0"/>
              <a:t>Light reaches the eye from air and the cornea is mostly made of water </a:t>
            </a:r>
          </a:p>
          <a:p>
            <a:pPr lvl="2" eaLnBrk="1" hangingPunct="1">
              <a:defRPr/>
            </a:pPr>
            <a:r>
              <a:rPr lang="en-US" altLang="en-US" dirty="0" smtClean="0"/>
              <a:t>Refraction </a:t>
            </a:r>
            <a:r>
              <a:rPr lang="en-US" altLang="en-US" dirty="0" err="1" smtClean="0"/>
              <a:t>bc</a:t>
            </a:r>
            <a:r>
              <a:rPr lang="en-US" altLang="en-US" dirty="0" smtClean="0"/>
              <a:t> light travels slower in water than in air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905000"/>
            <a:ext cx="3505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66"/>
    </mc:Choice>
    <mc:Fallback>
      <p:transition spd="slow" advTm="6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Refraction of Light by the Cornea</a:t>
            </a:r>
            <a:endParaRPr lang="en-GB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8" y="1447800"/>
            <a:ext cx="4297362" cy="17383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As light passes into a medium where its speed is slowed it will bend toward a line that is perpendicular to the border or interface </a:t>
            </a:r>
            <a:r>
              <a:rPr lang="en-US" altLang="en-US" dirty="0" err="1" smtClean="0"/>
              <a:t>bw</a:t>
            </a:r>
            <a:r>
              <a:rPr lang="en-US" altLang="en-US" dirty="0" smtClean="0"/>
              <a:t> the media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447800"/>
            <a:ext cx="3505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3733800"/>
            <a:ext cx="3429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4"/>
    </mc:Choice>
    <mc:Fallback>
      <p:transition spd="slow" advTm="2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Introduction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8768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mtClean="0"/>
              <a:t>The visual system uses light to form images of the world around us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mtClean="0"/>
              <a:t>Light is electromagnetic energy, emitted in the form of light waves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2000" smtClean="0"/>
              <a:t>Large and small waves, short and long wavelengths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800" smtClean="0"/>
              <a:t>Crash into objects and are absorbed, scattered, reflected, bent…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mtClean="0"/>
              <a:t>Visual system requires a lot of neural machinery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33432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31"/>
    </mc:Choice>
    <mc:Fallback>
      <p:transition spd="slow" advTm="16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Accommodation by the Lens</a:t>
            </a:r>
            <a:endParaRPr lang="en-GB" altLang="en-US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314450"/>
            <a:ext cx="8613775" cy="17383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Changing shape of lens provides extra focusing power</a:t>
            </a:r>
          </a:p>
          <a:p>
            <a:pPr eaLnBrk="1" hangingPunct="1">
              <a:defRPr/>
            </a:pPr>
            <a:r>
              <a:rPr lang="en-US" altLang="en-US" dirty="0" smtClean="0"/>
              <a:t>Focal distance depends on the curvature of the cornea the tighter the curve the shorter the focal distance</a:t>
            </a:r>
          </a:p>
          <a:p>
            <a:pPr eaLnBrk="1" hangingPunct="1">
              <a:defRPr/>
            </a:pPr>
            <a:r>
              <a:rPr lang="en-US" altLang="en-US" dirty="0" smtClean="0"/>
              <a:t>Eyeglasses act as a cornea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63420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3"/>
    </mc:Choice>
    <mc:Fallback>
      <p:transition spd="slow" advTm="3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Accommodation by the Lens</a:t>
            </a:r>
            <a:endParaRPr lang="en-GB" altLang="en-US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314450"/>
            <a:ext cx="8613775" cy="17383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Although the cornea performs most of the eyes refraction the lens also contributes to a sharp image of a distant point</a:t>
            </a:r>
          </a:p>
          <a:p>
            <a:pPr eaLnBrk="1" hangingPunct="1">
              <a:defRPr/>
            </a:pPr>
            <a:r>
              <a:rPr lang="en-US" altLang="en-US" dirty="0" smtClean="0"/>
              <a:t>Lens involved more in forming crisp images of objects located closer than 9 m from the eye</a:t>
            </a:r>
          </a:p>
          <a:p>
            <a:pPr eaLnBrk="1" hangingPunct="1">
              <a:defRPr/>
            </a:pPr>
            <a:r>
              <a:rPr lang="en-US" altLang="en-US" dirty="0" smtClean="0"/>
              <a:t>Changing the shape of the lens = </a:t>
            </a:r>
            <a:r>
              <a:rPr lang="en-US" altLang="en-US" dirty="0" err="1" smtClean="0"/>
              <a:t>accoodation</a:t>
            </a:r>
            <a:endParaRPr lang="en-US" alt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3786188"/>
            <a:ext cx="63420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5"/>
    </mc:Choice>
    <mc:Fallback>
      <p:transition spd="slow" advTm="3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Accommodation by the Lens</a:t>
            </a:r>
            <a:endParaRPr lang="en-GB" altLang="en-US" smtClean="0"/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8925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76200" y="1198563"/>
            <a:ext cx="5334000" cy="4279900"/>
          </a:xfrm>
        </p:spPr>
        <p:txBody>
          <a:bodyPr/>
          <a:lstStyle/>
          <a:p>
            <a:r>
              <a:rPr lang="en-US" altLang="en-US" smtClean="0"/>
              <a:t>Ciliary muscle forms a ring around the lens</a:t>
            </a:r>
          </a:p>
          <a:p>
            <a:r>
              <a:rPr lang="en-US" altLang="en-US" smtClean="0"/>
              <a:t>During accommodation the ciliary muscle contracts and swells in size</a:t>
            </a:r>
          </a:p>
          <a:p>
            <a:pPr lvl="1"/>
            <a:r>
              <a:rPr lang="en-US" altLang="en-US" smtClean="0"/>
              <a:t>Make area inside the ring  smaller</a:t>
            </a:r>
          </a:p>
          <a:p>
            <a:pPr lvl="1"/>
            <a:r>
              <a:rPr lang="en-US" altLang="en-US" smtClean="0"/>
              <a:t>Decreases the tension in the suspensory ligaments</a:t>
            </a:r>
          </a:p>
          <a:p>
            <a:pPr lvl="2"/>
            <a:r>
              <a:rPr lang="en-US" altLang="en-US" smtClean="0"/>
              <a:t>Lens will become rounder and thicker</a:t>
            </a:r>
          </a:p>
          <a:p>
            <a:pPr lvl="2"/>
            <a:r>
              <a:rPr lang="en-US" altLang="en-US" smtClean="0"/>
              <a:t>Rounding increases the curvature of the lens and increases the refractive power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35"/>
    </mc:Choice>
    <mc:Fallback>
      <p:transition spd="slow" advTm="9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Accommodation by the Lens</a:t>
            </a:r>
            <a:endParaRPr lang="en-GB" altLang="en-US" smtClean="0"/>
          </a:p>
        </p:txBody>
      </p:sp>
      <p:pic>
        <p:nvPicPr>
          <p:cNvPr id="5017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8925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334000" cy="4279900"/>
          </a:xfrm>
        </p:spPr>
        <p:txBody>
          <a:bodyPr/>
          <a:lstStyle/>
          <a:p>
            <a:r>
              <a:rPr lang="en-US" altLang="en-US" smtClean="0"/>
              <a:t>Relaxation of the ciliary muscle increases the tension of the suspensory ligaments and the lens is stretched into a flatter shape</a:t>
            </a:r>
          </a:p>
          <a:p>
            <a:r>
              <a:rPr lang="en-US" altLang="en-US" smtClean="0"/>
              <a:t>Ability to accommodate changes with age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46"/>
    </mc:Choice>
    <mc:Fallback>
      <p:transition spd="slow" advTm="3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2638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The Pupillary Light Reflex</a:t>
            </a:r>
            <a:endParaRPr lang="en-GB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512888"/>
            <a:ext cx="5308600" cy="41465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The pupil contributes to the optical function of the eye by continuously adjust to ambient light levels </a:t>
            </a:r>
          </a:p>
          <a:p>
            <a:pPr eaLnBrk="1" hangingPunct="1">
              <a:defRPr/>
            </a:pPr>
            <a:r>
              <a:rPr lang="en-US" altLang="en-US" dirty="0" err="1" smtClean="0"/>
              <a:t>Pupilary</a:t>
            </a:r>
            <a:r>
              <a:rPr lang="en-US" altLang="en-US" dirty="0" smtClean="0"/>
              <a:t> Light reflex involves connections between retina and brain that control muscles that constrict the pupils</a:t>
            </a:r>
          </a:p>
          <a:p>
            <a:pPr eaLnBrk="1" hangingPunct="1">
              <a:defRPr/>
            </a:pPr>
            <a:r>
              <a:rPr lang="en-US" altLang="en-US" dirty="0" smtClean="0"/>
              <a:t>Shining of light into one eye causes constriction of both eyes</a:t>
            </a:r>
          </a:p>
          <a:p>
            <a:pPr lvl="1" eaLnBrk="1" hangingPunct="1">
              <a:defRPr/>
            </a:pPr>
            <a:r>
              <a:rPr lang="en-US" altLang="en-US" dirty="0" smtClean="0"/>
              <a:t>Neurological disorder of the brain stem if not functioning right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dirty="0" smtClean="0"/>
              <a:t> </a:t>
            </a: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57463"/>
            <a:ext cx="3733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62"/>
    </mc:Choice>
    <mc:Fallback>
      <p:transition spd="slow" advTm="13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The Visual Field</a:t>
            </a:r>
            <a:endParaRPr lang="en-GB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85863"/>
            <a:ext cx="8356600" cy="41465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Structure of the eye and position in the head limits vision at a given time</a:t>
            </a:r>
          </a:p>
          <a:p>
            <a:pPr lvl="1" eaLnBrk="1" hangingPunct="1">
              <a:defRPr/>
            </a:pPr>
            <a:r>
              <a:rPr lang="en-US" altLang="en-US" dirty="0" smtClean="0"/>
              <a:t>Visual fields</a:t>
            </a:r>
          </a:p>
          <a:p>
            <a:pPr eaLnBrk="1" hangingPunct="1">
              <a:defRPr/>
            </a:pPr>
            <a:r>
              <a:rPr lang="en-US" altLang="en-US" dirty="0" smtClean="0"/>
              <a:t>Amount of space viewed by retina when eye is fixated straight ahead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000" dirty="0"/>
          </a:p>
          <a:p>
            <a:pPr marL="0" indent="0" eaLnBrk="1" hangingPunct="1">
              <a:buFontTx/>
              <a:buNone/>
              <a:defRPr/>
            </a:pPr>
            <a:endParaRPr lang="en-US" altLang="en-US" sz="2000" dirty="0" smtClean="0"/>
          </a:p>
        </p:txBody>
      </p:sp>
      <p:pic>
        <p:nvPicPr>
          <p:cNvPr id="542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3733800"/>
            <a:ext cx="31242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52800"/>
            <a:ext cx="53340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4"/>
    </mc:Choice>
    <mc:Fallback>
      <p:transition spd="slow" advTm="6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Image Formation by the Eye</a:t>
            </a:r>
            <a:endParaRPr lang="en-GB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98600"/>
            <a:ext cx="4699000" cy="41465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Visual acuity: ability to distinguish two nearby points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20863"/>
            <a:ext cx="24384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"/>
    </mc:Choice>
    <mc:Fallback>
      <p:transition spd="slow" advTm="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Microscopic Anatomy of the Retina</a:t>
            </a:r>
            <a:endParaRPr lang="en-GB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6550"/>
            <a:ext cx="80772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Direct (vertical) pathway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Ganglion cells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500" dirty="0" smtClean="0">
                <a:sym typeface="Symbol" pitchFamily="18" charset="2"/>
              </a:rPr>
              <a:t>   </a:t>
            </a:r>
            <a:endParaRPr lang="en-US" altLang="en-US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Bipolar cells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dirty="0" smtClean="0">
                <a:sym typeface="Symbol" pitchFamily="18" charset="2"/>
              </a:rPr>
              <a:t>		     </a:t>
            </a:r>
            <a:r>
              <a:rPr lang="en-US" altLang="en-US" sz="3500" dirty="0" smtClean="0">
                <a:sym typeface="Symbol" pitchFamily="18" charset="2"/>
              </a:rPr>
              <a:t></a:t>
            </a:r>
            <a:endParaRPr lang="en-US" altLang="en-US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Photoreceptors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583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8950"/>
            <a:ext cx="25511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763000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Microscopic Anatomy of the Retina—(cont.)</a:t>
            </a:r>
            <a:endParaRPr lang="en-GB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5105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Retinal processing also influenced by lateral connections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Horizontal cells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Receive input from photoreceptors and project to other photoreceptors and bipolar cells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Amacrine cells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Receive input from bipolar cells and project to ganglion cells, bipolar cells, and other amacrine cells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 smtClean="0"/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3124200" y="2438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0421" name="AutoShape 7"/>
          <p:cNvSpPr>
            <a:spLocks noChangeArrowheads="1"/>
          </p:cNvSpPr>
          <p:nvPr/>
        </p:nvSpPr>
        <p:spPr bwMode="auto">
          <a:xfrm>
            <a:off x="2743200" y="3962400"/>
            <a:ext cx="457200" cy="533400"/>
          </a:xfrm>
          <a:prstGeom prst="upArrow">
            <a:avLst>
              <a:gd name="adj1" fmla="val 50000"/>
              <a:gd name="adj2" fmla="val 291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604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423988"/>
            <a:ext cx="25146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768350"/>
            <a:ext cx="8524875" cy="387350"/>
          </a:xfrm>
        </p:spPr>
        <p:txBody>
          <a:bodyPr/>
          <a:lstStyle/>
          <a:p>
            <a:pPr eaLnBrk="1" hangingPunct="1"/>
            <a:r>
              <a:rPr lang="en-US" altLang="en-US" smtClean="0"/>
              <a:t>Laminar Organization of the Retina</a:t>
            </a:r>
            <a:endParaRPr lang="en-GB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04925"/>
            <a:ext cx="8448675" cy="4279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Seemingly inside-out layers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Light passes through ganglion cells and bipolar cells before reaching photoreceptors.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 smtClean="0"/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2225"/>
            <a:ext cx="4343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Introduction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9530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z="2000" smtClean="0"/>
              <a:t>More than 1/3 of the human cerebral cortex is involved in analyzing the visual world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z="2000" smtClean="0"/>
              <a:t>Comparison of human eye is similar to a  camera 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Retina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600" smtClean="0"/>
              <a:t>Photoreceptors: convert light energy into neural activity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600" smtClean="0"/>
              <a:t>Automatically adjust to differences in illumination and focuses on objects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600" smtClean="0"/>
              <a:t>Detects differences in intensity of light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z="2000" smtClean="0"/>
              <a:t>Eye movements via eye muscles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z="2000" smtClean="0"/>
              <a:t>Eye transparency via tears and blinking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9100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52"/>
    </mc:Choice>
    <mc:Fallback>
      <p:transition spd="slow" advTm="353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819150"/>
            <a:ext cx="8524875" cy="331788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Laminar Organization of the Retina—(cont.)</a:t>
            </a:r>
            <a:endParaRPr lang="en-GB" altLang="en-US" sz="24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00163"/>
            <a:ext cx="8448675" cy="4279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Many nocturnal animals have reflective layer beneath photoreceptors.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 smtClean="0"/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1763"/>
            <a:ext cx="38100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524875" cy="387350"/>
          </a:xfrm>
        </p:spPr>
        <p:txBody>
          <a:bodyPr/>
          <a:lstStyle/>
          <a:p>
            <a:pPr eaLnBrk="1" hangingPunct="1"/>
            <a:r>
              <a:rPr lang="en-GB" altLang="en-US" smtClean="0"/>
              <a:t>Photoreceptor Structure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43025"/>
            <a:ext cx="5632450" cy="4645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Converts electromagnetic radiation to neural signals</a:t>
            </a:r>
          </a:p>
          <a:p>
            <a:pPr eaLnBrk="1" hangingPunct="1">
              <a:defRPr/>
            </a:pPr>
            <a:r>
              <a:rPr lang="en-US" altLang="en-US" sz="2000" dirty="0" smtClean="0"/>
              <a:t>Four main regions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Outer segment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Inner segment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Cell body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Synaptic terminal</a:t>
            </a:r>
          </a:p>
          <a:p>
            <a:pPr eaLnBrk="1" hangingPunct="1">
              <a:defRPr/>
            </a:pPr>
            <a:r>
              <a:rPr lang="en-US" altLang="en-US" sz="2000" dirty="0" smtClean="0"/>
              <a:t>Types of photoreceptors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Rods and cones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000" dirty="0" smtClean="0"/>
          </a:p>
        </p:txBody>
      </p:sp>
      <p:pic>
        <p:nvPicPr>
          <p:cNvPr id="6656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7488"/>
            <a:ext cx="23812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524875" cy="387350"/>
          </a:xfrm>
        </p:spPr>
        <p:txBody>
          <a:bodyPr/>
          <a:lstStyle/>
          <a:p>
            <a:pPr eaLnBrk="1" hangingPunct="1"/>
            <a:r>
              <a:rPr lang="en-GB" altLang="en-US" smtClean="0"/>
              <a:t>Photoreceptor Structure—(cont.)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43025"/>
            <a:ext cx="5632450" cy="4645025"/>
          </a:xfrm>
        </p:spPr>
        <p:txBody>
          <a:bodyPr/>
          <a:lstStyle/>
          <a:p>
            <a:pPr eaLnBrk="1" hangingPunct="1"/>
            <a:r>
              <a:rPr lang="en-US" altLang="en-US" smtClean="0"/>
              <a:t>Rods: long, cylindrical outer segment with many disks</a:t>
            </a:r>
          </a:p>
          <a:p>
            <a:pPr eaLnBrk="1" hangingPunct="1"/>
            <a:r>
              <a:rPr lang="en-US" altLang="en-US" smtClean="0"/>
              <a:t>Cones: shorter, tapering outer segment with fewer disks</a:t>
            </a:r>
          </a:p>
          <a:p>
            <a:pPr eaLnBrk="1" hangingPunct="1"/>
            <a:r>
              <a:rPr lang="en-US" altLang="en-US" smtClean="0"/>
              <a:t>Rods over 1000 times more sensitive to light than cones</a:t>
            </a:r>
          </a:p>
          <a:p>
            <a:pPr eaLnBrk="1" hangingPunct="1"/>
            <a:r>
              <a:rPr lang="en-US" altLang="en-US" smtClean="0"/>
              <a:t>Differences in rods and cones: “duplex retina”</a:t>
            </a:r>
          </a:p>
          <a:p>
            <a:pPr eaLnBrk="1" hangingPunct="1"/>
            <a:endParaRPr lang="en-US" alt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8350"/>
            <a:ext cx="8677275" cy="387350"/>
          </a:xfrm>
        </p:spPr>
        <p:txBody>
          <a:bodyPr/>
          <a:lstStyle/>
          <a:p>
            <a:pPr eaLnBrk="1" hangingPunct="1"/>
            <a:r>
              <a:rPr lang="en-GB" altLang="en-US" smtClean="0"/>
              <a:t>Regional Differences in Retinal Structure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30350"/>
            <a:ext cx="4968875" cy="4279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Structure varies from fovea to retinal periphery.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Peripheral retina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Higher ratio of rods to cones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Higher ratio of photoreceptors to ganglion cells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More sensitive to low light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706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7950"/>
            <a:ext cx="27479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22325"/>
            <a:ext cx="8686800" cy="331788"/>
          </a:xfrm>
        </p:spPr>
        <p:txBody>
          <a:bodyPr/>
          <a:lstStyle/>
          <a:p>
            <a:pPr eaLnBrk="1" hangingPunct="1"/>
            <a:r>
              <a:rPr lang="en-GB" altLang="en-US" sz="2400" smtClean="0"/>
              <a:t>Regional Differences in Retinal Structure—(cont.)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9538"/>
            <a:ext cx="7924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Cross section of fovea: pit in retina where outer layers are pushed aside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Maximizes visual acuity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Central fovea: all cones (no rods)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Area of highest visual acuity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dirty="0" smtClean="0"/>
          </a:p>
        </p:txBody>
      </p:sp>
      <p:pic>
        <p:nvPicPr>
          <p:cNvPr id="7270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3641725"/>
            <a:ext cx="6354762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Phototransduction </a:t>
            </a:r>
            <a:endParaRPr lang="en-GB" alt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60488"/>
            <a:ext cx="8613775" cy="3446462"/>
          </a:xfrm>
        </p:spPr>
        <p:txBody>
          <a:bodyPr/>
          <a:lstStyle/>
          <a:p>
            <a:pPr eaLnBrk="1" hangingPunct="1"/>
            <a:r>
              <a:rPr lang="en-US" altLang="en-US" smtClean="0"/>
              <a:t>Phototransduction in rods</a:t>
            </a:r>
          </a:p>
          <a:p>
            <a:pPr lvl="1" eaLnBrk="1" hangingPunct="1"/>
            <a:r>
              <a:rPr lang="en-US" altLang="en-US" smtClean="0"/>
              <a:t>Light energy interacts with photopigment. </a:t>
            </a:r>
          </a:p>
          <a:p>
            <a:pPr lvl="2" eaLnBrk="1" hangingPunct="1"/>
            <a:r>
              <a:rPr lang="en-US" altLang="en-US" smtClean="0"/>
              <a:t>Produces a change in membrane potential </a:t>
            </a:r>
          </a:p>
          <a:p>
            <a:pPr lvl="1" eaLnBrk="1" hangingPunct="1"/>
            <a:r>
              <a:rPr lang="en-US" altLang="en-US" smtClean="0"/>
              <a:t>Analogous to activity at G-protein-coupled neurotransmitter receptor </a:t>
            </a:r>
          </a:p>
          <a:p>
            <a:pPr lvl="2" eaLnBrk="1" hangingPunct="1"/>
            <a:r>
              <a:rPr lang="en-US" altLang="en-US" smtClean="0"/>
              <a:t>Causes a change in second messenger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30213" y="768350"/>
            <a:ext cx="8524875" cy="387350"/>
          </a:xfrm>
        </p:spPr>
        <p:txBody>
          <a:bodyPr/>
          <a:lstStyle/>
          <a:p>
            <a:r>
              <a:rPr lang="en-US" altLang="en-US" smtClean="0"/>
              <a:t>Light Transduction and G-proteins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65250"/>
            <a:ext cx="4286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6763"/>
            <a:ext cx="8524875" cy="387350"/>
          </a:xfrm>
        </p:spPr>
        <p:txBody>
          <a:bodyPr/>
          <a:lstStyle/>
          <a:p>
            <a:pPr eaLnBrk="1" hangingPunct="1"/>
            <a:r>
              <a:rPr lang="en-US" altLang="en-US" smtClean="0"/>
              <a:t>Phototransduction in Rods </a:t>
            </a:r>
            <a:endParaRPr lang="en-GB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03338"/>
            <a:ext cx="8613775" cy="2608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Dark current: Rod outer segments are depolarized in the dark because of steady influx of Na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Photoreceptors hyperpolarize in response to light.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800" dirty="0" smtClean="0"/>
          </a:p>
        </p:txBody>
      </p:sp>
      <p:pic>
        <p:nvPicPr>
          <p:cNvPr id="778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22538"/>
            <a:ext cx="30956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8350"/>
            <a:ext cx="8524875" cy="387350"/>
          </a:xfrm>
        </p:spPr>
        <p:txBody>
          <a:bodyPr/>
          <a:lstStyle/>
          <a:p>
            <a:pPr eaLnBrk="1" hangingPunct="1"/>
            <a:r>
              <a:rPr lang="en-US" altLang="en-US" smtClean="0"/>
              <a:t>Phototransduction in Rods—(cont.)</a:t>
            </a:r>
            <a:endParaRPr lang="en-GB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92225"/>
            <a:ext cx="8613775" cy="26082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en-US" dirty="0" smtClean="0"/>
              <a:t>Light-activated biochemical cascade in a photoreceptor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dirty="0" smtClean="0"/>
              <a:t>The consequence of this biochemical cascade is signal amplification—sensitivity to small amounts of light.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800" dirty="0" smtClean="0"/>
          </a:p>
        </p:txBody>
      </p:sp>
      <p:pic>
        <p:nvPicPr>
          <p:cNvPr id="7987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679700"/>
            <a:ext cx="63150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Phototransduction in Cones</a:t>
            </a:r>
            <a:endParaRPr lang="en-GB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5141913" cy="44196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Similar process to rod phototransduction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Different opsins</a:t>
            </a:r>
          </a:p>
          <a:p>
            <a:pPr lvl="1"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Red (long wavelength), green (medium wavelength), blue (short wavelength)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Color perception</a:t>
            </a:r>
          </a:p>
          <a:p>
            <a:pPr lvl="1"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Contributions of blue, green, and red cones to retinal signal</a:t>
            </a:r>
          </a:p>
          <a:p>
            <a:pPr lvl="1" eaLnBrk="1" hangingPunct="1">
              <a:lnSpc>
                <a:spcPct val="85000"/>
              </a:lnSpc>
              <a:defRPr/>
            </a:pPr>
            <a:r>
              <a:rPr lang="en-US" altLang="en-US" sz="2000" dirty="0" smtClean="0"/>
              <a:t>Young—Helmholtz trichromacy theory of color vision</a:t>
            </a:r>
          </a:p>
          <a:p>
            <a:pPr marL="0" indent="0" eaLnBrk="1" hangingPunct="1">
              <a:lnSpc>
                <a:spcPct val="85000"/>
              </a:lnSpc>
              <a:buFontTx/>
              <a:buNone/>
              <a:defRPr/>
            </a:pPr>
            <a:endParaRPr lang="en-GB" altLang="en-US" sz="2000" dirty="0" smtClean="0"/>
          </a:p>
        </p:txBody>
      </p:sp>
      <p:pic>
        <p:nvPicPr>
          <p:cNvPr id="819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93950"/>
            <a:ext cx="310197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Introduction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8" y="1220788"/>
            <a:ext cx="5180012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z="1800" smtClean="0"/>
              <a:t>Retina does more than register light levels, it is actually part of the brain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z="1800" smtClean="0"/>
              <a:t>Each eye has 2 overlapping retinas: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One for low light levels (from dusk until dawn)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One for higher light levels that detects color (sunrise to sunset)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But regardless of time of day- specialized to detect light differences 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Image processing is well under way in the retina before any information reaches the brain</a:t>
            </a:r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241425"/>
            <a:ext cx="302895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08"/>
    </mc:Choice>
    <mc:Fallback>
      <p:transition spd="slow" advTm="11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Mixing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7013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Mixing of red, green, and blue light causes equal activation of the three types of cones.</a:t>
            </a:r>
          </a:p>
          <a:p>
            <a:pPr>
              <a:defRPr/>
            </a:pPr>
            <a:r>
              <a:rPr lang="en-US" dirty="0" smtClean="0"/>
              <a:t>The perception of “white” results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839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60688"/>
            <a:ext cx="25606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Dark and Light Adaptation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92250"/>
            <a:ext cx="8531225" cy="4279900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r>
              <a:rPr lang="en-US" altLang="en-US" smtClean="0"/>
              <a:t>Factors in dark adaptation</a:t>
            </a:r>
          </a:p>
          <a:p>
            <a:pPr lvl="2" eaLnBrk="1" hangingPunct="1"/>
            <a:r>
              <a:rPr lang="en-US" altLang="en-US" smtClean="0"/>
              <a:t>Dilation of pupils</a:t>
            </a:r>
          </a:p>
          <a:p>
            <a:pPr lvl="2" eaLnBrk="1" hangingPunct="1"/>
            <a:r>
              <a:rPr lang="en-US" altLang="en-US" smtClean="0"/>
              <a:t>Regeneration of unbleached rhodopsin</a:t>
            </a:r>
          </a:p>
          <a:p>
            <a:pPr lvl="2" eaLnBrk="1" hangingPunct="1"/>
            <a:r>
              <a:rPr lang="en-US" altLang="en-US" smtClean="0"/>
              <a:t>Adjustment of functional circuitry</a:t>
            </a:r>
          </a:p>
          <a:p>
            <a:pPr lvl="1" eaLnBrk="1" hangingPunct="1"/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84996" name="Rectangle 18"/>
          <p:cNvSpPr>
            <a:spLocks noChangeArrowheads="1"/>
          </p:cNvSpPr>
          <p:nvPr/>
        </p:nvSpPr>
        <p:spPr bwMode="auto">
          <a:xfrm>
            <a:off x="1219200" y="2346325"/>
            <a:ext cx="3124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All-cone daytime vision</a:t>
            </a:r>
          </a:p>
        </p:txBody>
      </p:sp>
      <p:sp>
        <p:nvSpPr>
          <p:cNvPr id="84997" name="Rectangle 19"/>
          <p:cNvSpPr>
            <a:spLocks noChangeArrowheads="1"/>
          </p:cNvSpPr>
          <p:nvPr/>
        </p:nvSpPr>
        <p:spPr bwMode="auto">
          <a:xfrm>
            <a:off x="5181600" y="2346325"/>
            <a:ext cx="32766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All-rod nighttime vision</a:t>
            </a:r>
          </a:p>
        </p:txBody>
      </p:sp>
      <p:sp>
        <p:nvSpPr>
          <p:cNvPr id="84998" name="Line 20"/>
          <p:cNvSpPr>
            <a:spLocks noChangeShapeType="1"/>
          </p:cNvSpPr>
          <p:nvPr/>
        </p:nvSpPr>
        <p:spPr bwMode="auto">
          <a:xfrm>
            <a:off x="4343400" y="265112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4999" name="Text Box 21"/>
          <p:cNvSpPr txBox="1">
            <a:spLocks noChangeArrowheads="1"/>
          </p:cNvSpPr>
          <p:nvPr/>
        </p:nvSpPr>
        <p:spPr bwMode="auto">
          <a:xfrm>
            <a:off x="3352800" y="1946275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solidFill>
                  <a:srgbClr val="0066CC"/>
                </a:solidFill>
                <a:latin typeface="Arial" panose="020B0604020202020204" pitchFamily="34" charset="0"/>
              </a:rPr>
              <a:t>Over minutes to an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Dark and Light Adaptation—(cont.)</a:t>
            </a:r>
            <a:endParaRPr lang="en-US" alt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92250"/>
            <a:ext cx="8613775" cy="4279900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US" altLang="en-US" smtClean="0"/>
              <a:t>Calcium’s role in light adaptation</a:t>
            </a:r>
          </a:p>
          <a:p>
            <a:pPr lvl="1" eaLnBrk="1" hangingPunct="1"/>
            <a:r>
              <a:rPr lang="en-US" altLang="en-US" smtClean="0"/>
              <a:t>Calcium concentration changes in photoreceptors</a:t>
            </a:r>
          </a:p>
          <a:p>
            <a:pPr lvl="1" eaLnBrk="1" hangingPunct="1"/>
            <a:r>
              <a:rPr lang="en-US" altLang="en-US" smtClean="0"/>
              <a:t>Indirectly regulates levels of cGMP</a:t>
            </a:r>
            <a:r>
              <a:rPr lang="en-US" altLang="en-US" smtClean="0">
                <a:sym typeface="Wingdings" panose="05000000000000000000" pitchFamily="2" charset="2"/>
              </a:rPr>
              <a:t> channels</a:t>
            </a:r>
            <a:endParaRPr lang="en-GB" altLang="en-US" smtClean="0"/>
          </a:p>
          <a:p>
            <a:pPr lvl="1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Local Adaptation of Dark, Light, and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7013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Effect of pupil size the same on all photoreceptors</a:t>
            </a:r>
          </a:p>
          <a:p>
            <a:pPr>
              <a:defRPr/>
            </a:pPr>
            <a:r>
              <a:rPr lang="en-US" dirty="0" smtClean="0"/>
              <a:t>Photoreceptor bleaching and other adaptational mechanisms vary cone by cone.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890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08288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Retinal Processing and Output</a:t>
            </a:r>
            <a:endParaRPr lang="en-GB" alt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92250"/>
            <a:ext cx="8613775" cy="4279900"/>
          </a:xfrm>
        </p:spPr>
        <p:txBody>
          <a:bodyPr/>
          <a:lstStyle/>
          <a:p>
            <a:pPr eaLnBrk="1" hangingPunct="1"/>
            <a:r>
              <a:rPr lang="en-US" altLang="en-US" smtClean="0"/>
              <a:t>Research in ganglion cell output</a:t>
            </a:r>
          </a:p>
          <a:p>
            <a:pPr lvl="1" eaLnBrk="1" hangingPunct="1"/>
            <a:r>
              <a:rPr lang="en-US" altLang="en-US" smtClean="0"/>
              <a:t>Keffer Hartline, Stephen Kuffler, and Horace Barlow</a:t>
            </a:r>
          </a:p>
          <a:p>
            <a:pPr lvl="1" eaLnBrk="1" hangingPunct="1"/>
            <a:r>
              <a:rPr lang="en-US" altLang="en-US" smtClean="0"/>
              <a:t>Only ganglion cells fire action potentials.</a:t>
            </a:r>
          </a:p>
          <a:p>
            <a:pPr lvl="1" eaLnBrk="1" hangingPunct="1"/>
            <a:r>
              <a:rPr lang="en-US" altLang="en-US" smtClean="0"/>
              <a:t>Other retinal neurons produce graded changes in membrane potential.</a:t>
            </a:r>
          </a:p>
          <a:p>
            <a:pPr eaLnBrk="1" hangingPunct="1"/>
            <a:r>
              <a:rPr lang="en-US" altLang="en-US" smtClean="0"/>
              <a:t>Research in how ganglion cell properties are generated by synaptic interactions in the retina.</a:t>
            </a:r>
          </a:p>
          <a:p>
            <a:pPr lvl="1" eaLnBrk="1" hangingPunct="1"/>
            <a:r>
              <a:rPr lang="en-US" altLang="en-US" smtClean="0"/>
              <a:t>John Dowling and Frank Werblin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The Receptive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7013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Area of retina where light changes neuron’s firing rate</a:t>
            </a:r>
          </a:p>
          <a:p>
            <a:pPr>
              <a:defRPr/>
            </a:pPr>
            <a:r>
              <a:rPr lang="en-US" dirty="0" smtClean="0"/>
              <a:t>Fields change in shape and stimulus specificity.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21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90788"/>
            <a:ext cx="3429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7350"/>
          </a:xfrm>
        </p:spPr>
        <p:txBody>
          <a:bodyPr/>
          <a:lstStyle/>
          <a:p>
            <a:r>
              <a:rPr lang="en-US" altLang="en-US" smtClean="0"/>
              <a:t>Bipolar Cell Receptive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5425"/>
            <a:ext cx="8613775" cy="4279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Receptive field: ON and OFF bipolar cells</a:t>
            </a:r>
          </a:p>
          <a:p>
            <a:pPr lvl="1" eaLnBrk="1" hangingPunct="1">
              <a:defRPr/>
            </a:pPr>
            <a:r>
              <a:rPr lang="en-US" altLang="en-US" dirty="0" smtClean="0"/>
              <a:t>Receptive field: Stimulation in a small part of the visual field changes a cell’s membrane potential.</a:t>
            </a:r>
          </a:p>
          <a:p>
            <a:pPr lvl="1" eaLnBrk="1" hangingPunct="1">
              <a:defRPr/>
            </a:pPr>
            <a:r>
              <a:rPr lang="en-US" altLang="en-US" dirty="0" smtClean="0"/>
              <a:t>Antagonistic center-surround receptive fields</a:t>
            </a:r>
            <a:endParaRPr lang="en-GB" alt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3263900"/>
            <a:ext cx="21796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7350"/>
          </a:xfrm>
        </p:spPr>
        <p:txBody>
          <a:bodyPr/>
          <a:lstStyle/>
          <a:p>
            <a:r>
              <a:rPr lang="en-US" altLang="en-US" smtClean="0"/>
              <a:t>Bipolar Cell Receptive Fields—(cont.)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5425"/>
            <a:ext cx="8613775" cy="4279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ON-center bipolar cell</a:t>
            </a:r>
          </a:p>
          <a:p>
            <a:pPr lvl="1" eaLnBrk="1" hangingPunct="1">
              <a:defRPr/>
            </a:pPr>
            <a:r>
              <a:rPr lang="en-US" altLang="en-US" dirty="0" smtClean="0"/>
              <a:t>Depolarized by light in receptive field center</a:t>
            </a:r>
          </a:p>
          <a:p>
            <a:pPr lvl="1" eaLnBrk="1" hangingPunct="1">
              <a:defRPr/>
            </a:pPr>
            <a:r>
              <a:rPr lang="en-US" altLang="en-US" dirty="0" smtClean="0"/>
              <a:t>Hyperpolarized by light in receptive field surround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42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08313"/>
            <a:ext cx="10668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Ganglion Cell Receptive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12888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Ganglion cells different in firing action potentials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ON-center and OFF-center ganglion cells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Responsive to differences in illumination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52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41688"/>
            <a:ext cx="426085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Ganglion Cell Receptive Fields—(cont.)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7013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Responses to light–dark edge crossing an OFF-center ganglion cell receptive field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626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8775"/>
            <a:ext cx="69977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81050"/>
            <a:ext cx="8524875" cy="384175"/>
          </a:xfrm>
        </p:spPr>
        <p:txBody>
          <a:bodyPr/>
          <a:lstStyle/>
          <a:p>
            <a:pPr eaLnBrk="1" hangingPunct="1"/>
            <a:r>
              <a:rPr lang="en-GB" altLang="en-US" smtClean="0"/>
              <a:t>Introduction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9530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z="1800" smtClean="0"/>
              <a:t>Axons of retinal neurons are bundled into optic nerves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800" smtClean="0"/>
              <a:t>Will distribute information to several parts of the brain to perform different functions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800" smtClean="0"/>
              <a:t>Biological rythms/circadian rythms </a:t>
            </a:r>
          </a:p>
          <a:p>
            <a:pPr lvl="2" eaLnBrk="1" hangingPunct="1">
              <a:lnSpc>
                <a:spcPct val="85000"/>
              </a:lnSpc>
            </a:pPr>
            <a:r>
              <a:rPr lang="en-US" altLang="en-US" sz="1800" smtClean="0"/>
              <a:t>Control of eye positions and optics </a:t>
            </a:r>
          </a:p>
          <a:p>
            <a:pPr eaLnBrk="1" hangingPunct="1">
              <a:lnSpc>
                <a:spcPct val="85000"/>
              </a:lnSpc>
            </a:pPr>
            <a:r>
              <a:rPr lang="en-US" altLang="en-US" sz="1800" smtClean="0"/>
              <a:t>Lateral geniculate nucleus (LGN) 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600" smtClean="0"/>
              <a:t>First synaptic relay in the primary visual pathway</a:t>
            </a:r>
          </a:p>
          <a:p>
            <a:pPr lvl="1" eaLnBrk="1" hangingPunct="1">
              <a:lnSpc>
                <a:spcPct val="85000"/>
              </a:lnSpc>
            </a:pPr>
            <a:r>
              <a:rPr lang="en-US" altLang="en-US" sz="1600" smtClean="0"/>
              <a:t>Visual information ascends to cerebral cortex</a:t>
            </a:r>
            <a:r>
              <a:rPr lang="en-US" altLang="en-US" sz="1600" smtClean="0">
                <a:sym typeface="Wingdings" panose="05000000000000000000" pitchFamily="2" charset="2"/>
              </a:rPr>
              <a:t> interpreted and remembered</a:t>
            </a:r>
            <a:endParaRPr lang="en-GB" altLang="en-US" sz="1600" smtClean="0"/>
          </a:p>
        </p:txBody>
      </p:sp>
      <p:pic>
        <p:nvPicPr>
          <p:cNvPr id="1331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49363"/>
            <a:ext cx="27241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31813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85"/>
    </mc:Choice>
    <mc:Fallback>
      <p:transition spd="slow" advTm="18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30213" y="762000"/>
            <a:ext cx="8524875" cy="388938"/>
          </a:xfrm>
        </p:spPr>
        <p:txBody>
          <a:bodyPr/>
          <a:lstStyle/>
          <a:p>
            <a:r>
              <a:rPr lang="en-US" altLang="en-US" smtClean="0"/>
              <a:t>Ganglion Cell Receptive Fields—(cont.)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97013"/>
            <a:ext cx="8613775" cy="4279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Influence of contrast on the perception of light and dark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972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2738438"/>
            <a:ext cx="4024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8400"/>
            <a:ext cx="7924800" cy="3581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Types of ganglion cells</a:t>
            </a:r>
            <a:endParaRPr lang="en-GB" altLang="en-US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dirty="0" smtClean="0"/>
              <a:t>Categorized by appearance, connectivity, and electrophysiological properties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M-type and P-type ganglion cells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98307" name="Rectangle 27"/>
          <p:cNvSpPr>
            <a:spLocks noChangeArrowheads="1"/>
          </p:cNvSpPr>
          <p:nvPr/>
        </p:nvSpPr>
        <p:spPr bwMode="auto">
          <a:xfrm>
            <a:off x="228600" y="685800"/>
            <a:ext cx="8524875" cy="3841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rgbClr val="186EC4"/>
                </a:solidFill>
              </a:rPr>
              <a:t>Structure-Function Relationships</a:t>
            </a:r>
          </a:p>
        </p:txBody>
      </p:sp>
      <p:pic>
        <p:nvPicPr>
          <p:cNvPr id="983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8006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Color Opponency in Ganglion Cells</a:t>
            </a:r>
            <a:endParaRPr lang="en-GB" altLang="en-US" smtClean="0"/>
          </a:p>
        </p:txBody>
      </p:sp>
      <p:pic>
        <p:nvPicPr>
          <p:cNvPr id="10035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3925"/>
            <a:ext cx="7202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Ganglion Cell Photoreceptors</a:t>
            </a:r>
            <a:endParaRPr lang="en-GB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5725"/>
            <a:ext cx="84582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 smtClean="0"/>
              <a:t>Intrinsically photosensitive retinal ganglion cells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1024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379663"/>
            <a:ext cx="66611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6200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Parallel Processing</a:t>
            </a:r>
            <a:endParaRPr lang="en-GB" alt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92250"/>
            <a:ext cx="8613775" cy="4279900"/>
          </a:xfrm>
        </p:spPr>
        <p:txBody>
          <a:bodyPr/>
          <a:lstStyle/>
          <a:p>
            <a:pPr eaLnBrk="1" hangingPunct="1"/>
            <a:r>
              <a:rPr lang="en-US" altLang="en-US" smtClean="0"/>
              <a:t>Simultaneous input from two eyes</a:t>
            </a:r>
          </a:p>
          <a:p>
            <a:pPr lvl="1" eaLnBrk="1" hangingPunct="1"/>
            <a:r>
              <a:rPr lang="en-US" altLang="en-US" smtClean="0"/>
              <a:t>Input from eyes compared in cortex</a:t>
            </a:r>
          </a:p>
          <a:p>
            <a:pPr lvl="2" eaLnBrk="1" hangingPunct="1"/>
            <a:r>
              <a:rPr lang="en-US" altLang="en-US" smtClean="0"/>
              <a:t>Determines depth and distance of object</a:t>
            </a:r>
          </a:p>
          <a:p>
            <a:pPr eaLnBrk="1" hangingPunct="1"/>
            <a:r>
              <a:rPr lang="en-US" altLang="en-US" smtClean="0"/>
              <a:t>Information about light and dark: ON-center and OFF-center ganglion cells</a:t>
            </a:r>
          </a:p>
          <a:p>
            <a:pPr eaLnBrk="1" hangingPunct="1"/>
            <a:r>
              <a:rPr lang="en-US" altLang="en-US" smtClean="0"/>
              <a:t>Different receptive fields and response properties of retinal ganglion cells: M and P cells, and nonM–nonP cells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74700"/>
            <a:ext cx="8524875" cy="768350"/>
          </a:xfrm>
        </p:spPr>
        <p:txBody>
          <a:bodyPr/>
          <a:lstStyle/>
          <a:p>
            <a:pPr eaLnBrk="1" hangingPunct="1"/>
            <a:r>
              <a:rPr lang="en-GB" altLang="en-US" smtClean="0"/>
              <a:t>Concluding Remarks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9248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Light emitted by or reflected off objects in space is</a:t>
            </a:r>
            <a:r>
              <a:rPr lang="en-US" altLang="en-US" smtClean="0">
                <a:sym typeface="Wingdings" panose="05000000000000000000" pitchFamily="2" charset="2"/>
              </a:rPr>
              <a:t> imaged onto the retina.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altLang="en-US" smtClean="0"/>
              <a:t>Transduction</a:t>
            </a:r>
          </a:p>
          <a:p>
            <a:pPr lvl="1" eaLnBrk="1" hangingPunct="1"/>
            <a:r>
              <a:rPr lang="en-US" altLang="en-US" smtClean="0"/>
              <a:t>Light energy converted into membrane potential changes</a:t>
            </a:r>
          </a:p>
          <a:p>
            <a:pPr lvl="1" eaLnBrk="1" hangingPunct="1"/>
            <a:r>
              <a:rPr lang="en-US" altLang="en-US" smtClean="0"/>
              <a:t>Phototransduction parallels olfactory transduction</a:t>
            </a:r>
          </a:p>
          <a:p>
            <a:pPr lvl="2" eaLnBrk="1" hangingPunct="1"/>
            <a:r>
              <a:rPr lang="en-US" altLang="en-US" smtClean="0"/>
              <a:t>Electrical-to-chemical-electrical signal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altLang="en-US" smtClean="0"/>
              <a:t>Mapping of visual space onto retina cells not uniform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endParaRPr lang="en-GB" alt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92163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Properties of Light</a:t>
            </a:r>
            <a:endParaRPr lang="en-GB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7924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Light </a:t>
            </a:r>
          </a:p>
          <a:p>
            <a:pPr lvl="1" eaLnBrk="1" hangingPunct="1">
              <a:defRPr/>
            </a:pPr>
            <a:r>
              <a:rPr lang="en-US" altLang="en-US" dirty="0" smtClean="0"/>
              <a:t>Electromagnetic radiation (energy) is all around us and has:</a:t>
            </a:r>
            <a:endParaRPr lang="en-US" altLang="en-US" dirty="0"/>
          </a:p>
          <a:p>
            <a:pPr lvl="2" eaLnBrk="1" hangingPunct="1">
              <a:defRPr/>
            </a:pPr>
            <a:r>
              <a:rPr lang="en-US" altLang="en-US" dirty="0" smtClean="0"/>
              <a:t>Wavelength- distance </a:t>
            </a:r>
            <a:r>
              <a:rPr lang="en-US" altLang="en-US" dirty="0" err="1" smtClean="0"/>
              <a:t>bw</a:t>
            </a:r>
            <a:r>
              <a:rPr lang="en-US" altLang="en-US" dirty="0" smtClean="0"/>
              <a:t> successive peaks/troughs</a:t>
            </a:r>
          </a:p>
          <a:p>
            <a:pPr lvl="2" eaLnBrk="1" hangingPunct="1">
              <a:defRPr/>
            </a:pPr>
            <a:r>
              <a:rPr lang="en-US" altLang="en-US" dirty="0" smtClean="0"/>
              <a:t>Frequency- number of waves/sec</a:t>
            </a:r>
          </a:p>
          <a:p>
            <a:pPr lvl="2" eaLnBrk="1" hangingPunct="1">
              <a:defRPr/>
            </a:pPr>
            <a:r>
              <a:rPr lang="en-US" altLang="en-US" dirty="0" smtClean="0"/>
              <a:t>Amplitude- difference </a:t>
            </a:r>
            <a:r>
              <a:rPr lang="en-US" altLang="en-US" dirty="0" err="1" smtClean="0"/>
              <a:t>bw</a:t>
            </a:r>
            <a:r>
              <a:rPr lang="en-US" altLang="en-US" dirty="0" smtClean="0"/>
              <a:t> trough and peak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800" dirty="0">
              <a:solidFill>
                <a:srgbClr val="FF0000"/>
              </a:solidFill>
            </a:endParaRPr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53000"/>
            <a:ext cx="42529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5"/>
    </mc:Choice>
    <mc:Fallback>
      <p:transition spd="slow" advTm="2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Properties of Light—(cont.)</a:t>
            </a:r>
            <a:endParaRPr lang="en-GB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3" y="1219200"/>
            <a:ext cx="7924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Energy is proportional to frequency</a:t>
            </a:r>
          </a:p>
          <a:p>
            <a:pPr lvl="1" eaLnBrk="1" hangingPunct="1">
              <a:defRPr/>
            </a:pPr>
            <a:r>
              <a:rPr lang="en-US" altLang="en-US" sz="1800" dirty="0" smtClean="0"/>
              <a:t>Radiation emitted at high frequency has the highest energy content</a:t>
            </a:r>
          </a:p>
          <a:p>
            <a:pPr lvl="1" eaLnBrk="1" hangingPunct="1">
              <a:defRPr/>
            </a:pPr>
            <a:r>
              <a:rPr lang="en-US" altLang="en-US" sz="1800" dirty="0" smtClean="0"/>
              <a:t>Gamma radiation and cool colors—high energy (short wavelengths)</a:t>
            </a:r>
          </a:p>
          <a:p>
            <a:pPr lvl="1" eaLnBrk="1" hangingPunct="1">
              <a:defRPr/>
            </a:pPr>
            <a:r>
              <a:rPr lang="en-US" altLang="en-US" sz="1800" dirty="0" smtClean="0"/>
              <a:t>Radio waves and hot colors—low energy (long wave lengths)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3886200"/>
            <a:ext cx="5397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9"/>
    </mc:Choice>
    <mc:Fallback>
      <p:transition spd="slow" advTm="2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7810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Properties of Light—(cont.)</a:t>
            </a:r>
            <a:endParaRPr lang="en-GB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3200400" cy="4087813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Visible light consists of long wavelengths</a:t>
            </a:r>
          </a:p>
          <a:p>
            <a:pPr eaLnBrk="1" hangingPunct="1"/>
            <a:r>
              <a:rPr lang="en-US" altLang="en-US" sz="2000" smtClean="0"/>
              <a:t>Colors are themselves “colored” by the brain, based on our subjective experiences</a:t>
            </a:r>
            <a:endParaRPr lang="en-US" altLang="en-US" smtClean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238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0"/>
            <a:ext cx="52863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35"/>
    </mc:Choice>
    <mc:Fallback>
      <p:transition spd="slow" advTm="10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8350"/>
            <a:ext cx="8524875" cy="384175"/>
          </a:xfrm>
        </p:spPr>
        <p:txBody>
          <a:bodyPr/>
          <a:lstStyle/>
          <a:p>
            <a:pPr eaLnBrk="1" hangingPunct="1"/>
            <a:r>
              <a:rPr lang="en-US" altLang="en-US" smtClean="0"/>
              <a:t>Properties of Light—(cont.)</a:t>
            </a:r>
            <a:endParaRPr lang="en-GB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2525"/>
            <a:ext cx="5372100" cy="495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Optics</a:t>
            </a:r>
          </a:p>
          <a:p>
            <a:pPr lvl="1" eaLnBrk="1" hangingPunct="1"/>
            <a:r>
              <a:rPr lang="en-US" altLang="en-US" sz="2000" smtClean="0"/>
              <a:t>Study of light rays and their interactions</a:t>
            </a:r>
          </a:p>
          <a:p>
            <a:pPr lvl="2" eaLnBrk="1" hangingPunct="1"/>
            <a:r>
              <a:rPr lang="en-US" altLang="en-US" sz="1800" smtClean="0"/>
              <a:t>Reflection</a:t>
            </a:r>
          </a:p>
          <a:p>
            <a:pPr lvl="3" eaLnBrk="1" hangingPunct="1"/>
            <a:r>
              <a:rPr lang="en-US" altLang="en-US" sz="1600" smtClean="0"/>
              <a:t>Bouncing of light rays off a surface</a:t>
            </a:r>
          </a:p>
          <a:p>
            <a:pPr lvl="2" eaLnBrk="1" hangingPunct="1"/>
            <a:r>
              <a:rPr lang="en-US" altLang="en-US" sz="2000" smtClean="0"/>
              <a:t>Absorption</a:t>
            </a:r>
          </a:p>
          <a:p>
            <a:pPr lvl="3" eaLnBrk="1" hangingPunct="1"/>
            <a:r>
              <a:rPr lang="en-US" altLang="en-US" sz="1800" smtClean="0"/>
              <a:t>Transfer of light energy to a particle or surface</a:t>
            </a:r>
          </a:p>
          <a:p>
            <a:pPr lvl="2" eaLnBrk="1" hangingPunct="1"/>
            <a:r>
              <a:rPr lang="en-US" altLang="en-US" sz="2000" smtClean="0"/>
              <a:t>Refraction</a:t>
            </a:r>
            <a:endParaRPr lang="en-GB" altLang="en-US" sz="2000" smtClean="0"/>
          </a:p>
          <a:p>
            <a:pPr lvl="3" eaLnBrk="1" hangingPunct="1"/>
            <a:r>
              <a:rPr lang="en-GB" altLang="en-US" sz="1800" smtClean="0"/>
              <a:t>Bending of light rays from one medium to another</a:t>
            </a:r>
          </a:p>
          <a:p>
            <a:pPr lvl="3" eaLnBrk="1" hangingPunct="1"/>
            <a:r>
              <a:rPr lang="en-GB" altLang="en-US" sz="1800" smtClean="0"/>
              <a:t>Transparent media in the eye bend light rays to form images on the retina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17065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609600"/>
            <a:ext cx="301783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89"/>
    </mc:Choice>
    <mc:Fallback>
      <p:transition spd="slow" advTm="8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WW 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LogoTemplate2</Template>
  <TotalTime>17649</TotalTime>
  <Words>2038</Words>
  <Application>Microsoft Office PowerPoint</Application>
  <PresentationFormat>On-screen Show (4:3)</PresentationFormat>
  <Paragraphs>359</Paragraphs>
  <Slides>55</Slides>
  <Notes>46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Verdana</vt:lpstr>
      <vt:lpstr>MS PGothic</vt:lpstr>
      <vt:lpstr>Arial Unicode MS</vt:lpstr>
      <vt:lpstr>Trebuchet MS</vt:lpstr>
      <vt:lpstr>Wingdings</vt:lpstr>
      <vt:lpstr>Symbol</vt:lpstr>
      <vt:lpstr>LWW TEMPLATE</vt:lpstr>
      <vt:lpstr>PowerPoint Presentation</vt:lpstr>
      <vt:lpstr>Introduction</vt:lpstr>
      <vt:lpstr>Introduction</vt:lpstr>
      <vt:lpstr>Introduction</vt:lpstr>
      <vt:lpstr>Introduction</vt:lpstr>
      <vt:lpstr>Properties of Light</vt:lpstr>
      <vt:lpstr>Properties of Light—(cont.)</vt:lpstr>
      <vt:lpstr>Properties of Light—(cont.)</vt:lpstr>
      <vt:lpstr>Properties of Light—(cont.)</vt:lpstr>
      <vt:lpstr>Gross Anatomy of the Eye</vt:lpstr>
      <vt:lpstr>Gross Anatomy of the Eye</vt:lpstr>
      <vt:lpstr>Ophthalmoscopic Appearance of Retina </vt:lpstr>
      <vt:lpstr>Cross-Sectional Anatomy of the Eye </vt:lpstr>
      <vt:lpstr>Cross-Sectional Anatomy of the Eye </vt:lpstr>
      <vt:lpstr>Cross-Sectional Anatomy of the Eye </vt:lpstr>
      <vt:lpstr>Cross-Sectional Anatomy of the Eye </vt:lpstr>
      <vt:lpstr>Cross-Sectional Anatomy of the Eye </vt:lpstr>
      <vt:lpstr>Refraction of Light by the Cornea</vt:lpstr>
      <vt:lpstr>Refraction of Light by the Cornea</vt:lpstr>
      <vt:lpstr>Accommodation by the Lens</vt:lpstr>
      <vt:lpstr>Accommodation by the Lens</vt:lpstr>
      <vt:lpstr>Accommodation by the Lens</vt:lpstr>
      <vt:lpstr>Accommodation by the Lens</vt:lpstr>
      <vt:lpstr>The Pupillary Light Reflex</vt:lpstr>
      <vt:lpstr>The Visual Field</vt:lpstr>
      <vt:lpstr>Image Formation by the Eye</vt:lpstr>
      <vt:lpstr>Microscopic Anatomy of the Retina</vt:lpstr>
      <vt:lpstr>Microscopic Anatomy of the Retina—(cont.)</vt:lpstr>
      <vt:lpstr>Laminar Organization of the Retina</vt:lpstr>
      <vt:lpstr>Laminar Organization of the Retina—(cont.)</vt:lpstr>
      <vt:lpstr>Photoreceptor Structure</vt:lpstr>
      <vt:lpstr>Photoreceptor Structure—(cont.)</vt:lpstr>
      <vt:lpstr>Regional Differences in Retinal Structure</vt:lpstr>
      <vt:lpstr>Regional Differences in Retinal Structure—(cont.)</vt:lpstr>
      <vt:lpstr>Phototransduction </vt:lpstr>
      <vt:lpstr>Light Transduction and G-proteins</vt:lpstr>
      <vt:lpstr>Phototransduction in Rods </vt:lpstr>
      <vt:lpstr>Phototransduction in Rods—(cont.)</vt:lpstr>
      <vt:lpstr>Phototransduction in Cones</vt:lpstr>
      <vt:lpstr>Mixing Colors</vt:lpstr>
      <vt:lpstr>Dark and Light Adaptation</vt:lpstr>
      <vt:lpstr>Dark and Light Adaptation—(cont.)</vt:lpstr>
      <vt:lpstr>Local Adaptation of Dark, Light, and Color</vt:lpstr>
      <vt:lpstr>Retinal Processing and Output</vt:lpstr>
      <vt:lpstr>The Receptive Field</vt:lpstr>
      <vt:lpstr>Bipolar Cell Receptive Fields</vt:lpstr>
      <vt:lpstr>Bipolar Cell Receptive Fields—(cont.)</vt:lpstr>
      <vt:lpstr>Ganglion Cell Receptive Fields</vt:lpstr>
      <vt:lpstr>Ganglion Cell Receptive Fields—(cont.)</vt:lpstr>
      <vt:lpstr>Ganglion Cell Receptive Fields—(cont.)</vt:lpstr>
      <vt:lpstr>PowerPoint Presentation</vt:lpstr>
      <vt:lpstr>Color Opponency in Ganglion Cells</vt:lpstr>
      <vt:lpstr>Ganglion Cell Photoreceptors</vt:lpstr>
      <vt:lpstr>Parallel Processing</vt:lpstr>
      <vt:lpstr>Concluding Remarks </vt:lpstr>
    </vt:vector>
  </TitlesOfParts>
  <Company>LearningMate Solutions Pvt.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09 - The Eye</dc:title>
  <dc:creator>Flavia</dc:creator>
  <cp:lastModifiedBy>Garcia, Arlene</cp:lastModifiedBy>
  <cp:revision>420</cp:revision>
  <cp:lastPrinted>2017-02-22T14:18:10Z</cp:lastPrinted>
  <dcterms:created xsi:type="dcterms:W3CDTF">2005-09-15T04:47:00Z</dcterms:created>
  <dcterms:modified xsi:type="dcterms:W3CDTF">2017-02-22T15:53:35Z</dcterms:modified>
</cp:coreProperties>
</file>