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4.xml" ContentType="application/vnd.openxmlformats-officedocument.presentationml.tag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276" r:id="rId2"/>
    <p:sldId id="274" r:id="rId3"/>
    <p:sldId id="278" r:id="rId4"/>
    <p:sldId id="293" r:id="rId5"/>
    <p:sldId id="279" r:id="rId6"/>
    <p:sldId id="294" r:id="rId7"/>
    <p:sldId id="282" r:id="rId8"/>
    <p:sldId id="288" r:id="rId9"/>
    <p:sldId id="285" r:id="rId10"/>
    <p:sldId id="290" r:id="rId11"/>
    <p:sldId id="291" r:id="rId12"/>
    <p:sldId id="292" r:id="rId13"/>
    <p:sldId id="286" r:id="rId14"/>
    <p:sldId id="295" r:id="rId15"/>
    <p:sldId id="287" r:id="rId16"/>
    <p:sldId id="296" r:id="rId17"/>
    <p:sldId id="277" r:id="rId18"/>
    <p:sldId id="26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454C"/>
    <a:srgbClr val="9D2122"/>
    <a:srgbClr val="9C0003"/>
    <a:srgbClr val="0E0E0C"/>
    <a:srgbClr val="D5D5D3"/>
    <a:srgbClr val="580F10"/>
    <a:srgbClr val="373634"/>
    <a:srgbClr val="789D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04" autoAdjust="0"/>
    <p:restoredTop sz="69492" autoAdjust="0"/>
  </p:normalViewPr>
  <p:slideViewPr>
    <p:cSldViewPr snapToGrid="0">
      <p:cViewPr varScale="1">
        <p:scale>
          <a:sx n="73" d="100"/>
          <a:sy n="73" d="100"/>
        </p:scale>
        <p:origin x="2172"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1" d="100"/>
          <a:sy n="71" d="100"/>
        </p:scale>
        <p:origin x="336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321960B-50F7-6E80-1C8C-1AFB68C50BD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43037D7-E71D-19FE-5D56-98C2D3B512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4AA195F-6340-42A6-9FE9-6B0BF8C1577F}" type="datetimeFigureOut">
              <a:rPr lang="en-US" smtClean="0"/>
              <a:t>7/14/2026</a:t>
            </a:fld>
            <a:endParaRPr lang="en-US"/>
          </a:p>
        </p:txBody>
      </p:sp>
      <p:sp>
        <p:nvSpPr>
          <p:cNvPr id="4" name="Footer Placeholder 3">
            <a:extLst>
              <a:ext uri="{FF2B5EF4-FFF2-40B4-BE49-F238E27FC236}">
                <a16:creationId xmlns:a16="http://schemas.microsoft.com/office/drawing/2014/main" id="{01D2A6EE-8E33-77FA-5A8A-AF671DB6D9E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481701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2D792-24DD-B547-BF16-78673306CFB2}"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448855-59E0-0C47-BA19-C2DA7F4B053B}" type="slidenum">
              <a:rPr lang="en-US" smtClean="0"/>
              <a:t>‹#›</a:t>
            </a:fld>
            <a:endParaRPr lang="en-US"/>
          </a:p>
        </p:txBody>
      </p:sp>
    </p:spTree>
    <p:extLst>
      <p:ext uri="{BB962C8B-B14F-4D97-AF65-F5344CB8AC3E}">
        <p14:creationId xmlns:p14="http://schemas.microsoft.com/office/powerpoint/2010/main" val="419658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Texas Tech Whitacre College of Engineering conducts online learning courses in conjunction with face-to-face sections using available lecture capture capabilities. The concept of teaching two different sets of students may initially seem challenging. Yet, with careful planning and forethought for the necessary requirements and needs associated with both types of students, instructing two different course sections simultaneously is manageable. This presentation is intended to provide a few tips, advice, and best practices for maximizing lecture capture capabilities for both you and your students. </a:t>
            </a:r>
          </a:p>
        </p:txBody>
      </p:sp>
      <p:sp>
        <p:nvSpPr>
          <p:cNvPr id="4" name="Slide Number Placeholder 3"/>
          <p:cNvSpPr>
            <a:spLocks noGrp="1"/>
          </p:cNvSpPr>
          <p:nvPr>
            <p:ph type="sldNum" sz="quarter" idx="5"/>
          </p:nvPr>
        </p:nvSpPr>
        <p:spPr/>
        <p:txBody>
          <a:bodyPr/>
          <a:lstStyle/>
          <a:p>
            <a:fld id="{96448855-59E0-0C47-BA19-C2DA7F4B053B}" type="slidenum">
              <a:rPr lang="en-US" smtClean="0"/>
              <a:t>1</a:t>
            </a:fld>
            <a:endParaRPr lang="en-US"/>
          </a:p>
        </p:txBody>
      </p:sp>
    </p:spTree>
    <p:extLst>
      <p:ext uri="{BB962C8B-B14F-4D97-AF65-F5344CB8AC3E}">
        <p14:creationId xmlns:p14="http://schemas.microsoft.com/office/powerpoint/2010/main" val="3553447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10</a:t>
            </a:fld>
            <a:endParaRPr lang="en-US"/>
          </a:p>
        </p:txBody>
      </p:sp>
    </p:spTree>
    <p:extLst>
      <p:ext uri="{BB962C8B-B14F-4D97-AF65-F5344CB8AC3E}">
        <p14:creationId xmlns:p14="http://schemas.microsoft.com/office/powerpoint/2010/main" val="502029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classrooms do have a whiteboard mounted camera if you would prefer this function. The whiteboard camera will capture approximately a 6-foot area and, similar to the ceiling-mounted camera, the information that you write on the whiteboard will be clearly visible for your face-to-face students and your online learning students as this is captured on the video. I encourage you to use dark pen colors such as black or dark blue for best visibility both in the classroom and in the video. </a:t>
            </a:r>
          </a:p>
          <a:p>
            <a:endParaRPr lang="en-US" dirty="0"/>
          </a:p>
          <a:p>
            <a:r>
              <a:rPr lang="en-US" dirty="0"/>
              <a:t>If you want to use other colors for emphasis of the materials, I encourage you to use the pen-enabled tablet in conjunction with the PC.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11</a:t>
            </a:fld>
            <a:endParaRPr lang="en-US"/>
          </a:p>
        </p:txBody>
      </p:sp>
    </p:spTree>
    <p:extLst>
      <p:ext uri="{BB962C8B-B14F-4D97-AF65-F5344CB8AC3E}">
        <p14:creationId xmlns:p14="http://schemas.microsoft.com/office/powerpoint/2010/main" val="4115080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12</a:t>
            </a:fld>
            <a:endParaRPr lang="en-US"/>
          </a:p>
        </p:txBody>
      </p:sp>
    </p:spTree>
    <p:extLst>
      <p:ext uri="{BB962C8B-B14F-4D97-AF65-F5344CB8AC3E}">
        <p14:creationId xmlns:p14="http://schemas.microsoft.com/office/powerpoint/2010/main" val="1212884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ceiling mounted beam-forming microphones that will capture your lecture, conversations, and discussions. The classroom default audio captures instructors' voices near the front of the classroom.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Larger lecture halls have two installed microphones and may have a button on the touch panel labeled “Student Mic”. Highlighting this option, opens the microphone to capture audio from the entire classroom. This function is useful if you are conducting a question-and-answer period and want to ensure online learning students clearly hear all of the student questions. If you’re unsure, a good practice is to repeat any student questions prior to responding with an answer. </a:t>
            </a:r>
          </a:p>
          <a:p>
            <a:endParaRPr lang="en-US" dirty="0"/>
          </a:p>
          <a:p>
            <a:r>
              <a:rPr lang="en-US" dirty="0"/>
              <a:t>If you are soft-spoken, the larger classrooms also provide a voice amplification feature so that your regular voice will carry all of the way to the student in the far back row of the classroom.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13</a:t>
            </a:fld>
            <a:endParaRPr lang="en-US"/>
          </a:p>
        </p:txBody>
      </p:sp>
    </p:spTree>
    <p:extLst>
      <p:ext uri="{BB962C8B-B14F-4D97-AF65-F5344CB8AC3E}">
        <p14:creationId xmlns:p14="http://schemas.microsoft.com/office/powerpoint/2010/main" val="3356215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14</a:t>
            </a:fld>
            <a:endParaRPr lang="en-US"/>
          </a:p>
        </p:txBody>
      </p:sp>
    </p:spTree>
    <p:extLst>
      <p:ext uri="{BB962C8B-B14F-4D97-AF65-F5344CB8AC3E}">
        <p14:creationId xmlns:p14="http://schemas.microsoft.com/office/powerpoint/2010/main" val="14778123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end of your class, don’t forget to sign out of the computer and then turn off the audio-visual system at the touch panel.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professors leave the equipment on the HDMI input and do not completely power down the AV system. Although it may not be obvious because the screen is black, the lamp in the projector is still lit. We want to be good stewards and preserve the equipment for as long as possible.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there is no need to shut down the computer. Simply sign 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You’ll receive a prompt on the </a:t>
            </a:r>
            <a:r>
              <a:rPr lang="en-US"/>
              <a:t>touch panel asking </a:t>
            </a:r>
            <a:r>
              <a:rPr lang="en-US" dirty="0"/>
              <a:t>if you’re sure you want to turn the system off. You are. Please select the green power down button.</a:t>
            </a:r>
          </a:p>
        </p:txBody>
      </p:sp>
      <p:sp>
        <p:nvSpPr>
          <p:cNvPr id="4" name="Slide Number Placeholder 3"/>
          <p:cNvSpPr>
            <a:spLocks noGrp="1"/>
          </p:cNvSpPr>
          <p:nvPr>
            <p:ph type="sldNum" sz="quarter" idx="5"/>
          </p:nvPr>
        </p:nvSpPr>
        <p:spPr/>
        <p:txBody>
          <a:bodyPr/>
          <a:lstStyle/>
          <a:p>
            <a:fld id="{96448855-59E0-0C47-BA19-C2DA7F4B053B}" type="slidenum">
              <a:rPr lang="en-US" smtClean="0"/>
              <a:t>15</a:t>
            </a:fld>
            <a:endParaRPr lang="en-US"/>
          </a:p>
        </p:txBody>
      </p:sp>
    </p:spTree>
    <p:extLst>
      <p:ext uri="{BB962C8B-B14F-4D97-AF65-F5344CB8AC3E}">
        <p14:creationId xmlns:p14="http://schemas.microsoft.com/office/powerpoint/2010/main" val="440142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67E9B-C4ED-D19B-4B85-E50B380DF1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3F7ED0-D019-48FE-9FC1-BA1FA37CB6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AD9A0C-A2CE-8892-0027-F4A75A7807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experience any problems with the equipment, you’re always welcome to call the Classroom Helpline. The phone number is provided on the podium and on the desktop wallpaper. That number rings to the Director, Program Manager, and student assistants. One of us will come assist you as soon as possible. If we don’t answer, please leave a message. We’ll see that and respond when we’re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You’re also welcome to message us in Teams. </a:t>
            </a:r>
          </a:p>
        </p:txBody>
      </p:sp>
      <p:sp>
        <p:nvSpPr>
          <p:cNvPr id="4" name="Slide Number Placeholder 3">
            <a:extLst>
              <a:ext uri="{FF2B5EF4-FFF2-40B4-BE49-F238E27FC236}">
                <a16:creationId xmlns:a16="http://schemas.microsoft.com/office/drawing/2014/main" id="{839F9B38-8573-CBCD-63BF-39F22699BBA9}"/>
              </a:ext>
            </a:extLst>
          </p:cNvPr>
          <p:cNvSpPr>
            <a:spLocks noGrp="1"/>
          </p:cNvSpPr>
          <p:nvPr>
            <p:ph type="sldNum" sz="quarter" idx="5"/>
          </p:nvPr>
        </p:nvSpPr>
        <p:spPr/>
        <p:txBody>
          <a:bodyPr/>
          <a:lstStyle/>
          <a:p>
            <a:fld id="{96448855-59E0-0C47-BA19-C2DA7F4B053B}" type="slidenum">
              <a:rPr lang="en-US" smtClean="0"/>
              <a:t>16</a:t>
            </a:fld>
            <a:endParaRPr lang="en-US"/>
          </a:p>
        </p:txBody>
      </p:sp>
    </p:spTree>
    <p:extLst>
      <p:ext uri="{BB962C8B-B14F-4D97-AF65-F5344CB8AC3E}">
        <p14:creationId xmlns:p14="http://schemas.microsoft.com/office/powerpoint/2010/main" val="2759913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additional questions or would like recommendations, please reach out to the Whitacre Online Learning Program Office. We’ll be happy to discuss your classes with you.</a:t>
            </a:r>
          </a:p>
        </p:txBody>
      </p:sp>
      <p:sp>
        <p:nvSpPr>
          <p:cNvPr id="4" name="Slide Number Placeholder 3"/>
          <p:cNvSpPr>
            <a:spLocks noGrp="1"/>
          </p:cNvSpPr>
          <p:nvPr>
            <p:ph type="sldNum" sz="quarter" idx="5"/>
          </p:nvPr>
        </p:nvSpPr>
        <p:spPr/>
        <p:txBody>
          <a:bodyPr/>
          <a:lstStyle/>
          <a:p>
            <a:fld id="{96448855-59E0-0C47-BA19-C2DA7F4B053B}" type="slidenum">
              <a:rPr lang="en-US" smtClean="0"/>
              <a:t>17</a:t>
            </a:fld>
            <a:endParaRPr lang="en-US"/>
          </a:p>
        </p:txBody>
      </p:sp>
    </p:spTree>
    <p:extLst>
      <p:ext uri="{BB962C8B-B14F-4D97-AF65-F5344CB8AC3E}">
        <p14:creationId xmlns:p14="http://schemas.microsoft.com/office/powerpoint/2010/main" val="1457670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6448855-59E0-0C47-BA19-C2DA7F4B053B}" type="slidenum">
              <a:rPr lang="en-US" smtClean="0"/>
              <a:t>18</a:t>
            </a:fld>
            <a:endParaRPr lang="en-US"/>
          </a:p>
        </p:txBody>
      </p:sp>
    </p:spTree>
    <p:extLst>
      <p:ext uri="{BB962C8B-B14F-4D97-AF65-F5344CB8AC3E}">
        <p14:creationId xmlns:p14="http://schemas.microsoft.com/office/powerpoint/2010/main" val="1281806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already be familiar with the College of Engineering classroom equipment but let me highlight the primary connections and how they can best be used. To activate the equipment including screens and projectors, you simply touch the Double-T on the touch panel in the Whitacre Online Learning capable classrooms. </a:t>
            </a:r>
          </a:p>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2</a:t>
            </a:fld>
            <a:endParaRPr lang="en-US"/>
          </a:p>
        </p:txBody>
      </p:sp>
    </p:spTree>
    <p:extLst>
      <p:ext uri="{BB962C8B-B14F-4D97-AF65-F5344CB8AC3E}">
        <p14:creationId xmlns:p14="http://schemas.microsoft.com/office/powerpoint/2010/main" val="3266606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highlighted button activates your input to both the screen within the classroom as well as to the video feed on </a:t>
            </a:r>
            <a:r>
              <a:rPr lang="en-US" dirty="0" err="1"/>
              <a:t>Mediasite</a:t>
            </a:r>
            <a:r>
              <a:rPr lang="en-US" dirty="0"/>
              <a:t>. </a:t>
            </a:r>
          </a:p>
          <a:p>
            <a:endParaRPr lang="en-US" dirty="0"/>
          </a:p>
          <a:p>
            <a:r>
              <a:rPr lang="en-US" dirty="0"/>
              <a:t>Select PC if you are logged into the podium computer, for example, and plan to teach from a PowerPoint presentation or show information from your Learning Management System course site.</a:t>
            </a:r>
          </a:p>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3</a:t>
            </a:fld>
            <a:endParaRPr lang="en-US"/>
          </a:p>
        </p:txBody>
      </p:sp>
    </p:spTree>
    <p:extLst>
      <p:ext uri="{BB962C8B-B14F-4D97-AF65-F5344CB8AC3E}">
        <p14:creationId xmlns:p14="http://schemas.microsoft.com/office/powerpoint/2010/main" val="876759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pen-enabled display is connected to the PC and is beneficial to use as a whiteboard and annotation device during your lecture.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professors effectively use PowerPoint or OneNote connected to the classroom technology. They write their equations or information and draw pictures, charts and graphics on their pen-enabled tablets as they progress through their lesson. The information projects within the classroom and on Mediasite. After class, they save and post the very same notes on the Learning Management System for their students.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4</a:t>
            </a:fld>
            <a:endParaRPr lang="en-US"/>
          </a:p>
        </p:txBody>
      </p:sp>
    </p:spTree>
    <p:extLst>
      <p:ext uri="{BB962C8B-B14F-4D97-AF65-F5344CB8AC3E}">
        <p14:creationId xmlns:p14="http://schemas.microsoft.com/office/powerpoint/2010/main" val="1643044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plan to connect a laptop, you can use the provided HDMI cable at the podium. You may need to bring an adaptor if your device does not have a direct HDMI connection.</a:t>
            </a:r>
          </a:p>
        </p:txBody>
      </p:sp>
      <p:sp>
        <p:nvSpPr>
          <p:cNvPr id="4" name="Slide Number Placeholder 3"/>
          <p:cNvSpPr>
            <a:spLocks noGrp="1"/>
          </p:cNvSpPr>
          <p:nvPr>
            <p:ph type="sldNum" sz="quarter" idx="5"/>
          </p:nvPr>
        </p:nvSpPr>
        <p:spPr/>
        <p:txBody>
          <a:bodyPr/>
          <a:lstStyle/>
          <a:p>
            <a:fld id="{96448855-59E0-0C47-BA19-C2DA7F4B053B}" type="slidenum">
              <a:rPr lang="en-US" smtClean="0"/>
              <a:t>5</a:t>
            </a:fld>
            <a:endParaRPr lang="en-US"/>
          </a:p>
        </p:txBody>
      </p:sp>
    </p:spTree>
    <p:extLst>
      <p:ext uri="{BB962C8B-B14F-4D97-AF65-F5344CB8AC3E}">
        <p14:creationId xmlns:p14="http://schemas.microsoft.com/office/powerpoint/2010/main" val="63185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6</a:t>
            </a:fld>
            <a:endParaRPr lang="en-US"/>
          </a:p>
        </p:txBody>
      </p:sp>
    </p:spTree>
    <p:extLst>
      <p:ext uri="{BB962C8B-B14F-4D97-AF65-F5344CB8AC3E}">
        <p14:creationId xmlns:p14="http://schemas.microsoft.com/office/powerpoint/2010/main" val="3280319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ClickShare</a:t>
            </a:r>
            <a:r>
              <a:rPr lang="en-US" dirty="0"/>
              <a:t> is a presentation sharing device that uses a physical USB-connected ”button” that is located on the podiums and can be plugged into either your laptop or a student laptop if they’re conducting a presentation. These have also been quite helpful if you do not have, or forgot to bring, an HDMI adaptor. </a:t>
            </a:r>
          </a:p>
          <a:p>
            <a:endParaRPr lang="en-US" dirty="0"/>
          </a:p>
          <a:p>
            <a:r>
              <a:rPr lang="en-US" dirty="0"/>
              <a:t>If you use a tablet for your lectures, the </a:t>
            </a:r>
            <a:r>
              <a:rPr lang="en-US" dirty="0" err="1"/>
              <a:t>ClickShare</a:t>
            </a:r>
            <a:r>
              <a:rPr lang="en-US" dirty="0"/>
              <a:t> button will not typically work. You can download the </a:t>
            </a:r>
            <a:r>
              <a:rPr lang="en-US" dirty="0" err="1"/>
              <a:t>ClickShare</a:t>
            </a:r>
            <a:r>
              <a:rPr lang="en-US" dirty="0"/>
              <a:t> application and wirelessly connect to the classroom. Directions are provided on the Whitacre Online Learning webpage under Faculty Resources. If you have questions, you’re always welcome to contact a Whitacre Online Learning staff member for assistance. </a:t>
            </a:r>
          </a:p>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7</a:t>
            </a:fld>
            <a:endParaRPr lang="en-US"/>
          </a:p>
        </p:txBody>
      </p:sp>
    </p:spTree>
    <p:extLst>
      <p:ext uri="{BB962C8B-B14F-4D97-AF65-F5344CB8AC3E}">
        <p14:creationId xmlns:p14="http://schemas.microsoft.com/office/powerpoint/2010/main" val="1538155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see different </a:t>
            </a:r>
            <a:r>
              <a:rPr lang="en-US" dirty="0" err="1"/>
              <a:t>ClickShare</a:t>
            </a:r>
            <a:r>
              <a:rPr lang="en-US" dirty="0"/>
              <a:t> wallpaper displays in the classrooms with directions concerning how to best connect. When using the app, a passcode displays on the screen at the front of the classroom. </a:t>
            </a:r>
          </a:p>
        </p:txBody>
      </p:sp>
      <p:sp>
        <p:nvSpPr>
          <p:cNvPr id="4" name="Slide Number Placeholder 3"/>
          <p:cNvSpPr>
            <a:spLocks noGrp="1"/>
          </p:cNvSpPr>
          <p:nvPr>
            <p:ph type="sldNum" sz="quarter" idx="5"/>
          </p:nvPr>
        </p:nvSpPr>
        <p:spPr/>
        <p:txBody>
          <a:bodyPr/>
          <a:lstStyle/>
          <a:p>
            <a:fld id="{96448855-59E0-0C47-BA19-C2DA7F4B053B}" type="slidenum">
              <a:rPr lang="en-US" smtClean="0"/>
              <a:t>8</a:t>
            </a:fld>
            <a:endParaRPr lang="en-US"/>
          </a:p>
        </p:txBody>
      </p:sp>
    </p:spTree>
    <p:extLst>
      <p:ext uri="{BB962C8B-B14F-4D97-AF65-F5344CB8AC3E}">
        <p14:creationId xmlns:p14="http://schemas.microsoft.com/office/powerpoint/2010/main" val="1448788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ceiling mounted document camera is effective for showing physical objects, writing on documents, or presenting information from a textbook. The video cameras at the back of the classroom are fixed to show you standing at the podium. They’re not designed to follow you or zoom into the front of class. The information that you present while using the doc cam will be clearly visible for your online learning students as this is captured on the video. Your in-class students will also appreciate seeing your smiling face and the information projects to the big screen in the classroom for better visibility. This is especially helpful if you’re teaching in a large lecture hall where face-to-face students sit in the backrow farthest away from you.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Preset locations provide three different sized views from the size of a piece of paper to the larger view of the projection area. You also can zoom in (or out) to best capture your information. </a:t>
            </a:r>
          </a:p>
          <a:p>
            <a:endParaRPr lang="en-US" dirty="0"/>
          </a:p>
        </p:txBody>
      </p:sp>
      <p:sp>
        <p:nvSpPr>
          <p:cNvPr id="4" name="Slide Number Placeholder 3"/>
          <p:cNvSpPr>
            <a:spLocks noGrp="1"/>
          </p:cNvSpPr>
          <p:nvPr>
            <p:ph type="sldNum" sz="quarter" idx="5"/>
          </p:nvPr>
        </p:nvSpPr>
        <p:spPr/>
        <p:txBody>
          <a:bodyPr/>
          <a:lstStyle/>
          <a:p>
            <a:fld id="{96448855-59E0-0C47-BA19-C2DA7F4B053B}" type="slidenum">
              <a:rPr lang="en-US" smtClean="0"/>
              <a:t>9</a:t>
            </a:fld>
            <a:endParaRPr lang="en-US"/>
          </a:p>
        </p:txBody>
      </p:sp>
    </p:spTree>
    <p:extLst>
      <p:ext uri="{BB962C8B-B14F-4D97-AF65-F5344CB8AC3E}">
        <p14:creationId xmlns:p14="http://schemas.microsoft.com/office/powerpoint/2010/main" val="67964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C960C-A09F-214C-94F2-72F31D3730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76975B-B189-8C45-A6E1-5B6D96A213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499E1C-18E7-814C-91C6-B0AB19DBB164}"/>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5" name="Footer Placeholder 4">
            <a:extLst>
              <a:ext uri="{FF2B5EF4-FFF2-40B4-BE49-F238E27FC236}">
                <a16:creationId xmlns:a16="http://schemas.microsoft.com/office/drawing/2014/main" id="{8D4A0D5C-D09F-4E49-86F0-50444AE42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920FB3-9348-C848-ACC4-FA59D787A8E9}"/>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2240069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5C22B-60A1-EB49-99AC-E685080997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832745-6177-8645-9DF8-BA0E60758B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14F4A6-5FE6-4B4A-A9DF-68D9F95C9F6F}"/>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5" name="Footer Placeholder 4">
            <a:extLst>
              <a:ext uri="{FF2B5EF4-FFF2-40B4-BE49-F238E27FC236}">
                <a16:creationId xmlns:a16="http://schemas.microsoft.com/office/drawing/2014/main" id="{AB484B51-5BFD-6044-BB41-F62095B73A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4B27A2-BF04-104C-B27E-6DA2EAFCA73C}"/>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81509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7A3C1D-4548-CF49-85CD-A48651F668A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900374-0828-014B-BAA5-46D0512DE2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3AAB41-F2F7-8541-A4D0-30CF8C87A0CD}"/>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5" name="Footer Placeholder 4">
            <a:extLst>
              <a:ext uri="{FF2B5EF4-FFF2-40B4-BE49-F238E27FC236}">
                <a16:creationId xmlns:a16="http://schemas.microsoft.com/office/drawing/2014/main" id="{4B1D2799-A392-7044-8D33-28E1EAC117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A3CAEB-9943-9246-80A2-EC137791A50F}"/>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1078031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47328-62D6-C94D-8D05-3292D15602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BA32B4-26AF-5448-8DB0-0A373F703D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3DAC9-B8F1-D64F-9927-FC9E9A399B0E}"/>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5" name="Footer Placeholder 4">
            <a:extLst>
              <a:ext uri="{FF2B5EF4-FFF2-40B4-BE49-F238E27FC236}">
                <a16:creationId xmlns:a16="http://schemas.microsoft.com/office/drawing/2014/main" id="{2F0FB81F-E884-3F40-80D9-34D5E815F2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1C4AC9-2D21-0C42-8623-78AC5E03E732}"/>
              </a:ext>
            </a:extLst>
          </p:cNvPr>
          <p:cNvSpPr>
            <a:spLocks noGrp="1"/>
          </p:cNvSpPr>
          <p:nvPr>
            <p:ph type="sldNum" sz="quarter" idx="12"/>
          </p:nvPr>
        </p:nvSpPr>
        <p:spPr/>
        <p:txBody>
          <a:bodyPr/>
          <a:lstStyle/>
          <a:p>
            <a:fld id="{4001EB1D-0E1E-524E-A37D-441584327CC2}" type="slidenum">
              <a:rPr lang="en-US" smtClean="0"/>
              <a:t>‹#›</a:t>
            </a:fld>
            <a:endParaRPr lang="en-US"/>
          </a:p>
        </p:txBody>
      </p:sp>
      <p:pic>
        <p:nvPicPr>
          <p:cNvPr id="8" name="Picture 7">
            <a:extLst>
              <a:ext uri="{FF2B5EF4-FFF2-40B4-BE49-F238E27FC236}">
                <a16:creationId xmlns:a16="http://schemas.microsoft.com/office/drawing/2014/main" id="{BC10B5D1-5E1C-FF3B-C076-6ABB91C38384}"/>
              </a:ext>
            </a:extLst>
          </p:cNvPr>
          <p:cNvPicPr>
            <a:picLocks noChangeAspect="1"/>
          </p:cNvPicPr>
          <p:nvPr userDrawn="1"/>
        </p:nvPicPr>
        <p:blipFill>
          <a:blip r:embed="rId2"/>
          <a:stretch>
            <a:fillRect/>
          </a:stretch>
        </p:blipFill>
        <p:spPr>
          <a:xfrm>
            <a:off x="917111" y="472281"/>
            <a:ext cx="3121489" cy="1111250"/>
          </a:xfrm>
          <a:prstGeom prst="rect">
            <a:avLst/>
          </a:prstGeom>
        </p:spPr>
      </p:pic>
    </p:spTree>
    <p:extLst>
      <p:ext uri="{BB962C8B-B14F-4D97-AF65-F5344CB8AC3E}">
        <p14:creationId xmlns:p14="http://schemas.microsoft.com/office/powerpoint/2010/main" val="3854234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EB774-1CF1-BC48-BA8E-D36B641338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3390AD-7949-024C-A79C-2BFEA3ACC4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245170-012E-C443-AD60-48492FE44EFB}"/>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5" name="Footer Placeholder 4">
            <a:extLst>
              <a:ext uri="{FF2B5EF4-FFF2-40B4-BE49-F238E27FC236}">
                <a16:creationId xmlns:a16="http://schemas.microsoft.com/office/drawing/2014/main" id="{39CE3D9C-49C1-DC42-B0F3-CAAA0A9AA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676D8A-C12D-7A44-97C4-E1144ECD2EAD}"/>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2348778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B9E17-C40B-594E-B103-9B0C32608C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006983-845B-1649-AB12-15ADEBFDF06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CB0B57-136E-474A-B93E-0F2EAB31BC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85CF89-9857-114C-A7C6-EF998CFF2350}"/>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6" name="Footer Placeholder 5">
            <a:extLst>
              <a:ext uri="{FF2B5EF4-FFF2-40B4-BE49-F238E27FC236}">
                <a16:creationId xmlns:a16="http://schemas.microsoft.com/office/drawing/2014/main" id="{218D7D36-FB28-5346-8613-0450099616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E4C2C6-4EF7-084F-A656-CF5DE6886754}"/>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265435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62150-7247-AC42-AC08-9174DF0CF86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3CBE48-78A8-F346-8A9A-2EE45EBD43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6EFF90-ECF3-0A44-B7AD-87AF9EB444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3A1E2C-D6B9-3F44-977C-EA5D078427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852AD1-A55F-8A43-810C-F44EC05049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5B47F3-C845-6E48-8765-919F3F310B76}"/>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8" name="Footer Placeholder 7">
            <a:extLst>
              <a:ext uri="{FF2B5EF4-FFF2-40B4-BE49-F238E27FC236}">
                <a16:creationId xmlns:a16="http://schemas.microsoft.com/office/drawing/2014/main" id="{0C796F2C-5D41-5041-8FFF-E7BDF80E81D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016046D-C4B0-894E-BBC3-8F78DD374C45}"/>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1078550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B48B0-85CC-3E40-9A51-F01C8A6601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05972A-337B-774D-B65F-FEE8B9094CAA}"/>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4" name="Footer Placeholder 3">
            <a:extLst>
              <a:ext uri="{FF2B5EF4-FFF2-40B4-BE49-F238E27FC236}">
                <a16:creationId xmlns:a16="http://schemas.microsoft.com/office/drawing/2014/main" id="{A444BB1C-1883-7C49-92C8-9102478FDA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48DA65-F024-0D49-958C-7AF3BDD19376}"/>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2942800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10AF7D-C979-E649-874B-1D874FD64133}"/>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3" name="Footer Placeholder 2">
            <a:extLst>
              <a:ext uri="{FF2B5EF4-FFF2-40B4-BE49-F238E27FC236}">
                <a16:creationId xmlns:a16="http://schemas.microsoft.com/office/drawing/2014/main" id="{2337CF02-6930-FB44-ABB3-73DC2353A8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CA5BE6-F0EC-C04E-8590-7BDE7F040C34}"/>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315938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936DB-8512-F444-9B3F-FB4A808C0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1B675F-5F94-4D47-9F3D-7F3F21D1DF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A7F0DC-7755-2745-A70E-45B55FB559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599759-E119-8945-A122-13F31401A4D6}"/>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6" name="Footer Placeholder 5">
            <a:extLst>
              <a:ext uri="{FF2B5EF4-FFF2-40B4-BE49-F238E27FC236}">
                <a16:creationId xmlns:a16="http://schemas.microsoft.com/office/drawing/2014/main" id="{46F661F9-75CA-084E-A97E-A15EB2AA0F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E2983A-44C9-484B-AF1D-D99EF3C6C310}"/>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2880481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DE5E0-8A20-F94A-8AE2-EF2954855C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131519-9686-6F4D-BBCF-BAD1F8DD9B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5F119C-52D2-EF4A-A8E5-ED8B182FE6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A1B0AC-8FD8-4C4B-9571-9575EC5C0143}"/>
              </a:ext>
            </a:extLst>
          </p:cNvPr>
          <p:cNvSpPr>
            <a:spLocks noGrp="1"/>
          </p:cNvSpPr>
          <p:nvPr>
            <p:ph type="dt" sz="half" idx="10"/>
          </p:nvPr>
        </p:nvSpPr>
        <p:spPr/>
        <p:txBody>
          <a:bodyPr/>
          <a:lstStyle/>
          <a:p>
            <a:fld id="{0E6D2FCA-665C-0E42-B22B-2B0808BD0805}" type="datetimeFigureOut">
              <a:rPr lang="en-US" smtClean="0"/>
              <a:t>7/14/2026</a:t>
            </a:fld>
            <a:endParaRPr lang="en-US"/>
          </a:p>
        </p:txBody>
      </p:sp>
      <p:sp>
        <p:nvSpPr>
          <p:cNvPr id="6" name="Footer Placeholder 5">
            <a:extLst>
              <a:ext uri="{FF2B5EF4-FFF2-40B4-BE49-F238E27FC236}">
                <a16:creationId xmlns:a16="http://schemas.microsoft.com/office/drawing/2014/main" id="{B47C1CE2-B68F-224D-B705-06A9B73CB0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1A29B1-BFD4-634C-A1BF-DFD09A6F7EA2}"/>
              </a:ext>
            </a:extLst>
          </p:cNvPr>
          <p:cNvSpPr>
            <a:spLocks noGrp="1"/>
          </p:cNvSpPr>
          <p:nvPr>
            <p:ph type="sldNum" sz="quarter" idx="12"/>
          </p:nvPr>
        </p:nvSpPr>
        <p:spPr/>
        <p:txBody>
          <a:bodyPr/>
          <a:lstStyle/>
          <a:p>
            <a:fld id="{4001EB1D-0E1E-524E-A37D-441584327CC2}" type="slidenum">
              <a:rPr lang="en-US" smtClean="0"/>
              <a:t>‹#›</a:t>
            </a:fld>
            <a:endParaRPr lang="en-US"/>
          </a:p>
        </p:txBody>
      </p:sp>
    </p:spTree>
    <p:extLst>
      <p:ext uri="{BB962C8B-B14F-4D97-AF65-F5344CB8AC3E}">
        <p14:creationId xmlns:p14="http://schemas.microsoft.com/office/powerpoint/2010/main" val="422029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50000"/>
              </a:schemeClr>
            </a:gs>
            <a:gs pos="96000">
              <a:srgbClr val="0E0E0C"/>
            </a:gs>
            <a:gs pos="97000">
              <a:srgbClr val="D5D5D3"/>
            </a:gs>
            <a:gs pos="100000">
              <a:srgbClr val="0E0E0C"/>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F0F6F8-0552-1344-92E5-5D76A0566F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582AD4-F84E-544B-921F-8EBBE0A5E9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9B0DE2-5598-7848-B3F6-B8E5858AA5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D2FCA-665C-0E42-B22B-2B0808BD0805}" type="datetimeFigureOut">
              <a:rPr lang="en-US" smtClean="0"/>
              <a:t>7/14/2026</a:t>
            </a:fld>
            <a:endParaRPr lang="en-US"/>
          </a:p>
        </p:txBody>
      </p:sp>
      <p:sp>
        <p:nvSpPr>
          <p:cNvPr id="5" name="Footer Placeholder 4">
            <a:extLst>
              <a:ext uri="{FF2B5EF4-FFF2-40B4-BE49-F238E27FC236}">
                <a16:creationId xmlns:a16="http://schemas.microsoft.com/office/drawing/2014/main" id="{863EC3DC-96C6-5047-99F9-04C5A2ED5D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2721909-FA4F-6C48-AE88-9ECE44B146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EB1D-0E1E-524E-A37D-441584327CC2}" type="slidenum">
              <a:rPr lang="en-US" smtClean="0"/>
              <a:t>‹#›</a:t>
            </a:fld>
            <a:endParaRPr lang="en-US"/>
          </a:p>
        </p:txBody>
      </p:sp>
    </p:spTree>
    <p:extLst>
      <p:ext uri="{BB962C8B-B14F-4D97-AF65-F5344CB8AC3E}">
        <p14:creationId xmlns:p14="http://schemas.microsoft.com/office/powerpoint/2010/main" val="1590026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10.xml"/><Relationship Id="rId7" Type="http://schemas.microsoft.com/office/2007/relationships/hdphoto" Target="../media/hdphoto7.wdp"/><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3.sv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microsoft.com/office/2007/relationships/hdphoto" Target="../media/hdphoto9.wdp"/><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35.png"/><Relationship Id="rId5" Type="http://schemas.openxmlformats.org/officeDocument/2006/relationships/image" Target="../media/image12.sv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microsoft.com/office/2007/relationships/hdphoto" Target="../media/hdphoto11.wdp"/><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37.png"/><Relationship Id="rId5" Type="http://schemas.microsoft.com/office/2007/relationships/hdphoto" Target="../media/hdphoto10.wdp"/><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2.sv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39.png"/><Relationship Id="rId5" Type="http://schemas.openxmlformats.org/officeDocument/2006/relationships/image" Target="../media/image3.sv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2.sv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3.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6.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notesSlide" Target="../notesSlides/notesSlide6.xml"/><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4.png"/><Relationship Id="rId11" Type="http://schemas.openxmlformats.org/officeDocument/2006/relationships/image" Target="../media/image18.png"/><Relationship Id="rId5" Type="http://schemas.microsoft.com/office/2007/relationships/hdphoto" Target="../media/hdphoto4.wdp"/><Relationship Id="rId10"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20.png"/><Relationship Id="rId5" Type="http://schemas.openxmlformats.org/officeDocument/2006/relationships/image" Target="../media/image12.sv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8.xml"/><Relationship Id="rId7" Type="http://schemas.microsoft.com/office/2007/relationships/hdphoto" Target="../media/hdphoto6.wdp"/><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3.sv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uble Wave 1" descr="Scroll that contains the words &quot;Maximize Lecture Capture: Classroom Technology&quot;">
            <a:extLst>
              <a:ext uri="{FF2B5EF4-FFF2-40B4-BE49-F238E27FC236}">
                <a16:creationId xmlns:a16="http://schemas.microsoft.com/office/drawing/2014/main" id="{71EC7237-6735-CB4C-ADD4-458B31874D35}"/>
              </a:ext>
            </a:extLst>
          </p:cNvPr>
          <p:cNvSpPr/>
          <p:nvPr/>
        </p:nvSpPr>
        <p:spPr>
          <a:xfrm>
            <a:off x="-355600" y="2024782"/>
            <a:ext cx="12903200" cy="1811867"/>
          </a:xfrm>
          <a:prstGeom prst="doubleWave">
            <a:avLst>
              <a:gd name="adj1" fmla="val 12500"/>
              <a:gd name="adj2" fmla="val 0"/>
            </a:avLst>
          </a:prstGeom>
          <a:solidFill>
            <a:schemeClr val="bg1">
              <a:lumMod val="85000"/>
            </a:schemeClr>
          </a:solidFill>
          <a:ln w="38100">
            <a:solidFill>
              <a:srgbClr val="9C00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2B34038A-258C-4F4C-9A23-0C7B074EB11B}"/>
              </a:ext>
            </a:extLst>
          </p:cNvPr>
          <p:cNvSpPr txBox="1">
            <a:spLocks noGrp="1"/>
          </p:cNvSpPr>
          <p:nvPr>
            <p:ph type="title" idx="4294967295"/>
          </p:nvPr>
        </p:nvSpPr>
        <p:spPr>
          <a:xfrm>
            <a:off x="0" y="2598003"/>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ysClr val="windowText" lastClr="000000"/>
                </a:solidFill>
                <a:effectLst/>
                <a:uLnTx/>
                <a:uFillTx/>
                <a:latin typeface="Century Gothic" panose="020B0502020202020204" pitchFamily="34" charset="0"/>
                <a:ea typeface="Source Sans Pro SemiBold" panose="020B0503030403020204" pitchFamily="34" charset="0"/>
                <a:cs typeface="+mn-cs"/>
              </a:rPr>
              <a:t>Maximize Lecture Capture: Classroom Technology</a:t>
            </a:r>
          </a:p>
        </p:txBody>
      </p:sp>
    </p:spTree>
    <p:extLst>
      <p:ext uri="{BB962C8B-B14F-4D97-AF65-F5344CB8AC3E}">
        <p14:creationId xmlns:p14="http://schemas.microsoft.com/office/powerpoint/2010/main" val="800022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ADA93B-0921-4CD7-7373-F174F31733AE}"/>
              </a:ext>
            </a:extLst>
          </p:cNvPr>
          <p:cNvSpPr txBox="1">
            <a:spLocks noGrp="1"/>
          </p:cNvSpPr>
          <p:nvPr>
            <p:ph type="title" idx="4294967295"/>
          </p:nvPr>
        </p:nvSpPr>
        <p:spPr>
          <a:xfrm>
            <a:off x="5061738" y="357723"/>
            <a:ext cx="6794981"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Document Camera Examples</a:t>
            </a:r>
          </a:p>
        </p:txBody>
      </p:sp>
      <p:pic>
        <p:nvPicPr>
          <p:cNvPr id="5" name="Picture 4" descr="A person sitting at a desk">
            <a:extLst>
              <a:ext uri="{FF2B5EF4-FFF2-40B4-BE49-F238E27FC236}">
                <a16:creationId xmlns:a16="http://schemas.microsoft.com/office/drawing/2014/main" id="{27AC825C-C181-EBB7-96B3-0B7E37B686C6}"/>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57561" y="1854623"/>
            <a:ext cx="5572507" cy="2068639"/>
          </a:xfrm>
          <a:prstGeom prst="rect">
            <a:avLst/>
          </a:prstGeom>
        </p:spPr>
      </p:pic>
      <p:pic>
        <p:nvPicPr>
          <p:cNvPr id="4" name="Picture 3" descr="A finger pointing at a wheel&#10;">
            <a:extLst>
              <a:ext uri="{FF2B5EF4-FFF2-40B4-BE49-F238E27FC236}">
                <a16:creationId xmlns:a16="http://schemas.microsoft.com/office/drawing/2014/main" id="{A2B0A0C5-D045-C338-4359-CECE4FE3863A}"/>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192399" y="1846521"/>
            <a:ext cx="3886356" cy="2074126"/>
          </a:xfrm>
          <a:prstGeom prst="rect">
            <a:avLst/>
          </a:prstGeom>
        </p:spPr>
      </p:pic>
      <p:pic>
        <p:nvPicPr>
          <p:cNvPr id="6" name="Picture 5" descr="A person standing at a computer monitor.">
            <a:extLst>
              <a:ext uri="{FF2B5EF4-FFF2-40B4-BE49-F238E27FC236}">
                <a16:creationId xmlns:a16="http://schemas.microsoft.com/office/drawing/2014/main" id="{57E34FF5-CB0B-4ED6-0CBC-E747C0938C3F}"/>
              </a:ext>
            </a:extLst>
          </p:cNvPr>
          <p:cNvPicPr>
            <a:picLocks noChangeAspect="1"/>
          </p:cNvPicPr>
          <p:nvPr/>
        </p:nvPicPr>
        <p:blipFill>
          <a:blip r:embed="rId6" cstate="email">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a:ext>
            </a:extLst>
          </a:blip>
          <a:srcRect/>
          <a:stretch/>
        </p:blipFill>
        <p:spPr>
          <a:xfrm>
            <a:off x="10078755" y="1854623"/>
            <a:ext cx="1777964" cy="2074127"/>
          </a:xfrm>
          <a:prstGeom prst="rect">
            <a:avLst/>
          </a:prstGeom>
        </p:spPr>
      </p:pic>
      <p:pic>
        <p:nvPicPr>
          <p:cNvPr id="9" name="Picture 8" descr="A close-up of a person's hand and a page in a book. ">
            <a:extLst>
              <a:ext uri="{FF2B5EF4-FFF2-40B4-BE49-F238E27FC236}">
                <a16:creationId xmlns:a16="http://schemas.microsoft.com/office/drawing/2014/main" id="{BFAE1D19-1F5A-51E0-959F-57EFC85B448D}"/>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2772624" y="4103355"/>
            <a:ext cx="6839549" cy="1869703"/>
          </a:xfrm>
          <a:prstGeom prst="rect">
            <a:avLst/>
          </a:prstGeom>
        </p:spPr>
      </p:pic>
    </p:spTree>
    <p:custDataLst>
      <p:tags r:id="rId1"/>
    </p:custDataLst>
    <p:extLst>
      <p:ext uri="{BB962C8B-B14F-4D97-AF65-F5344CB8AC3E}">
        <p14:creationId xmlns:p14="http://schemas.microsoft.com/office/powerpoint/2010/main" val="1821843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5061738" y="357723"/>
            <a:ext cx="6794981"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White Board Camera Input</a:t>
            </a:r>
          </a:p>
        </p:txBody>
      </p:sp>
      <p:pic>
        <p:nvPicPr>
          <p:cNvPr id="11" name="Picture 10" descr="Screenshot of a control panel interface for managing audiovisual inputs and room volume in a presentation or conference setting. It features labeled buttons for PC, HDMI, Click Share, Doc Cam, and White Board Cam inputs, along with a vertical volume slider, mute button, and a red System Off button on a dark background.">
            <a:extLst>
              <a:ext uri="{FF2B5EF4-FFF2-40B4-BE49-F238E27FC236}">
                <a16:creationId xmlns:a16="http://schemas.microsoft.com/office/drawing/2014/main" id="{31118099-0AF6-F2C3-30D2-A7AA44818C47}"/>
              </a:ext>
            </a:extLst>
          </p:cNvPr>
          <p:cNvPicPr preferRelativeResize="0">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57617" y="1866806"/>
            <a:ext cx="6516608" cy="4279392"/>
          </a:xfrm>
          <a:prstGeom prst="rect">
            <a:avLst/>
          </a:prstGeom>
        </p:spPr>
      </p:pic>
      <p:pic>
        <p:nvPicPr>
          <p:cNvPr id="6" name="Graphic 5" descr="Right pointing backhand index with solid fill">
            <a:extLst>
              <a:ext uri="{FF2B5EF4-FFF2-40B4-BE49-F238E27FC236}">
                <a16:creationId xmlns:a16="http://schemas.microsoft.com/office/drawing/2014/main" id="{755315CF-64BD-B243-A9D3-A82040E2AAA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4002708">
            <a:off x="8558819" y="2232163"/>
            <a:ext cx="1830810" cy="1830810"/>
          </a:xfrm>
          <a:prstGeom prst="rect">
            <a:avLst/>
          </a:prstGeom>
        </p:spPr>
      </p:pic>
    </p:spTree>
    <p:custDataLst>
      <p:tags r:id="rId1"/>
    </p:custDataLst>
    <p:extLst>
      <p:ext uri="{BB962C8B-B14F-4D97-AF65-F5344CB8AC3E}">
        <p14:creationId xmlns:p14="http://schemas.microsoft.com/office/powerpoint/2010/main" val="148803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2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6"/>
                                        </p:tgtEl>
                                        <p:attrNameLst>
                                          <p:attrName>ppt_x</p:attrName>
                                          <p:attrName>ppt_y</p:attrName>
                                        </p:attrNameLst>
                                      </p:cBhvr>
                                    </p:animMotion>
                                    <p:animEffect transition="in" filter="fade">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58FEA3-69C2-8169-E940-A1EE4EE21E6A}"/>
              </a:ext>
            </a:extLst>
          </p:cNvPr>
          <p:cNvSpPr txBox="1">
            <a:spLocks noGrp="1"/>
          </p:cNvSpPr>
          <p:nvPr>
            <p:ph type="title" idx="4294967295"/>
          </p:nvPr>
        </p:nvSpPr>
        <p:spPr>
          <a:xfrm>
            <a:off x="5061738" y="357723"/>
            <a:ext cx="6794981"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White Board Camera Examples</a:t>
            </a:r>
          </a:p>
        </p:txBody>
      </p:sp>
      <p:pic>
        <p:nvPicPr>
          <p:cNvPr id="4" name="Picture 3" descr="A person pointing at a whiteboard&#10;&#10;">
            <a:extLst>
              <a:ext uri="{FF2B5EF4-FFF2-40B4-BE49-F238E27FC236}">
                <a16:creationId xmlns:a16="http://schemas.microsoft.com/office/drawing/2014/main" id="{0A519B2D-C160-D8BE-9F73-D68A26F77EA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223157" y="1712825"/>
            <a:ext cx="6891627" cy="2750683"/>
          </a:xfrm>
          <a:prstGeom prst="rect">
            <a:avLst/>
          </a:prstGeom>
        </p:spPr>
      </p:pic>
      <p:pic>
        <p:nvPicPr>
          <p:cNvPr id="8" name="Picture 7" descr="A hand writing on a whiteboard">
            <a:extLst>
              <a:ext uri="{FF2B5EF4-FFF2-40B4-BE49-F238E27FC236}">
                <a16:creationId xmlns:a16="http://schemas.microsoft.com/office/drawing/2014/main" id="{1DE240F2-5D2B-A330-435D-053A0F88BFA9}"/>
              </a:ext>
            </a:extLst>
          </p:cNvPr>
          <p:cNvPicPr>
            <a:picLocks noChangeAspect="1"/>
          </p:cNvPicPr>
          <p:nvPr/>
        </p:nvPicPr>
        <p:blipFill>
          <a:blip r:embed="rId6" cstate="email">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tretch>
            <a:fillRect/>
          </a:stretch>
        </p:blipFill>
        <p:spPr>
          <a:xfrm>
            <a:off x="5862181" y="3562224"/>
            <a:ext cx="6329819" cy="2454250"/>
          </a:xfrm>
          <a:prstGeom prst="rect">
            <a:avLst/>
          </a:prstGeom>
        </p:spPr>
      </p:pic>
    </p:spTree>
    <p:custDataLst>
      <p:tags r:id="rId1"/>
    </p:custDataLst>
    <p:extLst>
      <p:ext uri="{BB962C8B-B14F-4D97-AF65-F5344CB8AC3E}">
        <p14:creationId xmlns:p14="http://schemas.microsoft.com/office/powerpoint/2010/main" val="26536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5061738" y="357723"/>
            <a:ext cx="679498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Microphones Input</a:t>
            </a:r>
          </a:p>
        </p:txBody>
      </p:sp>
      <p:pic>
        <p:nvPicPr>
          <p:cNvPr id="14" name="Picture 13" descr="Screenshot of a digital control panel interface for managing audiovisual inputs and audio settings in a room. Features labeled buttons for selecting PC, HDMI, Click Share, and Doc Cam inputs, a vertical slider for room volume adjustment, mute options, and microphone controls for instructor, student, and ceiling mics, with a system off indicator at the bottom.&#10;">
            <a:extLst>
              <a:ext uri="{FF2B5EF4-FFF2-40B4-BE49-F238E27FC236}">
                <a16:creationId xmlns:a16="http://schemas.microsoft.com/office/drawing/2014/main" id="{1B41AD57-A4CE-E86E-B51D-A3691A9FB98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11624" y="1753858"/>
            <a:ext cx="6139111" cy="4279392"/>
          </a:xfrm>
          <a:prstGeom prst="rect">
            <a:avLst/>
          </a:prstGeom>
        </p:spPr>
      </p:pic>
      <p:pic>
        <p:nvPicPr>
          <p:cNvPr id="4" name="Graphic 3" descr="Right pointing backhand index with solid fill">
            <a:extLst>
              <a:ext uri="{FF2B5EF4-FFF2-40B4-BE49-F238E27FC236}">
                <a16:creationId xmlns:a16="http://schemas.microsoft.com/office/drawing/2014/main" id="{30CF124D-499C-3117-D074-C182D43E72F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78306" y="3843343"/>
            <a:ext cx="1593484" cy="1593484"/>
          </a:xfrm>
          <a:prstGeom prst="rect">
            <a:avLst/>
          </a:prstGeom>
        </p:spPr>
      </p:pic>
      <p:pic>
        <p:nvPicPr>
          <p:cNvPr id="15" name="Graphic 14" descr="Right pointing backhand index with solid fill">
            <a:extLst>
              <a:ext uri="{FF2B5EF4-FFF2-40B4-BE49-F238E27FC236}">
                <a16:creationId xmlns:a16="http://schemas.microsoft.com/office/drawing/2014/main" id="{B57E428C-BB1E-7833-B922-DEFFB5696FF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757663">
            <a:off x="4178306" y="4378239"/>
            <a:ext cx="1593484" cy="1593484"/>
          </a:xfrm>
          <a:prstGeom prst="rect">
            <a:avLst/>
          </a:prstGeom>
        </p:spPr>
      </p:pic>
      <p:pic>
        <p:nvPicPr>
          <p:cNvPr id="11" name="Picture 10" descr="Touchscreen control panel interface for managing audiovisual inputs and room audio settings in a presentation or classroom environment. Features labeled buttons for PC, HDMI, Click Share, and Doc Cam inputs, volume control slider with up/down arrows, mute options for room, instructor, student, and ceiling microphones, and a red &quot;System Off&quot; button.">
            <a:extLst>
              <a:ext uri="{FF2B5EF4-FFF2-40B4-BE49-F238E27FC236}">
                <a16:creationId xmlns:a16="http://schemas.microsoft.com/office/drawing/2014/main" id="{B2484802-5324-3AE5-E63D-CA90C19D8235}"/>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052889" y="1653436"/>
            <a:ext cx="6139111" cy="4379814"/>
          </a:xfrm>
          <a:prstGeom prst="rect">
            <a:avLst/>
          </a:prstGeom>
        </p:spPr>
      </p:pic>
      <p:pic>
        <p:nvPicPr>
          <p:cNvPr id="5" name="Graphic 4" descr="Right pointing backhand index with solid fill">
            <a:extLst>
              <a:ext uri="{FF2B5EF4-FFF2-40B4-BE49-F238E27FC236}">
                <a16:creationId xmlns:a16="http://schemas.microsoft.com/office/drawing/2014/main" id="{B4DDACD1-11AB-1D00-ABDC-E86DDC5D853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147940" y="4339392"/>
            <a:ext cx="1593484" cy="1593484"/>
          </a:xfrm>
          <a:prstGeom prst="rect">
            <a:avLst/>
          </a:prstGeom>
        </p:spPr>
      </p:pic>
    </p:spTree>
    <p:custDataLst>
      <p:tags r:id="rId1"/>
    </p:custDataLst>
    <p:extLst>
      <p:ext uri="{BB962C8B-B14F-4D97-AF65-F5344CB8AC3E}">
        <p14:creationId xmlns:p14="http://schemas.microsoft.com/office/powerpoint/2010/main" val="342771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5061738" y="357723"/>
            <a:ext cx="679498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Microphones Examples</a:t>
            </a:r>
          </a:p>
        </p:txBody>
      </p:sp>
      <p:pic>
        <p:nvPicPr>
          <p:cNvPr id="4" name="Picture 3" descr="An image of a white square with green lights on it. ">
            <a:extLst>
              <a:ext uri="{FF2B5EF4-FFF2-40B4-BE49-F238E27FC236}">
                <a16:creationId xmlns:a16="http://schemas.microsoft.com/office/drawing/2014/main" id="{8EDF6936-7B5B-6B48-5645-4CBD7D7DADC3}"/>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p:blipFill>
        <p:spPr>
          <a:xfrm rot="10800000">
            <a:off x="903690" y="1928427"/>
            <a:ext cx="4509370" cy="3331922"/>
          </a:xfrm>
          <a:prstGeom prst="rect">
            <a:avLst/>
          </a:prstGeom>
        </p:spPr>
      </p:pic>
      <p:sp>
        <p:nvSpPr>
          <p:cNvPr id="3" name="Rectangle 2" descr="Yellow square outlining the location of the overhead microphone. ">
            <a:extLst>
              <a:ext uri="{FF2B5EF4-FFF2-40B4-BE49-F238E27FC236}">
                <a16:creationId xmlns:a16="http://schemas.microsoft.com/office/drawing/2014/main" id="{42A10FDB-6C26-58C1-E7B7-FE35D8512F79}"/>
              </a:ext>
              <a:ext uri="{C183D7F6-B498-43B3-948B-1728B52AA6E4}">
                <adec:decorative xmlns:adec="http://schemas.microsoft.com/office/drawing/2017/decorative" val="0"/>
              </a:ext>
            </a:extLst>
          </p:cNvPr>
          <p:cNvSpPr/>
          <p:nvPr/>
        </p:nvSpPr>
        <p:spPr>
          <a:xfrm>
            <a:off x="1822426" y="2237953"/>
            <a:ext cx="2671899" cy="2712870"/>
          </a:xfrm>
          <a:prstGeom prst="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white ceiling with lights&#10;">
            <a:extLst>
              <a:ext uri="{FF2B5EF4-FFF2-40B4-BE49-F238E27FC236}">
                <a16:creationId xmlns:a16="http://schemas.microsoft.com/office/drawing/2014/main" id="{1EEF25F4-1E04-DAC2-FF72-1497DC26608E}"/>
              </a:ext>
            </a:extLst>
          </p:cNvPr>
          <p:cNvPicPr>
            <a:picLocks noChangeAspect="1"/>
          </p:cNvPicPr>
          <p:nvPr/>
        </p:nvPicPr>
        <p:blipFill>
          <a:blip r:embed="rId6" cstate="email">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a:ext>
            </a:extLst>
          </a:blip>
          <a:srcRect/>
          <a:stretch/>
        </p:blipFill>
        <p:spPr>
          <a:xfrm rot="5400000">
            <a:off x="6687705" y="1904118"/>
            <a:ext cx="4127326" cy="3236412"/>
          </a:xfrm>
          <a:prstGeom prst="rect">
            <a:avLst/>
          </a:prstGeom>
        </p:spPr>
      </p:pic>
      <p:sp>
        <p:nvSpPr>
          <p:cNvPr id="8" name="Oval 7" descr="Yellow oval outlining the location of the overhead microphone. ">
            <a:extLst>
              <a:ext uri="{FF2B5EF4-FFF2-40B4-BE49-F238E27FC236}">
                <a16:creationId xmlns:a16="http://schemas.microsoft.com/office/drawing/2014/main" id="{39ED95F8-AAD9-2990-BAAE-21F284F5CD4A}"/>
              </a:ext>
              <a:ext uri="{C183D7F6-B498-43B3-948B-1728B52AA6E4}">
                <adec:decorative xmlns:adec="http://schemas.microsoft.com/office/drawing/2017/decorative" val="0"/>
              </a:ext>
            </a:extLst>
          </p:cNvPr>
          <p:cNvSpPr/>
          <p:nvPr/>
        </p:nvSpPr>
        <p:spPr>
          <a:xfrm>
            <a:off x="7991605" y="1603331"/>
            <a:ext cx="1741118" cy="1277655"/>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descr="Yellow oval outlining the location of the overhead microphone. ">
            <a:extLst>
              <a:ext uri="{FF2B5EF4-FFF2-40B4-BE49-F238E27FC236}">
                <a16:creationId xmlns:a16="http://schemas.microsoft.com/office/drawing/2014/main" id="{0B83A955-4F9A-31FF-4CC9-58A7834317BB}"/>
              </a:ext>
              <a:ext uri="{C183D7F6-B498-43B3-948B-1728B52AA6E4}">
                <adec:decorative xmlns:adec="http://schemas.microsoft.com/office/drawing/2017/decorative" val="0"/>
              </a:ext>
            </a:extLst>
          </p:cNvPr>
          <p:cNvSpPr/>
          <p:nvPr/>
        </p:nvSpPr>
        <p:spPr>
          <a:xfrm>
            <a:off x="8481164" y="4793915"/>
            <a:ext cx="662837" cy="479544"/>
          </a:xfrm>
          <a:prstGeom prst="ellipse">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943137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5061738" y="357723"/>
            <a:ext cx="679498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Technology</a:t>
            </a:r>
          </a:p>
        </p:txBody>
      </p:sp>
      <p:pic>
        <p:nvPicPr>
          <p:cNvPr id="15" name="Picture 14" descr="Screenshot of a digital control panel interface for managing audiovisual inputs and room volume, featuring buttons labeled PC, HDMI, Click Share, Doc Cam, and White Board Cam. The interface includes a vertical volume slider with up, down, and mute buttons on the right, and a red System Off button at the bottom right.">
            <a:extLst>
              <a:ext uri="{FF2B5EF4-FFF2-40B4-BE49-F238E27FC236}">
                <a16:creationId xmlns:a16="http://schemas.microsoft.com/office/drawing/2014/main" id="{B985C9F1-4788-22BE-DD1D-F74A84AC0E5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5470" y="1728610"/>
            <a:ext cx="5956148" cy="3858192"/>
          </a:xfrm>
          <a:prstGeom prst="rect">
            <a:avLst/>
          </a:prstGeom>
        </p:spPr>
      </p:pic>
      <p:pic>
        <p:nvPicPr>
          <p:cNvPr id="12" name="Graphic 11" descr="Right pointing backhand index with solid fill">
            <a:extLst>
              <a:ext uri="{FF2B5EF4-FFF2-40B4-BE49-F238E27FC236}">
                <a16:creationId xmlns:a16="http://schemas.microsoft.com/office/drawing/2014/main" id="{BB32EA66-9CC9-4C43-8A23-A6E0F929D74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3182734">
            <a:off x="4635410" y="4775399"/>
            <a:ext cx="1282455" cy="1282455"/>
          </a:xfrm>
          <a:prstGeom prst="rect">
            <a:avLst/>
          </a:prstGeom>
        </p:spPr>
      </p:pic>
      <p:pic>
        <p:nvPicPr>
          <p:cNvPr id="13" name="Picture 12" descr="Screenshot of a system control interface prompting user to confirm shutdown with &quot;Power Down&quot; in green and &quot;Cancel&quot; in red buttons. Interface includes input source icons at top, volume control on right, and a &quot;System Off&quot; button in bottom right corner.">
            <a:extLst>
              <a:ext uri="{FF2B5EF4-FFF2-40B4-BE49-F238E27FC236}">
                <a16:creationId xmlns:a16="http://schemas.microsoft.com/office/drawing/2014/main" id="{576501A7-F97B-3444-CA5C-DD07E106C07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77472" y="1431011"/>
            <a:ext cx="5880645" cy="4137684"/>
          </a:xfrm>
          <a:prstGeom prst="rect">
            <a:avLst/>
          </a:prstGeom>
        </p:spPr>
      </p:pic>
      <p:pic>
        <p:nvPicPr>
          <p:cNvPr id="3" name="Graphic 2" descr="Right pointing backhand index with solid fill">
            <a:extLst>
              <a:ext uri="{FF2B5EF4-FFF2-40B4-BE49-F238E27FC236}">
                <a16:creationId xmlns:a16="http://schemas.microsoft.com/office/drawing/2014/main" id="{D44CEA2E-F2E8-048D-7FB5-13710FAAB82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1540091">
            <a:off x="8855528" y="3016478"/>
            <a:ext cx="1282455" cy="1282455"/>
          </a:xfrm>
          <a:prstGeom prst="rect">
            <a:avLst/>
          </a:prstGeom>
        </p:spPr>
      </p:pic>
    </p:spTree>
    <p:custDataLst>
      <p:tags r:id="rId1"/>
    </p:custDataLst>
    <p:extLst>
      <p:ext uri="{BB962C8B-B14F-4D97-AF65-F5344CB8AC3E}">
        <p14:creationId xmlns:p14="http://schemas.microsoft.com/office/powerpoint/2010/main" val="134118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43"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
                                        <p:tgtEl>
                                          <p:spTgt spid="3"/>
                                        </p:tgtEl>
                                      </p:cBhvr>
                                    </p:animEffect>
                                    <p:anim calcmode="lin" valueType="num">
                                      <p:cBhvr>
                                        <p:cTn id="16" dur="400" fill="hold"/>
                                        <p:tgtEl>
                                          <p:spTgt spid="3"/>
                                        </p:tgtEl>
                                        <p:attrNameLst>
                                          <p:attrName>ppt_x</p:attrName>
                                        </p:attrNameLst>
                                      </p:cBhvr>
                                      <p:tavLst>
                                        <p:tav tm="0">
                                          <p:val>
                                            <p:strVal val="#ppt_x"/>
                                          </p:val>
                                        </p:tav>
                                        <p:tav tm="100000">
                                          <p:val>
                                            <p:strVal val="#ppt_x"/>
                                          </p:val>
                                        </p:tav>
                                      </p:tavLst>
                                    </p:anim>
                                    <p:anim calcmode="lin" valueType="num">
                                      <p:cBhvr>
                                        <p:cTn id="17" dur="400" fill="hold"/>
                                        <p:tgtEl>
                                          <p:spTgt spid="3"/>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5E7A3-1265-B666-6F7D-FFF1B5A527E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30970E0-AF89-2548-BD9A-06F4F61DF6F8}"/>
              </a:ext>
            </a:extLst>
          </p:cNvPr>
          <p:cNvSpPr txBox="1">
            <a:spLocks noGrp="1"/>
          </p:cNvSpPr>
          <p:nvPr>
            <p:ph type="title" idx="4294967295"/>
          </p:nvPr>
        </p:nvSpPr>
        <p:spPr>
          <a:xfrm>
            <a:off x="5061738" y="357723"/>
            <a:ext cx="679498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Classroom Helpline</a:t>
            </a:r>
          </a:p>
        </p:txBody>
      </p:sp>
      <p:pic>
        <p:nvPicPr>
          <p:cNvPr id="4" name="Picture 3" descr="Screenshot of a digital classroom lock screen from Edward E. Whitacre Jr. College of Engineering at Texas Tech, display. It includes technology support contact details with a phone number and email, and a motivational tagline &quot;From here, it's possible&quot; at the bottom in red text.">
            <a:extLst>
              <a:ext uri="{FF2B5EF4-FFF2-40B4-BE49-F238E27FC236}">
                <a16:creationId xmlns:a16="http://schemas.microsoft.com/office/drawing/2014/main" id="{944DAD66-8707-D909-890F-834715C87D52}"/>
              </a:ext>
            </a:extLst>
          </p:cNvPr>
          <p:cNvPicPr>
            <a:picLocks noChangeAspect="1"/>
          </p:cNvPicPr>
          <p:nvPr/>
        </p:nvPicPr>
        <p:blipFill>
          <a:blip r:embed="rId4"/>
          <a:stretch>
            <a:fillRect/>
          </a:stretch>
        </p:blipFill>
        <p:spPr>
          <a:xfrm>
            <a:off x="2492326" y="1744371"/>
            <a:ext cx="7207348" cy="4112993"/>
          </a:xfrm>
          <a:prstGeom prst="rect">
            <a:avLst/>
          </a:prstGeom>
        </p:spPr>
      </p:pic>
      <p:pic>
        <p:nvPicPr>
          <p:cNvPr id="5" name="Graphic 4" descr="Right pointing backhand index with solid fill">
            <a:extLst>
              <a:ext uri="{FF2B5EF4-FFF2-40B4-BE49-F238E27FC236}">
                <a16:creationId xmlns:a16="http://schemas.microsoft.com/office/drawing/2014/main" id="{65A6EF0A-EC1F-191B-61AE-1EDFEBF853B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3182734">
            <a:off x="9237391" y="4490586"/>
            <a:ext cx="1282455" cy="1282455"/>
          </a:xfrm>
          <a:prstGeom prst="rect">
            <a:avLst/>
          </a:prstGeom>
        </p:spPr>
      </p:pic>
    </p:spTree>
    <p:custDataLst>
      <p:tags r:id="rId1"/>
    </p:custDataLst>
    <p:extLst>
      <p:ext uri="{BB962C8B-B14F-4D97-AF65-F5344CB8AC3E}">
        <p14:creationId xmlns:p14="http://schemas.microsoft.com/office/powerpoint/2010/main" val="170452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
                                        <p:tgtEl>
                                          <p:spTgt spid="5"/>
                                        </p:tgtEl>
                                      </p:cBhvr>
                                    </p:animEffect>
                                    <p:anim calcmode="lin" valueType="num">
                                      <p:cBhvr>
                                        <p:cTn id="8" dur="400" fill="hold"/>
                                        <p:tgtEl>
                                          <p:spTgt spid="5"/>
                                        </p:tgtEl>
                                        <p:attrNameLst>
                                          <p:attrName>ppt_x</p:attrName>
                                        </p:attrNameLst>
                                      </p:cBhvr>
                                      <p:tavLst>
                                        <p:tav tm="0">
                                          <p:val>
                                            <p:strVal val="#ppt_x"/>
                                          </p:val>
                                        </p:tav>
                                        <p:tav tm="100000">
                                          <p:val>
                                            <p:strVal val="#ppt_x"/>
                                          </p:val>
                                        </p:tav>
                                      </p:tavLst>
                                    </p:anim>
                                    <p:anim calcmode="lin" valueType="num">
                                      <p:cBhvr>
                                        <p:cTn id="9" dur="400" fill="hold"/>
                                        <p:tgtEl>
                                          <p:spTgt spid="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79945C8-0CE8-9B4A-ACB5-326E7D9E6099}"/>
              </a:ext>
            </a:extLst>
          </p:cNvPr>
          <p:cNvSpPr txBox="1">
            <a:spLocks noGrp="1"/>
          </p:cNvSpPr>
          <p:nvPr>
            <p:ph type="title" idx="4294967295"/>
          </p:nvPr>
        </p:nvSpPr>
        <p:spPr>
          <a:xfrm>
            <a:off x="6895339" y="357723"/>
            <a:ext cx="3174267" cy="76944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Questions?</a:t>
            </a:r>
          </a:p>
        </p:txBody>
      </p:sp>
      <p:pic>
        <p:nvPicPr>
          <p:cNvPr id="9" name="Picture 8" descr="An avatar cartoon person wearing a white shirt and black pants.">
            <a:extLst>
              <a:ext uri="{FF2B5EF4-FFF2-40B4-BE49-F238E27FC236}">
                <a16:creationId xmlns:a16="http://schemas.microsoft.com/office/drawing/2014/main" id="{9C16A6D1-EC8E-B641-A1D8-D1F2D1D79A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1772" y="1253448"/>
            <a:ext cx="2465171" cy="4930341"/>
          </a:xfrm>
          <a:prstGeom prst="rect">
            <a:avLst/>
          </a:prstGeom>
        </p:spPr>
      </p:pic>
      <p:sp>
        <p:nvSpPr>
          <p:cNvPr id="13" name="Rectangle 12">
            <a:extLst>
              <a:ext uri="{FF2B5EF4-FFF2-40B4-BE49-F238E27FC236}">
                <a16:creationId xmlns:a16="http://schemas.microsoft.com/office/drawing/2014/main" id="{A909C585-2070-5E41-A723-DBB2FEA760C2}"/>
              </a:ext>
            </a:extLst>
          </p:cNvPr>
          <p:cNvSpPr/>
          <p:nvPr/>
        </p:nvSpPr>
        <p:spPr>
          <a:xfrm>
            <a:off x="4535246" y="2010458"/>
            <a:ext cx="6794982" cy="3416320"/>
          </a:xfrm>
          <a:prstGeom prst="rect">
            <a:avLst/>
          </a:prstGeom>
        </p:spPr>
        <p:txBody>
          <a:bodyPr wrap="square">
            <a:spAutoFit/>
          </a:bodyPr>
          <a:lstStyle/>
          <a:p>
            <a:pPr algn="ctr"/>
            <a:r>
              <a:rPr lang="en-US" sz="3600" dirty="0">
                <a:solidFill>
                  <a:schemeClr val="bg1"/>
                </a:solidFill>
                <a:latin typeface="Century Gothic" panose="020B0502020202020204" pitchFamily="34" charset="0"/>
                <a:ea typeface="Source Sans Pro" panose="020B0503030403020204" pitchFamily="34" charset="0"/>
              </a:rPr>
              <a:t>Whitacre Online Learning Program Office</a:t>
            </a:r>
          </a:p>
          <a:p>
            <a:pPr algn="ctr"/>
            <a:r>
              <a:rPr lang="en-US" sz="3600" dirty="0">
                <a:solidFill>
                  <a:schemeClr val="bg1"/>
                </a:solidFill>
                <a:latin typeface="Century Gothic" panose="020B0502020202020204" pitchFamily="34" charset="0"/>
                <a:ea typeface="Source Sans Pro" panose="020B0503030403020204" pitchFamily="34" charset="0"/>
              </a:rPr>
              <a:t>Engineering Center </a:t>
            </a:r>
          </a:p>
          <a:p>
            <a:pPr algn="ctr"/>
            <a:r>
              <a:rPr lang="en-US" sz="3600" dirty="0">
                <a:solidFill>
                  <a:schemeClr val="bg1"/>
                </a:solidFill>
                <a:latin typeface="Century Gothic" panose="020B0502020202020204" pitchFamily="34" charset="0"/>
                <a:ea typeface="Source Sans Pro" panose="020B0503030403020204" pitchFamily="34" charset="0"/>
              </a:rPr>
              <a:t>Room 100C</a:t>
            </a:r>
          </a:p>
          <a:p>
            <a:pPr algn="ctr"/>
            <a:endParaRPr lang="en-US" sz="3600" dirty="0">
              <a:solidFill>
                <a:schemeClr val="bg1"/>
              </a:solidFill>
              <a:latin typeface="Century Gothic" panose="020B0502020202020204" pitchFamily="34" charset="0"/>
              <a:ea typeface="Source Sans Pro" panose="020B0503030403020204" pitchFamily="34" charset="0"/>
            </a:endParaRPr>
          </a:p>
          <a:p>
            <a:pPr algn="ctr"/>
            <a:r>
              <a:rPr lang="en-US" sz="3600" dirty="0">
                <a:solidFill>
                  <a:schemeClr val="bg1"/>
                </a:solidFill>
                <a:latin typeface="Century Gothic" panose="020B0502020202020204" pitchFamily="34" charset="0"/>
                <a:ea typeface="Source Sans Pro" panose="020B0503030403020204" pitchFamily="34" charset="0"/>
              </a:rPr>
              <a:t>online.learning.coe@ttu.edu</a:t>
            </a:r>
          </a:p>
        </p:txBody>
      </p:sp>
    </p:spTree>
    <p:extLst>
      <p:ext uri="{BB962C8B-B14F-4D97-AF65-F5344CB8AC3E}">
        <p14:creationId xmlns:p14="http://schemas.microsoft.com/office/powerpoint/2010/main" val="1319650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1678F5-EE89-1C50-50B9-43DEDE2AFDFF}"/>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solidFill>
                  <a:schemeClr val="bg1"/>
                </a:solidFill>
              </a:rPr>
              <a:t>References</a:t>
            </a:r>
          </a:p>
        </p:txBody>
      </p:sp>
      <p:sp>
        <p:nvSpPr>
          <p:cNvPr id="2" name="Rectangle 1">
            <a:extLst>
              <a:ext uri="{FF2B5EF4-FFF2-40B4-BE49-F238E27FC236}">
                <a16:creationId xmlns:a16="http://schemas.microsoft.com/office/drawing/2014/main" id="{C7FEABE3-2E86-FD45-880C-3F43563602D4}"/>
              </a:ext>
            </a:extLst>
          </p:cNvPr>
          <p:cNvSpPr>
            <a:spLocks noChangeArrowheads="1"/>
          </p:cNvSpPr>
          <p:nvPr/>
        </p:nvSpPr>
        <p:spPr bwMode="auto">
          <a:xfrm>
            <a:off x="309777" y="-1178637"/>
            <a:ext cx="11212810" cy="701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Ackerman, B. (2012). </a:t>
            </a:r>
            <a:r>
              <a:rPr lang="en-US" altLang="en-US" i="1"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Guide to differentiated instruction for Christian educators.</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Liberty University Press.</a:t>
            </a:r>
          </a:p>
          <a:p>
            <a:pPr lvl="0"/>
            <a:endParaRPr lang="en-US" altLang="en-US" dirty="0">
              <a:solidFill>
                <a:schemeClr val="bg1"/>
              </a:solidFill>
              <a:latin typeface="Source Sans Pro" panose="020B0503030403020204" pitchFamily="34" charset="0"/>
              <a:ea typeface="Source Sans Pro" panose="020B0503030403020204" pitchFamily="34" charset="0"/>
            </a:endParaRPr>
          </a:p>
          <a:p>
            <a:pPr lvl="0"/>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Bruggeman, B., </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Tondeur</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J., </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Struyven</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K., </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Pynoo</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B., </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Garone</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A., &amp; </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Vanslambrouck</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S. (2021, January). Experts speaking: Crucial teacher attributes for implementing blended learning in higher education. </a:t>
            </a:r>
            <a:r>
              <a:rPr lang="en-US" altLang="en-US" i="1"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The Internet and Higher Education, 48</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1-11.</a:t>
            </a:r>
          </a:p>
          <a:p>
            <a:pPr lvl="0"/>
            <a:endPar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endParaRPr>
          </a:p>
          <a:p>
            <a:pPr lvl="0"/>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Cifuentes, L., Janney, A., Guerra, L., &amp; Weir, J. (2016, November). A working model for complying with accessibility guidelines for online learning. </a:t>
            </a:r>
            <a:r>
              <a:rPr lang="en-US" altLang="en-US" i="1"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TechTrends</a:t>
            </a:r>
            <a:r>
              <a:rPr lang="en-US" altLang="en-US" i="1"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60</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(6), 557-564.</a:t>
            </a:r>
          </a:p>
          <a:p>
            <a:pPr lvl="0"/>
            <a:endParaRPr lang="en-US" altLang="en-US" dirty="0">
              <a:solidFill>
                <a:schemeClr val="bg1"/>
              </a:solidFill>
              <a:latin typeface="Source Sans Pro" panose="020B0503030403020204" pitchFamily="34" charset="0"/>
              <a:ea typeface="Source Sans Pro" panose="020B0503030403020204" pitchFamily="34" charset="0"/>
            </a:endParaRPr>
          </a:p>
          <a:p>
            <a:pPr lvl="0"/>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Djoub</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Z. (2020, September 27). </a:t>
            </a:r>
            <a:r>
              <a:rPr lang="en-US" altLang="en-US" i="1"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4 highly effective online teaching practices</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Retrieved August 28, 2021, from EduLearn2Change: https://edulearn2change.com/article-4-highly-effective-online-teaching-practices/</a:t>
            </a:r>
            <a:endParaRPr lang="en-US" altLang="en-US" dirty="0">
              <a:solidFill>
                <a:schemeClr val="bg1"/>
              </a:solidFill>
              <a:latin typeface="Source Sans Pro" panose="020B0503030403020204" pitchFamily="34" charset="0"/>
              <a:ea typeface="Source Sans Pro" panose="020B0503030403020204" pitchFamily="34" charset="0"/>
            </a:endParaRPr>
          </a:p>
          <a:p>
            <a:pPr lvl="0"/>
            <a:endPar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endParaRPr>
          </a:p>
          <a:p>
            <a:pPr lvl="0"/>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Hendricks, H. (1987). </a:t>
            </a:r>
            <a:r>
              <a:rPr lang="en-US" altLang="en-US" i="1"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Teaching to change lives.</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Multnomah Books.</a:t>
            </a:r>
            <a:endParaRPr lang="en-US" altLang="en-US" dirty="0">
              <a:solidFill>
                <a:schemeClr val="bg1"/>
              </a:solidFill>
              <a:latin typeface="Source Sans Pro" panose="020B0503030403020204" pitchFamily="34" charset="0"/>
              <a:ea typeface="Source Sans Pro" panose="020B0503030403020204" pitchFamily="34" charset="0"/>
            </a:endParaRPr>
          </a:p>
          <a:p>
            <a:pPr lvl="0"/>
            <a:endPar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endParaRPr>
          </a:p>
          <a:p>
            <a:pPr lvl="0"/>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Kitchen, M. (2020, July 5). 9 ways online teaching should be different from face-to-face. (J. Gonzalez, Interviewer) Retrieved August 23, 2021, from Cult of Pedagogy: https://</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www.cultofpedagogy.com</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/9-ways-online-teaching/</a:t>
            </a:r>
            <a:endParaRPr lang="en-US" altLang="en-US" dirty="0">
              <a:solidFill>
                <a:schemeClr val="bg1"/>
              </a:solidFill>
              <a:latin typeface="Source Sans Pro" panose="020B0503030403020204" pitchFamily="34" charset="0"/>
              <a:ea typeface="Source Sans Pro" panose="020B0503030403020204" pitchFamily="34" charset="0"/>
            </a:endParaRPr>
          </a:p>
          <a:p>
            <a:pPr lvl="0"/>
            <a:endPar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endParaRPr>
          </a:p>
          <a:p>
            <a:pPr lvl="0"/>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Ladd, T. (2020, June 19). </a:t>
            </a:r>
            <a:r>
              <a:rPr lang="en-US" altLang="en-US" i="1"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Optimizing concurrent classrooms: Teaching students in the room and online simultaneously.</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Retrieved August 28, 2021, from Forbes: https://</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www.forbes.com</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/sites/</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tedladd</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/2020/06/19/optimizing-concurrent-classrooms-teaching-students-in-the-room-and-online-simultaneously/?</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sh</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=475da8393451</a:t>
            </a:r>
            <a:endParaRPr lang="en-US" altLang="en-US" dirty="0">
              <a:solidFill>
                <a:schemeClr val="bg1"/>
              </a:solidFill>
              <a:latin typeface="Source Sans Pro" panose="020B0503030403020204" pitchFamily="34" charset="0"/>
              <a:ea typeface="Source Sans Pro" panose="020B0503030403020204" pitchFamily="34" charset="0"/>
            </a:endParaRPr>
          </a:p>
          <a:p>
            <a:pPr lvl="0"/>
            <a:endPar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endParaRPr>
          </a:p>
          <a:p>
            <a:pPr lvl="0"/>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Martin, F., </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Ritzhaupt</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A., Kumar, S., &amp; </a:t>
            </a:r>
            <a:r>
              <a:rPr lang="en-US" altLang="en-US" dirty="0" err="1">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Budhrani</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K. (2019, April 15). Award-winning faculty online teaching practices: Course design, assessment and evaluation, and facilitation. </a:t>
            </a:r>
            <a:r>
              <a:rPr lang="en-US" altLang="en-US" i="1"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The Internet and Higher Education, 42</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34-43.</a:t>
            </a:r>
            <a:endParaRPr lang="en-US" altLang="en-US" dirty="0">
              <a:solidFill>
                <a:schemeClr val="bg1"/>
              </a:solidFill>
              <a:latin typeface="Source Sans Pro" panose="020B0503030403020204" pitchFamily="34" charset="0"/>
              <a:ea typeface="Source Sans Pro" panose="020B0503030403020204" pitchFamily="34" charset="0"/>
            </a:endParaRPr>
          </a:p>
          <a:p>
            <a:pPr lvl="0"/>
            <a:endPar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endParaRPr>
          </a:p>
          <a:p>
            <a:pPr lvl="0"/>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Van Brummelen, H. (2009). </a:t>
            </a:r>
            <a:r>
              <a:rPr lang="en-US" altLang="en-US" i="1"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Walking with God in the classroom</a:t>
            </a:r>
            <a:r>
              <a:rPr lang="en-US" altLang="en-US" dirty="0">
                <a:solidFill>
                  <a:schemeClr val="bg1"/>
                </a:solidFill>
                <a:latin typeface="Source Sans Pro" panose="020B0503030403020204" pitchFamily="34" charset="0"/>
                <a:ea typeface="Source Sans Pro" panose="020B0503030403020204" pitchFamily="34" charset="0"/>
                <a:cs typeface="Times New Roman" panose="02020603050405020304" pitchFamily="18" charset="0"/>
              </a:rPr>
              <a:t> (3rd Edition ed.). Purposeful Design Publications.</a:t>
            </a:r>
            <a:endParaRPr lang="en-US" altLang="en-US" dirty="0">
              <a:solidFill>
                <a:schemeClr val="bg1"/>
              </a:solidFill>
              <a:latin typeface="Source Sans Pro" panose="020B0503030403020204" pitchFamily="34" charset="0"/>
              <a:ea typeface="Source Sans Pro" panose="020B0503030403020204" pitchFamily="34" charset="0"/>
            </a:endParaRPr>
          </a:p>
        </p:txBody>
      </p:sp>
    </p:spTree>
    <p:custDataLst>
      <p:tags r:id="rId1"/>
    </p:custDataLst>
    <p:extLst>
      <p:ext uri="{BB962C8B-B14F-4D97-AF65-F5344CB8AC3E}">
        <p14:creationId xmlns:p14="http://schemas.microsoft.com/office/powerpoint/2010/main" val="26774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8"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0" fill="hold"/>
                                        <p:tgtEl>
                                          <p:spTgt spid="2"/>
                                        </p:tgtEl>
                                        <p:attrNameLst>
                                          <p:attrName>ppt_x</p:attrName>
                                        </p:attrNameLst>
                                      </p:cBhvr>
                                      <p:tavLst>
                                        <p:tav tm="0">
                                          <p:val>
                                            <p:strVal val="#ppt_x"/>
                                          </p:val>
                                        </p:tav>
                                        <p:tav tm="100000">
                                          <p:val>
                                            <p:strVal val="#ppt_x"/>
                                          </p:val>
                                        </p:tav>
                                      </p:tavLst>
                                    </p:anim>
                                    <p:anim calcmode="lin" valueType="num">
                                      <p:cBhvr>
                                        <p:cTn id="8" dur="10000" fill="hold"/>
                                        <p:tgtEl>
                                          <p:spTgt spid="2"/>
                                        </p:tgtEl>
                                        <p:attrNameLst>
                                          <p:attrName>ppt_y</p:attrName>
                                        </p:attrNameLst>
                                      </p:cBhvr>
                                      <p:tavLst>
                                        <p:tav tm="0">
                                          <p:val>
                                            <p:strVal val="#ppt_y+1"/>
                                          </p:val>
                                        </p:tav>
                                        <p:tav tm="100000">
                                          <p:val>
                                            <p:strVal val="#ppt_y-1"/>
                                          </p:val>
                                        </p:tav>
                                      </p:tavLst>
                                    </p:anim>
                                  </p:childTnLst>
                                  <p:subTnLst>
                                    <p:set>
                                      <p:cBhvr override="childStyle">
                                        <p:cTn dur="1" fill="hold" display="0" masterRel="sameClick" afterEffect="1">
                                          <p:stCondLst>
                                            <p:cond evt="end" delay="0">
                                              <p:tn val="5"/>
                                            </p:cond>
                                          </p:stCondLst>
                                        </p:cTn>
                                        <p:tgtEl>
                                          <p:spTgt spid="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5061738" y="357723"/>
            <a:ext cx="679498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Classroom Technology</a:t>
            </a:r>
          </a:p>
        </p:txBody>
      </p:sp>
      <p:pic>
        <p:nvPicPr>
          <p:cNvPr id="14" name="Picture 13" descr="Screenshot of a digital display featuring a large Texas Tech University double T logo in red, black, and white centered on a black-to-gray gradient background. Text &quot;Press here to begin&quot; appears in small red font over the logo, with &quot;Extron&quot; labeled below, indicating an interface prompt for starting a presentation or system control.">
            <a:extLst>
              <a:ext uri="{FF2B5EF4-FFF2-40B4-BE49-F238E27FC236}">
                <a16:creationId xmlns:a16="http://schemas.microsoft.com/office/drawing/2014/main" id="{716CD471-15FA-B247-AE7F-4AB72C1451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96732" y="2153215"/>
            <a:ext cx="5312553" cy="3715101"/>
          </a:xfrm>
          <a:prstGeom prst="rect">
            <a:avLst/>
          </a:prstGeom>
          <a:ln>
            <a:solidFill>
              <a:schemeClr val="bg1">
                <a:lumMod val="65000"/>
              </a:schemeClr>
            </a:solidFill>
          </a:ln>
        </p:spPr>
      </p:pic>
      <p:pic>
        <p:nvPicPr>
          <p:cNvPr id="16" name="Graphic 15" descr="Right pointing backhand index with solid fill">
            <a:extLst>
              <a:ext uri="{FF2B5EF4-FFF2-40B4-BE49-F238E27FC236}">
                <a16:creationId xmlns:a16="http://schemas.microsoft.com/office/drawing/2014/main" id="{627A61C5-7010-4E45-A1A4-17ED08A607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4002708">
            <a:off x="6038031" y="3589183"/>
            <a:ext cx="2426802" cy="2426802"/>
          </a:xfrm>
          <a:prstGeom prst="rect">
            <a:avLst/>
          </a:prstGeom>
        </p:spPr>
      </p:pic>
    </p:spTree>
    <p:custDataLst>
      <p:tags r:id="rId1"/>
    </p:custDataLst>
    <p:extLst>
      <p:ext uri="{BB962C8B-B14F-4D97-AF65-F5344CB8AC3E}">
        <p14:creationId xmlns:p14="http://schemas.microsoft.com/office/powerpoint/2010/main" val="303798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Scale>
                                      <p:cBhvr>
                                        <p:cTn id="7" dur="2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16"/>
                                        </p:tgtEl>
                                        <p:attrNameLst>
                                          <p:attrName>ppt_x</p:attrName>
                                          <p:attrName>ppt_y</p:attrName>
                                        </p:attrNameLst>
                                      </p:cBhvr>
                                    </p:animMotion>
                                    <p:animEffect transition="in" filter="fade">
                                      <p:cBhvr>
                                        <p:cTn id="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5061738" y="357723"/>
            <a:ext cx="679498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Podium Computer Input</a:t>
            </a:r>
          </a:p>
        </p:txBody>
      </p:sp>
      <p:pic>
        <p:nvPicPr>
          <p:cNvPr id="4" name="Picture 3" descr="Screenshot of a control panel interface for an Extron AV system, showing input options including PC, HDMI, Click Share, Document Camera, and Whiteboard Camera. The panel features a volume control slider with up, down, and mute buttons on the right, and a red System Off button at the bottom right.">
            <a:extLst>
              <a:ext uri="{FF2B5EF4-FFF2-40B4-BE49-F238E27FC236}">
                <a16:creationId xmlns:a16="http://schemas.microsoft.com/office/drawing/2014/main" id="{FF6141C6-CE33-8688-44AB-3EFD05B639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57449" y="2129028"/>
            <a:ext cx="6477102" cy="4275333"/>
          </a:xfrm>
          <a:prstGeom prst="rect">
            <a:avLst/>
          </a:prstGeom>
        </p:spPr>
      </p:pic>
      <p:pic>
        <p:nvPicPr>
          <p:cNvPr id="15" name="Graphic 14" descr="Right pointing backhand index with solid fill">
            <a:extLst>
              <a:ext uri="{FF2B5EF4-FFF2-40B4-BE49-F238E27FC236}">
                <a16:creationId xmlns:a16="http://schemas.microsoft.com/office/drawing/2014/main" id="{1215326A-18EC-9B41-9316-EF3E814662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4002708">
            <a:off x="4266255" y="2513594"/>
            <a:ext cx="1830810" cy="1830810"/>
          </a:xfrm>
          <a:prstGeom prst="rect">
            <a:avLst/>
          </a:prstGeom>
        </p:spPr>
      </p:pic>
    </p:spTree>
    <p:extLst>
      <p:ext uri="{BB962C8B-B14F-4D97-AF65-F5344CB8AC3E}">
        <p14:creationId xmlns:p14="http://schemas.microsoft.com/office/powerpoint/2010/main" val="96295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5061738" y="357723"/>
            <a:ext cx="6794981"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Podium Computer Examples</a:t>
            </a:r>
          </a:p>
        </p:txBody>
      </p:sp>
      <p:pic>
        <p:nvPicPr>
          <p:cNvPr id="16" name="Picture 15" descr="A person standing in front of a computer screen">
            <a:extLst>
              <a:ext uri="{FF2B5EF4-FFF2-40B4-BE49-F238E27FC236}">
                <a16:creationId xmlns:a16="http://schemas.microsoft.com/office/drawing/2014/main" id="{1C805587-A1B0-A570-3937-CE9467FEA18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p:blipFill>
        <p:spPr>
          <a:xfrm>
            <a:off x="154880" y="2029644"/>
            <a:ext cx="2365296" cy="1980492"/>
          </a:xfrm>
          <a:prstGeom prst="rect">
            <a:avLst/>
          </a:prstGeom>
        </p:spPr>
      </p:pic>
      <p:pic>
        <p:nvPicPr>
          <p:cNvPr id="5" name="Picture 4" descr="A person standing in front of a computer screen">
            <a:extLst>
              <a:ext uri="{FF2B5EF4-FFF2-40B4-BE49-F238E27FC236}">
                <a16:creationId xmlns:a16="http://schemas.microsoft.com/office/drawing/2014/main" id="{B7CC1246-5676-0852-D376-EA8F30E2707A}"/>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520176" y="1999855"/>
            <a:ext cx="3487256" cy="2010280"/>
          </a:xfrm>
          <a:prstGeom prst="rect">
            <a:avLst/>
          </a:prstGeom>
        </p:spPr>
      </p:pic>
      <p:pic>
        <p:nvPicPr>
          <p:cNvPr id="4" name="Picture 3" descr="A close-up of a diagram where the person is using both PowerPOint and OneNote.&#10;&#10;">
            <a:extLst>
              <a:ext uri="{FF2B5EF4-FFF2-40B4-BE49-F238E27FC236}">
                <a16:creationId xmlns:a16="http://schemas.microsoft.com/office/drawing/2014/main" id="{768E7F83-8709-F9DD-77AC-97261EA6B7A2}"/>
              </a:ext>
            </a:extLst>
          </p:cNvPr>
          <p:cNvPicPr>
            <a:picLocks noChangeAspect="1"/>
          </p:cNvPicPr>
          <p:nvPr/>
        </p:nvPicPr>
        <p:blipFill>
          <a:blip r:embed="rId6" cstate="email">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a:ext>
            </a:extLst>
          </a:blip>
          <a:srcRect/>
          <a:stretch/>
        </p:blipFill>
        <p:spPr>
          <a:xfrm>
            <a:off x="6431280" y="2029644"/>
            <a:ext cx="2791777" cy="1980491"/>
          </a:xfrm>
          <a:prstGeom prst="rect">
            <a:avLst/>
          </a:prstGeom>
        </p:spPr>
      </p:pic>
      <p:pic>
        <p:nvPicPr>
          <p:cNvPr id="8" name="Picture 7" descr="A close-up of a diagram where the person is using a pen-enabled tablet.">
            <a:extLst>
              <a:ext uri="{FF2B5EF4-FFF2-40B4-BE49-F238E27FC236}">
                <a16:creationId xmlns:a16="http://schemas.microsoft.com/office/drawing/2014/main" id="{3772F83C-92F1-19CE-D15E-55D594EB2B61}"/>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8841608" y="2029644"/>
            <a:ext cx="3195512" cy="1980491"/>
          </a:xfrm>
          <a:prstGeom prst="rect">
            <a:avLst/>
          </a:prstGeom>
        </p:spPr>
      </p:pic>
      <p:pic>
        <p:nvPicPr>
          <p:cNvPr id="14" name="Picture 13" descr="A person standing in front of a monitor and lecturing to a class.">
            <a:extLst>
              <a:ext uri="{FF2B5EF4-FFF2-40B4-BE49-F238E27FC236}">
                <a16:creationId xmlns:a16="http://schemas.microsoft.com/office/drawing/2014/main" id="{30D7B942-0FA4-402A-0BC8-55AEF8EE6271}"/>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a:ext>
            </a:extLst>
          </a:blip>
          <a:srcRect/>
          <a:stretch/>
        </p:blipFill>
        <p:spPr>
          <a:xfrm>
            <a:off x="3081156" y="4189201"/>
            <a:ext cx="2330120" cy="2085277"/>
          </a:xfrm>
          <a:prstGeom prst="rect">
            <a:avLst/>
          </a:prstGeom>
        </p:spPr>
      </p:pic>
      <p:pic>
        <p:nvPicPr>
          <p:cNvPr id="12" name="Picture 11" descr="A white board with red writing on it">
            <a:extLst>
              <a:ext uri="{FF2B5EF4-FFF2-40B4-BE49-F238E27FC236}">
                <a16:creationId xmlns:a16="http://schemas.microsoft.com/office/drawing/2014/main" id="{C07DE93C-7485-1712-18F5-C6412DDE1352}"/>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5411276" y="4189202"/>
            <a:ext cx="4019026" cy="2085276"/>
          </a:xfrm>
          <a:prstGeom prst="rect">
            <a:avLst/>
          </a:prstGeom>
        </p:spPr>
      </p:pic>
    </p:spTree>
    <p:extLst>
      <p:ext uri="{BB962C8B-B14F-4D97-AF65-F5344CB8AC3E}">
        <p14:creationId xmlns:p14="http://schemas.microsoft.com/office/powerpoint/2010/main" val="3913111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4572000" y="357723"/>
            <a:ext cx="7284719"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Laptop/Tablet Connection Input</a:t>
            </a:r>
          </a:p>
        </p:txBody>
      </p:sp>
      <p:pic>
        <p:nvPicPr>
          <p:cNvPr id="5" name="Picture 4" descr="Screenshot of a control panel interface for an Extron AV system showing input options including PC, HDMI, Click Share, Document Camera, and White Board Camera. The panel features a volume control slider with up, down, and mute buttons on the right, and a red System Off button at the bottom right.">
            <a:extLst>
              <a:ext uri="{FF2B5EF4-FFF2-40B4-BE49-F238E27FC236}">
                <a16:creationId xmlns:a16="http://schemas.microsoft.com/office/drawing/2014/main" id="{707E2C31-C77E-372A-7EC7-DF2856CEF91F}"/>
              </a:ext>
            </a:extLst>
          </p:cNvPr>
          <p:cNvPicPr preferRelativeResize="0">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43433" y="2132958"/>
            <a:ext cx="6505134" cy="4279392"/>
          </a:xfrm>
          <a:prstGeom prst="rect">
            <a:avLst/>
          </a:prstGeom>
        </p:spPr>
      </p:pic>
      <p:pic>
        <p:nvPicPr>
          <p:cNvPr id="16" name="Graphic 15" descr="Right pointing backhand index with solid fill">
            <a:extLst>
              <a:ext uri="{FF2B5EF4-FFF2-40B4-BE49-F238E27FC236}">
                <a16:creationId xmlns:a16="http://schemas.microsoft.com/office/drawing/2014/main" id="{07E32ABB-7217-098A-670F-C56C9BF09B4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4002708">
            <a:off x="5180595" y="2513595"/>
            <a:ext cx="1830810" cy="1830810"/>
          </a:xfrm>
          <a:prstGeom prst="rect">
            <a:avLst/>
          </a:prstGeom>
        </p:spPr>
      </p:pic>
    </p:spTree>
    <p:custDataLst>
      <p:tags r:id="rId1"/>
    </p:custDataLst>
    <p:extLst>
      <p:ext uri="{BB962C8B-B14F-4D97-AF65-F5344CB8AC3E}">
        <p14:creationId xmlns:p14="http://schemas.microsoft.com/office/powerpoint/2010/main" val="187446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Scale>
                                      <p:cBhvr>
                                        <p:cTn id="7" dur="2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16"/>
                                        </p:tgtEl>
                                        <p:attrNameLst>
                                          <p:attrName>ppt_x</p:attrName>
                                          <p:attrName>ppt_y</p:attrName>
                                        </p:attrNameLst>
                                      </p:cBhvr>
                                    </p:animMotion>
                                    <p:animEffect transition="in" filter="fade">
                                      <p:cBhvr>
                                        <p:cTn id="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4572000" y="357723"/>
            <a:ext cx="7284719"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Laptop/Tablet Connection Examples</a:t>
            </a:r>
          </a:p>
        </p:txBody>
      </p:sp>
      <p:pic>
        <p:nvPicPr>
          <p:cNvPr id="4" name="Picture 3" descr="A person standing in front of a computer screen.">
            <a:extLst>
              <a:ext uri="{FF2B5EF4-FFF2-40B4-BE49-F238E27FC236}">
                <a16:creationId xmlns:a16="http://schemas.microsoft.com/office/drawing/2014/main" id="{1F682482-86D6-B9A5-C600-A1C0AA68930F}"/>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p:blipFill>
        <p:spPr>
          <a:xfrm>
            <a:off x="523361" y="1778873"/>
            <a:ext cx="2118732" cy="2195501"/>
          </a:xfrm>
          <a:prstGeom prst="rect">
            <a:avLst/>
          </a:prstGeom>
        </p:spPr>
      </p:pic>
      <p:pic>
        <p:nvPicPr>
          <p:cNvPr id="5" name="Picture 4" descr="An image of a One Note screen where a professor is writing notes.">
            <a:extLst>
              <a:ext uri="{FF2B5EF4-FFF2-40B4-BE49-F238E27FC236}">
                <a16:creationId xmlns:a16="http://schemas.microsoft.com/office/drawing/2014/main" id="{935420AD-9F93-89B2-CC9A-92354395D259}"/>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2642093" y="1778873"/>
            <a:ext cx="3379760" cy="2195501"/>
          </a:xfrm>
          <a:prstGeom prst="rect">
            <a:avLst/>
          </a:prstGeom>
        </p:spPr>
      </p:pic>
      <p:pic>
        <p:nvPicPr>
          <p:cNvPr id="8" name="Picture 7" descr="A screenshot of a computer.">
            <a:extLst>
              <a:ext uri="{FF2B5EF4-FFF2-40B4-BE49-F238E27FC236}">
                <a16:creationId xmlns:a16="http://schemas.microsoft.com/office/drawing/2014/main" id="{C7C77531-AEA6-C66B-2860-AC51EAF00C6A}"/>
              </a:ext>
            </a:extLst>
          </p:cNvPr>
          <p:cNvPicPr>
            <a:picLocks noChangeAspect="1"/>
          </p:cNvPicPr>
          <p:nvPr/>
        </p:nvPicPr>
        <p:blipFill>
          <a:blip r:embed="rId7" cstate="email">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a:ext>
            </a:extLst>
          </a:blip>
          <a:srcRect/>
          <a:stretch/>
        </p:blipFill>
        <p:spPr>
          <a:xfrm>
            <a:off x="6289419" y="1778873"/>
            <a:ext cx="2403599" cy="2195501"/>
          </a:xfrm>
          <a:prstGeom prst="rect">
            <a:avLst/>
          </a:prstGeom>
        </p:spPr>
      </p:pic>
      <p:pic>
        <p:nvPicPr>
          <p:cNvPr id="6" name="Picture 5" descr="A screenshot of a computer">
            <a:extLst>
              <a:ext uri="{FF2B5EF4-FFF2-40B4-BE49-F238E27FC236}">
                <a16:creationId xmlns:a16="http://schemas.microsoft.com/office/drawing/2014/main" id="{D41D2451-347B-B955-1A35-8C2D7C1F975B}"/>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8686056" y="1778873"/>
            <a:ext cx="3170663" cy="2158911"/>
          </a:xfrm>
          <a:prstGeom prst="rect">
            <a:avLst/>
          </a:prstGeom>
        </p:spPr>
      </p:pic>
      <p:grpSp>
        <p:nvGrpSpPr>
          <p:cNvPr id="14" name="Group 13" descr="An image of a professor standing in front of a computer screen and the image of the computer displaying the computer code of which the person is displaying in class.">
            <a:extLst>
              <a:ext uri="{FF2B5EF4-FFF2-40B4-BE49-F238E27FC236}">
                <a16:creationId xmlns:a16="http://schemas.microsoft.com/office/drawing/2014/main" id="{D411391B-C6F6-B5B3-3698-22BD5788D8CD}"/>
              </a:ext>
            </a:extLst>
          </p:cNvPr>
          <p:cNvGrpSpPr/>
          <p:nvPr/>
        </p:nvGrpSpPr>
        <p:grpSpPr>
          <a:xfrm>
            <a:off x="3271292" y="4178262"/>
            <a:ext cx="5631129" cy="1991613"/>
            <a:chOff x="3160525" y="3908439"/>
            <a:chExt cx="5631129" cy="1991613"/>
          </a:xfrm>
        </p:grpSpPr>
        <p:pic>
          <p:nvPicPr>
            <p:cNvPr id="13" name="Picture 12" descr="A screenshot of a computer&#10;&#10;Description automatically generated">
              <a:extLst>
                <a:ext uri="{FF2B5EF4-FFF2-40B4-BE49-F238E27FC236}">
                  <a16:creationId xmlns:a16="http://schemas.microsoft.com/office/drawing/2014/main" id="{C493CC5E-9F2D-F1FD-895A-A7059A60E0E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411894" y="3908439"/>
              <a:ext cx="3379760" cy="1991613"/>
            </a:xfrm>
            <a:prstGeom prst="rect">
              <a:avLst/>
            </a:prstGeom>
          </p:spPr>
        </p:pic>
        <p:pic>
          <p:nvPicPr>
            <p:cNvPr id="12" name="Picture 11" descr="A computer screen with text&#10;&#10;Description automatically generated">
              <a:extLst>
                <a:ext uri="{FF2B5EF4-FFF2-40B4-BE49-F238E27FC236}">
                  <a16:creationId xmlns:a16="http://schemas.microsoft.com/office/drawing/2014/main" id="{CA4B39C5-8213-2245-B92D-6527D2454C99}"/>
                </a:ext>
              </a:extLst>
            </p:cNvPr>
            <p:cNvPicPr>
              <a:picLocks noChangeAspect="1"/>
            </p:cNvPicPr>
            <p:nvPr/>
          </p:nvPicPr>
          <p:blipFill>
            <a:blip r:embed="rId11"/>
            <a:srcRect t="13277" r="62053" b="12308"/>
            <a:stretch/>
          </p:blipFill>
          <p:spPr>
            <a:xfrm>
              <a:off x="3160525" y="3908439"/>
              <a:ext cx="2251369" cy="1991612"/>
            </a:xfrm>
            <a:prstGeom prst="rect">
              <a:avLst/>
            </a:prstGeom>
          </p:spPr>
        </p:pic>
      </p:grpSp>
    </p:spTree>
    <p:custDataLst>
      <p:tags r:id="rId1"/>
    </p:custDataLst>
    <p:extLst>
      <p:ext uri="{BB962C8B-B14F-4D97-AF65-F5344CB8AC3E}">
        <p14:creationId xmlns:p14="http://schemas.microsoft.com/office/powerpoint/2010/main" val="233101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5061738" y="357723"/>
            <a:ext cx="679498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chemeClr val="bg1"/>
                </a:solidFill>
                <a:effectLst/>
                <a:uLnTx/>
                <a:uFillTx/>
                <a:latin typeface="Century Gothic" panose="020B0502020202020204" pitchFamily="34" charset="0"/>
                <a:ea typeface="Source Sans Pro SemiBold" panose="020B0503030403020204" pitchFamily="34" charset="0"/>
                <a:cs typeface="+mn-cs"/>
              </a:rPr>
              <a:t>ClickShare</a:t>
            </a: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 Input</a:t>
            </a:r>
          </a:p>
        </p:txBody>
      </p:sp>
      <p:pic>
        <p:nvPicPr>
          <p:cNvPr id="4" name="Picture 3" descr="Screenshot of a control panel interface for an Extron AV system showing input options including PC, HDMI, Click Share, Document Camera, and White Board Camera. The interface features a volume control slider with up, down, and mute buttons on the right, and a red System Off button at the bottom right.">
            <a:extLst>
              <a:ext uri="{FF2B5EF4-FFF2-40B4-BE49-F238E27FC236}">
                <a16:creationId xmlns:a16="http://schemas.microsoft.com/office/drawing/2014/main" id="{E8A928E9-0003-121F-8A0E-394124DE40A8}"/>
              </a:ext>
            </a:extLst>
          </p:cNvPr>
          <p:cNvPicPr preferRelativeResize="0">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59024" y="1851838"/>
            <a:ext cx="6473952" cy="4233616"/>
          </a:xfrm>
          <a:prstGeom prst="rect">
            <a:avLst/>
          </a:prstGeom>
        </p:spPr>
      </p:pic>
      <p:pic>
        <p:nvPicPr>
          <p:cNvPr id="17" name="Graphic 16" descr="Right pointing backhand index with solid fill">
            <a:extLst>
              <a:ext uri="{FF2B5EF4-FFF2-40B4-BE49-F238E27FC236}">
                <a16:creationId xmlns:a16="http://schemas.microsoft.com/office/drawing/2014/main" id="{4257F137-0BFC-C60D-3007-3A16CB708C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4002708">
            <a:off x="6158703" y="2222952"/>
            <a:ext cx="1830810" cy="1830810"/>
          </a:xfrm>
          <a:prstGeom prst="rect">
            <a:avLst/>
          </a:prstGeom>
        </p:spPr>
      </p:pic>
      <p:pic>
        <p:nvPicPr>
          <p:cNvPr id="16" name="Picture 15" descr="An image of a Barco ClickShare USB button. ">
            <a:extLst>
              <a:ext uri="{FF2B5EF4-FFF2-40B4-BE49-F238E27FC236}">
                <a16:creationId xmlns:a16="http://schemas.microsoft.com/office/drawing/2014/main" id="{40128F0A-3C82-41E3-6BAE-CAED9900CE8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8696338">
            <a:off x="915251" y="2015313"/>
            <a:ext cx="5107414" cy="5107414"/>
          </a:xfrm>
          <a:prstGeom prst="rect">
            <a:avLst/>
          </a:prstGeom>
        </p:spPr>
      </p:pic>
    </p:spTree>
    <p:custDataLst>
      <p:tags r:id="rId1"/>
    </p:custDataLst>
    <p:extLst>
      <p:ext uri="{BB962C8B-B14F-4D97-AF65-F5344CB8AC3E}">
        <p14:creationId xmlns:p14="http://schemas.microsoft.com/office/powerpoint/2010/main" val="95264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Scale>
                                      <p:cBhvr>
                                        <p:cTn id="7" dur="2000" decel="50000" fill="hold">
                                          <p:stCondLst>
                                            <p:cond delay="0"/>
                                          </p:stCondLst>
                                        </p:cTn>
                                        <p:tgtEl>
                                          <p:spTgt spid="1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17"/>
                                        </p:tgtEl>
                                        <p:attrNameLst>
                                          <p:attrName>ppt_x</p:attrName>
                                          <p:attrName>ppt_y</p:attrName>
                                        </p:attrNameLst>
                                      </p:cBhvr>
                                    </p:animMotion>
                                    <p:animEffect transition="in" filter="fade">
                                      <p:cBhvr>
                                        <p:cTn id="9"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2AAB4C3-264F-46FB-5FB1-9BCC209A0CFF}"/>
              </a:ext>
            </a:extLst>
          </p:cNvPr>
          <p:cNvSpPr txBox="1">
            <a:spLocks noGrp="1"/>
          </p:cNvSpPr>
          <p:nvPr>
            <p:ph type="title" idx="4294967295"/>
          </p:nvPr>
        </p:nvSpPr>
        <p:spPr>
          <a:xfrm>
            <a:off x="5061738" y="357723"/>
            <a:ext cx="679498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chemeClr val="bg1"/>
                </a:solidFill>
                <a:effectLst/>
                <a:uLnTx/>
                <a:uFillTx/>
                <a:latin typeface="Century Gothic" panose="020B0502020202020204" pitchFamily="34" charset="0"/>
                <a:ea typeface="Source Sans Pro SemiBold" panose="020B0503030403020204" pitchFamily="34" charset="0"/>
                <a:cs typeface="+mn-cs"/>
              </a:rPr>
              <a:t>ClickShare</a:t>
            </a: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 Example</a:t>
            </a:r>
          </a:p>
        </p:txBody>
      </p:sp>
      <p:pic>
        <p:nvPicPr>
          <p:cNvPr id="4" name="Picture 3" descr="Screenshot of a Texas Tech University instructional slide for using ClickShare presentation technology. It includes step-by-step directions with a URL, Wi-Fi details, and an image of the ClickShare device, highlighted with red arrows and white text on a black background.">
            <a:extLst>
              <a:ext uri="{FF2B5EF4-FFF2-40B4-BE49-F238E27FC236}">
                <a16:creationId xmlns:a16="http://schemas.microsoft.com/office/drawing/2014/main" id="{1F06F1E0-DAF4-5F69-E01C-5DD524DEF3A4}"/>
              </a:ext>
            </a:extLst>
          </p:cNvPr>
          <p:cNvPicPr>
            <a:picLocks noChangeAspect="1"/>
          </p:cNvPicPr>
          <p:nvPr/>
        </p:nvPicPr>
        <p:blipFill>
          <a:blip r:embed="rId4"/>
          <a:stretch>
            <a:fillRect/>
          </a:stretch>
        </p:blipFill>
        <p:spPr>
          <a:xfrm>
            <a:off x="846677" y="1979364"/>
            <a:ext cx="3841701" cy="2109680"/>
          </a:xfrm>
          <a:prstGeom prst="rect">
            <a:avLst/>
          </a:prstGeom>
        </p:spPr>
      </p:pic>
      <p:pic>
        <p:nvPicPr>
          <p:cNvPr id="12" name="Picture 11" descr="Screenshot of a ClickShare application instruction guide from Texas Tech Whitacre College of Engineering. It shows steps to download the desktop app or use the ClickShare button, with a URL link, checklist of actions, and visual icons for the app and button.&#10;">
            <a:extLst>
              <a:ext uri="{FF2B5EF4-FFF2-40B4-BE49-F238E27FC236}">
                <a16:creationId xmlns:a16="http://schemas.microsoft.com/office/drawing/2014/main" id="{6573515D-5913-F4AD-E4CD-DE0566800FB7}"/>
              </a:ext>
            </a:extLst>
          </p:cNvPr>
          <p:cNvPicPr>
            <a:picLocks noChangeAspect="1"/>
          </p:cNvPicPr>
          <p:nvPr/>
        </p:nvPicPr>
        <p:blipFill>
          <a:blip r:embed="rId5"/>
          <a:stretch>
            <a:fillRect/>
          </a:stretch>
        </p:blipFill>
        <p:spPr>
          <a:xfrm>
            <a:off x="4692477" y="2036171"/>
            <a:ext cx="3841702" cy="2125545"/>
          </a:xfrm>
          <a:prstGeom prst="rect">
            <a:avLst/>
          </a:prstGeom>
        </p:spPr>
      </p:pic>
      <p:pic>
        <p:nvPicPr>
          <p:cNvPr id="3" name="Picture 2" descr="A person standing in front of a computer monitor.">
            <a:extLst>
              <a:ext uri="{FF2B5EF4-FFF2-40B4-BE49-F238E27FC236}">
                <a16:creationId xmlns:a16="http://schemas.microsoft.com/office/drawing/2014/main" id="{241EDECE-A494-7EE3-98D4-842E1B210689}"/>
              </a:ext>
            </a:extLst>
          </p:cNvPr>
          <p:cNvPicPr>
            <a:picLocks noChangeAspect="1"/>
          </p:cNvPicPr>
          <p:nvPr/>
        </p:nvPicPr>
        <p:blipFill>
          <a:blip r:embed="rId6" cstate="email">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a:ext>
            </a:extLst>
          </a:blip>
          <a:srcRect/>
          <a:stretch/>
        </p:blipFill>
        <p:spPr>
          <a:xfrm>
            <a:off x="9063954" y="1906692"/>
            <a:ext cx="2174125" cy="2255024"/>
          </a:xfrm>
          <a:prstGeom prst="rect">
            <a:avLst/>
          </a:prstGeom>
        </p:spPr>
      </p:pic>
      <p:pic>
        <p:nvPicPr>
          <p:cNvPr id="5" name="Picture 4" descr="A screenshot of a passcode image that would display for the person to connect to the ClickShare application. ">
            <a:extLst>
              <a:ext uri="{FF2B5EF4-FFF2-40B4-BE49-F238E27FC236}">
                <a16:creationId xmlns:a16="http://schemas.microsoft.com/office/drawing/2014/main" id="{BA7C1DBE-1CA0-06AE-C20B-086EF99DBBDA}"/>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2767528" y="4316827"/>
            <a:ext cx="4127948" cy="1900185"/>
          </a:xfrm>
          <a:prstGeom prst="rect">
            <a:avLst/>
          </a:prstGeom>
        </p:spPr>
      </p:pic>
      <p:pic>
        <p:nvPicPr>
          <p:cNvPr id="8" name="Picture 7" descr="A screenshot of a ClickShare display with the screen broadcast image.&#10;&#10;">
            <a:extLst>
              <a:ext uri="{FF2B5EF4-FFF2-40B4-BE49-F238E27FC236}">
                <a16:creationId xmlns:a16="http://schemas.microsoft.com/office/drawing/2014/main" id="{819333BE-2BE4-5B77-0133-7D78CCD23CDE}"/>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7209719" y="4218523"/>
            <a:ext cx="1934282" cy="1992010"/>
          </a:xfrm>
          <a:prstGeom prst="rect">
            <a:avLst/>
          </a:prstGeom>
        </p:spPr>
      </p:pic>
    </p:spTree>
    <p:custDataLst>
      <p:tags r:id="rId1"/>
    </p:custDataLst>
    <p:extLst>
      <p:ext uri="{BB962C8B-B14F-4D97-AF65-F5344CB8AC3E}">
        <p14:creationId xmlns:p14="http://schemas.microsoft.com/office/powerpoint/2010/main" val="1785562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1AD676-2EA3-C545-BE48-5B0E496F1139}"/>
              </a:ext>
            </a:extLst>
          </p:cNvPr>
          <p:cNvSpPr txBox="1">
            <a:spLocks noGrp="1"/>
          </p:cNvSpPr>
          <p:nvPr>
            <p:ph type="title" idx="4294967295"/>
          </p:nvPr>
        </p:nvSpPr>
        <p:spPr>
          <a:xfrm>
            <a:off x="5061738" y="357723"/>
            <a:ext cx="6794981"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bg1"/>
                </a:solidFill>
                <a:effectLst/>
                <a:uLnTx/>
                <a:uFillTx/>
                <a:latin typeface="Century Gothic" panose="020B0502020202020204" pitchFamily="34" charset="0"/>
                <a:ea typeface="Source Sans Pro SemiBold" panose="020B0503030403020204" pitchFamily="34" charset="0"/>
                <a:cs typeface="+mn-cs"/>
              </a:rPr>
              <a:t>Document Camera Input</a:t>
            </a:r>
          </a:p>
        </p:txBody>
      </p:sp>
      <p:pic>
        <p:nvPicPr>
          <p:cNvPr id="4" name="Picture 3" descr="Screenshot of a control panel interface for managing a document camera and room volume in a presentation setup. Features include zoom and focus buttons, autofocus, preset options, backlight controls, room volume adjustment with up/down arrows and mute button, and a red system off button, all arranged on a dark background with labeled icons for PC, HDMI, Click Share, Doc Cam, and White Board Cam.">
            <a:extLst>
              <a:ext uri="{FF2B5EF4-FFF2-40B4-BE49-F238E27FC236}">
                <a16:creationId xmlns:a16="http://schemas.microsoft.com/office/drawing/2014/main" id="{61EE2DE1-F8BF-7B88-FAC7-8383E53667BF}"/>
              </a:ext>
            </a:extLst>
          </p:cNvPr>
          <p:cNvPicPr preferRelativeResize="0">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99075" y="1896712"/>
            <a:ext cx="6393850" cy="4279392"/>
          </a:xfrm>
          <a:prstGeom prst="rect">
            <a:avLst/>
          </a:prstGeom>
        </p:spPr>
      </p:pic>
      <p:pic>
        <p:nvPicPr>
          <p:cNvPr id="6" name="Graphic 5" descr="Right pointing backhand index with solid fill">
            <a:extLst>
              <a:ext uri="{FF2B5EF4-FFF2-40B4-BE49-F238E27FC236}">
                <a16:creationId xmlns:a16="http://schemas.microsoft.com/office/drawing/2014/main" id="{755315CF-64BD-B243-A9D3-A82040E2AAA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4002708">
            <a:off x="7227387" y="2262069"/>
            <a:ext cx="1830810" cy="1830810"/>
          </a:xfrm>
          <a:prstGeom prst="rect">
            <a:avLst/>
          </a:prstGeom>
        </p:spPr>
      </p:pic>
    </p:spTree>
    <p:custDataLst>
      <p:tags r:id="rId1"/>
    </p:custDataLst>
    <p:extLst>
      <p:ext uri="{BB962C8B-B14F-4D97-AF65-F5344CB8AC3E}">
        <p14:creationId xmlns:p14="http://schemas.microsoft.com/office/powerpoint/2010/main" val="153939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2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6"/>
                                        </p:tgtEl>
                                        <p:attrNameLst>
                                          <p:attrName>ppt_x</p:attrName>
                                          <p:attrName>ppt_y</p:attrName>
                                        </p:attrNameLst>
                                      </p:cBhvr>
                                    </p:animMotion>
                                    <p:animEffect transition="in" filter="fade">
                                      <p:cBhvr>
                                        <p:cTn id="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6"/>
</p:tagLst>
</file>

<file path=ppt/tags/tag10.xml><?xml version="1.0" encoding="utf-8"?>
<p:tagLst xmlns:a="http://schemas.openxmlformats.org/drawingml/2006/main" xmlns:r="http://schemas.openxmlformats.org/officeDocument/2006/relationships" xmlns:p="http://schemas.openxmlformats.org/presentationml/2006/main">
  <p:tag name="TIMING" val="|16.9|23.5"/>
</p:tagLst>
</file>

<file path=ppt/tags/tag11.xml><?xml version="1.0" encoding="utf-8"?>
<p:tagLst xmlns:a="http://schemas.openxmlformats.org/drawingml/2006/main" xmlns:r="http://schemas.openxmlformats.org/officeDocument/2006/relationships" xmlns:p="http://schemas.openxmlformats.org/presentationml/2006/main">
  <p:tag name="TIMING" val="|16.9|23.5"/>
</p:tagLst>
</file>

<file path=ppt/tags/tag12.xml><?xml version="1.0" encoding="utf-8"?>
<p:tagLst xmlns:a="http://schemas.openxmlformats.org/drawingml/2006/main" xmlns:r="http://schemas.openxmlformats.org/officeDocument/2006/relationships" xmlns:p="http://schemas.openxmlformats.org/presentationml/2006/main">
  <p:tag name="TIMING" val="|3.8|2.6"/>
</p:tagLst>
</file>

<file path=ppt/tags/tag13.xml><?xml version="1.0" encoding="utf-8"?>
<p:tagLst xmlns:a="http://schemas.openxmlformats.org/drawingml/2006/main" xmlns:r="http://schemas.openxmlformats.org/officeDocument/2006/relationships" xmlns:p="http://schemas.openxmlformats.org/presentationml/2006/main">
  <p:tag name="TIMING" val="|3.8|2.6"/>
</p:tagLst>
</file>

<file path=ppt/tags/tag14.xml><?xml version="1.0" encoding="utf-8"?>
<p:tagLst xmlns:a="http://schemas.openxmlformats.org/drawingml/2006/main" xmlns:r="http://schemas.openxmlformats.org/officeDocument/2006/relationships" xmlns:p="http://schemas.openxmlformats.org/presentationml/2006/main">
  <p:tag name="TIMING" val="|2"/>
</p:tagLst>
</file>

<file path=ppt/tags/tag2.xml><?xml version="1.0" encoding="utf-8"?>
<p:tagLst xmlns:a="http://schemas.openxmlformats.org/drawingml/2006/main" xmlns:r="http://schemas.openxmlformats.org/officeDocument/2006/relationships" xmlns:p="http://schemas.openxmlformats.org/presentationml/2006/main">
  <p:tag name="TIMING" val="|5.7|1.3|1.3"/>
</p:tagLst>
</file>

<file path=ppt/tags/tag3.xml><?xml version="1.0" encoding="utf-8"?>
<p:tagLst xmlns:a="http://schemas.openxmlformats.org/drawingml/2006/main" xmlns:r="http://schemas.openxmlformats.org/officeDocument/2006/relationships" xmlns:p="http://schemas.openxmlformats.org/presentationml/2006/main">
  <p:tag name="TIMING" val="|5.7|1.3|1.3"/>
</p:tagLst>
</file>

<file path=ppt/tags/tag4.xml><?xml version="1.0" encoding="utf-8"?>
<p:tagLst xmlns:a="http://schemas.openxmlformats.org/drawingml/2006/main" xmlns:r="http://schemas.openxmlformats.org/officeDocument/2006/relationships" xmlns:p="http://schemas.openxmlformats.org/presentationml/2006/main">
  <p:tag name="TIMING" val="|5.9"/>
</p:tagLst>
</file>

<file path=ppt/tags/tag5.xml><?xml version="1.0" encoding="utf-8"?>
<p:tagLst xmlns:a="http://schemas.openxmlformats.org/drawingml/2006/main" xmlns:r="http://schemas.openxmlformats.org/officeDocument/2006/relationships" xmlns:p="http://schemas.openxmlformats.org/presentationml/2006/main">
  <p:tag name="TIMING" val="|5.9"/>
</p:tagLst>
</file>

<file path=ppt/tags/tag6.xml><?xml version="1.0" encoding="utf-8"?>
<p:tagLst xmlns:a="http://schemas.openxmlformats.org/drawingml/2006/main" xmlns:r="http://schemas.openxmlformats.org/officeDocument/2006/relationships" xmlns:p="http://schemas.openxmlformats.org/presentationml/2006/main">
  <p:tag name="TIMING" val="|45.4|11.9"/>
</p:tagLst>
</file>

<file path=ppt/tags/tag7.xml><?xml version="1.0" encoding="utf-8"?>
<p:tagLst xmlns:a="http://schemas.openxmlformats.org/drawingml/2006/main" xmlns:r="http://schemas.openxmlformats.org/officeDocument/2006/relationships" xmlns:p="http://schemas.openxmlformats.org/presentationml/2006/main">
  <p:tag name="TIMING" val="|45.4|11.9"/>
</p:tagLst>
</file>

<file path=ppt/tags/tag8.xml><?xml version="1.0" encoding="utf-8"?>
<p:tagLst xmlns:a="http://schemas.openxmlformats.org/drawingml/2006/main" xmlns:r="http://schemas.openxmlformats.org/officeDocument/2006/relationships" xmlns:p="http://schemas.openxmlformats.org/presentationml/2006/main">
  <p:tag name="TIMING" val="|45.4|11.9"/>
</p:tagLst>
</file>

<file path=ppt/tags/tag9.xml><?xml version="1.0" encoding="utf-8"?>
<p:tagLst xmlns:a="http://schemas.openxmlformats.org/drawingml/2006/main" xmlns:r="http://schemas.openxmlformats.org/officeDocument/2006/relationships" xmlns:p="http://schemas.openxmlformats.org/presentationml/2006/main">
  <p:tag name="TIMING" val="|45.4|11.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3813</TotalTime>
  <Words>1589</Words>
  <Application>Microsoft Office PowerPoint</Application>
  <PresentationFormat>Widescreen</PresentationFormat>
  <Paragraphs>96</Paragraphs>
  <Slides>18</Slides>
  <Notes>18</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Arial</vt:lpstr>
      <vt:lpstr>Calibri</vt:lpstr>
      <vt:lpstr>Calibri Light</vt:lpstr>
      <vt:lpstr>Century Gothic</vt:lpstr>
      <vt:lpstr>Source Sans Pro</vt:lpstr>
      <vt:lpstr>Office Theme</vt:lpstr>
      <vt:lpstr>Maximize Lecture Capture: Classroom Technology</vt:lpstr>
      <vt:lpstr>Classroom Technology</vt:lpstr>
      <vt:lpstr>Podium Computer Input</vt:lpstr>
      <vt:lpstr>Podium Computer Examples</vt:lpstr>
      <vt:lpstr>Laptop/Tablet Connection Input</vt:lpstr>
      <vt:lpstr>Laptop/Tablet Connection Examples</vt:lpstr>
      <vt:lpstr>ClickShare Input</vt:lpstr>
      <vt:lpstr>ClickShare Example</vt:lpstr>
      <vt:lpstr>Document Camera Input</vt:lpstr>
      <vt:lpstr>Document Camera Examples</vt:lpstr>
      <vt:lpstr>White Board Camera Input</vt:lpstr>
      <vt:lpstr>White Board Camera Examples</vt:lpstr>
      <vt:lpstr>Microphones Input</vt:lpstr>
      <vt:lpstr>Microphones Examples</vt:lpstr>
      <vt:lpstr>Technology</vt:lpstr>
      <vt:lpstr>Classroom Helpline</vt:lpstr>
      <vt:lpstr>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Beaty, Liz</dc:creator>
  <cp:lastModifiedBy>Beaty, Liz</cp:lastModifiedBy>
  <cp:revision>127</cp:revision>
  <cp:lastPrinted>2021-06-14T21:38:15Z</cp:lastPrinted>
  <dcterms:created xsi:type="dcterms:W3CDTF">2020-02-21T01:23:22Z</dcterms:created>
  <dcterms:modified xsi:type="dcterms:W3CDTF">2026-07-14T18:22:15Z</dcterms:modified>
</cp:coreProperties>
</file>