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Zipoy" initials="LZ" lastIdx="11" clrIdx="0">
    <p:extLst>
      <p:ext uri="{19B8F6BF-5375-455C-9EA6-DF929625EA0E}">
        <p15:presenceInfo xmlns:p15="http://schemas.microsoft.com/office/powerpoint/2012/main" userId="S::lauraz@downhomeranch.org::97f926a6-6042-4d9a-9d37-58ca527b7d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048"/>
    <a:srgbClr val="6F8052"/>
    <a:srgbClr val="4D2B08"/>
    <a:srgbClr val="402406"/>
    <a:srgbClr val="361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DD7FC-FCD4-4042-9177-F58234E8AA78}" v="588" dt="2020-08-04T13:51:04.143"/>
    <p1510:client id="{2B854EC9-9A75-4EAF-A09D-14CC77762273}" v="174" dt="2020-08-04T14:38:55.700"/>
    <p1510:client id="{3A38ED0C-F8DF-4DC4-8031-7E8C7713BCF0}" v="1914" dt="2020-07-30T03:30:36.457"/>
    <p1510:client id="{5258114C-2941-4E23-B0FA-18061D17C750}" v="2227" dt="2020-07-31T20:05:10.844"/>
    <p1510:client id="{6DAE2673-E656-4133-8B57-10C337FDAC63}" v="816" dt="2020-07-31T20:32:07.451"/>
    <p1510:client id="{9E2CD04C-993E-41BA-A6CC-6CC888CA24E4}" v="129" dt="2020-07-31T20:01:48.463"/>
    <p1510:client id="{A3330163-421D-4715-9C0E-DEC259F02400}" v="589" dt="2020-07-31T17:06:54.710"/>
    <p1510:client id="{B16D296E-E25C-46E9-A89D-AC888CA1B386}" v="5" dt="2020-08-04T04:32:58.640"/>
    <p1510:client id="{C5522EBE-4638-404B-9575-62406AD84D2F}" v="100" dt="2020-07-31T17:54:30.677"/>
    <p1510:client id="{CDE2E610-729F-408F-B44F-6C52E378912F}" v="17" dt="2020-07-30T20:21:54.802"/>
    <p1510:client id="{D7D3FDB4-B569-4F80-9613-B9F6DCD1DA7A}" v="17" dt="2020-08-04T15:40:00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5"/>
    <p:restoredTop sz="94758"/>
  </p:normalViewPr>
  <p:slideViewPr>
    <p:cSldViewPr snapToGrid="0">
      <p:cViewPr varScale="1">
        <p:scale>
          <a:sx n="59" d="100"/>
          <a:sy n="59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B1D72-E143-B246-B4F0-C041E3B8EF1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92637-0474-7047-BD78-4965CBFED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C91-5F53-8A47-A8C8-1AFA5BA7015E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C5C2EC-4257-4B0E-B8C4-D1B1DEAF39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3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E058-D49F-5F49-9A70-A6B900434F18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3A3C-62FB-FD4F-B74F-541F8BAA81A5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C5C8-43D7-174C-AD93-59E24929EA0C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93974B-E5CF-8946-9CAC-23FCE766EC9C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67951"/>
            <a:ext cx="10515600" cy="0"/>
          </a:xfrm>
          <a:prstGeom prst="line">
            <a:avLst/>
          </a:prstGeom>
          <a:ln w="34925">
            <a:solidFill>
              <a:srgbClr val="6F8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8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24E7-0FF5-E641-AB1E-D41C93BFEDAE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0FB6-B7BA-1F45-AF1F-6CB61FF08128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7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076-7245-6448-8EDA-F0998B8211FE}" type="datetime1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5AB7-E36F-9343-BB96-93E7F36617AC}" type="datetime1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B62-413F-204A-9DEE-A4E29F462696}" type="datetime1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7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1AEC-33ED-6749-8317-527F7CBC898D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8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C5A3-5342-BA4E-B71F-902F799A92C2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9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735B0-F13A-3B45-B717-90AF7DA9E187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039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607048"/>
                </a:solidFill>
              </a:defRPr>
            </a:lvl1pPr>
          </a:lstStyle>
          <a:p>
            <a:fld id="{59C5C2EC-4257-4B0E-B8C4-D1B1DEAF39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7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3999" y="2854109"/>
            <a:ext cx="9144000" cy="11497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D2B08"/>
                </a:solidFill>
              </a:rPr>
              <a:t>Project Leadership Challenge</a:t>
            </a:r>
          </a:p>
        </p:txBody>
      </p:sp>
      <p:pic>
        <p:nvPicPr>
          <p:cNvPr id="2" name="Picture 1" descr="DownHome Ranch logo with title and a small building on top with 3 figures standing in front holding hand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55" y="631415"/>
            <a:ext cx="3288289" cy="18596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ABBFC-6CF7-AF47-8C0F-8E4D1809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1</a:t>
            </a:fld>
            <a:endParaRPr lang="en-US"/>
          </a:p>
        </p:txBody>
      </p:sp>
      <p:sp>
        <p:nvSpPr>
          <p:cNvPr id="3" name="Flowchart: Manual Inpu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2717800" y="2717800"/>
            <a:ext cx="6858000" cy="1422400"/>
          </a:xfrm>
          <a:prstGeom prst="flowChartManualInput">
            <a:avLst/>
          </a:prstGeom>
          <a:solidFill>
            <a:srgbClr val="A48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nual Inpu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563" y="5435600"/>
            <a:ext cx="12150437" cy="1422400"/>
          </a:xfrm>
          <a:prstGeom prst="flowChartManualInput">
            <a:avLst/>
          </a:prstGeom>
          <a:solidFill>
            <a:srgbClr val="A48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6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D2B08"/>
                </a:solidFill>
              </a:rPr>
              <a:t>Next Steps Part 1 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 Follow up from 6-month staff survey</a:t>
            </a:r>
            <a:endParaRPr lang="en-US" dirty="0">
              <a:solidFill>
                <a:srgbClr val="4D2B08"/>
              </a:solidFill>
              <a:cs typeface="Calibri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Review results with managers of all departments to identify positive trends and areas of improvement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Use results to provide education and next steps to all staff and clients during the next Town Hall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Start staff on the E-Badge Academy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Introduce cohorts and DSP mentors </a:t>
            </a:r>
            <a:endParaRPr lang="en-US" dirty="0">
              <a:solidFill>
                <a:srgbClr val="4D2B08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DSP can begin getting their training requirements through Open Futures Learning beginning August 1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All direct care staff who have worked for at least 6 months will complete DSP-R certification</a:t>
            </a:r>
            <a:endParaRPr lang="en-US" dirty="0">
              <a:solidFill>
                <a:srgbClr val="4D2B08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E5242-2414-624D-87D4-FD737F6EF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3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D2B08"/>
                </a:solidFill>
              </a:rPr>
              <a:t>Next Steps Part 2 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Staff can begin working on badges starting September 1</a:t>
            </a:r>
            <a:endParaRPr lang="en-US" dirty="0">
              <a:solidFill>
                <a:srgbClr val="4D2B08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Complete process of reviewing how pay increases will be tied to completed of E-badge levels</a:t>
            </a:r>
            <a:endParaRPr lang="en-US" dirty="0">
              <a:solidFill>
                <a:srgbClr val="4D2B08"/>
              </a:solidFill>
              <a:cs typeface="Calibri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Review budget to ensure long term success of the program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Review steps of career ladder based off longevity and E-badge completion </a:t>
            </a:r>
            <a:endParaRPr lang="en-US" dirty="0">
              <a:solidFill>
                <a:srgbClr val="4D2B08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Make sure we are providing the supports to new hires needed for them to be successful 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Review every quarter the intake and training process for new employees </a:t>
            </a:r>
            <a:endParaRPr lang="en-US" dirty="0">
              <a:solidFill>
                <a:srgbClr val="4D2B08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6441F-F2EE-8A4A-8352-2C6A174A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00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Overall Impact</a:t>
            </a:r>
            <a:endParaRPr lang="en-US" b="1" dirty="0">
              <a:solidFill>
                <a:srgbClr val="4D2B08"/>
              </a:solidFill>
              <a:effectLst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Staff development is important</a:t>
            </a:r>
            <a:endParaRPr lang="en-US" dirty="0">
              <a:solidFill>
                <a:srgbClr val="4D2B08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Puts staff in a position where they will be providing the highest quality of care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Trust in Staff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In their ability to make informed decisions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Decentralize Decision-Making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Ethics and Competencies</a:t>
            </a:r>
            <a:endParaRPr lang="en-US" dirty="0">
              <a:solidFill>
                <a:srgbClr val="4D2B08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How do they affect the lives of those we serve?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Provide a high level of decision making for those we serve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6092A-0C2E-E348-91A7-21D04706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D2B08"/>
                </a:solidFill>
              </a:rPr>
              <a:t>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Down Home Ranch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In business 31 years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410-acre</a:t>
            </a:r>
            <a:r>
              <a:rPr lang="en-US" dirty="0">
                <a:solidFill>
                  <a:srgbClr val="4D2B08"/>
                </a:solidFill>
                <a:cs typeface="Calibri"/>
              </a:rPr>
              <a:t> Ranch - 45 minutes east of Austin</a:t>
            </a:r>
            <a:endParaRPr lang="en-US" dirty="0">
              <a:solidFill>
                <a:srgbClr val="4D2B08"/>
              </a:solidFill>
              <a:ea typeface="+mn-lt"/>
              <a:cs typeface="+mn-lt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About half of our income is from social enterprises other from residential</a:t>
            </a:r>
            <a:endParaRPr lang="en-US" dirty="0">
              <a:solidFill>
                <a:srgbClr val="4D2B08"/>
              </a:solidFill>
              <a:ea typeface="+mn-lt"/>
              <a:cs typeface="+mn-lt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43 residents, space for 50</a:t>
            </a:r>
            <a:endParaRPr lang="en-US" dirty="0">
              <a:solidFill>
                <a:srgbClr val="4D2B08"/>
              </a:solidFill>
              <a:ea typeface="+mn-lt"/>
              <a:cs typeface="+mn-lt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Serve an additional 100+ people with IDD and other disabilities each year in camp, day program and respite programs</a:t>
            </a:r>
            <a:endParaRPr lang="en-US" dirty="0">
              <a:solidFill>
                <a:srgbClr val="4D2B08"/>
              </a:solidFill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F1736-25E4-3146-BB90-5F123546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8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D2B08"/>
                </a:solidFill>
              </a:rPr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2828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Team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Craig Russell, Executive Director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Barry Hamilton, Chief Operations Officer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Casey Dickerson, Director of Client Services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Cynthia Alonzo, Residential Program Manager </a:t>
            </a:r>
            <a:endParaRPr lang="en-US" dirty="0">
              <a:solidFill>
                <a:srgbClr val="4D2B08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Consultants</a:t>
            </a:r>
            <a:endParaRPr lang="en-US" dirty="0">
              <a:solidFill>
                <a:srgbClr val="4D2B08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Lynne Seagle, Executive Director of Hope House 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John Raffaele, Director of Education at NADSP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Desiree Loucks Baer, Chief Operating Officer at NADSP</a:t>
            </a:r>
            <a:endParaRPr lang="en-US" dirty="0">
              <a:solidFill>
                <a:srgbClr val="4D2B08"/>
              </a:solidFill>
              <a:cs typeface="Calibri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Dan </a:t>
            </a:r>
            <a:r>
              <a:rPr lang="en-US" dirty="0" err="1">
                <a:solidFill>
                  <a:srgbClr val="4D2B08"/>
                </a:solidFill>
                <a:ea typeface="+mn-lt"/>
                <a:cs typeface="+mn-lt"/>
              </a:rPr>
              <a:t>Hermreck</a:t>
            </a: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, Director of Certification and Accreditation at NADSP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ea typeface="+mn-lt"/>
                <a:cs typeface="+mn-lt"/>
              </a:rPr>
              <a:t>Joseph Macbeth, Chief Executive Officer at NADSP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58892-9789-0B45-8F62-F4D49845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Project Purpose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Goal: Improve processes for staff training and development</a:t>
            </a:r>
            <a:endParaRPr lang="en-US" dirty="0">
              <a:solidFill>
                <a:srgbClr val="4D2B08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Expected Outcomes: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Higher retention rates for direct care staff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Improved interactions between staff and clients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Introduction of more individual choice and informed decision making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Higher quality of life for clients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BB4C7-2D9B-7E4D-A7CD-5F202B2C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2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Progress Made Part 1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50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New Hire Video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Highlights each department at the Ranch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Current employees introduce the responsibilities of each department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Provides familiarity for a new employee 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Employee Survey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How do employees feel they could be better supported?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More than half reported they would like to be paid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AB28-2E2D-2940-8421-6927F9CD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0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Progress Made Part 2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50"/>
            <a:ext cx="10380785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NADSP Credentials/Online E-Badge Academy</a:t>
            </a:r>
            <a:endParaRPr lang="en-US" dirty="0">
              <a:solidFill>
                <a:srgbClr val="4D2B08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Collaborated with consultants at NADSP to help us implement a way to encourage DSPs to understand the importance of their role while training them at the same time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E-Badge Academy allows DSPs to become certified and specialized as a DSP by honing their skills and creating a career ladder that offers a pay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AB28-2E2D-2940-8421-6927F9CD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4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Challenges Encountered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Hiring during COVID-19 Pandemic issues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Ensuring we do not expose the organization during the hiring process</a:t>
            </a:r>
            <a:endParaRPr lang="en-US" dirty="0">
              <a:solidFill>
                <a:srgbClr val="4D2B08"/>
              </a:solidFill>
              <a:cs typeface="Calibri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Struggling to connect with staff in person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Ensuring we can train staff effectively through online programs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  <a:cs typeface="Calibri"/>
              </a:rPr>
              <a:t>Ensuring we are meeting the needs of staff while maintaining the regulatory restrictions in 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FBC9F-4804-4242-B27B-037B91A8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3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Solutions to the Challenges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Town Hall meetings through Teams on a regular basis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Rethink all staff meetings and include people we serve in meetings to keep all engaged in organizational decision making 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Use technology to track and resolve challenges 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Reduce costs of online recruitment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Promote a greater quality of life for Ranch employees </a:t>
            </a:r>
            <a:endParaRPr lang="en-US" dirty="0">
              <a:solidFill>
                <a:srgbClr val="4D2B08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9F96B-6A6D-984D-9D2E-D38D27AE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6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4D2B08"/>
                </a:solidFill>
              </a:rPr>
              <a:t>Lessons Learned</a:t>
            </a:r>
            <a:endParaRPr lang="en-US" b="1" dirty="0">
              <a:solidFill>
                <a:srgbClr val="4D2B08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Use technology to full capacity 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It is important to rethink systems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Seek out good customer services when hiring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We must focus time on the development of Direct Support Professionals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Some things we need to get outside help 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F8052"/>
              </a:buClr>
            </a:pPr>
            <a:r>
              <a:rPr lang="en-US" dirty="0">
                <a:solidFill>
                  <a:srgbClr val="4D2B08"/>
                </a:solidFill>
              </a:rPr>
              <a:t>Make sure to include the people we support in organizational decisions</a:t>
            </a:r>
            <a:endParaRPr lang="en-US" dirty="0">
              <a:solidFill>
                <a:srgbClr val="4D2B08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DDC63-DA92-9A46-BFBD-0ED6D349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2EC-4257-4B0E-B8C4-D1B1DEAF39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8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669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Project Leadership Challenge</vt:lpstr>
      <vt:lpstr>Agency</vt:lpstr>
      <vt:lpstr>Team Members</vt:lpstr>
      <vt:lpstr>Project Purpose</vt:lpstr>
      <vt:lpstr>Progress Made Part 1</vt:lpstr>
      <vt:lpstr>Progress Made Part 2</vt:lpstr>
      <vt:lpstr>Challenges Encountered</vt:lpstr>
      <vt:lpstr>Solutions to the Challenges</vt:lpstr>
      <vt:lpstr>Lessons Learned</vt:lpstr>
      <vt:lpstr>Next Steps Part 1 </vt:lpstr>
      <vt:lpstr>Next Steps Part 2 </vt:lpstr>
      <vt:lpstr>Overall Impact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Leadership Challenge</dc:title>
  <dc:creator>Barry Hamilton</dc:creator>
  <cp:lastModifiedBy>Lindell, Pamela J</cp:lastModifiedBy>
  <cp:revision>145</cp:revision>
  <dcterms:created xsi:type="dcterms:W3CDTF">2020-07-28T15:47:58Z</dcterms:created>
  <dcterms:modified xsi:type="dcterms:W3CDTF">2020-08-19T16:21:45Z</dcterms:modified>
</cp:coreProperties>
</file>