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33"/>
  </p:notesMasterIdLst>
  <p:sldIdLst>
    <p:sldId id="256" r:id="rId2"/>
    <p:sldId id="261" r:id="rId3"/>
    <p:sldId id="257" r:id="rId4"/>
    <p:sldId id="258" r:id="rId5"/>
    <p:sldId id="262" r:id="rId6"/>
    <p:sldId id="259" r:id="rId7"/>
    <p:sldId id="279" r:id="rId8"/>
    <p:sldId id="280" r:id="rId9"/>
    <p:sldId id="271" r:id="rId10"/>
    <p:sldId id="281" r:id="rId11"/>
    <p:sldId id="267" r:id="rId12"/>
    <p:sldId id="285" r:id="rId13"/>
    <p:sldId id="286" r:id="rId14"/>
    <p:sldId id="260" r:id="rId15"/>
    <p:sldId id="282" r:id="rId16"/>
    <p:sldId id="283" r:id="rId17"/>
    <p:sldId id="263" r:id="rId18"/>
    <p:sldId id="264" r:id="rId19"/>
    <p:sldId id="284" r:id="rId20"/>
    <p:sldId id="265" r:id="rId21"/>
    <p:sldId id="268" r:id="rId22"/>
    <p:sldId id="272" r:id="rId23"/>
    <p:sldId id="276" r:id="rId24"/>
    <p:sldId id="266" r:id="rId25"/>
    <p:sldId id="277" r:id="rId26"/>
    <p:sldId id="269" r:id="rId27"/>
    <p:sldId id="278" r:id="rId28"/>
    <p:sldId id="270" r:id="rId29"/>
    <p:sldId id="275" r:id="rId30"/>
    <p:sldId id="274" r:id="rId31"/>
    <p:sldId id="27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380" autoAdjust="0"/>
    <p:restoredTop sz="86395"/>
  </p:normalViewPr>
  <p:slideViewPr>
    <p:cSldViewPr snapToGrid="0">
      <p:cViewPr varScale="1">
        <p:scale>
          <a:sx n="49" d="100"/>
          <a:sy n="49" d="100"/>
        </p:scale>
        <p:origin x="60" y="522"/>
      </p:cViewPr>
      <p:guideLst/>
    </p:cSldViewPr>
  </p:slideViewPr>
  <p:outlineViewPr>
    <p:cViewPr>
      <p:scale>
        <a:sx n="33" d="100"/>
        <a:sy n="33" d="100"/>
      </p:scale>
      <p:origin x="0" y="-2512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BB627-92D6-7849-92E1-BEE2A1A73CB7}"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B5F76-195E-724C-BF80-DE9A6157E589}" type="slidenum">
              <a:rPr lang="en-US" smtClean="0"/>
              <a:t>‹#›</a:t>
            </a:fld>
            <a:endParaRPr lang="en-US"/>
          </a:p>
        </p:txBody>
      </p:sp>
    </p:spTree>
    <p:extLst>
      <p:ext uri="{BB962C8B-B14F-4D97-AF65-F5344CB8AC3E}">
        <p14:creationId xmlns:p14="http://schemas.microsoft.com/office/powerpoint/2010/main" val="393028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DB5F76-195E-724C-BF80-DE9A6157E589}" type="slidenum">
              <a:rPr lang="en-US" smtClean="0"/>
              <a:t>27</a:t>
            </a:fld>
            <a:endParaRPr lang="en-US"/>
          </a:p>
        </p:txBody>
      </p:sp>
    </p:spTree>
    <p:extLst>
      <p:ext uri="{BB962C8B-B14F-4D97-AF65-F5344CB8AC3E}">
        <p14:creationId xmlns:p14="http://schemas.microsoft.com/office/powerpoint/2010/main" val="88364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DB5F76-195E-724C-BF80-DE9A6157E589}" type="slidenum">
              <a:rPr lang="en-US" smtClean="0"/>
              <a:t>30</a:t>
            </a:fld>
            <a:endParaRPr lang="en-US"/>
          </a:p>
        </p:txBody>
      </p:sp>
    </p:spTree>
    <p:extLst>
      <p:ext uri="{BB962C8B-B14F-4D97-AF65-F5344CB8AC3E}">
        <p14:creationId xmlns:p14="http://schemas.microsoft.com/office/powerpoint/2010/main" val="251957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DB5F76-195E-724C-BF80-DE9A6157E589}" type="slidenum">
              <a:rPr lang="en-US" smtClean="0"/>
              <a:t>31</a:t>
            </a:fld>
            <a:endParaRPr lang="en-US"/>
          </a:p>
        </p:txBody>
      </p:sp>
    </p:spTree>
    <p:extLst>
      <p:ext uri="{BB962C8B-B14F-4D97-AF65-F5344CB8AC3E}">
        <p14:creationId xmlns:p14="http://schemas.microsoft.com/office/powerpoint/2010/main" val="189422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b="1" spc="-100" baseline="0">
                <a:ln>
                  <a:noFill/>
                </a:ln>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4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9633C514-F8B1-AC48-80F0-6F47727E374D}" type="datetime1">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80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744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8129A7-7B73-9D49-9A6E-0FD327526230}" type="datetime1">
              <a:rPr lang="en-US" smtClean="0"/>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0969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EDC7B6-4DF9-814F-88CD-E1902ECACED2}" type="datetime1">
              <a:rPr lang="en-US" smtClean="0"/>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5707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005543-96DE-E841-B8C1-632F26D7A6A9}" type="datetime1">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5291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97EF20-EB74-C941-9AAA-BD161174F5D8}" type="datetime1">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865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90377FE-C3CC-8A48-B6CC-2EFCA294C274}" type="datetime1">
              <a:rPr lang="en-US" smtClean="0"/>
              <a:t>8/19/2020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0688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C7454DC-54E7-A348-9167-06868AB5B410}" type="datetime1">
              <a:rPr lang="en-US" smtClean="0"/>
              <a:t>8/19/2020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110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4C92197-595C-004C-80DF-764B352959DF}" type="datetime1">
              <a:rPr lang="en-US" smtClean="0"/>
              <a:t>8/19/2020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1195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304AE89-DDA0-5D43-A058-ACC1D19F2DF2}" type="datetime1">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302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F3ABB6E8-E8FE-F245-BAA5-32F3A75E3513}" type="datetime1">
              <a:rPr lang="en-US" smtClean="0"/>
              <a:t>8/19/2020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4580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BBFD717-6664-3E41-834D-5D578F8A4CBE}" type="datetime1">
              <a:rPr lang="en-US" smtClean="0"/>
              <a:t>8/19/2020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1777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2158DEC-7CF1-CC41-89CB-1BBACC1A282D}" type="datetime1">
              <a:rPr lang="en-US" smtClean="0"/>
              <a:t>8/19/2020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2400" b="1">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930704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defTabSz="914400" rtl="0" eaLnBrk="1" latinLnBrk="0" hangingPunct="1">
        <a:lnSpc>
          <a:spcPct val="90000"/>
        </a:lnSpc>
        <a:spcBef>
          <a:spcPct val="0"/>
        </a:spcBef>
        <a:buNone/>
        <a:defRPr sz="4000" b="1" kern="1200" spc="-60"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400" kern="1200">
          <a:solidFill>
            <a:schemeClr val="tx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0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0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C4D4-FC21-4ABF-BCF7-A56C06250E18}"/>
              </a:ext>
            </a:extLst>
          </p:cNvPr>
          <p:cNvSpPr>
            <a:spLocks noGrp="1"/>
          </p:cNvSpPr>
          <p:nvPr>
            <p:ph type="ctrTitle"/>
          </p:nvPr>
        </p:nvSpPr>
        <p:spPr>
          <a:xfrm>
            <a:off x="1069848" y="3639312"/>
            <a:ext cx="8026026" cy="914400"/>
          </a:xfrm>
        </p:spPr>
        <p:txBody>
          <a:bodyPr>
            <a:normAutofit/>
          </a:bodyPr>
          <a:lstStyle/>
          <a:p>
            <a:r>
              <a:rPr lang="en-US" sz="4000" b="1" dirty="0"/>
              <a:t>The National Leadership Consortium</a:t>
            </a:r>
            <a:endParaRPr lang="en-US" sz="4000" dirty="0"/>
          </a:p>
        </p:txBody>
      </p:sp>
      <p:sp>
        <p:nvSpPr>
          <p:cNvPr id="3" name="Subtitle 2">
            <a:extLst>
              <a:ext uri="{FF2B5EF4-FFF2-40B4-BE49-F238E27FC236}">
                <a16:creationId xmlns:a16="http://schemas.microsoft.com/office/drawing/2014/main" id="{952597C4-9154-4D93-9253-F816F0B12D88}"/>
              </a:ext>
            </a:extLst>
          </p:cNvPr>
          <p:cNvSpPr>
            <a:spLocks noGrp="1"/>
          </p:cNvSpPr>
          <p:nvPr>
            <p:ph type="subTitle" idx="1"/>
          </p:nvPr>
        </p:nvSpPr>
        <p:spPr>
          <a:xfrm>
            <a:off x="1100015" y="4670246"/>
            <a:ext cx="7315200" cy="539428"/>
          </a:xfrm>
        </p:spPr>
        <p:txBody>
          <a:bodyPr>
            <a:normAutofit/>
          </a:bodyPr>
          <a:lstStyle/>
          <a:p>
            <a:r>
              <a:rPr lang="en-US" sz="2400" dirty="0"/>
              <a:t>Lubbock State Supported Living Center Project</a:t>
            </a:r>
          </a:p>
        </p:txBody>
      </p:sp>
      <p:sp>
        <p:nvSpPr>
          <p:cNvPr id="4" name="TextBox 3">
            <a:extLst>
              <a:ext uri="{FF2B5EF4-FFF2-40B4-BE49-F238E27FC236}">
                <a16:creationId xmlns:a16="http://schemas.microsoft.com/office/drawing/2014/main" id="{60FABCE5-495A-408D-93D0-7170EE8CE333}"/>
              </a:ext>
            </a:extLst>
          </p:cNvPr>
          <p:cNvSpPr txBox="1"/>
          <p:nvPr/>
        </p:nvSpPr>
        <p:spPr>
          <a:xfrm>
            <a:off x="9377340" y="1205314"/>
            <a:ext cx="2780906" cy="4324261"/>
          </a:xfrm>
          <a:prstGeom prst="rect">
            <a:avLst/>
          </a:prstGeom>
          <a:noFill/>
        </p:spPr>
        <p:txBody>
          <a:bodyPr wrap="square" rtlCol="0">
            <a:spAutoFit/>
          </a:bodyPr>
          <a:lstStyle/>
          <a:p>
            <a:pPr>
              <a:spcAft>
                <a:spcPts val="600"/>
              </a:spcAft>
            </a:pPr>
            <a:r>
              <a:rPr lang="en-US" sz="2400" dirty="0"/>
              <a:t>- Jim Rodriguez, </a:t>
            </a:r>
            <a:r>
              <a:rPr lang="en-US" sz="2000" dirty="0"/>
              <a:t>Assistant Director of Administration</a:t>
            </a:r>
          </a:p>
          <a:p>
            <a:pPr>
              <a:spcAft>
                <a:spcPts val="600"/>
              </a:spcAft>
            </a:pPr>
            <a:r>
              <a:rPr lang="en-US" sz="2400" dirty="0"/>
              <a:t>- Kelly </a:t>
            </a:r>
            <a:r>
              <a:rPr lang="en-US" sz="2400" dirty="0" err="1"/>
              <a:t>Jeanveau</a:t>
            </a:r>
            <a:r>
              <a:rPr lang="en-US" sz="2400" dirty="0"/>
              <a:t>,    </a:t>
            </a:r>
            <a:r>
              <a:rPr lang="en-US" sz="2000" dirty="0"/>
              <a:t>Human Rights Officer</a:t>
            </a:r>
          </a:p>
          <a:p>
            <a:pPr>
              <a:spcAft>
                <a:spcPts val="600"/>
              </a:spcAft>
            </a:pPr>
            <a:r>
              <a:rPr lang="en-US" sz="2400" dirty="0"/>
              <a:t>- Megan Copeland, </a:t>
            </a:r>
            <a:r>
              <a:rPr lang="en-US" sz="2000" dirty="0"/>
              <a:t>OTR, MOT Habilitation Therapies</a:t>
            </a:r>
          </a:p>
          <a:p>
            <a:pPr>
              <a:spcAft>
                <a:spcPts val="600"/>
              </a:spcAft>
            </a:pPr>
            <a:r>
              <a:rPr lang="en-US" sz="2400" dirty="0"/>
              <a:t>- </a:t>
            </a:r>
            <a:r>
              <a:rPr lang="en-US" sz="2400" dirty="0" err="1"/>
              <a:t>Lamecca</a:t>
            </a:r>
            <a:r>
              <a:rPr lang="en-US" sz="2400" dirty="0"/>
              <a:t> </a:t>
            </a:r>
            <a:r>
              <a:rPr lang="en-US" sz="2400" dirty="0" err="1"/>
              <a:t>Abduljaami</a:t>
            </a:r>
            <a:r>
              <a:rPr lang="en-US" sz="2400" dirty="0"/>
              <a:t>, </a:t>
            </a:r>
            <a:r>
              <a:rPr lang="en-US" sz="2000" dirty="0" err="1"/>
              <a:t>M.Ed</a:t>
            </a:r>
            <a:r>
              <a:rPr lang="en-US" sz="2000" dirty="0"/>
              <a:t>, Assistant Director of Behavior Services</a:t>
            </a:r>
            <a:endParaRPr lang="en-US" sz="2400" dirty="0"/>
          </a:p>
        </p:txBody>
      </p:sp>
      <p:pic>
        <p:nvPicPr>
          <p:cNvPr id="5" name="Picture 4" descr="Picture of the entrance to the Lubbock State Supported Living Center with the name in brick in front of some bushes.">
            <a:extLst>
              <a:ext uri="{FF2B5EF4-FFF2-40B4-BE49-F238E27FC236}">
                <a16:creationId xmlns:a16="http://schemas.microsoft.com/office/drawing/2014/main" id="{5F89EADB-3783-49DB-A16E-0E80D750F35D}"/>
              </a:ext>
            </a:extLst>
          </p:cNvPr>
          <p:cNvPicPr>
            <a:picLocks noChangeAspect="1"/>
          </p:cNvPicPr>
          <p:nvPr/>
        </p:nvPicPr>
        <p:blipFill>
          <a:blip r:embed="rId2"/>
          <a:stretch>
            <a:fillRect/>
          </a:stretch>
        </p:blipFill>
        <p:spPr>
          <a:xfrm>
            <a:off x="2204381" y="1022610"/>
            <a:ext cx="5106468" cy="2859622"/>
          </a:xfrm>
          <a:prstGeom prst="rect">
            <a:avLst/>
          </a:prstGeom>
        </p:spPr>
      </p:pic>
      <p:pic>
        <p:nvPicPr>
          <p:cNvPr id="6" name="Picture 5" descr="Texas Health and Human Services logo - Lubbock SSLC Newsletter - Helping People Live Safe Healthy, and Meaningful Lives - August 2019">
            <a:extLst>
              <a:ext uri="{FF2B5EF4-FFF2-40B4-BE49-F238E27FC236}">
                <a16:creationId xmlns:a16="http://schemas.microsoft.com/office/drawing/2014/main" id="{E10C6E29-CDBF-48C8-860D-C905FEFE5FF2}"/>
              </a:ext>
            </a:extLst>
          </p:cNvPr>
          <p:cNvPicPr/>
          <p:nvPr/>
        </p:nvPicPr>
        <p:blipFill rotWithShape="1">
          <a:blip r:embed="rId3">
            <a:extLst>
              <a:ext uri="{28A0092B-C50C-407E-A947-70E740481C1C}">
                <a14:useLocalDpi xmlns:a14="http://schemas.microsoft.com/office/drawing/2010/main" val="0"/>
              </a:ext>
            </a:extLst>
          </a:blip>
          <a:srcRect l="2319" t="-1" r="82044" b="14506"/>
          <a:stretch/>
        </p:blipFill>
        <p:spPr bwMode="auto">
          <a:xfrm>
            <a:off x="419450" y="211708"/>
            <a:ext cx="1503465" cy="1927485"/>
          </a:xfrm>
          <a:prstGeom prst="rect">
            <a:avLst/>
          </a:prstGeom>
          <a:ln>
            <a:noFill/>
          </a:ln>
          <a:effectLst>
            <a:outerShdw blurRad="76200" dist="12700" dir="8100000" sy="-23000" kx="800400" algn="br" rotWithShape="0">
              <a:prstClr val="black">
                <a:alpha val="20000"/>
              </a:prstClr>
            </a:outerShdw>
          </a:effectLst>
          <a:extLst>
            <a:ext uri="{53640926-AAD7-44D8-BBD7-CCE9431645EC}">
              <a14:shadowObscured xmlns:a14="http://schemas.microsoft.com/office/drawing/2010/main"/>
            </a:ext>
          </a:extLst>
        </p:spPr>
      </p:pic>
      <p:sp>
        <p:nvSpPr>
          <p:cNvPr id="7" name="Slide Number Placeholder 6">
            <a:extLst>
              <a:ext uri="{FF2B5EF4-FFF2-40B4-BE49-F238E27FC236}">
                <a16:creationId xmlns:a16="http://schemas.microsoft.com/office/drawing/2014/main" id="{EF7B48F5-8210-AF49-81FB-FE24C6611DB5}"/>
              </a:ext>
            </a:extLst>
          </p:cNvPr>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4010561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BAEC-0E77-418C-B307-9EA3BCD8B0AF}"/>
              </a:ext>
            </a:extLst>
          </p:cNvPr>
          <p:cNvSpPr>
            <a:spLocks noGrp="1"/>
          </p:cNvSpPr>
          <p:nvPr>
            <p:ph type="title"/>
          </p:nvPr>
        </p:nvSpPr>
        <p:spPr>
          <a:xfrm>
            <a:off x="216825" y="823046"/>
            <a:ext cx="3115922" cy="4601183"/>
          </a:xfrm>
        </p:spPr>
        <p:txBody>
          <a:bodyPr>
            <a:normAutofit/>
          </a:bodyPr>
          <a:lstStyle/>
          <a:p>
            <a:r>
              <a:rPr lang="en-US" dirty="0"/>
              <a:t>Surveys: </a:t>
            </a:r>
            <a:br>
              <a:rPr lang="en-US" dirty="0"/>
            </a:br>
            <a:r>
              <a:rPr lang="en-US" sz="3600" dirty="0"/>
              <a:t>Direct Support Professionals (DSP)</a:t>
            </a:r>
            <a:br>
              <a:rPr lang="en-US" sz="3600" dirty="0"/>
            </a:br>
            <a:r>
              <a:rPr lang="en-US" sz="3600" dirty="0"/>
              <a:t>Satisfaction Survey Part 2</a:t>
            </a:r>
            <a:br>
              <a:rPr lang="en-US" sz="3600" dirty="0"/>
            </a:br>
            <a:endParaRPr lang="en-US" sz="2400" dirty="0"/>
          </a:p>
        </p:txBody>
      </p:sp>
      <p:sp>
        <p:nvSpPr>
          <p:cNvPr id="3" name="Content Placeholder 2">
            <a:extLst>
              <a:ext uri="{FF2B5EF4-FFF2-40B4-BE49-F238E27FC236}">
                <a16:creationId xmlns:a16="http://schemas.microsoft.com/office/drawing/2014/main" id="{F319AABC-CF86-4C02-BD6A-599CB03AAE23}"/>
              </a:ext>
            </a:extLst>
          </p:cNvPr>
          <p:cNvSpPr>
            <a:spLocks noGrp="1"/>
          </p:cNvSpPr>
          <p:nvPr>
            <p:ph idx="1"/>
          </p:nvPr>
        </p:nvSpPr>
        <p:spPr>
          <a:xfrm>
            <a:off x="3931038" y="1496372"/>
            <a:ext cx="7315200" cy="3865255"/>
          </a:xfrm>
        </p:spPr>
        <p:txBody>
          <a:bodyPr>
            <a:noAutofit/>
          </a:bodyPr>
          <a:lstStyle/>
          <a:p>
            <a:r>
              <a:rPr lang="en-US" b="1" dirty="0"/>
              <a:t>Retention - </a:t>
            </a:r>
            <a:r>
              <a:rPr lang="en-US" sz="2000" dirty="0"/>
              <a:t>(can you reach your full potential, would you reapply for current position, do you see yourself working here a year from now, frustration factors that make you dread coming to work. What can be done to further recognize you as an employee?</a:t>
            </a:r>
          </a:p>
          <a:p>
            <a:pPr lvl="0"/>
            <a:r>
              <a:rPr lang="en-US" b="1" dirty="0"/>
              <a:t>Culture at </a:t>
            </a:r>
            <a:r>
              <a:rPr lang="en-US" b="1" dirty="0" err="1"/>
              <a:t>LbSSLC</a:t>
            </a:r>
            <a:r>
              <a:rPr lang="en-US" b="1" dirty="0"/>
              <a:t> - </a:t>
            </a:r>
            <a:r>
              <a:rPr lang="en-US" sz="2000" dirty="0"/>
              <a:t>(are you proud, do you have fun at work, does administration contribute to a positive work culture, do coworkers respect each other, what are 3 words to describe our culture)</a:t>
            </a:r>
          </a:p>
          <a:p>
            <a:pPr lvl="0"/>
            <a:r>
              <a:rPr lang="en-US" b="1" dirty="0"/>
              <a:t>Extra Feedback (narrative)</a:t>
            </a:r>
            <a:endParaRPr lang="en-US" dirty="0"/>
          </a:p>
        </p:txBody>
      </p:sp>
      <p:sp>
        <p:nvSpPr>
          <p:cNvPr id="5" name="Slide Number Placeholder 4">
            <a:extLst>
              <a:ext uri="{FF2B5EF4-FFF2-40B4-BE49-F238E27FC236}">
                <a16:creationId xmlns:a16="http://schemas.microsoft.com/office/drawing/2014/main" id="{195CFB6F-4D16-8F48-A82A-B5C7758B9419}"/>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247041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CFF5-3AAB-483C-A6BE-10E18AC37805}"/>
              </a:ext>
            </a:extLst>
          </p:cNvPr>
          <p:cNvSpPr>
            <a:spLocks noGrp="1"/>
          </p:cNvSpPr>
          <p:nvPr>
            <p:ph type="title"/>
          </p:nvPr>
        </p:nvSpPr>
        <p:spPr>
          <a:xfrm>
            <a:off x="252918" y="907640"/>
            <a:ext cx="2947482" cy="2858243"/>
          </a:xfrm>
        </p:spPr>
        <p:txBody>
          <a:bodyPr>
            <a:noAutofit/>
          </a:bodyPr>
          <a:lstStyle/>
          <a:p>
            <a:r>
              <a:rPr lang="en-US" dirty="0"/>
              <a:t>Surveys: </a:t>
            </a:r>
            <a:br>
              <a:rPr lang="en-US" dirty="0"/>
            </a:br>
            <a:r>
              <a:rPr lang="en-US" sz="3600" dirty="0"/>
              <a:t>Client Satisfaction Survey </a:t>
            </a:r>
            <a:br>
              <a:rPr lang="en-US" sz="3600" dirty="0"/>
            </a:br>
            <a:r>
              <a:rPr lang="en-US" sz="3600" dirty="0"/>
              <a:t>Part 1</a:t>
            </a:r>
            <a:endParaRPr lang="en-US" dirty="0"/>
          </a:p>
        </p:txBody>
      </p:sp>
      <p:pic>
        <p:nvPicPr>
          <p:cNvPr id="7" name="Picture 6" descr="Graphic of a clip board with paper and 3 lines with the bottom line checked off.">
            <a:extLst>
              <a:ext uri="{FF2B5EF4-FFF2-40B4-BE49-F238E27FC236}">
                <a16:creationId xmlns:a16="http://schemas.microsoft.com/office/drawing/2014/main" id="{C918F3A7-1F28-064C-91BC-5BB9902892D9}"/>
              </a:ext>
            </a:extLst>
          </p:cNvPr>
          <p:cNvPicPr>
            <a:picLocks noChangeAspect="1"/>
          </p:cNvPicPr>
          <p:nvPr/>
        </p:nvPicPr>
        <p:blipFill rotWithShape="1">
          <a:blip r:embed="rId2"/>
          <a:srcRect l="15617" t="7003" r="13565" b="10302"/>
          <a:stretch/>
        </p:blipFill>
        <p:spPr>
          <a:xfrm>
            <a:off x="967800" y="3946359"/>
            <a:ext cx="1517717" cy="1772238"/>
          </a:xfrm>
          <a:prstGeom prst="rect">
            <a:avLst/>
          </a:prstGeom>
          <a:solidFill>
            <a:srgbClr val="00B0F0"/>
          </a:solidFill>
          <a:effectLst>
            <a:glow rad="228600">
              <a:schemeClr val="accent3">
                <a:satMod val="175000"/>
                <a:alpha val="40000"/>
              </a:schemeClr>
            </a:glow>
          </a:effectLst>
        </p:spPr>
      </p:pic>
      <p:sp>
        <p:nvSpPr>
          <p:cNvPr id="3" name="Content Placeholder 2">
            <a:extLst>
              <a:ext uri="{FF2B5EF4-FFF2-40B4-BE49-F238E27FC236}">
                <a16:creationId xmlns:a16="http://schemas.microsoft.com/office/drawing/2014/main" id="{0DED62EB-AECA-4AEF-94B2-008113C2047C}"/>
              </a:ext>
            </a:extLst>
          </p:cNvPr>
          <p:cNvSpPr>
            <a:spLocks noGrp="1"/>
          </p:cNvSpPr>
          <p:nvPr>
            <p:ph idx="1"/>
          </p:nvPr>
        </p:nvSpPr>
        <p:spPr>
          <a:xfrm>
            <a:off x="3838072" y="614045"/>
            <a:ext cx="7676149" cy="5629910"/>
          </a:xfrm>
        </p:spPr>
        <p:txBody>
          <a:bodyPr>
            <a:noAutofit/>
          </a:bodyPr>
          <a:lstStyle/>
          <a:p>
            <a:pPr marL="0" indent="0">
              <a:buNone/>
            </a:pPr>
            <a:r>
              <a:rPr lang="en-US" dirty="0"/>
              <a:t>This survey is meant to find out how truly satisfied our clients are living at the </a:t>
            </a:r>
            <a:r>
              <a:rPr lang="en-US" dirty="0" err="1"/>
              <a:t>LbSSLC</a:t>
            </a:r>
            <a:r>
              <a:rPr lang="en-US" dirty="0"/>
              <a:t>. Plans to have some professional staff assist with data gathering to ensure accurate data. </a:t>
            </a:r>
            <a:br>
              <a:rPr lang="en-US" dirty="0"/>
            </a:br>
            <a:r>
              <a:rPr lang="en-US" dirty="0"/>
              <a:t>Each section seen below has a variety of </a:t>
            </a:r>
            <a:r>
              <a:rPr lang="en-US" b="1" dirty="0"/>
              <a:t>Yes or No </a:t>
            </a:r>
            <a:r>
              <a:rPr lang="en-US" dirty="0"/>
              <a:t>questions associated with each category. </a:t>
            </a:r>
          </a:p>
          <a:p>
            <a:r>
              <a:rPr lang="en-US" b="1" dirty="0"/>
              <a:t>Independence - </a:t>
            </a:r>
            <a:r>
              <a:rPr lang="en-US" sz="2000" dirty="0"/>
              <a:t>(did client take this survey with/without assistance or unable, therefore staff did their best according to preferences and strengths and answered on client’s behalf.)</a:t>
            </a:r>
          </a:p>
          <a:p>
            <a:pPr lvl="0"/>
            <a:r>
              <a:rPr lang="en-US" b="1" dirty="0"/>
              <a:t>Residential - </a:t>
            </a:r>
            <a:r>
              <a:rPr lang="en-US" sz="2000" dirty="0"/>
              <a:t>(I like where I live, I am happy how I spend free time and have control of my daily schedule, I choose what I wear, I can change the rules at my house and invite friends/family over)</a:t>
            </a:r>
            <a:r>
              <a:rPr lang="en-US" sz="2000" b="1" dirty="0"/>
              <a:t> </a:t>
            </a:r>
            <a:endParaRPr lang="en-US" sz="2000" dirty="0"/>
          </a:p>
          <a:p>
            <a:r>
              <a:rPr lang="en-US" b="1" dirty="0"/>
              <a:t>Work - </a:t>
            </a:r>
            <a:r>
              <a:rPr lang="en-US" sz="2000" dirty="0"/>
              <a:t>(I like my job, can choose my job, I work the hours I want, staff at work center respect me, I can choose a job coach)</a:t>
            </a:r>
            <a:endParaRPr lang="en-US" sz="2800" dirty="0"/>
          </a:p>
        </p:txBody>
      </p:sp>
      <p:sp>
        <p:nvSpPr>
          <p:cNvPr id="5" name="Slide Number Placeholder 4">
            <a:extLst>
              <a:ext uri="{FF2B5EF4-FFF2-40B4-BE49-F238E27FC236}">
                <a16:creationId xmlns:a16="http://schemas.microsoft.com/office/drawing/2014/main" id="{95231576-40C3-3C4C-9380-6B603C44E06A}"/>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1069724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CFF5-3AAB-483C-A6BE-10E18AC37805}"/>
              </a:ext>
            </a:extLst>
          </p:cNvPr>
          <p:cNvSpPr>
            <a:spLocks noGrp="1"/>
          </p:cNvSpPr>
          <p:nvPr>
            <p:ph type="title"/>
          </p:nvPr>
        </p:nvSpPr>
        <p:spPr>
          <a:xfrm>
            <a:off x="252918" y="907640"/>
            <a:ext cx="2947482" cy="2858243"/>
          </a:xfrm>
        </p:spPr>
        <p:txBody>
          <a:bodyPr>
            <a:noAutofit/>
          </a:bodyPr>
          <a:lstStyle/>
          <a:p>
            <a:r>
              <a:rPr lang="en-US" dirty="0"/>
              <a:t>Surveys: </a:t>
            </a:r>
            <a:br>
              <a:rPr lang="en-US" dirty="0"/>
            </a:br>
            <a:r>
              <a:rPr lang="en-US" sz="3600" dirty="0"/>
              <a:t>Client Satisfaction Survey </a:t>
            </a:r>
            <a:br>
              <a:rPr lang="en-US" sz="3600" dirty="0"/>
            </a:br>
            <a:r>
              <a:rPr lang="en-US" sz="3600" dirty="0"/>
              <a:t>Part 2</a:t>
            </a:r>
            <a:endParaRPr lang="en-US" dirty="0"/>
          </a:p>
        </p:txBody>
      </p:sp>
      <p:pic>
        <p:nvPicPr>
          <p:cNvPr id="7" name="Picture 6" descr="Graphic of a clip board with paper and 3 lines with the bottom line checked off.">
            <a:extLst>
              <a:ext uri="{FF2B5EF4-FFF2-40B4-BE49-F238E27FC236}">
                <a16:creationId xmlns:a16="http://schemas.microsoft.com/office/drawing/2014/main" id="{C918F3A7-1F28-064C-91BC-5BB9902892D9}"/>
              </a:ext>
            </a:extLst>
          </p:cNvPr>
          <p:cNvPicPr>
            <a:picLocks noChangeAspect="1"/>
          </p:cNvPicPr>
          <p:nvPr/>
        </p:nvPicPr>
        <p:blipFill rotWithShape="1">
          <a:blip r:embed="rId2"/>
          <a:srcRect l="15617" t="7003" r="13565" b="10302"/>
          <a:stretch/>
        </p:blipFill>
        <p:spPr>
          <a:xfrm>
            <a:off x="967800" y="3957832"/>
            <a:ext cx="1517717" cy="1772238"/>
          </a:xfrm>
          <a:prstGeom prst="rect">
            <a:avLst/>
          </a:prstGeom>
          <a:solidFill>
            <a:srgbClr val="00B0F0"/>
          </a:solidFill>
          <a:effectLst>
            <a:glow rad="228600">
              <a:schemeClr val="accent3">
                <a:satMod val="175000"/>
                <a:alpha val="40000"/>
              </a:schemeClr>
            </a:glow>
          </a:effectLst>
        </p:spPr>
      </p:pic>
      <p:sp>
        <p:nvSpPr>
          <p:cNvPr id="3" name="Content Placeholder 2">
            <a:extLst>
              <a:ext uri="{FF2B5EF4-FFF2-40B4-BE49-F238E27FC236}">
                <a16:creationId xmlns:a16="http://schemas.microsoft.com/office/drawing/2014/main" id="{0DED62EB-AECA-4AEF-94B2-008113C2047C}"/>
              </a:ext>
            </a:extLst>
          </p:cNvPr>
          <p:cNvSpPr>
            <a:spLocks noGrp="1"/>
          </p:cNvSpPr>
          <p:nvPr>
            <p:ph idx="1"/>
          </p:nvPr>
        </p:nvSpPr>
        <p:spPr>
          <a:xfrm>
            <a:off x="3820967" y="1127929"/>
            <a:ext cx="7578631" cy="4602141"/>
          </a:xfrm>
        </p:spPr>
        <p:txBody>
          <a:bodyPr>
            <a:noAutofit/>
          </a:bodyPr>
          <a:lstStyle/>
          <a:p>
            <a:r>
              <a:rPr lang="en-US" b="1" dirty="0"/>
              <a:t>Community Supports - </a:t>
            </a:r>
            <a:r>
              <a:rPr lang="en-US" sz="2000" dirty="0"/>
              <a:t>(I like how much time, the people I spend it with,  and the activities I do in the community, narrative to gather info on favorite community activities)</a:t>
            </a:r>
            <a:endParaRPr lang="en-US" sz="2800" dirty="0"/>
          </a:p>
          <a:p>
            <a:r>
              <a:rPr lang="en-US" b="1" dirty="0"/>
              <a:t>Friends/Social Supports </a:t>
            </a:r>
            <a:r>
              <a:rPr lang="en-US" dirty="0"/>
              <a:t>- </a:t>
            </a:r>
            <a:r>
              <a:rPr lang="en-US" sz="2000" dirty="0"/>
              <a:t>(I have plenty of friends, I can see my friends when I want, I meet new people, I have friends I like to talk and be with, I feel lonely a lot, I see my family as much as I want</a:t>
            </a:r>
            <a:r>
              <a:rPr lang="en-US" sz="2000" b="1" dirty="0"/>
              <a:t>)</a:t>
            </a:r>
            <a:endParaRPr lang="en-US" sz="2000" dirty="0"/>
          </a:p>
          <a:p>
            <a:pPr lvl="0"/>
            <a:r>
              <a:rPr lang="en-US" b="1" dirty="0"/>
              <a:t>Activities - </a:t>
            </a:r>
            <a:r>
              <a:rPr lang="en-US" sz="2000" dirty="0"/>
              <a:t>(I shop/exercise/play sports, eat out/go out to entertain/Worship as much as I want, I like activities that are provided on campus)</a:t>
            </a:r>
          </a:p>
          <a:p>
            <a:r>
              <a:rPr lang="en-US" b="1" dirty="0"/>
              <a:t>Guardianship (if applicable) -</a:t>
            </a:r>
            <a:r>
              <a:rPr lang="en-US" sz="1600" b="1" dirty="0"/>
              <a:t> </a:t>
            </a:r>
            <a:r>
              <a:rPr lang="en-US" sz="2000" dirty="0"/>
              <a:t>(if applicable) (I am happy with my guardian, I have a say who my guardian is, I see my guardian when I want, guardian lets me make my own decisions)</a:t>
            </a:r>
          </a:p>
        </p:txBody>
      </p:sp>
      <p:sp>
        <p:nvSpPr>
          <p:cNvPr id="5" name="Slide Number Placeholder 4">
            <a:extLst>
              <a:ext uri="{FF2B5EF4-FFF2-40B4-BE49-F238E27FC236}">
                <a16:creationId xmlns:a16="http://schemas.microsoft.com/office/drawing/2014/main" id="{95231576-40C3-3C4C-9380-6B603C44E06A}"/>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233233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CFF5-3AAB-483C-A6BE-10E18AC37805}"/>
              </a:ext>
            </a:extLst>
          </p:cNvPr>
          <p:cNvSpPr>
            <a:spLocks noGrp="1"/>
          </p:cNvSpPr>
          <p:nvPr>
            <p:ph type="title"/>
          </p:nvPr>
        </p:nvSpPr>
        <p:spPr>
          <a:xfrm>
            <a:off x="252918" y="907640"/>
            <a:ext cx="2947482" cy="2858243"/>
          </a:xfrm>
        </p:spPr>
        <p:txBody>
          <a:bodyPr>
            <a:noAutofit/>
          </a:bodyPr>
          <a:lstStyle/>
          <a:p>
            <a:r>
              <a:rPr lang="en-US" dirty="0"/>
              <a:t>Surveys: </a:t>
            </a:r>
            <a:br>
              <a:rPr lang="en-US" dirty="0"/>
            </a:br>
            <a:r>
              <a:rPr lang="en-US" sz="3600" dirty="0"/>
              <a:t>Client Satisfaction Survey </a:t>
            </a:r>
            <a:br>
              <a:rPr lang="en-US" sz="3600" dirty="0"/>
            </a:br>
            <a:r>
              <a:rPr lang="en-US" sz="3600" dirty="0"/>
              <a:t>Part 3</a:t>
            </a:r>
            <a:endParaRPr lang="en-US" dirty="0"/>
          </a:p>
        </p:txBody>
      </p:sp>
      <p:pic>
        <p:nvPicPr>
          <p:cNvPr id="7" name="Picture 6" descr="Graphic of a clip board with paper and 3 lines with the bottom line checked off.">
            <a:extLst>
              <a:ext uri="{FF2B5EF4-FFF2-40B4-BE49-F238E27FC236}">
                <a16:creationId xmlns:a16="http://schemas.microsoft.com/office/drawing/2014/main" id="{C918F3A7-1F28-064C-91BC-5BB9902892D9}"/>
              </a:ext>
            </a:extLst>
          </p:cNvPr>
          <p:cNvPicPr>
            <a:picLocks noChangeAspect="1"/>
          </p:cNvPicPr>
          <p:nvPr/>
        </p:nvPicPr>
        <p:blipFill rotWithShape="1">
          <a:blip r:embed="rId2"/>
          <a:srcRect l="15617" t="7003" r="13565" b="10302"/>
          <a:stretch/>
        </p:blipFill>
        <p:spPr>
          <a:xfrm>
            <a:off x="967800" y="3958390"/>
            <a:ext cx="1517717" cy="1772238"/>
          </a:xfrm>
          <a:prstGeom prst="rect">
            <a:avLst/>
          </a:prstGeom>
          <a:solidFill>
            <a:srgbClr val="00B0F0"/>
          </a:solidFill>
          <a:effectLst>
            <a:glow rad="228600">
              <a:schemeClr val="accent3">
                <a:satMod val="175000"/>
                <a:alpha val="40000"/>
              </a:schemeClr>
            </a:glow>
          </a:effectLst>
        </p:spPr>
      </p:pic>
      <p:sp>
        <p:nvSpPr>
          <p:cNvPr id="3" name="Content Placeholder 2">
            <a:extLst>
              <a:ext uri="{FF2B5EF4-FFF2-40B4-BE49-F238E27FC236}">
                <a16:creationId xmlns:a16="http://schemas.microsoft.com/office/drawing/2014/main" id="{0DED62EB-AECA-4AEF-94B2-008113C2047C}"/>
              </a:ext>
            </a:extLst>
          </p:cNvPr>
          <p:cNvSpPr>
            <a:spLocks noGrp="1"/>
          </p:cNvSpPr>
          <p:nvPr>
            <p:ph idx="1"/>
          </p:nvPr>
        </p:nvSpPr>
        <p:spPr>
          <a:xfrm>
            <a:off x="3976112" y="1473868"/>
            <a:ext cx="7423486" cy="3910263"/>
          </a:xfrm>
        </p:spPr>
        <p:txBody>
          <a:bodyPr>
            <a:noAutofit/>
          </a:bodyPr>
          <a:lstStyle/>
          <a:p>
            <a:pPr lvl="0"/>
            <a:r>
              <a:rPr lang="en-US" b="1" dirty="0" err="1"/>
              <a:t>LbSSLC</a:t>
            </a:r>
            <a:r>
              <a:rPr lang="en-US" b="1" dirty="0"/>
              <a:t> Services - </a:t>
            </a:r>
            <a:r>
              <a:rPr lang="en-US" sz="2000" dirty="0"/>
              <a:t>(I am happy with my services and IDT members, IDT members are supportive to my needs, its easy to contact my IDT and they listen to my concerns during my annual ISP meeting)</a:t>
            </a:r>
          </a:p>
          <a:p>
            <a:r>
              <a:rPr lang="en-US" b="1" dirty="0"/>
              <a:t>Self Determination/Rights -</a:t>
            </a:r>
            <a:r>
              <a:rPr lang="en-US" sz="1600" dirty="0"/>
              <a:t> </a:t>
            </a:r>
            <a:r>
              <a:rPr lang="en-US" sz="2000" dirty="0"/>
              <a:t>(I attend Self-Advocacy, see/talk to HRO, Ombudsman, I get to learn new things, I have enough control over my life, I make all the choices I want)</a:t>
            </a:r>
            <a:endParaRPr lang="en-US" sz="3200" dirty="0"/>
          </a:p>
          <a:p>
            <a:r>
              <a:rPr lang="en-US" b="1" dirty="0"/>
              <a:t>Extra Feedback: Narrative</a:t>
            </a:r>
            <a:endParaRPr lang="en-US" dirty="0"/>
          </a:p>
        </p:txBody>
      </p:sp>
      <p:sp>
        <p:nvSpPr>
          <p:cNvPr id="5" name="Slide Number Placeholder 4">
            <a:extLst>
              <a:ext uri="{FF2B5EF4-FFF2-40B4-BE49-F238E27FC236}">
                <a16:creationId xmlns:a16="http://schemas.microsoft.com/office/drawing/2014/main" id="{95231576-40C3-3C4C-9380-6B603C44E06A}"/>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3951395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8290-FEC9-4B41-A584-F15D2986B750}"/>
              </a:ext>
            </a:extLst>
          </p:cNvPr>
          <p:cNvSpPr>
            <a:spLocks noGrp="1"/>
          </p:cNvSpPr>
          <p:nvPr>
            <p:ph type="title"/>
          </p:nvPr>
        </p:nvSpPr>
        <p:spPr>
          <a:xfrm>
            <a:off x="252919" y="1123838"/>
            <a:ext cx="2947482" cy="1872026"/>
          </a:xfrm>
        </p:spPr>
        <p:txBody>
          <a:bodyPr>
            <a:noAutofit/>
          </a:bodyPr>
          <a:lstStyle/>
          <a:p>
            <a:pPr lvl="0"/>
            <a:r>
              <a:rPr lang="en-US" dirty="0"/>
              <a:t>Challenges encountered </a:t>
            </a:r>
            <a:endParaRPr lang="en-US" sz="6000" dirty="0"/>
          </a:p>
        </p:txBody>
      </p:sp>
      <p:pic>
        <p:nvPicPr>
          <p:cNvPr id="5" name="Picture 4" descr="Graphio of the COVID-19 virus structure">
            <a:extLst>
              <a:ext uri="{FF2B5EF4-FFF2-40B4-BE49-F238E27FC236}">
                <a16:creationId xmlns:a16="http://schemas.microsoft.com/office/drawing/2014/main" id="{0771B485-A9B8-4DD8-830A-34158744B741}"/>
              </a:ext>
            </a:extLst>
          </p:cNvPr>
          <p:cNvPicPr>
            <a:picLocks noChangeAspect="1"/>
          </p:cNvPicPr>
          <p:nvPr/>
        </p:nvPicPr>
        <p:blipFill rotWithShape="1">
          <a:blip r:embed="rId2"/>
          <a:srcRect l="22069" t="6765" r="25147" b="9582"/>
          <a:stretch/>
        </p:blipFill>
        <p:spPr>
          <a:xfrm>
            <a:off x="483580" y="3260557"/>
            <a:ext cx="2483253" cy="2203887"/>
          </a:xfrm>
          <a:prstGeom prst="rect">
            <a:avLst/>
          </a:prstGeom>
        </p:spPr>
      </p:pic>
      <p:sp>
        <p:nvSpPr>
          <p:cNvPr id="3" name="Content Placeholder 2">
            <a:extLst>
              <a:ext uri="{FF2B5EF4-FFF2-40B4-BE49-F238E27FC236}">
                <a16:creationId xmlns:a16="http://schemas.microsoft.com/office/drawing/2014/main" id="{DAC87D4E-1ACD-4C9F-9F8D-68ECC852F07B}"/>
              </a:ext>
            </a:extLst>
          </p:cNvPr>
          <p:cNvSpPr>
            <a:spLocks noGrp="1"/>
          </p:cNvSpPr>
          <p:nvPr>
            <p:ph idx="1"/>
          </p:nvPr>
        </p:nvSpPr>
        <p:spPr>
          <a:xfrm>
            <a:off x="3910263" y="1057634"/>
            <a:ext cx="7447548" cy="4742732"/>
          </a:xfrm>
        </p:spPr>
        <p:txBody>
          <a:bodyPr>
            <a:noAutofit/>
          </a:bodyPr>
          <a:lstStyle/>
          <a:p>
            <a:r>
              <a:rPr lang="en-US" dirty="0"/>
              <a:t>Original plan was to collect data twice to be able to have a comparison of data. Survey has not gone out. Here is why.</a:t>
            </a:r>
          </a:p>
          <a:p>
            <a:pPr marL="0" indent="0" algn="ctr">
              <a:buNone/>
            </a:pPr>
            <a:r>
              <a:rPr lang="en-US" b="1" u="sng" dirty="0">
                <a:solidFill>
                  <a:srgbClr val="FF0000"/>
                </a:solidFill>
              </a:rPr>
              <a:t>COVID-19 Changed Everything</a:t>
            </a:r>
          </a:p>
          <a:p>
            <a:r>
              <a:rPr lang="en-US" dirty="0"/>
              <a:t>Facility with 190 clients and 785 staff had some changes.</a:t>
            </a:r>
          </a:p>
          <a:p>
            <a:r>
              <a:rPr lang="en-US" dirty="0"/>
              <a:t>GOAL WAS SAFETY / TRANSPARENCY / COMMUNICATION</a:t>
            </a:r>
          </a:p>
        </p:txBody>
      </p:sp>
      <p:sp>
        <p:nvSpPr>
          <p:cNvPr id="4" name="Slide Number Placeholder 3">
            <a:extLst>
              <a:ext uri="{FF2B5EF4-FFF2-40B4-BE49-F238E27FC236}">
                <a16:creationId xmlns:a16="http://schemas.microsoft.com/office/drawing/2014/main" id="{02E5FF9C-E100-E244-A83E-2854E3DAA4E3}"/>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3385682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8290-FEC9-4B41-A584-F15D2986B750}"/>
              </a:ext>
            </a:extLst>
          </p:cNvPr>
          <p:cNvSpPr>
            <a:spLocks noGrp="1"/>
          </p:cNvSpPr>
          <p:nvPr>
            <p:ph type="title"/>
          </p:nvPr>
        </p:nvSpPr>
        <p:spPr>
          <a:xfrm>
            <a:off x="252919" y="1123837"/>
            <a:ext cx="2947482" cy="2146645"/>
          </a:xfrm>
        </p:spPr>
        <p:txBody>
          <a:bodyPr>
            <a:noAutofit/>
          </a:bodyPr>
          <a:lstStyle/>
          <a:p>
            <a:pPr lvl="0"/>
            <a:r>
              <a:rPr lang="en-US" dirty="0"/>
              <a:t>Solutions </a:t>
            </a:r>
            <a:br>
              <a:rPr lang="en-US" dirty="0"/>
            </a:br>
            <a:r>
              <a:rPr lang="en-US" dirty="0"/>
              <a:t>to the challenges 1</a:t>
            </a:r>
          </a:p>
        </p:txBody>
      </p:sp>
      <p:pic>
        <p:nvPicPr>
          <p:cNvPr id="6" name="Picture 5" descr="Staff member wearing a protective mask holding a sign which reads, &quot;I can make Masks! What is your superpower? Thank you to our mask makers.&quot;">
            <a:extLst>
              <a:ext uri="{FF2B5EF4-FFF2-40B4-BE49-F238E27FC236}">
                <a16:creationId xmlns:a16="http://schemas.microsoft.com/office/drawing/2014/main" id="{67261F15-543F-4AC2-83CA-A861C50BC951}"/>
              </a:ext>
            </a:extLst>
          </p:cNvPr>
          <p:cNvPicPr/>
          <p:nvPr/>
        </p:nvPicPr>
        <p:blipFill rotWithShape="1">
          <a:blip r:embed="rId2" cstate="print">
            <a:extLst>
              <a:ext uri="{28A0092B-C50C-407E-A947-70E740481C1C}">
                <a14:useLocalDpi xmlns:a14="http://schemas.microsoft.com/office/drawing/2010/main" val="0"/>
              </a:ext>
            </a:extLst>
          </a:blip>
          <a:srcRect l="35756" t="40455" r="19273" b="21122"/>
          <a:stretch/>
        </p:blipFill>
        <p:spPr bwMode="auto">
          <a:xfrm>
            <a:off x="446714" y="3476902"/>
            <a:ext cx="3195686" cy="2146645"/>
          </a:xfrm>
          <a:prstGeom prst="rect">
            <a:avLst/>
          </a:prstGeom>
          <a:noFill/>
          <a:ln>
            <a:noFill/>
          </a:ln>
          <a:effectLst>
            <a:glow rad="228600">
              <a:schemeClr val="accent4">
                <a:satMod val="175000"/>
                <a:alpha val="40000"/>
              </a:schemeClr>
            </a:glow>
          </a:effectLst>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DAC87D4E-1ACD-4C9F-9F8D-68ECC852F07B}"/>
              </a:ext>
            </a:extLst>
          </p:cNvPr>
          <p:cNvSpPr>
            <a:spLocks noGrp="1"/>
          </p:cNvSpPr>
          <p:nvPr>
            <p:ph idx="1"/>
          </p:nvPr>
        </p:nvSpPr>
        <p:spPr>
          <a:xfrm>
            <a:off x="3988146" y="967397"/>
            <a:ext cx="7315200" cy="4923205"/>
          </a:xfrm>
        </p:spPr>
        <p:txBody>
          <a:bodyPr>
            <a:noAutofit/>
          </a:bodyPr>
          <a:lstStyle/>
          <a:p>
            <a:r>
              <a:rPr lang="en-US" dirty="0"/>
              <a:t>Screening at the gate upon entry daily with temperature checks.</a:t>
            </a:r>
          </a:p>
          <a:p>
            <a:r>
              <a:rPr lang="en-US" dirty="0"/>
              <a:t>Eventually full COVID testing to all residents and staff; residents have been retested if there was possible exposure.</a:t>
            </a:r>
          </a:p>
          <a:p>
            <a:r>
              <a:rPr lang="en-US" dirty="0"/>
              <a:t>COVID plans with administration and state office went into effect.  </a:t>
            </a:r>
          </a:p>
          <a:p>
            <a:r>
              <a:rPr lang="en-US" dirty="0"/>
              <a:t>Facility identified who could work via tele-work.  Each department that was able to do this have various work schedules to ensure that the office spaces had social distancing.</a:t>
            </a:r>
            <a:endParaRPr lang="en-US" sz="2000" dirty="0"/>
          </a:p>
        </p:txBody>
      </p:sp>
      <p:sp>
        <p:nvSpPr>
          <p:cNvPr id="4" name="Slide Number Placeholder 3">
            <a:extLst>
              <a:ext uri="{FF2B5EF4-FFF2-40B4-BE49-F238E27FC236}">
                <a16:creationId xmlns:a16="http://schemas.microsoft.com/office/drawing/2014/main" id="{02E5FF9C-E100-E244-A83E-2854E3DAA4E3}"/>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2396222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8290-FEC9-4B41-A584-F15D2986B750}"/>
              </a:ext>
            </a:extLst>
          </p:cNvPr>
          <p:cNvSpPr>
            <a:spLocks noGrp="1"/>
          </p:cNvSpPr>
          <p:nvPr>
            <p:ph type="title"/>
          </p:nvPr>
        </p:nvSpPr>
        <p:spPr>
          <a:xfrm>
            <a:off x="252919" y="1123837"/>
            <a:ext cx="2947482" cy="2146645"/>
          </a:xfrm>
        </p:spPr>
        <p:txBody>
          <a:bodyPr>
            <a:noAutofit/>
          </a:bodyPr>
          <a:lstStyle/>
          <a:p>
            <a:pPr lvl="0"/>
            <a:r>
              <a:rPr lang="en-US" dirty="0"/>
              <a:t>Solutions </a:t>
            </a:r>
            <a:br>
              <a:rPr lang="en-US" dirty="0"/>
            </a:br>
            <a:r>
              <a:rPr lang="en-US" dirty="0"/>
              <a:t>to the challenges 2</a:t>
            </a:r>
          </a:p>
        </p:txBody>
      </p:sp>
      <p:pic>
        <p:nvPicPr>
          <p:cNvPr id="7" name="Picture 6" descr="Graphic indicating the cycle of progress going from: Try to Fail to Success with arrows circling back through each">
            <a:extLst>
              <a:ext uri="{FF2B5EF4-FFF2-40B4-BE49-F238E27FC236}">
                <a16:creationId xmlns:a16="http://schemas.microsoft.com/office/drawing/2014/main" id="{BA38D05E-D8B5-A746-A270-5F2606AF598E}"/>
              </a:ext>
            </a:extLst>
          </p:cNvPr>
          <p:cNvPicPr>
            <a:picLocks noChangeAspect="1"/>
          </p:cNvPicPr>
          <p:nvPr/>
        </p:nvPicPr>
        <p:blipFill>
          <a:blip r:embed="rId2"/>
          <a:stretch>
            <a:fillRect/>
          </a:stretch>
        </p:blipFill>
        <p:spPr>
          <a:xfrm>
            <a:off x="252919" y="3314567"/>
            <a:ext cx="2947482" cy="1961415"/>
          </a:xfrm>
          <a:prstGeom prst="rect">
            <a:avLst/>
          </a:prstGeom>
          <a:effectLst>
            <a:softEdge rad="127000"/>
          </a:effectLst>
        </p:spPr>
      </p:pic>
      <p:sp>
        <p:nvSpPr>
          <p:cNvPr id="3" name="Content Placeholder 2">
            <a:extLst>
              <a:ext uri="{FF2B5EF4-FFF2-40B4-BE49-F238E27FC236}">
                <a16:creationId xmlns:a16="http://schemas.microsoft.com/office/drawing/2014/main" id="{DAC87D4E-1ACD-4C9F-9F8D-68ECC852F07B}"/>
              </a:ext>
            </a:extLst>
          </p:cNvPr>
          <p:cNvSpPr>
            <a:spLocks noGrp="1"/>
          </p:cNvSpPr>
          <p:nvPr>
            <p:ph idx="1"/>
          </p:nvPr>
        </p:nvSpPr>
        <p:spPr>
          <a:xfrm>
            <a:off x="3717757" y="922143"/>
            <a:ext cx="7564699" cy="5013714"/>
          </a:xfrm>
        </p:spPr>
        <p:txBody>
          <a:bodyPr>
            <a:noAutofit/>
          </a:bodyPr>
          <a:lstStyle/>
          <a:p>
            <a:r>
              <a:rPr lang="en-US" dirty="0"/>
              <a:t>All staff were provided cloth masks made by several of the teleworking staff, orthotics, vocational departments, and a team with program developers and several clients. </a:t>
            </a:r>
          </a:p>
          <a:p>
            <a:pPr lvl="1"/>
            <a:r>
              <a:rPr lang="en-US" sz="2200" dirty="0"/>
              <a:t>As Lubbock numbers increased, all staff now receive a new surgical mask daily and have goggles/face shield for when in contact with clients.  </a:t>
            </a:r>
          </a:p>
          <a:p>
            <a:r>
              <a:rPr lang="en-US" dirty="0"/>
              <a:t>All visitors were prohibited from entering facility and all clients were restricted to stay on campus.</a:t>
            </a:r>
          </a:p>
          <a:p>
            <a:r>
              <a:rPr lang="en-US" dirty="0"/>
              <a:t>Texting service was set up to get information out to all staff quickly. Updates to COVID on campus are shared via this texting service.  At least weekly email from director. </a:t>
            </a:r>
          </a:p>
          <a:p>
            <a:r>
              <a:rPr lang="en-US" dirty="0"/>
              <a:t>State level gift cards given out for staff who submit their name if they have showed up to all shifts. </a:t>
            </a:r>
            <a:endParaRPr lang="en-US" sz="2000" dirty="0"/>
          </a:p>
        </p:txBody>
      </p:sp>
      <p:sp>
        <p:nvSpPr>
          <p:cNvPr id="4" name="Slide Number Placeholder 3">
            <a:extLst>
              <a:ext uri="{FF2B5EF4-FFF2-40B4-BE49-F238E27FC236}">
                <a16:creationId xmlns:a16="http://schemas.microsoft.com/office/drawing/2014/main" id="{02E5FF9C-E100-E244-A83E-2854E3DAA4E3}"/>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302643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7F204-548A-43CF-B731-CE7E8A879A7E}"/>
              </a:ext>
            </a:extLst>
          </p:cNvPr>
          <p:cNvSpPr>
            <a:spLocks noGrp="1"/>
          </p:cNvSpPr>
          <p:nvPr>
            <p:ph type="title"/>
          </p:nvPr>
        </p:nvSpPr>
        <p:spPr>
          <a:xfrm>
            <a:off x="252919" y="1123838"/>
            <a:ext cx="2947482" cy="1438888"/>
          </a:xfrm>
        </p:spPr>
        <p:txBody>
          <a:bodyPr/>
          <a:lstStyle/>
          <a:p>
            <a:r>
              <a:rPr lang="en-US" dirty="0"/>
              <a:t>Lessons Learned</a:t>
            </a:r>
          </a:p>
        </p:txBody>
      </p:sp>
      <p:pic>
        <p:nvPicPr>
          <p:cNvPr id="6" name="Picture 5" descr="Sidewalk art of the word Welcome.">
            <a:extLst>
              <a:ext uri="{FF2B5EF4-FFF2-40B4-BE49-F238E27FC236}">
                <a16:creationId xmlns:a16="http://schemas.microsoft.com/office/drawing/2014/main" id="{D851CEAD-0161-46F3-A461-90B72E7E7EAC}"/>
              </a:ext>
            </a:extLst>
          </p:cNvPr>
          <p:cNvPicPr/>
          <p:nvPr/>
        </p:nvPicPr>
        <p:blipFill rotWithShape="1">
          <a:blip r:embed="rId2" cstate="print">
            <a:extLst>
              <a:ext uri="{28A0092B-C50C-407E-A947-70E740481C1C}">
                <a14:useLocalDpi xmlns:a14="http://schemas.microsoft.com/office/drawing/2010/main" val="0"/>
              </a:ext>
            </a:extLst>
          </a:blip>
          <a:srcRect l="17642" r="4898"/>
          <a:stretch/>
        </p:blipFill>
        <p:spPr bwMode="auto">
          <a:xfrm rot="16200000">
            <a:off x="140942" y="2775425"/>
            <a:ext cx="3171436" cy="2732002"/>
          </a:xfrm>
          <a:prstGeom prst="rect">
            <a:avLst/>
          </a:prstGeom>
          <a:noFill/>
          <a:ln>
            <a:noFill/>
          </a:ln>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197CC381-89EA-4B83-B9D3-4AB6D6E22ADE}"/>
              </a:ext>
            </a:extLst>
          </p:cNvPr>
          <p:cNvSpPr>
            <a:spLocks noGrp="1"/>
          </p:cNvSpPr>
          <p:nvPr>
            <p:ph idx="1"/>
          </p:nvPr>
        </p:nvSpPr>
        <p:spPr/>
        <p:txBody>
          <a:bodyPr>
            <a:noAutofit/>
          </a:bodyPr>
          <a:lstStyle/>
          <a:p>
            <a:r>
              <a:rPr lang="en-US" dirty="0"/>
              <a:t>Not everything that is a success has to be built into our plan.</a:t>
            </a:r>
          </a:p>
          <a:p>
            <a:endParaRPr lang="en-US" dirty="0"/>
          </a:p>
          <a:p>
            <a:endParaRPr lang="en-US" dirty="0"/>
          </a:p>
          <a:p>
            <a:endParaRPr lang="en-US" dirty="0"/>
          </a:p>
          <a:p>
            <a:endParaRPr lang="en-US" dirty="0"/>
          </a:p>
          <a:p>
            <a:endParaRPr lang="en-US" dirty="0"/>
          </a:p>
          <a:p>
            <a:r>
              <a:rPr lang="en-US" dirty="0"/>
              <a:t>Some of the ideas we had are things that people have considered or were in place in the past (DSP council)</a:t>
            </a:r>
          </a:p>
          <a:p>
            <a:pPr lvl="1"/>
            <a:r>
              <a:rPr lang="en-US" sz="2400" dirty="0"/>
              <a:t>It’s important to see and find the value and not allow for good things to go by the wayside.</a:t>
            </a:r>
          </a:p>
        </p:txBody>
      </p:sp>
      <p:pic>
        <p:nvPicPr>
          <p:cNvPr id="5" name="Picture 4" descr="Sidewalk art saying, 'Wear Your Mask&quot; and a mask.">
            <a:extLst>
              <a:ext uri="{FF2B5EF4-FFF2-40B4-BE49-F238E27FC236}">
                <a16:creationId xmlns:a16="http://schemas.microsoft.com/office/drawing/2014/main" id="{8FC4DDFF-EB14-48A1-A16A-A36F24610F81}"/>
              </a:ext>
            </a:extLst>
          </p:cNvPr>
          <p:cNvPicPr/>
          <p:nvPr/>
        </p:nvPicPr>
        <p:blipFill rotWithShape="1">
          <a:blip r:embed="rId3" cstate="print">
            <a:extLst>
              <a:ext uri="{28A0092B-C50C-407E-A947-70E740481C1C}">
                <a14:useLocalDpi xmlns:a14="http://schemas.microsoft.com/office/drawing/2010/main" val="0"/>
              </a:ext>
            </a:extLst>
          </a:blip>
          <a:srcRect l="16456" t="12376" r="6497" b="8864"/>
          <a:stretch/>
        </p:blipFill>
        <p:spPr bwMode="auto">
          <a:xfrm>
            <a:off x="5981429" y="1843282"/>
            <a:ext cx="3090878" cy="2218484"/>
          </a:xfrm>
          <a:prstGeom prst="rect">
            <a:avLst/>
          </a:prstGeom>
          <a:noFill/>
          <a:ln>
            <a:noFill/>
          </a:ln>
          <a:extLst>
            <a:ext uri="{53640926-AAD7-44D8-BBD7-CCE9431645EC}">
              <a14:shadowObscured xmlns:a14="http://schemas.microsoft.com/office/drawing/2010/main"/>
            </a:ext>
          </a:extLst>
        </p:spPr>
      </p:pic>
      <p:sp>
        <p:nvSpPr>
          <p:cNvPr id="7" name="Slide Number Placeholder 6">
            <a:extLst>
              <a:ext uri="{FF2B5EF4-FFF2-40B4-BE49-F238E27FC236}">
                <a16:creationId xmlns:a16="http://schemas.microsoft.com/office/drawing/2014/main" id="{FB3A53FC-F30B-3946-87A9-8AF091AA2DF5}"/>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1102707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2369-C02D-498F-9C19-DCD042B84A5D}"/>
              </a:ext>
            </a:extLst>
          </p:cNvPr>
          <p:cNvSpPr>
            <a:spLocks noGrp="1"/>
          </p:cNvSpPr>
          <p:nvPr>
            <p:ph type="title"/>
          </p:nvPr>
        </p:nvSpPr>
        <p:spPr>
          <a:xfrm>
            <a:off x="252919" y="1123837"/>
            <a:ext cx="2947482" cy="1571625"/>
          </a:xfrm>
        </p:spPr>
        <p:txBody>
          <a:bodyPr/>
          <a:lstStyle/>
          <a:p>
            <a:r>
              <a:rPr lang="en-US" dirty="0"/>
              <a:t>Next Steps Part 1</a:t>
            </a:r>
          </a:p>
        </p:txBody>
      </p:sp>
      <p:pic>
        <p:nvPicPr>
          <p:cNvPr id="4" name="Picture 3" descr="Chalkboard drawing of a stick figure going up steps as someone draws the steps">
            <a:extLst>
              <a:ext uri="{FF2B5EF4-FFF2-40B4-BE49-F238E27FC236}">
                <a16:creationId xmlns:a16="http://schemas.microsoft.com/office/drawing/2014/main" id="{0FBCBCEA-F76A-4EB7-AE6C-8C62D4F2A155}"/>
              </a:ext>
            </a:extLst>
          </p:cNvPr>
          <p:cNvPicPr>
            <a:picLocks noChangeAspect="1"/>
          </p:cNvPicPr>
          <p:nvPr/>
        </p:nvPicPr>
        <p:blipFill>
          <a:blip r:embed="rId2"/>
          <a:stretch>
            <a:fillRect/>
          </a:stretch>
        </p:blipFill>
        <p:spPr>
          <a:xfrm>
            <a:off x="252919" y="3644455"/>
            <a:ext cx="2905125" cy="1571625"/>
          </a:xfrm>
          <a:prstGeom prst="rect">
            <a:avLst/>
          </a:prstGeom>
        </p:spPr>
      </p:pic>
      <p:sp>
        <p:nvSpPr>
          <p:cNvPr id="3" name="Content Placeholder 2">
            <a:extLst>
              <a:ext uri="{FF2B5EF4-FFF2-40B4-BE49-F238E27FC236}">
                <a16:creationId xmlns:a16="http://schemas.microsoft.com/office/drawing/2014/main" id="{D305B5B9-85FA-4B65-9623-9DEF62C1CADF}"/>
              </a:ext>
            </a:extLst>
          </p:cNvPr>
          <p:cNvSpPr>
            <a:spLocks noGrp="1"/>
          </p:cNvSpPr>
          <p:nvPr>
            <p:ph idx="1"/>
          </p:nvPr>
        </p:nvSpPr>
        <p:spPr>
          <a:xfrm>
            <a:off x="3826834" y="1123836"/>
            <a:ext cx="7572764" cy="4601184"/>
          </a:xfrm>
        </p:spPr>
        <p:txBody>
          <a:bodyPr>
            <a:noAutofit/>
          </a:bodyPr>
          <a:lstStyle/>
          <a:p>
            <a:r>
              <a:rPr lang="en-US" b="1" dirty="0"/>
              <a:t>Once surveys are completed: </a:t>
            </a:r>
            <a:r>
              <a:rPr lang="en-US" dirty="0"/>
              <a:t>Leadership team to seek for volunteer participants to be in a video (1 DSP, 1 client, 1 IDT member) to discuss satisfaction/changes to culture.  This can be used during training if deemed appropriate.  Once data is analyzed &amp; changes have had a little time to take affect, 6 months later surveys to be re-administered.</a:t>
            </a:r>
          </a:p>
          <a:p>
            <a:r>
              <a:rPr lang="en-US" dirty="0"/>
              <a:t>DSP Council to be identified.</a:t>
            </a:r>
          </a:p>
          <a:p>
            <a:r>
              <a:rPr lang="en-US" dirty="0"/>
              <a:t>Designate Clients to sit as active members on the Human Rights Committee and a Self Advocacy Representative.  Also to have representative from each home to take turns be the collective voice to administration.</a:t>
            </a:r>
          </a:p>
        </p:txBody>
      </p:sp>
      <p:sp>
        <p:nvSpPr>
          <p:cNvPr id="5" name="Slide Number Placeholder 4">
            <a:extLst>
              <a:ext uri="{FF2B5EF4-FFF2-40B4-BE49-F238E27FC236}">
                <a16:creationId xmlns:a16="http://schemas.microsoft.com/office/drawing/2014/main" id="{D5983757-FBBA-2F47-9AE8-5DA2E0EBE017}"/>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3263550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2369-C02D-498F-9C19-DCD042B84A5D}"/>
              </a:ext>
            </a:extLst>
          </p:cNvPr>
          <p:cNvSpPr>
            <a:spLocks noGrp="1"/>
          </p:cNvSpPr>
          <p:nvPr>
            <p:ph type="title"/>
          </p:nvPr>
        </p:nvSpPr>
        <p:spPr>
          <a:xfrm>
            <a:off x="252919" y="1123838"/>
            <a:ext cx="2947482" cy="1571625"/>
          </a:xfrm>
        </p:spPr>
        <p:txBody>
          <a:bodyPr/>
          <a:lstStyle/>
          <a:p>
            <a:r>
              <a:rPr lang="en-US" dirty="0"/>
              <a:t>Next Steps Part 2</a:t>
            </a:r>
          </a:p>
        </p:txBody>
      </p:sp>
      <p:sp>
        <p:nvSpPr>
          <p:cNvPr id="3" name="Content Placeholder 2">
            <a:extLst>
              <a:ext uri="{FF2B5EF4-FFF2-40B4-BE49-F238E27FC236}">
                <a16:creationId xmlns:a16="http://schemas.microsoft.com/office/drawing/2014/main" id="{D305B5B9-85FA-4B65-9623-9DEF62C1CADF}"/>
              </a:ext>
            </a:extLst>
          </p:cNvPr>
          <p:cNvSpPr>
            <a:spLocks noGrp="1"/>
          </p:cNvSpPr>
          <p:nvPr>
            <p:ph idx="1"/>
          </p:nvPr>
        </p:nvSpPr>
        <p:spPr>
          <a:xfrm>
            <a:off x="3826834" y="868680"/>
            <a:ext cx="7572764" cy="5120640"/>
          </a:xfrm>
        </p:spPr>
        <p:txBody>
          <a:bodyPr>
            <a:noAutofit/>
          </a:bodyPr>
          <a:lstStyle/>
          <a:p>
            <a:r>
              <a:rPr lang="en-US" dirty="0"/>
              <a:t>Set up Face to face meeting with Associate Commissioner</a:t>
            </a:r>
          </a:p>
          <a:p>
            <a:r>
              <a:rPr lang="en-US" dirty="0"/>
              <a:t>Once COVID-19 precautions have lifted, plan to contact Jennifer Eckels again to see when a tour would be appropriate.  </a:t>
            </a:r>
          </a:p>
          <a:p>
            <a:r>
              <a:rPr lang="en-US" dirty="0"/>
              <a:t>May consider Guardian satisfaction survey</a:t>
            </a:r>
          </a:p>
          <a:p>
            <a:r>
              <a:rPr lang="en-US" dirty="0"/>
              <a:t>Stay interviews</a:t>
            </a:r>
          </a:p>
          <a:p>
            <a:r>
              <a:rPr lang="en-US" dirty="0"/>
              <a:t>Revamp Buddy System</a:t>
            </a:r>
          </a:p>
          <a:p>
            <a:r>
              <a:rPr lang="en-US" dirty="0"/>
              <a:t>Long Term Goal: Self Directed homes on campus</a:t>
            </a:r>
          </a:p>
        </p:txBody>
      </p:sp>
      <p:pic>
        <p:nvPicPr>
          <p:cNvPr id="4" name="Picture 3" descr="Chalkboard drawing of a stick figure going up steps as someone draws the steps">
            <a:extLst>
              <a:ext uri="{FF2B5EF4-FFF2-40B4-BE49-F238E27FC236}">
                <a16:creationId xmlns:a16="http://schemas.microsoft.com/office/drawing/2014/main" id="{0FBCBCEA-F76A-4EB7-AE6C-8C62D4F2A155}"/>
              </a:ext>
            </a:extLst>
          </p:cNvPr>
          <p:cNvPicPr>
            <a:picLocks noChangeAspect="1"/>
          </p:cNvPicPr>
          <p:nvPr/>
        </p:nvPicPr>
        <p:blipFill>
          <a:blip r:embed="rId2"/>
          <a:stretch>
            <a:fillRect/>
          </a:stretch>
        </p:blipFill>
        <p:spPr>
          <a:xfrm>
            <a:off x="252919" y="3644455"/>
            <a:ext cx="2905125" cy="1571625"/>
          </a:xfrm>
          <a:prstGeom prst="rect">
            <a:avLst/>
          </a:prstGeom>
        </p:spPr>
      </p:pic>
      <p:sp>
        <p:nvSpPr>
          <p:cNvPr id="5" name="Slide Number Placeholder 4">
            <a:extLst>
              <a:ext uri="{FF2B5EF4-FFF2-40B4-BE49-F238E27FC236}">
                <a16:creationId xmlns:a16="http://schemas.microsoft.com/office/drawing/2014/main" id="{D5983757-FBBA-2F47-9AE8-5DA2E0EBE017}"/>
              </a:ext>
            </a:extLst>
          </p:cNvPr>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390060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28FD-E639-4EC8-8C73-9F87889AD7A8}"/>
              </a:ext>
            </a:extLst>
          </p:cNvPr>
          <p:cNvSpPr>
            <a:spLocks noGrp="1"/>
          </p:cNvSpPr>
          <p:nvPr>
            <p:ph type="title"/>
          </p:nvPr>
        </p:nvSpPr>
        <p:spPr>
          <a:xfrm>
            <a:off x="252919" y="1123838"/>
            <a:ext cx="2947482" cy="1999852"/>
          </a:xfrm>
        </p:spPr>
        <p:txBody>
          <a:bodyPr/>
          <a:lstStyle/>
          <a:p>
            <a:r>
              <a:rPr lang="en-US" sz="4000" dirty="0"/>
              <a:t>Project Purpose</a:t>
            </a:r>
            <a:br>
              <a:rPr lang="en-US" dirty="0"/>
            </a:br>
            <a:endParaRPr lang="en-US" dirty="0"/>
          </a:p>
        </p:txBody>
      </p:sp>
      <p:pic>
        <p:nvPicPr>
          <p:cNvPr id="4" name="Picture 3" descr="many hands come together to form the outline of a heart shape">
            <a:extLst>
              <a:ext uri="{FF2B5EF4-FFF2-40B4-BE49-F238E27FC236}">
                <a16:creationId xmlns:a16="http://schemas.microsoft.com/office/drawing/2014/main" id="{0C089178-CA99-4A58-B5C4-F0A23AAE5FF2}"/>
              </a:ext>
            </a:extLst>
          </p:cNvPr>
          <p:cNvPicPr>
            <a:picLocks noChangeAspect="1"/>
          </p:cNvPicPr>
          <p:nvPr/>
        </p:nvPicPr>
        <p:blipFill>
          <a:blip r:embed="rId2"/>
          <a:stretch>
            <a:fillRect/>
          </a:stretch>
        </p:blipFill>
        <p:spPr>
          <a:xfrm>
            <a:off x="252919" y="3948652"/>
            <a:ext cx="2857500" cy="1600200"/>
          </a:xfrm>
          <a:prstGeom prst="rect">
            <a:avLst/>
          </a:prstGeom>
          <a:effectLst>
            <a:softEdge rad="127000"/>
          </a:effectLst>
        </p:spPr>
      </p:pic>
      <p:pic>
        <p:nvPicPr>
          <p:cNvPr id="5" name="Picture 4" descr="Drawing of a coat of arms divided into 4 sections for; J - Joint, K - Kinship, L - Leading Edge, and M - Morale. In the middle two hands are joined in the shape of a heart.">
            <a:extLst>
              <a:ext uri="{FF2B5EF4-FFF2-40B4-BE49-F238E27FC236}">
                <a16:creationId xmlns:a16="http://schemas.microsoft.com/office/drawing/2014/main" id="{1CF917D5-9270-409D-BC06-96E14BB8502F}"/>
              </a:ext>
            </a:extLst>
          </p:cNvPr>
          <p:cNvPicPr>
            <a:picLocks noChangeAspect="1"/>
          </p:cNvPicPr>
          <p:nvPr/>
        </p:nvPicPr>
        <p:blipFill>
          <a:blip r:embed="rId3"/>
          <a:stretch>
            <a:fillRect/>
          </a:stretch>
        </p:blipFill>
        <p:spPr>
          <a:xfrm>
            <a:off x="6357677" y="704675"/>
            <a:ext cx="1934070" cy="2419014"/>
          </a:xfrm>
          <a:prstGeom prst="rect">
            <a:avLst/>
          </a:prstGeom>
          <a:effectLst>
            <a:glow rad="228600">
              <a:schemeClr val="accent5">
                <a:satMod val="175000"/>
                <a:alpha val="40000"/>
              </a:schemeClr>
            </a:glow>
            <a:softEdge rad="63500"/>
          </a:effectLst>
        </p:spPr>
      </p:pic>
      <p:sp>
        <p:nvSpPr>
          <p:cNvPr id="3" name="Content Placeholder 2">
            <a:extLst>
              <a:ext uri="{FF2B5EF4-FFF2-40B4-BE49-F238E27FC236}">
                <a16:creationId xmlns:a16="http://schemas.microsoft.com/office/drawing/2014/main" id="{C2BFB8A2-CE18-40E7-97BF-250D78A0571B}"/>
              </a:ext>
            </a:extLst>
          </p:cNvPr>
          <p:cNvSpPr>
            <a:spLocks noGrp="1"/>
          </p:cNvSpPr>
          <p:nvPr>
            <p:ph idx="1"/>
          </p:nvPr>
        </p:nvSpPr>
        <p:spPr>
          <a:xfrm>
            <a:off x="3958389" y="2869502"/>
            <a:ext cx="7441209" cy="3283823"/>
          </a:xfrm>
        </p:spPr>
        <p:txBody>
          <a:bodyPr>
            <a:noAutofit/>
          </a:bodyPr>
          <a:lstStyle/>
          <a:p>
            <a:pPr>
              <a:spcBef>
                <a:spcPts val="0"/>
              </a:spcBef>
              <a:spcAft>
                <a:spcPts val="1200"/>
              </a:spcAft>
            </a:pPr>
            <a:r>
              <a:rPr lang="en-US" sz="2400" dirty="0"/>
              <a:t>Overall goal is to improve the client care.</a:t>
            </a:r>
          </a:p>
          <a:p>
            <a:pPr>
              <a:spcBef>
                <a:spcPts val="0"/>
              </a:spcBef>
              <a:spcAft>
                <a:spcPts val="1200"/>
              </a:spcAft>
            </a:pPr>
            <a:r>
              <a:rPr lang="en-US" sz="2400" dirty="0"/>
              <a:t>Goal is to boost moral of staff and clients so that we can directly affect the lives of our clients with positive outcomes.  </a:t>
            </a:r>
          </a:p>
          <a:p>
            <a:pPr>
              <a:spcBef>
                <a:spcPts val="0"/>
              </a:spcBef>
              <a:spcAft>
                <a:spcPts val="1200"/>
              </a:spcAft>
            </a:pPr>
            <a:r>
              <a:rPr lang="en-US" sz="2400" dirty="0"/>
              <a:t>Plan for increase in satisfaction will assist with recruitment and have overall retention of staff.</a:t>
            </a:r>
          </a:p>
        </p:txBody>
      </p:sp>
      <p:sp>
        <p:nvSpPr>
          <p:cNvPr id="6" name="Slide Number Placeholder 5">
            <a:extLst>
              <a:ext uri="{FF2B5EF4-FFF2-40B4-BE49-F238E27FC236}">
                <a16:creationId xmlns:a16="http://schemas.microsoft.com/office/drawing/2014/main" id="{3F68EDD6-F028-D246-BDC0-738313B58026}"/>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26564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EF2C-CC36-46F5-9CA4-489DCCC5B298}"/>
              </a:ext>
            </a:extLst>
          </p:cNvPr>
          <p:cNvSpPr>
            <a:spLocks noGrp="1"/>
          </p:cNvSpPr>
          <p:nvPr>
            <p:ph type="title"/>
          </p:nvPr>
        </p:nvSpPr>
        <p:spPr>
          <a:xfrm>
            <a:off x="181798" y="770021"/>
            <a:ext cx="3235169" cy="2562459"/>
          </a:xfrm>
        </p:spPr>
        <p:txBody>
          <a:bodyPr>
            <a:normAutofit fontScale="90000"/>
          </a:bodyPr>
          <a:lstStyle/>
          <a:p>
            <a:r>
              <a:rPr lang="en-US" dirty="0"/>
              <a:t>Overall Impact of Leadership Training and project</a:t>
            </a:r>
          </a:p>
        </p:txBody>
      </p:sp>
      <p:pic>
        <p:nvPicPr>
          <p:cNvPr id="4" name="Picture 3" descr="Picture of a large handpainted heart that says &quot;Lubbock Strong 2020&quot; on the colors of the texas flag with a star, a nurses hat, stethoscope, bandaids and a mask on the bottom.">
            <a:extLst>
              <a:ext uri="{FF2B5EF4-FFF2-40B4-BE49-F238E27FC236}">
                <a16:creationId xmlns:a16="http://schemas.microsoft.com/office/drawing/2014/main" id="{A176AD2D-6E01-4AE8-8975-8DE092D8DCC8}"/>
              </a:ext>
            </a:extLst>
          </p:cNvPr>
          <p:cNvPicPr/>
          <p:nvPr/>
        </p:nvPicPr>
        <p:blipFill rotWithShape="1">
          <a:blip r:embed="rId2">
            <a:extLst>
              <a:ext uri="{28A0092B-C50C-407E-A947-70E740481C1C}">
                <a14:useLocalDpi xmlns:a14="http://schemas.microsoft.com/office/drawing/2010/main" val="0"/>
              </a:ext>
            </a:extLst>
          </a:blip>
          <a:srcRect t="14373" b="3670"/>
          <a:stretch/>
        </p:blipFill>
        <p:spPr bwMode="auto">
          <a:xfrm>
            <a:off x="375394" y="3164573"/>
            <a:ext cx="2847975" cy="2763520"/>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5925AC71-0EB7-4EE2-8706-B76530DCCBE1}"/>
              </a:ext>
            </a:extLst>
          </p:cNvPr>
          <p:cNvSpPr/>
          <p:nvPr/>
        </p:nvSpPr>
        <p:spPr>
          <a:xfrm>
            <a:off x="3723451" y="1566952"/>
            <a:ext cx="7676147" cy="3724096"/>
          </a:xfrm>
          <a:prstGeom prst="rect">
            <a:avLst/>
          </a:prstGeom>
        </p:spPr>
        <p:txBody>
          <a:bodyPr wrap="square">
            <a:spAutoFit/>
          </a:bodyPr>
          <a:lstStyle/>
          <a:p>
            <a:pPr marL="342900" indent="-342900">
              <a:spcAft>
                <a:spcPts val="600"/>
              </a:spcAft>
              <a:buClr>
                <a:schemeClr val="accent1"/>
              </a:buClr>
              <a:buFont typeface="Arial" panose="020B0604020202020204" pitchFamily="34" charset="0"/>
              <a:buChar char="•"/>
            </a:pPr>
            <a:r>
              <a:rPr lang="en-US" sz="2400" dirty="0"/>
              <a:t>Changes in administration view of DSP schedule:</a:t>
            </a:r>
          </a:p>
          <a:p>
            <a:pPr marL="342900" indent="-342900">
              <a:spcAft>
                <a:spcPts val="600"/>
              </a:spcAft>
              <a:buClr>
                <a:schemeClr val="accent1"/>
              </a:buClr>
              <a:buFont typeface="Arial" panose="020B0604020202020204" pitchFamily="34" charset="0"/>
              <a:buChar char="•"/>
            </a:pPr>
            <a:r>
              <a:rPr lang="en-US" sz="2400" dirty="0"/>
              <a:t>Last quarter (report in June 2020) DSP 1 fill rate above 95%</a:t>
            </a:r>
          </a:p>
          <a:p>
            <a:pPr marL="342900" indent="-342900">
              <a:spcAft>
                <a:spcPts val="600"/>
              </a:spcAft>
              <a:buClr>
                <a:schemeClr val="accent1"/>
              </a:buClr>
              <a:buFont typeface="Arial" panose="020B0604020202020204" pitchFamily="34" charset="0"/>
              <a:buChar char="•"/>
            </a:pPr>
            <a:r>
              <a:rPr lang="en-US" sz="2400" dirty="0"/>
              <a:t>DSP call in rate has improved  by more than 50%</a:t>
            </a:r>
          </a:p>
          <a:p>
            <a:pPr marL="342900" indent="-342900">
              <a:spcAft>
                <a:spcPts val="600"/>
              </a:spcAft>
              <a:buClr>
                <a:schemeClr val="accent1"/>
              </a:buClr>
              <a:buFont typeface="Arial" panose="020B0604020202020204" pitchFamily="34" charset="0"/>
              <a:buChar char="•"/>
            </a:pPr>
            <a:r>
              <a:rPr lang="en-US" sz="2400" dirty="0"/>
              <a:t>Revised DSP scheduling and call-in process – result has been very infrequently working below minimum ratios.  </a:t>
            </a:r>
          </a:p>
          <a:p>
            <a:pPr marL="342900" indent="-342900">
              <a:spcAft>
                <a:spcPts val="600"/>
              </a:spcAft>
              <a:buClr>
                <a:schemeClr val="accent1"/>
              </a:buClr>
              <a:buFont typeface="Arial" panose="020B0604020202020204" pitchFamily="34" charset="0"/>
              <a:buChar char="•"/>
            </a:pPr>
            <a:r>
              <a:rPr lang="en-US" sz="2400" dirty="0"/>
              <a:t>Allowed each professional from the leadership team to look at their own duties and evaluate what they learned from the Institute.</a:t>
            </a:r>
          </a:p>
        </p:txBody>
      </p:sp>
      <p:sp>
        <p:nvSpPr>
          <p:cNvPr id="6" name="Slide Number Placeholder 5">
            <a:extLst>
              <a:ext uri="{FF2B5EF4-FFF2-40B4-BE49-F238E27FC236}">
                <a16:creationId xmlns:a16="http://schemas.microsoft.com/office/drawing/2014/main" id="{D84603D2-DD65-B340-A2DF-14FF58323372}"/>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915528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9171-DE5A-4E4F-BC2F-1FFB7526B4DF}"/>
              </a:ext>
            </a:extLst>
          </p:cNvPr>
          <p:cNvSpPr>
            <a:spLocks noGrp="1"/>
          </p:cNvSpPr>
          <p:nvPr>
            <p:ph type="title"/>
          </p:nvPr>
        </p:nvSpPr>
        <p:spPr>
          <a:xfrm>
            <a:off x="252919" y="1123837"/>
            <a:ext cx="2947482" cy="4603195"/>
          </a:xfrm>
        </p:spPr>
        <p:txBody>
          <a:bodyPr/>
          <a:lstStyle/>
          <a:p>
            <a:r>
              <a:rPr lang="en-US" dirty="0"/>
              <a:t>Individual Successes</a:t>
            </a:r>
          </a:p>
        </p:txBody>
      </p:sp>
      <p:sp>
        <p:nvSpPr>
          <p:cNvPr id="3" name="TextBox 2">
            <a:extLst>
              <a:ext uri="{FF2B5EF4-FFF2-40B4-BE49-F238E27FC236}">
                <a16:creationId xmlns:a16="http://schemas.microsoft.com/office/drawing/2014/main" id="{1D159D55-2C99-47EC-AA19-B2B43B8EE933}"/>
              </a:ext>
            </a:extLst>
          </p:cNvPr>
          <p:cNvSpPr txBox="1"/>
          <p:nvPr/>
        </p:nvSpPr>
        <p:spPr>
          <a:xfrm>
            <a:off x="3835653" y="931438"/>
            <a:ext cx="7418895" cy="2015936"/>
          </a:xfrm>
          <a:prstGeom prst="rect">
            <a:avLst/>
          </a:prstGeom>
          <a:noFill/>
        </p:spPr>
        <p:txBody>
          <a:bodyPr wrap="square" rtlCol="0">
            <a:spAutoFit/>
          </a:bodyPr>
          <a:lstStyle/>
          <a:p>
            <a:pPr marL="342900" indent="-342900">
              <a:spcAft>
                <a:spcPts val="600"/>
              </a:spcAft>
              <a:buClr>
                <a:schemeClr val="accent1"/>
              </a:buClr>
              <a:buFont typeface="Arial" panose="020B0604020202020204" pitchFamily="34" charset="0"/>
              <a:buChar char="•"/>
            </a:pPr>
            <a:r>
              <a:rPr lang="en-US" sz="2400" dirty="0"/>
              <a:t>Each of us from this teamwork in different departments and do not cross paths in day to day tasks.  </a:t>
            </a:r>
          </a:p>
          <a:p>
            <a:pPr marL="342900" indent="-342900">
              <a:spcAft>
                <a:spcPts val="600"/>
              </a:spcAft>
              <a:buClr>
                <a:schemeClr val="accent1"/>
              </a:buClr>
              <a:buFont typeface="Arial" panose="020B0604020202020204" pitchFamily="34" charset="0"/>
              <a:buChar char="•"/>
            </a:pPr>
            <a:r>
              <a:rPr lang="en-US" sz="2400" dirty="0"/>
              <a:t>That allows us to take the information and training and apply it in individual successes.</a:t>
            </a:r>
          </a:p>
        </p:txBody>
      </p:sp>
      <p:pic>
        <p:nvPicPr>
          <p:cNvPr id="4" name="Picture 3" descr="Graphic of several persons of different rainbow colors stepping onto paths that all merge into one path that points outward in an arrow.">
            <a:extLst>
              <a:ext uri="{FF2B5EF4-FFF2-40B4-BE49-F238E27FC236}">
                <a16:creationId xmlns:a16="http://schemas.microsoft.com/office/drawing/2014/main" id="{D906C7CC-FC4C-4457-B397-A3A2B44EF1C1}"/>
              </a:ext>
            </a:extLst>
          </p:cNvPr>
          <p:cNvPicPr>
            <a:picLocks noChangeAspect="1"/>
          </p:cNvPicPr>
          <p:nvPr/>
        </p:nvPicPr>
        <p:blipFill>
          <a:blip r:embed="rId2"/>
          <a:stretch>
            <a:fillRect/>
          </a:stretch>
        </p:blipFill>
        <p:spPr>
          <a:xfrm>
            <a:off x="5026112" y="2947374"/>
            <a:ext cx="5267247" cy="3189510"/>
          </a:xfrm>
          <a:prstGeom prst="rect">
            <a:avLst/>
          </a:prstGeom>
          <a:effectLst>
            <a:softEdge rad="63500"/>
          </a:effectLst>
        </p:spPr>
      </p:pic>
      <p:sp>
        <p:nvSpPr>
          <p:cNvPr id="5" name="Slide Number Placeholder 4">
            <a:extLst>
              <a:ext uri="{FF2B5EF4-FFF2-40B4-BE49-F238E27FC236}">
                <a16:creationId xmlns:a16="http://schemas.microsoft.com/office/drawing/2014/main" id="{ED76096F-8BF6-BA42-AB91-CA44BE5B0A1F}"/>
              </a:ext>
            </a:extLst>
          </p:cNvPr>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1875760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9171-DE5A-4E4F-BC2F-1FFB7526B4DF}"/>
              </a:ext>
            </a:extLst>
          </p:cNvPr>
          <p:cNvSpPr>
            <a:spLocks noGrp="1"/>
          </p:cNvSpPr>
          <p:nvPr>
            <p:ph type="title"/>
          </p:nvPr>
        </p:nvSpPr>
        <p:spPr>
          <a:xfrm>
            <a:off x="252919" y="1123838"/>
            <a:ext cx="3107766" cy="2985936"/>
          </a:xfrm>
        </p:spPr>
        <p:txBody>
          <a:bodyPr>
            <a:noAutofit/>
          </a:bodyPr>
          <a:lstStyle/>
          <a:p>
            <a:r>
              <a:rPr lang="en-US" dirty="0"/>
              <a:t>Individual Successes:</a:t>
            </a:r>
            <a:br>
              <a:rPr lang="en-US" dirty="0"/>
            </a:br>
            <a:r>
              <a:rPr lang="en-US" sz="3600" dirty="0"/>
              <a:t>Jim – Administration 1</a:t>
            </a:r>
            <a:endParaRPr lang="en-US" dirty="0"/>
          </a:p>
        </p:txBody>
      </p:sp>
      <p:pic>
        <p:nvPicPr>
          <p:cNvPr id="4" name="Picture 3" descr="Graphic of 5 human silhouettes of rainbow colors joined together with gears and the words &quot;administrative team&quot; across the middle.">
            <a:extLst>
              <a:ext uri="{FF2B5EF4-FFF2-40B4-BE49-F238E27FC236}">
                <a16:creationId xmlns:a16="http://schemas.microsoft.com/office/drawing/2014/main" id="{EE80ED3A-BECD-4816-B1C6-56D64E68ECF1}"/>
              </a:ext>
            </a:extLst>
          </p:cNvPr>
          <p:cNvPicPr>
            <a:picLocks noChangeAspect="1"/>
          </p:cNvPicPr>
          <p:nvPr/>
        </p:nvPicPr>
        <p:blipFill rotWithShape="1">
          <a:blip r:embed="rId2"/>
          <a:srcRect l="23351" t="-2364" r="20979" b="4942"/>
          <a:stretch/>
        </p:blipFill>
        <p:spPr>
          <a:xfrm>
            <a:off x="148713" y="3921298"/>
            <a:ext cx="3107767" cy="1812864"/>
          </a:xfrm>
          <a:prstGeom prst="rect">
            <a:avLst/>
          </a:prstGeom>
          <a:effectLst>
            <a:glow rad="228600">
              <a:schemeClr val="accent5">
                <a:satMod val="175000"/>
                <a:alpha val="40000"/>
              </a:schemeClr>
            </a:glow>
          </a:effectLst>
        </p:spPr>
      </p:pic>
      <p:sp>
        <p:nvSpPr>
          <p:cNvPr id="3" name="TextBox 2">
            <a:extLst>
              <a:ext uri="{FF2B5EF4-FFF2-40B4-BE49-F238E27FC236}">
                <a16:creationId xmlns:a16="http://schemas.microsoft.com/office/drawing/2014/main" id="{1D159D55-2C99-47EC-AA19-B2B43B8EE933}"/>
              </a:ext>
            </a:extLst>
          </p:cNvPr>
          <p:cNvSpPr txBox="1"/>
          <p:nvPr/>
        </p:nvSpPr>
        <p:spPr>
          <a:xfrm>
            <a:off x="3609475" y="905232"/>
            <a:ext cx="7896191" cy="5047536"/>
          </a:xfrm>
          <a:prstGeom prst="rect">
            <a:avLst/>
          </a:prstGeom>
          <a:noFill/>
        </p:spPr>
        <p:txBody>
          <a:bodyPr wrap="square" rtlCol="0">
            <a:spAutoFit/>
          </a:bodyPr>
          <a:lstStyle/>
          <a:p>
            <a:pPr marL="285750" indent="-285750">
              <a:spcAft>
                <a:spcPts val="1200"/>
              </a:spcAft>
              <a:buClr>
                <a:schemeClr val="accent1"/>
              </a:buClr>
              <a:buFont typeface="Arial" panose="020B0604020202020204" pitchFamily="34" charset="0"/>
              <a:buChar char="•"/>
            </a:pPr>
            <a:r>
              <a:rPr lang="en-US" sz="2400" dirty="0"/>
              <a:t>Originally planned for meeting at the home with DSP that consistently call in, to start getting to the heart of why they call in and how it affects others - show administration visibility.  This information was presented to Director and this task has been designated to the Rentention Specialist who was recently hired. Retention Specialist is working on relationship with DSPs and this could get the ball rolling on the DSP Council that the leadership team has suggested. </a:t>
            </a:r>
          </a:p>
          <a:p>
            <a:pPr marL="285750" indent="-285750">
              <a:spcAft>
                <a:spcPts val="1200"/>
              </a:spcAft>
              <a:buClr>
                <a:schemeClr val="accent1"/>
              </a:buClr>
              <a:buFont typeface="Arial" panose="020B0604020202020204" pitchFamily="34" charset="0"/>
              <a:buChar char="•"/>
            </a:pPr>
            <a:r>
              <a:rPr lang="en-US" sz="2400" dirty="0"/>
              <a:t>Facility has been able to partake in campus activities during the time of COVID (parades, cookouts, water events, recreation, sidewalk decorating contests).  Provides engagement on campus even though they are restricted to campus for their safety.  </a:t>
            </a:r>
          </a:p>
        </p:txBody>
      </p:sp>
      <p:sp>
        <p:nvSpPr>
          <p:cNvPr id="5" name="Slide Number Placeholder 4">
            <a:extLst>
              <a:ext uri="{FF2B5EF4-FFF2-40B4-BE49-F238E27FC236}">
                <a16:creationId xmlns:a16="http://schemas.microsoft.com/office/drawing/2014/main" id="{C19AB1BE-0295-3F43-A7D6-6BC9CFA0E70D}"/>
              </a:ext>
            </a:extLst>
          </p:cNvPr>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803050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D810CC-087C-B04E-AC0B-74F00A29AFFD}"/>
              </a:ext>
            </a:extLst>
          </p:cNvPr>
          <p:cNvSpPr>
            <a:spLocks noGrp="1"/>
          </p:cNvSpPr>
          <p:nvPr>
            <p:ph type="title"/>
          </p:nvPr>
        </p:nvSpPr>
        <p:spPr>
          <a:xfrm>
            <a:off x="252918" y="1123838"/>
            <a:ext cx="3236239" cy="2846584"/>
          </a:xfrm>
        </p:spPr>
        <p:txBody>
          <a:bodyPr>
            <a:noAutofit/>
          </a:bodyPr>
          <a:lstStyle/>
          <a:p>
            <a:r>
              <a:rPr lang="en-US" dirty="0"/>
              <a:t>Individual Successes:</a:t>
            </a:r>
            <a:br>
              <a:rPr lang="en-US" dirty="0"/>
            </a:br>
            <a:r>
              <a:rPr lang="en-US" sz="3600" dirty="0"/>
              <a:t>Jim – Administration 2</a:t>
            </a:r>
            <a:endParaRPr lang="en-US" dirty="0"/>
          </a:p>
        </p:txBody>
      </p:sp>
      <p:sp>
        <p:nvSpPr>
          <p:cNvPr id="3" name="TextBox 2">
            <a:extLst>
              <a:ext uri="{FF2B5EF4-FFF2-40B4-BE49-F238E27FC236}">
                <a16:creationId xmlns:a16="http://schemas.microsoft.com/office/drawing/2014/main" id="{1D159D55-2C99-47EC-AA19-B2B43B8EE933}"/>
              </a:ext>
            </a:extLst>
          </p:cNvPr>
          <p:cNvSpPr txBox="1"/>
          <p:nvPr/>
        </p:nvSpPr>
        <p:spPr>
          <a:xfrm>
            <a:off x="3753853" y="1828562"/>
            <a:ext cx="7459579" cy="3200876"/>
          </a:xfrm>
          <a:prstGeom prst="rect">
            <a:avLst/>
          </a:prstGeom>
          <a:noFill/>
        </p:spPr>
        <p:txBody>
          <a:bodyPr wrap="square" rtlCol="0">
            <a:noAutofit/>
          </a:bodyPr>
          <a:lstStyle/>
          <a:p>
            <a:pPr marL="285750" indent="-285750">
              <a:spcAft>
                <a:spcPts val="1200"/>
              </a:spcAft>
              <a:buClr>
                <a:schemeClr val="accent1"/>
              </a:buClr>
              <a:buFont typeface="Arial" panose="020B0604020202020204" pitchFamily="34" charset="0"/>
              <a:buChar char="•"/>
            </a:pPr>
            <a:r>
              <a:rPr lang="en-US" sz="2400" dirty="0"/>
              <a:t>Another exciting thing to see was the way everyone has pulled together during this time. The Executive Team in the planning, the mid-level staff in supporting the plans, and the front-line staff in the execution of the plans. </a:t>
            </a:r>
          </a:p>
          <a:p>
            <a:pPr marL="285750" indent="-285750">
              <a:spcAft>
                <a:spcPts val="1200"/>
              </a:spcAft>
              <a:buClr>
                <a:schemeClr val="accent1"/>
              </a:buClr>
              <a:buFont typeface="Arial" panose="020B0604020202020204" pitchFamily="34" charset="0"/>
              <a:buChar char="•"/>
            </a:pPr>
            <a:r>
              <a:rPr lang="en-US" sz="2400" dirty="0"/>
              <a:t>It hasn’t been perfect, but it has been awesome. The most convincing proof of the buy-in is the fact that our call-in rates have reduced by more than 50%.</a:t>
            </a:r>
          </a:p>
        </p:txBody>
      </p:sp>
      <p:pic>
        <p:nvPicPr>
          <p:cNvPr id="4" name="Picture 3" descr="Graphic of 5 human silhouettes of rainbow colors joined together with gears and the words &quot;administrative team&quot; across the middle.">
            <a:extLst>
              <a:ext uri="{FF2B5EF4-FFF2-40B4-BE49-F238E27FC236}">
                <a16:creationId xmlns:a16="http://schemas.microsoft.com/office/drawing/2014/main" id="{EE80ED3A-BECD-4816-B1C6-56D64E68ECF1}"/>
              </a:ext>
            </a:extLst>
          </p:cNvPr>
          <p:cNvPicPr>
            <a:picLocks noChangeAspect="1"/>
          </p:cNvPicPr>
          <p:nvPr/>
        </p:nvPicPr>
        <p:blipFill rotWithShape="1">
          <a:blip r:embed="rId2"/>
          <a:srcRect l="23351" t="-2364" r="20979" b="4942"/>
          <a:stretch/>
        </p:blipFill>
        <p:spPr>
          <a:xfrm>
            <a:off x="136682" y="3970422"/>
            <a:ext cx="3107767" cy="1812864"/>
          </a:xfrm>
          <a:prstGeom prst="rect">
            <a:avLst/>
          </a:prstGeom>
          <a:effectLst>
            <a:glow rad="228600">
              <a:schemeClr val="accent5">
                <a:satMod val="175000"/>
                <a:alpha val="40000"/>
              </a:schemeClr>
            </a:glow>
          </a:effectLst>
        </p:spPr>
      </p:pic>
      <p:sp>
        <p:nvSpPr>
          <p:cNvPr id="5" name="Slide Number Placeholder 4">
            <a:extLst>
              <a:ext uri="{FF2B5EF4-FFF2-40B4-BE49-F238E27FC236}">
                <a16:creationId xmlns:a16="http://schemas.microsoft.com/office/drawing/2014/main" id="{C19AB1BE-0295-3F43-A7D6-6BC9CFA0E70D}"/>
              </a:ext>
            </a:extLst>
          </p:cNvPr>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227155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9171-DE5A-4E4F-BC2F-1FFB7526B4DF}"/>
              </a:ext>
            </a:extLst>
          </p:cNvPr>
          <p:cNvSpPr>
            <a:spLocks noGrp="1"/>
          </p:cNvSpPr>
          <p:nvPr>
            <p:ph type="title"/>
          </p:nvPr>
        </p:nvSpPr>
        <p:spPr>
          <a:xfrm>
            <a:off x="252918" y="769574"/>
            <a:ext cx="2959513" cy="3015026"/>
          </a:xfrm>
        </p:spPr>
        <p:txBody>
          <a:bodyPr>
            <a:noAutofit/>
          </a:bodyPr>
          <a:lstStyle/>
          <a:p>
            <a:r>
              <a:rPr lang="en-US" dirty="0"/>
              <a:t>Individual Successes: </a:t>
            </a:r>
            <a:r>
              <a:rPr lang="en-US" sz="3600" dirty="0"/>
              <a:t>Megan -  Habilitation Therapies 1</a:t>
            </a:r>
            <a:endParaRPr lang="en-US" dirty="0"/>
          </a:p>
        </p:txBody>
      </p:sp>
      <p:pic>
        <p:nvPicPr>
          <p:cNvPr id="4" name="Picture 3" descr="Silhouette of a person sitting in a wheelchair raising both arms high into the air.">
            <a:extLst>
              <a:ext uri="{FF2B5EF4-FFF2-40B4-BE49-F238E27FC236}">
                <a16:creationId xmlns:a16="http://schemas.microsoft.com/office/drawing/2014/main" id="{D75C18AB-C0F9-4137-A586-EE58F8218E6D}"/>
              </a:ext>
            </a:extLst>
          </p:cNvPr>
          <p:cNvPicPr>
            <a:picLocks noChangeAspect="1"/>
          </p:cNvPicPr>
          <p:nvPr/>
        </p:nvPicPr>
        <p:blipFill>
          <a:blip r:embed="rId2"/>
          <a:stretch>
            <a:fillRect/>
          </a:stretch>
        </p:blipFill>
        <p:spPr>
          <a:xfrm>
            <a:off x="842086" y="3516676"/>
            <a:ext cx="1781175" cy="2571750"/>
          </a:xfrm>
          <a:prstGeom prst="rect">
            <a:avLst/>
          </a:prstGeom>
          <a:effectLst>
            <a:softEdge rad="317500"/>
          </a:effectLst>
        </p:spPr>
      </p:pic>
      <p:sp>
        <p:nvSpPr>
          <p:cNvPr id="3" name="TextBox 2">
            <a:extLst>
              <a:ext uri="{FF2B5EF4-FFF2-40B4-BE49-F238E27FC236}">
                <a16:creationId xmlns:a16="http://schemas.microsoft.com/office/drawing/2014/main" id="{1D159D55-2C99-47EC-AA19-B2B43B8EE933}"/>
              </a:ext>
            </a:extLst>
          </p:cNvPr>
          <p:cNvSpPr txBox="1"/>
          <p:nvPr/>
        </p:nvSpPr>
        <p:spPr>
          <a:xfrm>
            <a:off x="3801599" y="1274564"/>
            <a:ext cx="7770717" cy="4308872"/>
          </a:xfrm>
          <a:prstGeom prst="rect">
            <a:avLst/>
          </a:prstGeom>
          <a:noFill/>
        </p:spPr>
        <p:txBody>
          <a:bodyPr wrap="square" rtlCol="0">
            <a:spAutoFit/>
          </a:bodyPr>
          <a:lstStyle/>
          <a:p>
            <a:pPr marL="285750" indent="-285750">
              <a:spcAft>
                <a:spcPts val="1200"/>
              </a:spcAft>
              <a:buClr>
                <a:schemeClr val="accent1"/>
              </a:buClr>
              <a:buFont typeface="Arial" panose="020B0604020202020204" pitchFamily="34" charset="0"/>
              <a:buChar char="•"/>
            </a:pPr>
            <a:r>
              <a:rPr lang="en-US" sz="2400" dirty="0"/>
              <a:t>Member of Staff Choice Awards Committee – review submissions from all 3 units and then staff “at large” outside of the DSP positions to determine who will be acknowledged for that quarter.</a:t>
            </a:r>
          </a:p>
          <a:p>
            <a:pPr marL="285750" indent="-285750">
              <a:spcAft>
                <a:spcPts val="1200"/>
              </a:spcAft>
              <a:buClr>
                <a:schemeClr val="accent1"/>
              </a:buClr>
              <a:buFont typeface="Arial" panose="020B0604020202020204" pitchFamily="34" charset="0"/>
              <a:buChar char="•"/>
            </a:pPr>
            <a:r>
              <a:rPr lang="en-US" sz="2400" dirty="0"/>
              <a:t>Able to impact options for goals for several clients in the next year.  1 is a direct follow up from my discussion with speaker Annette Downey.  Client to have work exploration to do well checks for people in the community.  Had to provide committee information to change mindset that this is attainable – able to find the allies to work through the naysayers.  </a:t>
            </a:r>
          </a:p>
        </p:txBody>
      </p:sp>
      <p:sp>
        <p:nvSpPr>
          <p:cNvPr id="5" name="Slide Number Placeholder 4">
            <a:extLst>
              <a:ext uri="{FF2B5EF4-FFF2-40B4-BE49-F238E27FC236}">
                <a16:creationId xmlns:a16="http://schemas.microsoft.com/office/drawing/2014/main" id="{4C2764EA-9C95-744F-A711-D5CDA94970A0}"/>
              </a:ext>
            </a:extLst>
          </p:cNvPr>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4091722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9171-DE5A-4E4F-BC2F-1FFB7526B4DF}"/>
              </a:ext>
            </a:extLst>
          </p:cNvPr>
          <p:cNvSpPr>
            <a:spLocks noGrp="1"/>
          </p:cNvSpPr>
          <p:nvPr>
            <p:ph type="title"/>
          </p:nvPr>
        </p:nvSpPr>
        <p:spPr>
          <a:xfrm>
            <a:off x="252918" y="769574"/>
            <a:ext cx="2959513" cy="3015026"/>
          </a:xfrm>
        </p:spPr>
        <p:txBody>
          <a:bodyPr>
            <a:normAutofit/>
          </a:bodyPr>
          <a:lstStyle/>
          <a:p>
            <a:r>
              <a:rPr lang="en-US" dirty="0"/>
              <a:t>Individual Successes: </a:t>
            </a:r>
            <a:r>
              <a:rPr lang="en-US" sz="3600" dirty="0"/>
              <a:t>Megan -  Habilitation Therapies 2</a:t>
            </a:r>
            <a:endParaRPr lang="en-US" dirty="0"/>
          </a:p>
        </p:txBody>
      </p:sp>
      <p:sp>
        <p:nvSpPr>
          <p:cNvPr id="3" name="TextBox 2">
            <a:extLst>
              <a:ext uri="{FF2B5EF4-FFF2-40B4-BE49-F238E27FC236}">
                <a16:creationId xmlns:a16="http://schemas.microsoft.com/office/drawing/2014/main" id="{1D159D55-2C99-47EC-AA19-B2B43B8EE933}"/>
              </a:ext>
            </a:extLst>
          </p:cNvPr>
          <p:cNvSpPr txBox="1"/>
          <p:nvPr/>
        </p:nvSpPr>
        <p:spPr>
          <a:xfrm>
            <a:off x="3907301" y="1566952"/>
            <a:ext cx="7387514" cy="3724096"/>
          </a:xfrm>
          <a:prstGeom prst="rect">
            <a:avLst/>
          </a:prstGeom>
          <a:noFill/>
        </p:spPr>
        <p:txBody>
          <a:bodyPr wrap="square" rtlCol="0">
            <a:spAutoFit/>
          </a:bodyPr>
          <a:lstStyle/>
          <a:p>
            <a:pPr marL="285750" indent="-285750">
              <a:spcAft>
                <a:spcPts val="1200"/>
              </a:spcAft>
              <a:buClr>
                <a:schemeClr val="accent1"/>
              </a:buClr>
              <a:buFont typeface="Arial" panose="020B0604020202020204" pitchFamily="34" charset="0"/>
              <a:buChar char="•"/>
            </a:pPr>
            <a:r>
              <a:rPr lang="en-US" sz="2400" dirty="0"/>
              <a:t>During beginning of COVID, found out that a local adult enrichment center in town was  having difficulties, so used resources from our group to get information for curriculum ideas.</a:t>
            </a:r>
          </a:p>
          <a:p>
            <a:pPr marL="285750" indent="-285750">
              <a:spcAft>
                <a:spcPts val="1200"/>
              </a:spcAft>
              <a:buClr>
                <a:schemeClr val="accent1"/>
              </a:buClr>
              <a:buFont typeface="Arial" panose="020B0604020202020204" pitchFamily="34" charset="0"/>
              <a:buChar char="•"/>
            </a:pPr>
            <a:r>
              <a:rPr lang="en-US" sz="2400" dirty="0"/>
              <a:t>Training all therapists at a distance throughout a pandemic!</a:t>
            </a:r>
          </a:p>
          <a:p>
            <a:pPr marL="285750" indent="-285750">
              <a:spcAft>
                <a:spcPts val="1200"/>
              </a:spcAft>
              <a:buClr>
                <a:schemeClr val="accent1"/>
              </a:buClr>
              <a:buFont typeface="Arial" panose="020B0604020202020204" pitchFamily="34" charset="0"/>
              <a:buChar char="•"/>
            </a:pPr>
            <a:r>
              <a:rPr lang="en-US" sz="2400" dirty="0"/>
              <a:t>Statement in DOJ document stated positive discussion around living options. This came from knowledge we learned at the training. </a:t>
            </a:r>
          </a:p>
        </p:txBody>
      </p:sp>
      <p:pic>
        <p:nvPicPr>
          <p:cNvPr id="4" name="Picture 3" descr="Silhouette of a person sitting in a wheelchair raising both arms high into the air.">
            <a:extLst>
              <a:ext uri="{FF2B5EF4-FFF2-40B4-BE49-F238E27FC236}">
                <a16:creationId xmlns:a16="http://schemas.microsoft.com/office/drawing/2014/main" id="{D75C18AB-C0F9-4137-A586-EE58F8218E6D}"/>
              </a:ext>
            </a:extLst>
          </p:cNvPr>
          <p:cNvPicPr>
            <a:picLocks noChangeAspect="1"/>
          </p:cNvPicPr>
          <p:nvPr/>
        </p:nvPicPr>
        <p:blipFill>
          <a:blip r:embed="rId2"/>
          <a:stretch>
            <a:fillRect/>
          </a:stretch>
        </p:blipFill>
        <p:spPr>
          <a:xfrm>
            <a:off x="842086" y="3516676"/>
            <a:ext cx="1781175" cy="2571750"/>
          </a:xfrm>
          <a:prstGeom prst="rect">
            <a:avLst/>
          </a:prstGeom>
          <a:effectLst>
            <a:softEdge rad="317500"/>
          </a:effectLst>
        </p:spPr>
      </p:pic>
      <p:sp>
        <p:nvSpPr>
          <p:cNvPr id="5" name="Slide Number Placeholder 4">
            <a:extLst>
              <a:ext uri="{FF2B5EF4-FFF2-40B4-BE49-F238E27FC236}">
                <a16:creationId xmlns:a16="http://schemas.microsoft.com/office/drawing/2014/main" id="{4C2764EA-9C95-744F-A711-D5CDA94970A0}"/>
              </a:ext>
            </a:extLst>
          </p:cNvPr>
          <p:cNvSpPr>
            <a:spLocks noGrp="1"/>
          </p:cNvSpPr>
          <p:nvPr>
            <p:ph type="sldNum" sz="quarter" idx="12"/>
          </p:nvPr>
        </p:nvSpPr>
        <p:spPr/>
        <p:txBody>
          <a:body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val="111485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9171-DE5A-4E4F-BC2F-1FFB7526B4DF}"/>
              </a:ext>
            </a:extLst>
          </p:cNvPr>
          <p:cNvSpPr>
            <a:spLocks noGrp="1"/>
          </p:cNvSpPr>
          <p:nvPr>
            <p:ph type="title"/>
          </p:nvPr>
        </p:nvSpPr>
        <p:spPr>
          <a:xfrm>
            <a:off x="264651" y="751516"/>
            <a:ext cx="3097792" cy="2989894"/>
          </a:xfrm>
        </p:spPr>
        <p:txBody>
          <a:bodyPr>
            <a:noAutofit/>
          </a:bodyPr>
          <a:lstStyle/>
          <a:p>
            <a:r>
              <a:rPr lang="en-US" dirty="0"/>
              <a:t>Individual Successes: </a:t>
            </a:r>
            <a:r>
              <a:rPr lang="en-US" sz="3600" dirty="0"/>
              <a:t>Kelly -  Human Rights 1</a:t>
            </a:r>
            <a:endParaRPr lang="en-US" dirty="0"/>
          </a:p>
        </p:txBody>
      </p:sp>
      <p:pic>
        <p:nvPicPr>
          <p:cNvPr id="4" name="Picture 3" descr="Graphic showing different colored hands raised into the air reaching towards words; freedom, peace, equality, dignity, hope, love, education, prosperity, justice, food, religion and speech.">
            <a:extLst>
              <a:ext uri="{FF2B5EF4-FFF2-40B4-BE49-F238E27FC236}">
                <a16:creationId xmlns:a16="http://schemas.microsoft.com/office/drawing/2014/main" id="{A6C092B2-9935-426A-AF76-513B1B16C59F}"/>
              </a:ext>
            </a:extLst>
          </p:cNvPr>
          <p:cNvPicPr>
            <a:picLocks noChangeAspect="1"/>
          </p:cNvPicPr>
          <p:nvPr/>
        </p:nvPicPr>
        <p:blipFill>
          <a:blip r:embed="rId2"/>
          <a:stretch>
            <a:fillRect/>
          </a:stretch>
        </p:blipFill>
        <p:spPr>
          <a:xfrm>
            <a:off x="114341" y="3741410"/>
            <a:ext cx="3097792" cy="2080269"/>
          </a:xfrm>
          <a:prstGeom prst="rect">
            <a:avLst/>
          </a:prstGeom>
          <a:effectLst>
            <a:glow rad="228600">
              <a:schemeClr val="accent5">
                <a:satMod val="175000"/>
                <a:alpha val="40000"/>
              </a:schemeClr>
            </a:glow>
          </a:effectLst>
        </p:spPr>
      </p:pic>
      <p:sp>
        <p:nvSpPr>
          <p:cNvPr id="3" name="TextBox 2">
            <a:extLst>
              <a:ext uri="{FF2B5EF4-FFF2-40B4-BE49-F238E27FC236}">
                <a16:creationId xmlns:a16="http://schemas.microsoft.com/office/drawing/2014/main" id="{1D159D55-2C99-47EC-AA19-B2B43B8EE933}"/>
              </a:ext>
            </a:extLst>
          </p:cNvPr>
          <p:cNvSpPr txBox="1"/>
          <p:nvPr/>
        </p:nvSpPr>
        <p:spPr>
          <a:xfrm>
            <a:off x="4000500" y="1166842"/>
            <a:ext cx="7279235" cy="4524315"/>
          </a:xfrm>
          <a:prstGeom prst="rect">
            <a:avLst/>
          </a:prstGeom>
          <a:noFill/>
        </p:spPr>
        <p:txBody>
          <a:bodyPr wrap="square" rtlCol="0">
            <a:noAutofit/>
          </a:bodyPr>
          <a:lstStyle/>
          <a:p>
            <a:pPr marL="285750" indent="-285750">
              <a:spcAft>
                <a:spcPts val="1200"/>
              </a:spcAft>
              <a:buClr>
                <a:schemeClr val="accent1"/>
              </a:buClr>
              <a:buFont typeface="Arial" panose="020B0604020202020204" pitchFamily="34" charset="0"/>
              <a:buChar char="•"/>
            </a:pPr>
            <a:r>
              <a:rPr lang="en-US" sz="2400" dirty="0"/>
              <a:t>HRO Attending weekly meetings via teleconference to be able to advocate for the individuals and assist staff in difficult situations.</a:t>
            </a:r>
          </a:p>
          <a:p>
            <a:pPr marL="285750" indent="-285750">
              <a:spcAft>
                <a:spcPts val="1200"/>
              </a:spcAft>
              <a:buClr>
                <a:schemeClr val="accent1"/>
              </a:buClr>
              <a:buFont typeface="Arial" panose="020B0604020202020204" pitchFamily="34" charset="0"/>
              <a:buChar char="•"/>
            </a:pPr>
            <a:r>
              <a:rPr lang="en-US" sz="2400" dirty="0"/>
              <a:t>Self-Advocacy continues. It is typically a big group, which cannot be held in the same manner due to social distancing. But the group has been able to adapt and focus topics around current events. One month we had RN Case Managers from each home teach the individuals about proper hand washing in order to prevent the spread of COVID. Another month we had the RC’s &amp; QIDP’s train the individuals on proper social distancing.</a:t>
            </a:r>
          </a:p>
        </p:txBody>
      </p:sp>
      <p:sp>
        <p:nvSpPr>
          <p:cNvPr id="5" name="Slide Number Placeholder 4">
            <a:extLst>
              <a:ext uri="{FF2B5EF4-FFF2-40B4-BE49-F238E27FC236}">
                <a16:creationId xmlns:a16="http://schemas.microsoft.com/office/drawing/2014/main" id="{6FC185D5-405A-314E-96CE-BB276DE111C3}"/>
              </a:ext>
            </a:extLst>
          </p:cNvPr>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1162204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9171-DE5A-4E4F-BC2F-1FFB7526B4DF}"/>
              </a:ext>
            </a:extLst>
          </p:cNvPr>
          <p:cNvSpPr>
            <a:spLocks noGrp="1"/>
          </p:cNvSpPr>
          <p:nvPr>
            <p:ph type="title"/>
          </p:nvPr>
        </p:nvSpPr>
        <p:spPr>
          <a:xfrm>
            <a:off x="264651" y="751516"/>
            <a:ext cx="3097792" cy="2989894"/>
          </a:xfrm>
        </p:spPr>
        <p:txBody>
          <a:bodyPr>
            <a:noAutofit/>
          </a:bodyPr>
          <a:lstStyle/>
          <a:p>
            <a:r>
              <a:rPr lang="en-US" dirty="0"/>
              <a:t>Individual Successes: </a:t>
            </a:r>
            <a:r>
              <a:rPr lang="en-US" sz="3600" dirty="0"/>
              <a:t>Kelly -  Human Rights 2</a:t>
            </a:r>
            <a:endParaRPr lang="en-US" dirty="0"/>
          </a:p>
        </p:txBody>
      </p:sp>
      <p:sp>
        <p:nvSpPr>
          <p:cNvPr id="3" name="TextBox 2">
            <a:extLst>
              <a:ext uri="{FF2B5EF4-FFF2-40B4-BE49-F238E27FC236}">
                <a16:creationId xmlns:a16="http://schemas.microsoft.com/office/drawing/2014/main" id="{1D159D55-2C99-47EC-AA19-B2B43B8EE933}"/>
              </a:ext>
            </a:extLst>
          </p:cNvPr>
          <p:cNvSpPr txBox="1"/>
          <p:nvPr/>
        </p:nvSpPr>
        <p:spPr>
          <a:xfrm>
            <a:off x="3987800" y="1643896"/>
            <a:ext cx="7251828" cy="3570208"/>
          </a:xfrm>
          <a:prstGeom prst="rect">
            <a:avLst/>
          </a:prstGeom>
          <a:noFill/>
        </p:spPr>
        <p:txBody>
          <a:bodyPr wrap="square" rtlCol="0">
            <a:spAutoFit/>
          </a:bodyPr>
          <a:lstStyle/>
          <a:p>
            <a:pPr marL="285750" indent="-285750">
              <a:spcAft>
                <a:spcPts val="1200"/>
              </a:spcAft>
              <a:buClr>
                <a:schemeClr val="accent1"/>
              </a:buClr>
              <a:buFont typeface="Arial" panose="020B0604020202020204" pitchFamily="34" charset="0"/>
              <a:buChar char="•"/>
            </a:pPr>
            <a:r>
              <a:rPr lang="en-US" sz="2400" dirty="0"/>
              <a:t>The Recreation Department worked with HRO to hold a Cinco De Mayo parade, and then in June they had a big parade and separate patio parties with regards to June 19</a:t>
            </a:r>
            <a:r>
              <a:rPr lang="en-US" sz="2400" baseline="30000" dirty="0"/>
              <a:t>th</a:t>
            </a:r>
            <a:r>
              <a:rPr lang="en-US" sz="2400" dirty="0"/>
              <a:t>.</a:t>
            </a:r>
          </a:p>
          <a:p>
            <a:pPr marL="285750" indent="-285750">
              <a:spcAft>
                <a:spcPts val="1200"/>
              </a:spcAft>
              <a:buClr>
                <a:schemeClr val="accent1"/>
              </a:buClr>
              <a:buFont typeface="Arial" panose="020B0604020202020204" pitchFamily="34" charset="0"/>
              <a:buChar char="•"/>
            </a:pPr>
            <a:r>
              <a:rPr lang="en-US" sz="2400" dirty="0"/>
              <a:t>We have continued to hold the Human Rights Committee, as that is the only due process for our individuals when it comes to possible restrictions.  We have a number of members join via teleconference in order to make this happen.</a:t>
            </a:r>
          </a:p>
        </p:txBody>
      </p:sp>
      <p:pic>
        <p:nvPicPr>
          <p:cNvPr id="4" name="Picture 3" descr="Graphic showing different colored hands raised into the air reaching towards words; freedom, peace, equality, dignity, hope, love, education, prosperity, justice, food, religion and speech.">
            <a:extLst>
              <a:ext uri="{FF2B5EF4-FFF2-40B4-BE49-F238E27FC236}">
                <a16:creationId xmlns:a16="http://schemas.microsoft.com/office/drawing/2014/main" id="{A6C092B2-9935-426A-AF76-513B1B16C59F}"/>
              </a:ext>
            </a:extLst>
          </p:cNvPr>
          <p:cNvPicPr>
            <a:picLocks noChangeAspect="1"/>
          </p:cNvPicPr>
          <p:nvPr/>
        </p:nvPicPr>
        <p:blipFill>
          <a:blip r:embed="rId3"/>
          <a:stretch>
            <a:fillRect/>
          </a:stretch>
        </p:blipFill>
        <p:spPr>
          <a:xfrm>
            <a:off x="114341" y="3741410"/>
            <a:ext cx="3097792" cy="2080269"/>
          </a:xfrm>
          <a:prstGeom prst="rect">
            <a:avLst/>
          </a:prstGeom>
          <a:effectLst>
            <a:glow rad="228600">
              <a:schemeClr val="accent5">
                <a:satMod val="175000"/>
                <a:alpha val="40000"/>
              </a:schemeClr>
            </a:glow>
          </a:effectLst>
        </p:spPr>
      </p:pic>
      <p:sp>
        <p:nvSpPr>
          <p:cNvPr id="5" name="Slide Number Placeholder 4">
            <a:extLst>
              <a:ext uri="{FF2B5EF4-FFF2-40B4-BE49-F238E27FC236}">
                <a16:creationId xmlns:a16="http://schemas.microsoft.com/office/drawing/2014/main" id="{6FC185D5-405A-314E-96CE-BB276DE111C3}"/>
              </a:ext>
            </a:extLst>
          </p:cNvPr>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12890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9171-DE5A-4E4F-BC2F-1FFB7526B4DF}"/>
              </a:ext>
            </a:extLst>
          </p:cNvPr>
          <p:cNvSpPr>
            <a:spLocks noGrp="1"/>
          </p:cNvSpPr>
          <p:nvPr>
            <p:ph type="title"/>
          </p:nvPr>
        </p:nvSpPr>
        <p:spPr>
          <a:xfrm>
            <a:off x="252919" y="1123837"/>
            <a:ext cx="2947482" cy="2305163"/>
          </a:xfrm>
        </p:spPr>
        <p:txBody>
          <a:bodyPr>
            <a:noAutofit/>
          </a:bodyPr>
          <a:lstStyle/>
          <a:p>
            <a:r>
              <a:rPr lang="en-US" dirty="0" err="1"/>
              <a:t>Lamecca</a:t>
            </a:r>
            <a:r>
              <a:rPr lang="en-US" dirty="0"/>
              <a:t> -  Behavioral Services </a:t>
            </a:r>
            <a:br>
              <a:rPr lang="en-US" dirty="0"/>
            </a:br>
            <a:r>
              <a:rPr lang="en-US" dirty="0"/>
              <a:t>Part 1</a:t>
            </a:r>
          </a:p>
        </p:txBody>
      </p:sp>
      <p:pic>
        <p:nvPicPr>
          <p:cNvPr id="5" name="Picture 4" descr="Outline of a human head with an outline of a heart inside where the brain would be.">
            <a:extLst>
              <a:ext uri="{FF2B5EF4-FFF2-40B4-BE49-F238E27FC236}">
                <a16:creationId xmlns:a16="http://schemas.microsoft.com/office/drawing/2014/main" id="{05B346CA-41D2-4BA4-897C-B7148E019CF7}"/>
              </a:ext>
            </a:extLst>
          </p:cNvPr>
          <p:cNvPicPr>
            <a:picLocks noChangeAspect="1"/>
          </p:cNvPicPr>
          <p:nvPr/>
        </p:nvPicPr>
        <p:blipFill>
          <a:blip r:embed="rId2"/>
          <a:stretch>
            <a:fillRect/>
          </a:stretch>
        </p:blipFill>
        <p:spPr>
          <a:xfrm>
            <a:off x="523557" y="3591038"/>
            <a:ext cx="2143125" cy="2143125"/>
          </a:xfrm>
          <a:prstGeom prst="rect">
            <a:avLst/>
          </a:prstGeom>
          <a:effectLst>
            <a:glow rad="228600">
              <a:schemeClr val="accent5">
                <a:satMod val="175000"/>
                <a:alpha val="40000"/>
              </a:schemeClr>
            </a:glow>
            <a:softEdge rad="31750"/>
          </a:effectLst>
        </p:spPr>
      </p:pic>
      <p:sp>
        <p:nvSpPr>
          <p:cNvPr id="3" name="TextBox 2">
            <a:extLst>
              <a:ext uri="{FF2B5EF4-FFF2-40B4-BE49-F238E27FC236}">
                <a16:creationId xmlns:a16="http://schemas.microsoft.com/office/drawing/2014/main" id="{1D159D55-2C99-47EC-AA19-B2B43B8EE933}"/>
              </a:ext>
            </a:extLst>
          </p:cNvPr>
          <p:cNvSpPr txBox="1"/>
          <p:nvPr/>
        </p:nvSpPr>
        <p:spPr>
          <a:xfrm>
            <a:off x="3816668" y="720566"/>
            <a:ext cx="7582930" cy="5416868"/>
          </a:xfrm>
          <a:prstGeom prst="rect">
            <a:avLst/>
          </a:prstGeom>
          <a:noFill/>
        </p:spPr>
        <p:txBody>
          <a:bodyPr wrap="square" rtlCol="0">
            <a:spAutoFit/>
          </a:bodyPr>
          <a:lstStyle/>
          <a:p>
            <a:pPr marL="342900" indent="-342900">
              <a:spcAft>
                <a:spcPts val="1200"/>
              </a:spcAft>
              <a:buClr>
                <a:schemeClr val="accent1"/>
              </a:buClr>
              <a:buFont typeface="Arial" panose="020B0604020202020204" pitchFamily="34" charset="0"/>
              <a:buChar char="•"/>
            </a:pPr>
            <a:r>
              <a:rPr lang="en-US" sz="2400" dirty="0"/>
              <a:t>Behavioral Services Committee - to ensure that individuals Positive Behavior Support Plans are reviewed by members of the behavioral services department, along with a representative from HT and psychiatry. This committee reviews, approves, and monitors positive behavior support plans and suggests revisions to positive behavior support policies and procedures.  </a:t>
            </a:r>
          </a:p>
          <a:p>
            <a:pPr marL="342900" indent="-342900">
              <a:spcAft>
                <a:spcPts val="1200"/>
              </a:spcAft>
              <a:buClr>
                <a:schemeClr val="accent1"/>
              </a:buClr>
              <a:buFont typeface="Arial" panose="020B0604020202020204" pitchFamily="34" charset="0"/>
              <a:buChar char="•"/>
            </a:pPr>
            <a:r>
              <a:rPr lang="en-US" sz="2400" dirty="0"/>
              <a:t>The committee also affords peer review. This meeting continued to be held weekly to ensure that individuals plans would be effective in preventing and reducing challenging behaviors, promoting and reinforcing positive replacement and alternative behaviors and individualized to their needs.</a:t>
            </a:r>
          </a:p>
        </p:txBody>
      </p:sp>
      <p:sp>
        <p:nvSpPr>
          <p:cNvPr id="4" name="Slide Number Placeholder 3">
            <a:extLst>
              <a:ext uri="{FF2B5EF4-FFF2-40B4-BE49-F238E27FC236}">
                <a16:creationId xmlns:a16="http://schemas.microsoft.com/office/drawing/2014/main" id="{0AE609F9-A02F-AE4D-A543-6ADF266E2149}"/>
              </a:ext>
            </a:extLst>
          </p:cNvPr>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1494413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9171-DE5A-4E4F-BC2F-1FFB7526B4DF}"/>
              </a:ext>
            </a:extLst>
          </p:cNvPr>
          <p:cNvSpPr>
            <a:spLocks noGrp="1"/>
          </p:cNvSpPr>
          <p:nvPr>
            <p:ph type="title"/>
          </p:nvPr>
        </p:nvSpPr>
        <p:spPr>
          <a:xfrm>
            <a:off x="252919" y="1123838"/>
            <a:ext cx="2947482" cy="2467200"/>
          </a:xfrm>
        </p:spPr>
        <p:txBody>
          <a:bodyPr>
            <a:noAutofit/>
          </a:bodyPr>
          <a:lstStyle/>
          <a:p>
            <a:r>
              <a:rPr lang="en-US" dirty="0" err="1"/>
              <a:t>Lamecca</a:t>
            </a:r>
            <a:r>
              <a:rPr lang="en-US" dirty="0"/>
              <a:t> -  Behavioral Services</a:t>
            </a:r>
            <a:br>
              <a:rPr lang="en-US" dirty="0"/>
            </a:br>
            <a:r>
              <a:rPr lang="en-US" dirty="0"/>
              <a:t>Part 2</a:t>
            </a:r>
          </a:p>
        </p:txBody>
      </p:sp>
      <p:sp>
        <p:nvSpPr>
          <p:cNvPr id="3" name="TextBox 2">
            <a:extLst>
              <a:ext uri="{FF2B5EF4-FFF2-40B4-BE49-F238E27FC236}">
                <a16:creationId xmlns:a16="http://schemas.microsoft.com/office/drawing/2014/main" id="{1D159D55-2C99-47EC-AA19-B2B43B8EE933}"/>
              </a:ext>
            </a:extLst>
          </p:cNvPr>
          <p:cNvSpPr txBox="1"/>
          <p:nvPr/>
        </p:nvSpPr>
        <p:spPr>
          <a:xfrm>
            <a:off x="3720161" y="1055959"/>
            <a:ext cx="7582930" cy="5047536"/>
          </a:xfrm>
          <a:prstGeom prst="rect">
            <a:avLst/>
          </a:prstGeom>
          <a:noFill/>
        </p:spPr>
        <p:txBody>
          <a:bodyPr wrap="square" rtlCol="0">
            <a:spAutoFit/>
          </a:bodyPr>
          <a:lstStyle/>
          <a:p>
            <a:pPr marL="285750" indent="-285750">
              <a:spcAft>
                <a:spcPts val="1200"/>
              </a:spcAft>
              <a:buClr>
                <a:schemeClr val="accent1"/>
              </a:buClr>
              <a:buFont typeface="Arial" panose="020B0604020202020204" pitchFamily="34" charset="0"/>
              <a:buChar char="•"/>
            </a:pPr>
            <a:r>
              <a:rPr lang="en-US" sz="2400" dirty="0"/>
              <a:t>Behavior Coaches - Two new behaviors coaches were hired the month of May; resulting in us being fully staffed. One behavior coach was a staff choice award recipient the month of May. The behavior coaches are Behavior services staff designated to provide staff training and crisis response. </a:t>
            </a:r>
          </a:p>
          <a:p>
            <a:pPr marL="742950" lvl="1" indent="-285750">
              <a:spcAft>
                <a:spcPts val="1200"/>
              </a:spcAft>
              <a:buClr>
                <a:schemeClr val="accent1"/>
              </a:buClr>
              <a:buFont typeface="Arial" panose="020B0604020202020204" pitchFamily="34" charset="0"/>
              <a:buChar char="•"/>
            </a:pPr>
            <a:r>
              <a:rPr lang="en-US" sz="2400" dirty="0"/>
              <a:t>They are an asset to our facility; especially during this pandemic, as some of our individuals may be having a difficult time adjusting to and not fully understanding the changes that have occurred at our facility. The behavior coaches are available 24/7 to assist staff with crises that individuals may be experiencing. </a:t>
            </a:r>
          </a:p>
        </p:txBody>
      </p:sp>
      <p:pic>
        <p:nvPicPr>
          <p:cNvPr id="5" name="Picture 4" descr="Outline of a human head with an outline of a heart inside where the brain would be.">
            <a:extLst>
              <a:ext uri="{FF2B5EF4-FFF2-40B4-BE49-F238E27FC236}">
                <a16:creationId xmlns:a16="http://schemas.microsoft.com/office/drawing/2014/main" id="{05B346CA-41D2-4BA4-897C-B7148E019CF7}"/>
              </a:ext>
            </a:extLst>
          </p:cNvPr>
          <p:cNvPicPr>
            <a:picLocks noChangeAspect="1"/>
          </p:cNvPicPr>
          <p:nvPr/>
        </p:nvPicPr>
        <p:blipFill>
          <a:blip r:embed="rId2"/>
          <a:stretch>
            <a:fillRect/>
          </a:stretch>
        </p:blipFill>
        <p:spPr>
          <a:xfrm>
            <a:off x="523557" y="3591038"/>
            <a:ext cx="2143125" cy="2143125"/>
          </a:xfrm>
          <a:prstGeom prst="rect">
            <a:avLst/>
          </a:prstGeom>
          <a:effectLst>
            <a:glow rad="228600">
              <a:schemeClr val="accent5">
                <a:satMod val="175000"/>
                <a:alpha val="40000"/>
              </a:schemeClr>
            </a:glow>
            <a:softEdge rad="31750"/>
          </a:effectLst>
        </p:spPr>
      </p:pic>
      <p:sp>
        <p:nvSpPr>
          <p:cNvPr id="4" name="Slide Number Placeholder 3">
            <a:extLst>
              <a:ext uri="{FF2B5EF4-FFF2-40B4-BE49-F238E27FC236}">
                <a16:creationId xmlns:a16="http://schemas.microsoft.com/office/drawing/2014/main" id="{0AE609F9-A02F-AE4D-A543-6ADF266E2149}"/>
              </a:ext>
            </a:extLst>
          </p:cNvPr>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169794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B6560-2F06-4D5A-839E-AB4AE6AC55E6}"/>
              </a:ext>
            </a:extLst>
          </p:cNvPr>
          <p:cNvSpPr>
            <a:spLocks noGrp="1"/>
          </p:cNvSpPr>
          <p:nvPr>
            <p:ph type="title"/>
          </p:nvPr>
        </p:nvSpPr>
        <p:spPr>
          <a:xfrm>
            <a:off x="207773" y="1050924"/>
            <a:ext cx="2908406" cy="1367423"/>
          </a:xfrm>
        </p:spPr>
        <p:txBody>
          <a:bodyPr>
            <a:normAutofit/>
          </a:bodyPr>
          <a:lstStyle/>
          <a:p>
            <a:r>
              <a:rPr lang="en-US" sz="4000" dirty="0">
                <a:solidFill>
                  <a:schemeClr val="tx1"/>
                </a:solidFill>
              </a:rPr>
              <a:t>Upon Return to work</a:t>
            </a:r>
          </a:p>
        </p:txBody>
      </p:sp>
      <p:pic>
        <p:nvPicPr>
          <p:cNvPr id="4" name="Picture 3" descr="drawing of a brain with 5 different colored light bulbs drawn as illuminated above it.">
            <a:extLst>
              <a:ext uri="{FF2B5EF4-FFF2-40B4-BE49-F238E27FC236}">
                <a16:creationId xmlns:a16="http://schemas.microsoft.com/office/drawing/2014/main" id="{9026166A-5D24-44D4-A7F3-1C15D0307B4C}"/>
              </a:ext>
            </a:extLst>
          </p:cNvPr>
          <p:cNvPicPr>
            <a:picLocks noChangeAspect="1"/>
          </p:cNvPicPr>
          <p:nvPr/>
        </p:nvPicPr>
        <p:blipFill>
          <a:blip r:embed="rId2"/>
          <a:stretch>
            <a:fillRect/>
          </a:stretch>
        </p:blipFill>
        <p:spPr>
          <a:xfrm>
            <a:off x="447194" y="3325378"/>
            <a:ext cx="2530534" cy="2409508"/>
          </a:xfrm>
          <a:prstGeom prst="rect">
            <a:avLst/>
          </a:prstGeom>
          <a:effectLst>
            <a:glow rad="228600">
              <a:schemeClr val="accent5">
                <a:satMod val="175000"/>
                <a:alpha val="40000"/>
              </a:schemeClr>
            </a:glow>
            <a:softEdge rad="63500"/>
          </a:effectLst>
        </p:spPr>
      </p:pic>
      <p:sp>
        <p:nvSpPr>
          <p:cNvPr id="3" name="Text Placeholder 2">
            <a:extLst>
              <a:ext uri="{FF2B5EF4-FFF2-40B4-BE49-F238E27FC236}">
                <a16:creationId xmlns:a16="http://schemas.microsoft.com/office/drawing/2014/main" id="{9E8A3948-24AE-4C1D-AC4A-740ADDDC25D6}"/>
              </a:ext>
            </a:extLst>
          </p:cNvPr>
          <p:cNvSpPr>
            <a:spLocks noGrp="1"/>
          </p:cNvSpPr>
          <p:nvPr>
            <p:ph type="body" idx="1"/>
          </p:nvPr>
        </p:nvSpPr>
        <p:spPr>
          <a:xfrm>
            <a:off x="3720994" y="819513"/>
            <a:ext cx="7879433" cy="5218974"/>
          </a:xfrm>
        </p:spPr>
        <p:txBody>
          <a:bodyPr>
            <a:noAutofit/>
          </a:bodyPr>
          <a:lstStyle/>
          <a:p>
            <a:pPr marL="342900" indent="-342900">
              <a:buFont typeface="Arial" panose="020B0604020202020204" pitchFamily="34" charset="0"/>
              <a:buChar char="•"/>
            </a:pPr>
            <a:r>
              <a:rPr lang="en-US" sz="2400" dirty="0">
                <a:solidFill>
                  <a:schemeClr val="tx1"/>
                </a:solidFill>
              </a:rPr>
              <a:t>Last day of training, facility acquired a new director.  Plan was to meet with director fairly quickly to determine if plan would meet with her goals. </a:t>
            </a:r>
          </a:p>
          <a:p>
            <a:pPr marL="342900" indent="-342900">
              <a:buFont typeface="Arial" panose="020B0604020202020204" pitchFamily="34" charset="0"/>
              <a:buChar char="•"/>
            </a:pPr>
            <a:r>
              <a:rPr lang="en-US" sz="2400" dirty="0">
                <a:solidFill>
                  <a:schemeClr val="tx1"/>
                </a:solidFill>
              </a:rPr>
              <a:t>First week back at work we had Department of Justice Court Monitors at our facility!  Tried to look at that week through a different set of eyes of what we learned and what we were living in that moment.  </a:t>
            </a:r>
          </a:p>
          <a:p>
            <a:pPr marL="342900" indent="-342900">
              <a:buFont typeface="Arial" panose="020B0604020202020204" pitchFamily="34" charset="0"/>
              <a:buChar char="•"/>
            </a:pPr>
            <a:r>
              <a:rPr lang="en-US" sz="2400" dirty="0">
                <a:solidFill>
                  <a:schemeClr val="tx1"/>
                </a:solidFill>
              </a:rPr>
              <a:t>Discovered that several Ombudsmen have gone through the training. </a:t>
            </a:r>
          </a:p>
          <a:p>
            <a:pPr marL="342900" indent="-342900">
              <a:buFont typeface="Arial" panose="020B0604020202020204" pitchFamily="34" charset="0"/>
              <a:buChar char="•"/>
            </a:pPr>
            <a:r>
              <a:rPr lang="en-US" sz="2400" dirty="0" err="1">
                <a:solidFill>
                  <a:schemeClr val="tx1"/>
                </a:solidFill>
              </a:rPr>
              <a:t>LbSSLC</a:t>
            </a:r>
            <a:r>
              <a:rPr lang="en-US" sz="2400" dirty="0">
                <a:solidFill>
                  <a:schemeClr val="tx1"/>
                </a:solidFill>
              </a:rPr>
              <a:t> director has toured Oregon.</a:t>
            </a:r>
          </a:p>
          <a:p>
            <a:pPr marL="342900" indent="-342900">
              <a:buFont typeface="Arial" panose="020B0604020202020204" pitchFamily="34" charset="0"/>
              <a:buChar char="•"/>
            </a:pPr>
            <a:r>
              <a:rPr lang="en-US" sz="2400" dirty="0">
                <a:solidFill>
                  <a:schemeClr val="tx1"/>
                </a:solidFill>
              </a:rPr>
              <a:t>Teams vision and Directors vision are in line.  </a:t>
            </a:r>
          </a:p>
          <a:p>
            <a:pPr marL="342900" indent="-342900">
              <a:buFont typeface="Arial" panose="020B0604020202020204" pitchFamily="34" charset="0"/>
              <a:buChar char="•"/>
            </a:pPr>
            <a:r>
              <a:rPr lang="en-US" sz="2400" dirty="0">
                <a:solidFill>
                  <a:schemeClr val="tx1"/>
                </a:solidFill>
              </a:rPr>
              <a:t>Director agrees that Texas has a long way to go to have true inclusion in community.</a:t>
            </a:r>
          </a:p>
        </p:txBody>
      </p:sp>
      <p:sp>
        <p:nvSpPr>
          <p:cNvPr id="5" name="Slide Number Placeholder 4">
            <a:extLst>
              <a:ext uri="{FF2B5EF4-FFF2-40B4-BE49-F238E27FC236}">
                <a16:creationId xmlns:a16="http://schemas.microsoft.com/office/drawing/2014/main" id="{913BFD53-D020-C743-A5EE-53D1A572240C}"/>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625155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9171-DE5A-4E4F-BC2F-1FFB7526B4DF}"/>
              </a:ext>
            </a:extLst>
          </p:cNvPr>
          <p:cNvSpPr>
            <a:spLocks noGrp="1"/>
          </p:cNvSpPr>
          <p:nvPr>
            <p:ph type="title"/>
          </p:nvPr>
        </p:nvSpPr>
        <p:spPr>
          <a:xfrm>
            <a:off x="252919" y="1123838"/>
            <a:ext cx="2947482" cy="2305162"/>
          </a:xfrm>
        </p:spPr>
        <p:txBody>
          <a:bodyPr>
            <a:normAutofit/>
          </a:bodyPr>
          <a:lstStyle/>
          <a:p>
            <a:r>
              <a:rPr lang="en-US" dirty="0" err="1"/>
              <a:t>Lamecca</a:t>
            </a:r>
            <a:r>
              <a:rPr lang="en-US" dirty="0"/>
              <a:t> -  Behavioral Services</a:t>
            </a:r>
            <a:br>
              <a:rPr lang="en-US" dirty="0"/>
            </a:br>
            <a:r>
              <a:rPr lang="en-US" dirty="0"/>
              <a:t>Part 3</a:t>
            </a:r>
          </a:p>
        </p:txBody>
      </p:sp>
      <p:sp>
        <p:nvSpPr>
          <p:cNvPr id="3" name="TextBox 2">
            <a:extLst>
              <a:ext uri="{FF2B5EF4-FFF2-40B4-BE49-F238E27FC236}">
                <a16:creationId xmlns:a16="http://schemas.microsoft.com/office/drawing/2014/main" id="{1D159D55-2C99-47EC-AA19-B2B43B8EE933}"/>
              </a:ext>
            </a:extLst>
          </p:cNvPr>
          <p:cNvSpPr txBox="1"/>
          <p:nvPr/>
        </p:nvSpPr>
        <p:spPr>
          <a:xfrm>
            <a:off x="3946358" y="1643896"/>
            <a:ext cx="7296829" cy="3570208"/>
          </a:xfrm>
          <a:prstGeom prst="rect">
            <a:avLst/>
          </a:prstGeom>
          <a:noFill/>
        </p:spPr>
        <p:txBody>
          <a:bodyPr wrap="square" rtlCol="0">
            <a:spAutoFit/>
          </a:bodyPr>
          <a:lstStyle/>
          <a:p>
            <a:pPr marL="285750" indent="-285750">
              <a:spcAft>
                <a:spcPts val="1200"/>
              </a:spcAft>
              <a:buClr>
                <a:schemeClr val="accent1"/>
              </a:buClr>
              <a:buFont typeface="Arial" panose="020B0604020202020204" pitchFamily="34" charset="0"/>
              <a:buChar char="•"/>
            </a:pPr>
            <a:r>
              <a:rPr lang="en-US" sz="2400" dirty="0"/>
              <a:t>Behavioral Health Specialist Assistant - We hired two new BHSAs in April and May. Both are former behavior coaches and tremendous assets to our department. </a:t>
            </a:r>
          </a:p>
          <a:p>
            <a:pPr marL="285750" indent="-285750">
              <a:spcAft>
                <a:spcPts val="1200"/>
              </a:spcAft>
              <a:buClr>
                <a:schemeClr val="accent1"/>
              </a:buClr>
              <a:buFont typeface="Arial" panose="020B0604020202020204" pitchFamily="34" charset="0"/>
              <a:buChar char="•"/>
            </a:pPr>
            <a:r>
              <a:rPr lang="en-US" sz="2400" dirty="0"/>
              <a:t>Behavioral Services Department - We held a departmental staff appreciation luncheon on 6/11/20. The luncheon was to show appreciation to our staff for doing such a wonderful job and taking care of our individuals during this crisis. </a:t>
            </a:r>
          </a:p>
        </p:txBody>
      </p:sp>
      <p:pic>
        <p:nvPicPr>
          <p:cNvPr id="5" name="Picture 4" descr="Outline of a human head with an outline of a heart inside where the brain would be.">
            <a:extLst>
              <a:ext uri="{FF2B5EF4-FFF2-40B4-BE49-F238E27FC236}">
                <a16:creationId xmlns:a16="http://schemas.microsoft.com/office/drawing/2014/main" id="{05B346CA-41D2-4BA4-897C-B7148E019CF7}"/>
              </a:ext>
            </a:extLst>
          </p:cNvPr>
          <p:cNvPicPr>
            <a:picLocks noChangeAspect="1"/>
          </p:cNvPicPr>
          <p:nvPr/>
        </p:nvPicPr>
        <p:blipFill>
          <a:blip r:embed="rId3"/>
          <a:stretch>
            <a:fillRect/>
          </a:stretch>
        </p:blipFill>
        <p:spPr>
          <a:xfrm>
            <a:off x="523557" y="3591038"/>
            <a:ext cx="2143125" cy="2143125"/>
          </a:xfrm>
          <a:prstGeom prst="rect">
            <a:avLst/>
          </a:prstGeom>
          <a:effectLst>
            <a:glow rad="228600">
              <a:schemeClr val="accent5">
                <a:satMod val="175000"/>
                <a:alpha val="40000"/>
              </a:schemeClr>
            </a:glow>
            <a:softEdge rad="31750"/>
          </a:effectLst>
        </p:spPr>
      </p:pic>
      <p:sp>
        <p:nvSpPr>
          <p:cNvPr id="4" name="Slide Number Placeholder 3">
            <a:extLst>
              <a:ext uri="{FF2B5EF4-FFF2-40B4-BE49-F238E27FC236}">
                <a16:creationId xmlns:a16="http://schemas.microsoft.com/office/drawing/2014/main" id="{0AE609F9-A02F-AE4D-A543-6ADF266E2149}"/>
              </a:ext>
            </a:extLst>
          </p:cNvPr>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1719870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C296FC-C426-554A-8CA0-DB0B25952EA7}"/>
              </a:ext>
            </a:extLst>
          </p:cNvPr>
          <p:cNvSpPr>
            <a:spLocks noGrp="1"/>
          </p:cNvSpPr>
          <p:nvPr>
            <p:ph type="title"/>
          </p:nvPr>
        </p:nvSpPr>
        <p:spPr/>
        <p:txBody>
          <a:bodyPr/>
          <a:lstStyle/>
          <a:p>
            <a:r>
              <a:rPr lang="en-US" dirty="0"/>
              <a:t>END</a:t>
            </a:r>
          </a:p>
        </p:txBody>
      </p:sp>
      <p:pic>
        <p:nvPicPr>
          <p:cNvPr id="8" name="Content Placeholder 7" descr="Picture of a large handpainted heart that says &quot;Lubbock Strong 2020&quot; on the colors of the texas flag with a star, a nurses hat, stethoscope, bandaids and a mask on the bottom.">
            <a:extLst>
              <a:ext uri="{FF2B5EF4-FFF2-40B4-BE49-F238E27FC236}">
                <a16:creationId xmlns:a16="http://schemas.microsoft.com/office/drawing/2014/main" id="{66113A93-6C3A-E04E-A53C-50728046EA5B}"/>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14373" b="3670"/>
          <a:stretch/>
        </p:blipFill>
        <p:spPr bwMode="auto">
          <a:xfrm>
            <a:off x="4055633" y="919610"/>
            <a:ext cx="6293224" cy="5018779"/>
          </a:xfrm>
          <a:prstGeom prst="rect">
            <a:avLst/>
          </a:prstGeom>
          <a:noFill/>
          <a:ln>
            <a:noFill/>
          </a:ln>
          <a:effectLst>
            <a:glow rad="228600">
              <a:schemeClr val="accent5">
                <a:satMod val="175000"/>
                <a:alpha val="40000"/>
              </a:schemeClr>
            </a:glow>
          </a:effectLst>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04A81B84-7A63-9F4B-BC80-88CBD41F982C}"/>
              </a:ext>
            </a:extLst>
          </p:cNvPr>
          <p:cNvSpPr>
            <a:spLocks noGrp="1"/>
          </p:cNvSpPr>
          <p:nvPr>
            <p:ph type="sldNum" sz="quarter" idx="12"/>
          </p:nvPr>
        </p:nvSpPr>
        <p:spPr/>
        <p:txBody>
          <a:body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val="2731044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C430-08F1-4533-9CC0-6869FD811C1D}"/>
              </a:ext>
            </a:extLst>
          </p:cNvPr>
          <p:cNvSpPr>
            <a:spLocks noGrp="1"/>
          </p:cNvSpPr>
          <p:nvPr>
            <p:ph type="title"/>
          </p:nvPr>
        </p:nvSpPr>
        <p:spPr>
          <a:xfrm>
            <a:off x="252919" y="1123837"/>
            <a:ext cx="2947482" cy="1150131"/>
          </a:xfrm>
        </p:spPr>
        <p:txBody>
          <a:bodyPr/>
          <a:lstStyle/>
          <a:p>
            <a:r>
              <a:rPr lang="en-US" dirty="0"/>
              <a:t>The Plan</a:t>
            </a:r>
          </a:p>
        </p:txBody>
      </p:sp>
      <p:pic>
        <p:nvPicPr>
          <p:cNvPr id="3" name="Picture 2" descr="Graphic of a cylinder shape divided into 3 unequal portions marked with colors and smiley or angry faces.">
            <a:extLst>
              <a:ext uri="{FF2B5EF4-FFF2-40B4-BE49-F238E27FC236}">
                <a16:creationId xmlns:a16="http://schemas.microsoft.com/office/drawing/2014/main" id="{2D716B48-6267-4205-9F18-5AD6362DDCA9}"/>
              </a:ext>
            </a:extLst>
          </p:cNvPr>
          <p:cNvPicPr>
            <a:picLocks noChangeAspect="1"/>
          </p:cNvPicPr>
          <p:nvPr/>
        </p:nvPicPr>
        <p:blipFill rotWithShape="1">
          <a:blip r:embed="rId2"/>
          <a:srcRect r="13900" b="6469"/>
          <a:stretch/>
        </p:blipFill>
        <p:spPr>
          <a:xfrm>
            <a:off x="252919" y="3577482"/>
            <a:ext cx="2724608" cy="2013101"/>
          </a:xfrm>
          <a:prstGeom prst="rect">
            <a:avLst/>
          </a:prstGeom>
          <a:effectLst>
            <a:glow rad="228600">
              <a:schemeClr val="accent5">
                <a:satMod val="175000"/>
                <a:alpha val="40000"/>
              </a:schemeClr>
            </a:glow>
          </a:effectLst>
          <a:scene3d>
            <a:camera prst="orthographicFront"/>
            <a:lightRig rig="threePt" dir="t"/>
          </a:scene3d>
          <a:sp3d>
            <a:bevelT/>
          </a:sp3d>
        </p:spPr>
      </p:pic>
      <p:sp>
        <p:nvSpPr>
          <p:cNvPr id="7" name="Content Placeholder 6">
            <a:extLst>
              <a:ext uri="{FF2B5EF4-FFF2-40B4-BE49-F238E27FC236}">
                <a16:creationId xmlns:a16="http://schemas.microsoft.com/office/drawing/2014/main" id="{67437FD1-33A2-4F06-B58D-53AA88062E59}"/>
              </a:ext>
            </a:extLst>
          </p:cNvPr>
          <p:cNvSpPr>
            <a:spLocks noGrp="1"/>
          </p:cNvSpPr>
          <p:nvPr>
            <p:ph idx="1"/>
          </p:nvPr>
        </p:nvSpPr>
        <p:spPr>
          <a:xfrm>
            <a:off x="3881300" y="1017162"/>
            <a:ext cx="7315200" cy="5120640"/>
          </a:xfrm>
        </p:spPr>
        <p:txBody>
          <a:bodyPr/>
          <a:lstStyle/>
          <a:p>
            <a:r>
              <a:rPr lang="en-US" sz="2800" dirty="0"/>
              <a:t>Create a satisfaction survey and have every DSP, client, and IDT member answer.</a:t>
            </a:r>
          </a:p>
          <a:p>
            <a:pPr lvl="1"/>
            <a:r>
              <a:rPr lang="en-US" sz="2400" dirty="0"/>
              <a:t>This will address “Do you feel like you belong?”</a:t>
            </a:r>
          </a:p>
          <a:p>
            <a:pPr lvl="1"/>
            <a:r>
              <a:rPr lang="en-US" sz="2400" dirty="0"/>
              <a:t>Leadership team to assess the data for those three groups separately and graph the data to determine how similar the views are.</a:t>
            </a:r>
          </a:p>
          <a:p>
            <a:pPr lvl="1"/>
            <a:r>
              <a:rPr lang="en-US" sz="2400" dirty="0"/>
              <a:t>Meet with facility director monthly for progress and next steps.</a:t>
            </a:r>
          </a:p>
          <a:p>
            <a:pPr lvl="1"/>
            <a:r>
              <a:rPr lang="en-US" sz="2400" dirty="0"/>
              <a:t>Review local policies/procedures to determine which ones are not client centered.</a:t>
            </a:r>
          </a:p>
        </p:txBody>
      </p:sp>
      <p:sp>
        <p:nvSpPr>
          <p:cNvPr id="4" name="Slide Number Placeholder 3">
            <a:extLst>
              <a:ext uri="{FF2B5EF4-FFF2-40B4-BE49-F238E27FC236}">
                <a16:creationId xmlns:a16="http://schemas.microsoft.com/office/drawing/2014/main" id="{567FE5CC-5A4E-C345-AA55-BB583FBDA8CE}"/>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373666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97D8E-59B5-4D2D-BFC2-283F98FC535D}"/>
              </a:ext>
            </a:extLst>
          </p:cNvPr>
          <p:cNvSpPr>
            <a:spLocks noGrp="1"/>
          </p:cNvSpPr>
          <p:nvPr>
            <p:ph type="title"/>
          </p:nvPr>
        </p:nvSpPr>
        <p:spPr>
          <a:xfrm>
            <a:off x="252919" y="1123838"/>
            <a:ext cx="2947482" cy="1897454"/>
          </a:xfrm>
        </p:spPr>
        <p:txBody>
          <a:bodyPr/>
          <a:lstStyle/>
          <a:p>
            <a:r>
              <a:rPr lang="en-US" b="1" dirty="0"/>
              <a:t>Progress made</a:t>
            </a:r>
          </a:p>
        </p:txBody>
      </p:sp>
      <p:pic>
        <p:nvPicPr>
          <p:cNvPr id="4" name="Picture 3" descr="Image of a bar being filled named 'Progress Bar', writen in the progress bar reads 'Loading...'">
            <a:extLst>
              <a:ext uri="{FF2B5EF4-FFF2-40B4-BE49-F238E27FC236}">
                <a16:creationId xmlns:a16="http://schemas.microsoft.com/office/drawing/2014/main" id="{61C4B534-AD3E-4B42-AFB5-F4614EAF02A4}"/>
              </a:ext>
            </a:extLst>
          </p:cNvPr>
          <p:cNvPicPr>
            <a:picLocks noChangeAspect="1"/>
          </p:cNvPicPr>
          <p:nvPr/>
        </p:nvPicPr>
        <p:blipFill rotWithShape="1">
          <a:blip r:embed="rId2"/>
          <a:srcRect t="24817" r="4198" b="12739"/>
          <a:stretch/>
        </p:blipFill>
        <p:spPr>
          <a:xfrm>
            <a:off x="163367" y="4229887"/>
            <a:ext cx="3126585" cy="1141256"/>
          </a:xfrm>
          <a:prstGeom prst="rect">
            <a:avLst/>
          </a:prstGeom>
        </p:spPr>
      </p:pic>
      <p:sp>
        <p:nvSpPr>
          <p:cNvPr id="3" name="Content Placeholder 2">
            <a:extLst>
              <a:ext uri="{FF2B5EF4-FFF2-40B4-BE49-F238E27FC236}">
                <a16:creationId xmlns:a16="http://schemas.microsoft.com/office/drawing/2014/main" id="{615D8B0E-2071-4888-89DF-86815312648A}"/>
              </a:ext>
            </a:extLst>
          </p:cNvPr>
          <p:cNvSpPr>
            <a:spLocks noGrp="1"/>
          </p:cNvSpPr>
          <p:nvPr>
            <p:ph idx="1"/>
          </p:nvPr>
        </p:nvSpPr>
        <p:spPr>
          <a:xfrm>
            <a:off x="3869267" y="793001"/>
            <a:ext cx="7315200" cy="3145295"/>
          </a:xfrm>
        </p:spPr>
        <p:txBody>
          <a:bodyPr/>
          <a:lstStyle/>
          <a:p>
            <a:r>
              <a:rPr lang="en-US" dirty="0"/>
              <a:t>Surveys were created: Individually for Client, DSP, and IDT to gage each groups individual satisfaction and analyze the data.</a:t>
            </a:r>
          </a:p>
          <a:p>
            <a:r>
              <a:rPr lang="en-US" dirty="0"/>
              <a:t>Director and leadership team have the same vision</a:t>
            </a:r>
          </a:p>
        </p:txBody>
      </p:sp>
      <p:pic>
        <p:nvPicPr>
          <p:cNvPr id="6" name="Picture 5" descr="Graphic of four hands each holding up a sheet of paper with text and boxes, a box is marked off with a check mark on each sheet.">
            <a:extLst>
              <a:ext uri="{FF2B5EF4-FFF2-40B4-BE49-F238E27FC236}">
                <a16:creationId xmlns:a16="http://schemas.microsoft.com/office/drawing/2014/main" id="{C287F62D-A472-4D91-915F-7300B5B40D24}"/>
              </a:ext>
            </a:extLst>
          </p:cNvPr>
          <p:cNvPicPr>
            <a:picLocks noChangeAspect="1"/>
          </p:cNvPicPr>
          <p:nvPr/>
        </p:nvPicPr>
        <p:blipFill>
          <a:blip r:embed="rId3"/>
          <a:stretch>
            <a:fillRect/>
          </a:stretch>
        </p:blipFill>
        <p:spPr>
          <a:xfrm>
            <a:off x="5595403" y="3536032"/>
            <a:ext cx="3862927" cy="2528967"/>
          </a:xfrm>
          <a:prstGeom prst="rect">
            <a:avLst/>
          </a:prstGeom>
          <a:effectLst>
            <a:glow rad="228600">
              <a:schemeClr val="accent5">
                <a:satMod val="175000"/>
                <a:alpha val="40000"/>
              </a:schemeClr>
            </a:glow>
          </a:effectLst>
        </p:spPr>
      </p:pic>
      <p:sp>
        <p:nvSpPr>
          <p:cNvPr id="5" name="Slide Number Placeholder 4">
            <a:extLst>
              <a:ext uri="{FF2B5EF4-FFF2-40B4-BE49-F238E27FC236}">
                <a16:creationId xmlns:a16="http://schemas.microsoft.com/office/drawing/2014/main" id="{C36104F4-EE26-1D45-B6F9-6795FD4489AE}"/>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1653965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BAEC-0E77-418C-B307-9EA3BCD8B0AF}"/>
              </a:ext>
            </a:extLst>
          </p:cNvPr>
          <p:cNvSpPr>
            <a:spLocks noGrp="1"/>
          </p:cNvSpPr>
          <p:nvPr>
            <p:ph type="title"/>
          </p:nvPr>
        </p:nvSpPr>
        <p:spPr>
          <a:xfrm>
            <a:off x="252919" y="1123838"/>
            <a:ext cx="2959514" cy="2834552"/>
          </a:xfrm>
        </p:spPr>
        <p:txBody>
          <a:bodyPr>
            <a:noAutofit/>
          </a:bodyPr>
          <a:lstStyle/>
          <a:p>
            <a:r>
              <a:rPr lang="en-US" dirty="0"/>
              <a:t>Surveys: </a:t>
            </a:r>
            <a:r>
              <a:rPr lang="en-US" sz="3200" dirty="0"/>
              <a:t>Interdisciplinary Team (IDT) Satisfaction Survey Part 1</a:t>
            </a:r>
            <a:br>
              <a:rPr lang="en-US" sz="2400" dirty="0"/>
            </a:br>
            <a:endParaRPr lang="en-US" sz="3200" dirty="0"/>
          </a:p>
        </p:txBody>
      </p:sp>
      <p:pic>
        <p:nvPicPr>
          <p:cNvPr id="4" name="Picture 3" descr="Graphic of a clip board with paper and 3 lines with the bottom line checked off.">
            <a:extLst>
              <a:ext uri="{FF2B5EF4-FFF2-40B4-BE49-F238E27FC236}">
                <a16:creationId xmlns:a16="http://schemas.microsoft.com/office/drawing/2014/main" id="{7418A800-D6BC-4913-8A4E-5ADDE6287978}"/>
              </a:ext>
            </a:extLst>
          </p:cNvPr>
          <p:cNvPicPr>
            <a:picLocks noChangeAspect="1"/>
          </p:cNvPicPr>
          <p:nvPr/>
        </p:nvPicPr>
        <p:blipFill rotWithShape="1">
          <a:blip r:embed="rId2"/>
          <a:srcRect l="15617" t="7003" r="13565" b="10302"/>
          <a:stretch/>
        </p:blipFill>
        <p:spPr>
          <a:xfrm>
            <a:off x="835454" y="3958390"/>
            <a:ext cx="1517717" cy="1772238"/>
          </a:xfrm>
          <a:prstGeom prst="rect">
            <a:avLst/>
          </a:prstGeom>
          <a:solidFill>
            <a:srgbClr val="00B0F0"/>
          </a:solidFill>
          <a:effectLst>
            <a:glow rad="228600">
              <a:schemeClr val="accent3">
                <a:satMod val="175000"/>
                <a:alpha val="40000"/>
              </a:schemeClr>
            </a:glow>
          </a:effectLst>
        </p:spPr>
      </p:pic>
      <p:sp>
        <p:nvSpPr>
          <p:cNvPr id="3" name="Content Placeholder 2">
            <a:extLst>
              <a:ext uri="{FF2B5EF4-FFF2-40B4-BE49-F238E27FC236}">
                <a16:creationId xmlns:a16="http://schemas.microsoft.com/office/drawing/2014/main" id="{F319AABC-CF86-4C02-BD6A-599CB03AAE23}"/>
              </a:ext>
            </a:extLst>
          </p:cNvPr>
          <p:cNvSpPr>
            <a:spLocks noGrp="1"/>
          </p:cNvSpPr>
          <p:nvPr>
            <p:ph idx="1"/>
          </p:nvPr>
        </p:nvSpPr>
        <p:spPr>
          <a:xfrm>
            <a:off x="3674651" y="606696"/>
            <a:ext cx="7863632" cy="5644607"/>
          </a:xfrm>
        </p:spPr>
        <p:txBody>
          <a:bodyPr>
            <a:noAutofit/>
          </a:bodyPr>
          <a:lstStyle/>
          <a:p>
            <a:pPr marL="0" indent="0">
              <a:buNone/>
            </a:pPr>
            <a:r>
              <a:rPr lang="en-US" dirty="0"/>
              <a:t>This survey is meant to find out how satisfied our IDT’s are with their employment. The following are subgroups that had various questions under each section to be rated with the following scale; </a:t>
            </a:r>
          </a:p>
          <a:p>
            <a:pPr marL="0" indent="0" algn="ctr">
              <a:buNone/>
            </a:pPr>
            <a:r>
              <a:rPr lang="en-US" b="1" u="sng" dirty="0"/>
              <a:t>1 – Very Dissatisfied 2 – Dissatisfied 3 - Neither agree nor disagree 4 – Satisfied 5 - Dissatisfied</a:t>
            </a:r>
            <a:endParaRPr lang="en-US" dirty="0"/>
          </a:p>
          <a:p>
            <a:r>
              <a:rPr lang="en-US" b="1" dirty="0"/>
              <a:t>Collaboration- </a:t>
            </a:r>
            <a:r>
              <a:rPr lang="en-US" sz="2000" dirty="0"/>
              <a:t>(supervisor encourages team collaboration, people work w/ cooperate to get the job done)</a:t>
            </a:r>
          </a:p>
          <a:p>
            <a:r>
              <a:rPr lang="en-US" b="1" dirty="0"/>
              <a:t>Communication - </a:t>
            </a:r>
            <a:r>
              <a:rPr lang="en-US" sz="2000" dirty="0"/>
              <a:t>(receive info needed to do job effectively, there is open/honest communication)</a:t>
            </a:r>
          </a:p>
          <a:p>
            <a:r>
              <a:rPr lang="en-US" b="1" dirty="0"/>
              <a:t>Company Leadership- </a:t>
            </a:r>
            <a:r>
              <a:rPr lang="en-US" sz="2000" dirty="0"/>
              <a:t>(confidence in Senior Leadership to make right decisions for our clients, and are their behaviors consistent with our mission statement “We help people live safe, healthy and meaningful lives)</a:t>
            </a:r>
          </a:p>
          <a:p>
            <a:r>
              <a:rPr lang="en-US" b="1" dirty="0"/>
              <a:t>Individual/Client Focused </a:t>
            </a:r>
            <a:r>
              <a:rPr lang="en-US" sz="1800" b="1" dirty="0"/>
              <a:t>- </a:t>
            </a:r>
            <a:r>
              <a:rPr lang="en-US" sz="2000" dirty="0"/>
              <a:t>(clients problems/concerns dealt w/ quickly, empowered to make decisions to best serve our clients)</a:t>
            </a:r>
          </a:p>
        </p:txBody>
      </p:sp>
      <p:sp>
        <p:nvSpPr>
          <p:cNvPr id="5" name="Slide Number Placeholder 4">
            <a:extLst>
              <a:ext uri="{FF2B5EF4-FFF2-40B4-BE49-F238E27FC236}">
                <a16:creationId xmlns:a16="http://schemas.microsoft.com/office/drawing/2014/main" id="{9851CE16-54C0-0141-808C-A455D8632E6C}"/>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386291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BAEC-0E77-418C-B307-9EA3BCD8B0AF}"/>
              </a:ext>
            </a:extLst>
          </p:cNvPr>
          <p:cNvSpPr>
            <a:spLocks noGrp="1"/>
          </p:cNvSpPr>
          <p:nvPr>
            <p:ph type="title"/>
          </p:nvPr>
        </p:nvSpPr>
        <p:spPr>
          <a:xfrm>
            <a:off x="252919" y="1123838"/>
            <a:ext cx="2947482" cy="2834552"/>
          </a:xfrm>
        </p:spPr>
        <p:txBody>
          <a:bodyPr>
            <a:noAutofit/>
          </a:bodyPr>
          <a:lstStyle/>
          <a:p>
            <a:r>
              <a:rPr lang="en-US" dirty="0"/>
              <a:t>Surveys: </a:t>
            </a:r>
            <a:r>
              <a:rPr lang="en-US" sz="3200" dirty="0"/>
              <a:t>Interdisciplinary Team (IDT) Satisfaction Survey Part 2</a:t>
            </a:r>
            <a:br>
              <a:rPr lang="en-US" sz="2800" dirty="0"/>
            </a:br>
            <a:endParaRPr lang="en-US" sz="3200" dirty="0"/>
          </a:p>
        </p:txBody>
      </p:sp>
      <p:pic>
        <p:nvPicPr>
          <p:cNvPr id="4" name="Picture 3" descr="Graphic of a clip board with paper and 3 lines with the bottom line checked off.">
            <a:extLst>
              <a:ext uri="{FF2B5EF4-FFF2-40B4-BE49-F238E27FC236}">
                <a16:creationId xmlns:a16="http://schemas.microsoft.com/office/drawing/2014/main" id="{7418A800-D6BC-4913-8A4E-5ADDE6287978}"/>
              </a:ext>
            </a:extLst>
          </p:cNvPr>
          <p:cNvPicPr>
            <a:picLocks noChangeAspect="1"/>
          </p:cNvPicPr>
          <p:nvPr/>
        </p:nvPicPr>
        <p:blipFill rotWithShape="1">
          <a:blip r:embed="rId2"/>
          <a:srcRect l="15617" t="7003" r="13565" b="10302"/>
          <a:stretch/>
        </p:blipFill>
        <p:spPr>
          <a:xfrm>
            <a:off x="835454" y="3958390"/>
            <a:ext cx="1517717" cy="1772238"/>
          </a:xfrm>
          <a:prstGeom prst="rect">
            <a:avLst/>
          </a:prstGeom>
          <a:solidFill>
            <a:srgbClr val="00B0F0"/>
          </a:solidFill>
          <a:effectLst>
            <a:glow rad="228600">
              <a:schemeClr val="accent3">
                <a:satMod val="175000"/>
                <a:alpha val="40000"/>
              </a:schemeClr>
            </a:glow>
          </a:effectLst>
        </p:spPr>
      </p:pic>
      <p:sp>
        <p:nvSpPr>
          <p:cNvPr id="3" name="Content Placeholder 2">
            <a:extLst>
              <a:ext uri="{FF2B5EF4-FFF2-40B4-BE49-F238E27FC236}">
                <a16:creationId xmlns:a16="http://schemas.microsoft.com/office/drawing/2014/main" id="{F319AABC-CF86-4C02-BD6A-599CB03AAE23}"/>
              </a:ext>
            </a:extLst>
          </p:cNvPr>
          <p:cNvSpPr>
            <a:spLocks noGrp="1"/>
          </p:cNvSpPr>
          <p:nvPr>
            <p:ph idx="1"/>
          </p:nvPr>
        </p:nvSpPr>
        <p:spPr>
          <a:xfrm>
            <a:off x="3782936" y="858583"/>
            <a:ext cx="7815507" cy="5140834"/>
          </a:xfrm>
        </p:spPr>
        <p:txBody>
          <a:bodyPr>
            <a:noAutofit/>
          </a:bodyPr>
          <a:lstStyle/>
          <a:p>
            <a:r>
              <a:rPr lang="en-US" b="1" dirty="0"/>
              <a:t>Engagement - </a:t>
            </a:r>
            <a:r>
              <a:rPr lang="en-US" sz="2000" dirty="0"/>
              <a:t>(proud to work here, work gives me feeling of personal  accomplishment)</a:t>
            </a:r>
            <a:endParaRPr lang="en-US" dirty="0"/>
          </a:p>
          <a:p>
            <a:r>
              <a:rPr lang="en-US" b="1" dirty="0"/>
              <a:t>Growth &amp; Development - </a:t>
            </a:r>
            <a:r>
              <a:rPr lang="en-US" sz="2000" dirty="0"/>
              <a:t>(career goals can be met here, </a:t>
            </a:r>
            <a:r>
              <a:rPr lang="en-US" sz="2000" dirty="0" err="1"/>
              <a:t>LbSSLC</a:t>
            </a:r>
            <a:r>
              <a:rPr lang="en-US" sz="2000" dirty="0"/>
              <a:t> provides learning development opportunity)</a:t>
            </a:r>
            <a:endParaRPr lang="en-US" sz="1800" dirty="0"/>
          </a:p>
          <a:p>
            <a:r>
              <a:rPr lang="en-US" b="1" dirty="0"/>
              <a:t>Inclusion - </a:t>
            </a:r>
            <a:r>
              <a:rPr lang="en-US" sz="2000" dirty="0"/>
              <a:t>(diverse perspectives are values/encouraged in my team, comfortable voicing ideas/opinions)</a:t>
            </a:r>
          </a:p>
          <a:p>
            <a:r>
              <a:rPr lang="en-US" b="1" dirty="0"/>
              <a:t>Job Enablement - </a:t>
            </a:r>
            <a:r>
              <a:rPr lang="en-US" sz="2000" dirty="0"/>
              <a:t>(job is challenging/interesting, I have authority I need to do my job)</a:t>
            </a:r>
            <a:endParaRPr lang="en-US" sz="1800" dirty="0"/>
          </a:p>
          <a:p>
            <a:r>
              <a:rPr lang="en-US" b="1" dirty="0"/>
              <a:t>Performance &amp; Accountability - </a:t>
            </a:r>
            <a:r>
              <a:rPr lang="en-US" sz="2000" dirty="0"/>
              <a:t>(people held accountable for performance, receive feedback that helps improve my performance)</a:t>
            </a:r>
          </a:p>
          <a:p>
            <a:r>
              <a:rPr lang="en-US" b="1" dirty="0"/>
              <a:t>Strategic Alignment -</a:t>
            </a:r>
            <a:r>
              <a:rPr lang="en-US" dirty="0"/>
              <a:t> </a:t>
            </a:r>
            <a:r>
              <a:rPr lang="en-US" sz="2000" dirty="0"/>
              <a:t>(I see link between my work &amp; mission statement, Senior leadership gives employees a clear picture of the direction we are headed)</a:t>
            </a:r>
          </a:p>
        </p:txBody>
      </p:sp>
      <p:sp>
        <p:nvSpPr>
          <p:cNvPr id="5" name="Slide Number Placeholder 4">
            <a:extLst>
              <a:ext uri="{FF2B5EF4-FFF2-40B4-BE49-F238E27FC236}">
                <a16:creationId xmlns:a16="http://schemas.microsoft.com/office/drawing/2014/main" id="{9851CE16-54C0-0141-808C-A455D8632E6C}"/>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349387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BAEC-0E77-418C-B307-9EA3BCD8B0AF}"/>
              </a:ext>
            </a:extLst>
          </p:cNvPr>
          <p:cNvSpPr>
            <a:spLocks noGrp="1"/>
          </p:cNvSpPr>
          <p:nvPr>
            <p:ph type="title"/>
          </p:nvPr>
        </p:nvSpPr>
        <p:spPr>
          <a:xfrm>
            <a:off x="252919" y="1123838"/>
            <a:ext cx="2947482" cy="2834552"/>
          </a:xfrm>
        </p:spPr>
        <p:txBody>
          <a:bodyPr>
            <a:noAutofit/>
          </a:bodyPr>
          <a:lstStyle/>
          <a:p>
            <a:r>
              <a:rPr lang="en-US" dirty="0"/>
              <a:t>Surveys: </a:t>
            </a:r>
            <a:r>
              <a:rPr lang="en-US" sz="3200" dirty="0"/>
              <a:t>Interdisciplinary Team (IDT) Satisfaction Survey Part 3</a:t>
            </a:r>
            <a:br>
              <a:rPr lang="en-US" sz="2800" dirty="0"/>
            </a:br>
            <a:endParaRPr lang="en-US" sz="3200" dirty="0"/>
          </a:p>
        </p:txBody>
      </p:sp>
      <p:pic>
        <p:nvPicPr>
          <p:cNvPr id="4" name="Picture 3" descr="Graphic of a clip board with paper and 3 lines with the bottom line checked off.">
            <a:extLst>
              <a:ext uri="{FF2B5EF4-FFF2-40B4-BE49-F238E27FC236}">
                <a16:creationId xmlns:a16="http://schemas.microsoft.com/office/drawing/2014/main" id="{7418A800-D6BC-4913-8A4E-5ADDE6287978}"/>
              </a:ext>
            </a:extLst>
          </p:cNvPr>
          <p:cNvPicPr>
            <a:picLocks noChangeAspect="1"/>
          </p:cNvPicPr>
          <p:nvPr/>
        </p:nvPicPr>
        <p:blipFill rotWithShape="1">
          <a:blip r:embed="rId2"/>
          <a:srcRect l="15617" t="7003" r="13565" b="10302"/>
          <a:stretch/>
        </p:blipFill>
        <p:spPr>
          <a:xfrm>
            <a:off x="835454" y="3958390"/>
            <a:ext cx="1517717" cy="1772238"/>
          </a:xfrm>
          <a:prstGeom prst="rect">
            <a:avLst/>
          </a:prstGeom>
          <a:solidFill>
            <a:srgbClr val="00B0F0"/>
          </a:solidFill>
          <a:effectLst>
            <a:glow rad="228600">
              <a:schemeClr val="accent3">
                <a:satMod val="175000"/>
                <a:alpha val="40000"/>
              </a:schemeClr>
            </a:glow>
          </a:effectLst>
        </p:spPr>
      </p:pic>
      <p:sp>
        <p:nvSpPr>
          <p:cNvPr id="3" name="Content Placeholder 2">
            <a:extLst>
              <a:ext uri="{FF2B5EF4-FFF2-40B4-BE49-F238E27FC236}">
                <a16:creationId xmlns:a16="http://schemas.microsoft.com/office/drawing/2014/main" id="{F319AABC-CF86-4C02-BD6A-599CB03AAE23}"/>
              </a:ext>
            </a:extLst>
          </p:cNvPr>
          <p:cNvSpPr>
            <a:spLocks noGrp="1"/>
          </p:cNvSpPr>
          <p:nvPr>
            <p:ph idx="1"/>
          </p:nvPr>
        </p:nvSpPr>
        <p:spPr>
          <a:xfrm>
            <a:off x="3825987" y="1125605"/>
            <a:ext cx="7573611" cy="4606790"/>
          </a:xfrm>
        </p:spPr>
        <p:txBody>
          <a:bodyPr>
            <a:noAutofit/>
          </a:bodyPr>
          <a:lstStyle/>
          <a:p>
            <a:r>
              <a:rPr lang="en-US" b="1" dirty="0"/>
              <a:t>Strategic Alignment -</a:t>
            </a:r>
            <a:r>
              <a:rPr lang="en-US" dirty="0"/>
              <a:t> </a:t>
            </a:r>
            <a:r>
              <a:rPr lang="en-US" sz="2000" dirty="0"/>
              <a:t>(I see link between my work &amp; mission statement, Senior leadership gives employees a clear picture of the direction we are headed)</a:t>
            </a:r>
          </a:p>
          <a:p>
            <a:r>
              <a:rPr lang="en-US" b="1" dirty="0"/>
              <a:t>Work Processes </a:t>
            </a:r>
            <a:r>
              <a:rPr lang="en-US" sz="1800" b="1" dirty="0"/>
              <a:t>- </a:t>
            </a:r>
            <a:r>
              <a:rPr lang="en-US" sz="2000" dirty="0"/>
              <a:t>(encouraged to come up with better ways to do things, work coordinated on my team)</a:t>
            </a:r>
          </a:p>
          <a:p>
            <a:r>
              <a:rPr lang="en-US" b="1" dirty="0"/>
              <a:t>Survey Follow-Up - </a:t>
            </a:r>
            <a:r>
              <a:rPr lang="en-US" sz="2000" dirty="0"/>
              <a:t>(confident that action/positive change will be taken because of this survey)</a:t>
            </a:r>
            <a:endParaRPr lang="en-US" sz="1800" dirty="0"/>
          </a:p>
          <a:p>
            <a:r>
              <a:rPr lang="en-US" b="1" dirty="0"/>
              <a:t>Retention (Yes or No) -</a:t>
            </a:r>
            <a:r>
              <a:rPr lang="en-US" sz="1800" b="1" dirty="0"/>
              <a:t> </a:t>
            </a:r>
            <a:r>
              <a:rPr lang="en-US" sz="2000" dirty="0"/>
              <a:t>(will you be able to reach your full potential here, would you reapply for current job, will you be working here 1 year from now, are there any frustrations cause you to dread coming to work)</a:t>
            </a:r>
            <a:endParaRPr lang="en-US" sz="1800" dirty="0"/>
          </a:p>
          <a:p>
            <a:r>
              <a:rPr lang="en-US" b="1" dirty="0"/>
              <a:t>Extra Feedback: Narrative</a:t>
            </a:r>
            <a:endParaRPr lang="en-US" dirty="0"/>
          </a:p>
        </p:txBody>
      </p:sp>
      <p:sp>
        <p:nvSpPr>
          <p:cNvPr id="5" name="Slide Number Placeholder 4">
            <a:extLst>
              <a:ext uri="{FF2B5EF4-FFF2-40B4-BE49-F238E27FC236}">
                <a16:creationId xmlns:a16="http://schemas.microsoft.com/office/drawing/2014/main" id="{9851CE16-54C0-0141-808C-A455D8632E6C}"/>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685538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BAEC-0E77-418C-B307-9EA3BCD8B0AF}"/>
              </a:ext>
            </a:extLst>
          </p:cNvPr>
          <p:cNvSpPr>
            <a:spLocks noGrp="1"/>
          </p:cNvSpPr>
          <p:nvPr>
            <p:ph type="title"/>
          </p:nvPr>
        </p:nvSpPr>
        <p:spPr>
          <a:xfrm>
            <a:off x="216825" y="823046"/>
            <a:ext cx="3115922" cy="4601183"/>
          </a:xfrm>
        </p:spPr>
        <p:txBody>
          <a:bodyPr>
            <a:normAutofit/>
          </a:bodyPr>
          <a:lstStyle/>
          <a:p>
            <a:r>
              <a:rPr lang="en-US" dirty="0"/>
              <a:t>Surveys: </a:t>
            </a:r>
            <a:br>
              <a:rPr lang="en-US" dirty="0"/>
            </a:br>
            <a:r>
              <a:rPr lang="en-US" sz="3600" dirty="0"/>
              <a:t>Direct Support Professionals (DSP)</a:t>
            </a:r>
            <a:br>
              <a:rPr lang="en-US" sz="3600" dirty="0"/>
            </a:br>
            <a:r>
              <a:rPr lang="en-US" sz="3600" dirty="0"/>
              <a:t>Satisfaction Survey Part 1</a:t>
            </a:r>
            <a:br>
              <a:rPr lang="en-US" sz="3600" dirty="0"/>
            </a:br>
            <a:endParaRPr lang="en-US" sz="2400" dirty="0"/>
          </a:p>
        </p:txBody>
      </p:sp>
      <p:sp>
        <p:nvSpPr>
          <p:cNvPr id="3" name="Content Placeholder 2">
            <a:extLst>
              <a:ext uri="{FF2B5EF4-FFF2-40B4-BE49-F238E27FC236}">
                <a16:creationId xmlns:a16="http://schemas.microsoft.com/office/drawing/2014/main" id="{F319AABC-CF86-4C02-BD6A-599CB03AAE23}"/>
              </a:ext>
            </a:extLst>
          </p:cNvPr>
          <p:cNvSpPr>
            <a:spLocks noGrp="1"/>
          </p:cNvSpPr>
          <p:nvPr>
            <p:ph idx="1"/>
          </p:nvPr>
        </p:nvSpPr>
        <p:spPr>
          <a:xfrm>
            <a:off x="3894944" y="1237693"/>
            <a:ext cx="7315200" cy="4382613"/>
          </a:xfrm>
        </p:spPr>
        <p:txBody>
          <a:bodyPr>
            <a:noAutofit/>
          </a:bodyPr>
          <a:lstStyle/>
          <a:p>
            <a:pPr marL="0" indent="0">
              <a:buNone/>
            </a:pPr>
            <a:r>
              <a:rPr lang="en-US" dirty="0"/>
              <a:t>This survey is meant to find out how satisfied DSP’s are with their employment</a:t>
            </a:r>
          </a:p>
          <a:p>
            <a:pPr marL="0" indent="0" algn="ctr">
              <a:buNone/>
            </a:pPr>
            <a:r>
              <a:rPr lang="en-US" sz="2200" b="1" u="sng" dirty="0"/>
              <a:t>1 – Very Dissatisfied 2 – Dissatisfied 3 - Neither agree nor disagree </a:t>
            </a:r>
            <a:br>
              <a:rPr lang="en-US" sz="2200" b="1" u="sng" dirty="0"/>
            </a:br>
            <a:r>
              <a:rPr lang="en-US" sz="2200" b="1" u="sng" dirty="0"/>
              <a:t>4 – Satisfied 5 - Dissatisfied </a:t>
            </a:r>
          </a:p>
          <a:p>
            <a:r>
              <a:rPr lang="en-US" b="1" dirty="0"/>
              <a:t>Employee Satisfaction - </a:t>
            </a:r>
            <a:r>
              <a:rPr lang="en-US" sz="2000" dirty="0"/>
              <a:t>(how happy are you at work, would you refer someone, rate work/life balance, career or promotion path, if you quit what would be the reason)</a:t>
            </a:r>
            <a:r>
              <a:rPr lang="en-US" sz="2000" b="1" dirty="0"/>
              <a:t> </a:t>
            </a:r>
            <a:endParaRPr lang="en-US" sz="2000" dirty="0"/>
          </a:p>
          <a:p>
            <a:pPr lvl="0"/>
            <a:r>
              <a:rPr lang="en-US" b="1" dirty="0"/>
              <a:t>Manager/Supervisor - </a:t>
            </a:r>
            <a:r>
              <a:rPr lang="en-US" sz="2000" dirty="0"/>
              <a:t>(do you feed valued, frequency of receiving recognition, discussion of fair/consistent, is there fear of retaliation, do supervisors have interest in receiving opinion/ideas)</a:t>
            </a:r>
          </a:p>
        </p:txBody>
      </p:sp>
      <p:sp>
        <p:nvSpPr>
          <p:cNvPr id="5" name="Slide Number Placeholder 4">
            <a:extLst>
              <a:ext uri="{FF2B5EF4-FFF2-40B4-BE49-F238E27FC236}">
                <a16:creationId xmlns:a16="http://schemas.microsoft.com/office/drawing/2014/main" id="{195CFB6F-4D16-8F48-A82A-B5C7758B9419}"/>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294267496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1401</TotalTime>
  <Words>2943</Words>
  <Application>Microsoft Office PowerPoint</Application>
  <PresentationFormat>Widescreen</PresentationFormat>
  <Paragraphs>177</Paragraphs>
  <Slides>31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Corbel</vt:lpstr>
      <vt:lpstr>Wingdings 2</vt:lpstr>
      <vt:lpstr>Frame</vt:lpstr>
      <vt:lpstr>The National Leadership Consortium</vt:lpstr>
      <vt:lpstr>Project Purpose </vt:lpstr>
      <vt:lpstr>Upon Return to work</vt:lpstr>
      <vt:lpstr>The Plan</vt:lpstr>
      <vt:lpstr>Progress made</vt:lpstr>
      <vt:lpstr>Surveys: Interdisciplinary Team (IDT) Satisfaction Survey Part 1 </vt:lpstr>
      <vt:lpstr>Surveys: Interdisciplinary Team (IDT) Satisfaction Survey Part 2 </vt:lpstr>
      <vt:lpstr>Surveys: Interdisciplinary Team (IDT) Satisfaction Survey Part 3 </vt:lpstr>
      <vt:lpstr>Surveys:  Direct Support Professionals (DSP) Satisfaction Survey Part 1 </vt:lpstr>
      <vt:lpstr>Surveys:  Direct Support Professionals (DSP) Satisfaction Survey Part 2 </vt:lpstr>
      <vt:lpstr>Surveys:  Client Satisfaction Survey  Part 1</vt:lpstr>
      <vt:lpstr>Surveys:  Client Satisfaction Survey  Part 2</vt:lpstr>
      <vt:lpstr>Surveys:  Client Satisfaction Survey  Part 3</vt:lpstr>
      <vt:lpstr>Challenges encountered </vt:lpstr>
      <vt:lpstr>Solutions  to the challenges 1</vt:lpstr>
      <vt:lpstr>Solutions  to the challenges 2</vt:lpstr>
      <vt:lpstr>Lessons Learned</vt:lpstr>
      <vt:lpstr>Next Steps Part 1</vt:lpstr>
      <vt:lpstr>Next Steps Part 2</vt:lpstr>
      <vt:lpstr>Overall Impact of Leadership Training and project</vt:lpstr>
      <vt:lpstr>Individual Successes</vt:lpstr>
      <vt:lpstr>Individual Successes: Jim – Administration 1</vt:lpstr>
      <vt:lpstr>Individual Successes: Jim – Administration 2</vt:lpstr>
      <vt:lpstr>Individual Successes: Megan -  Habilitation Therapies 1</vt:lpstr>
      <vt:lpstr>Individual Successes: Megan -  Habilitation Therapies 2</vt:lpstr>
      <vt:lpstr>Individual Successes: Kelly -  Human Rights 1</vt:lpstr>
      <vt:lpstr>Individual Successes: Kelly -  Human Rights 2</vt:lpstr>
      <vt:lpstr>Lamecca -  Behavioral Services  Part 1</vt:lpstr>
      <vt:lpstr>Lamecca -  Behavioral Services Part 2</vt:lpstr>
      <vt:lpstr>Lamecca -  Behavioral Services Part 3</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Leadership Consortium</dc:title>
  <dc:creator>Copeland,Megan (HHSC)</dc:creator>
  <cp:lastModifiedBy>Lindell, Pamela J</cp:lastModifiedBy>
  <cp:revision>85</cp:revision>
  <dcterms:created xsi:type="dcterms:W3CDTF">2020-04-20T15:30:29Z</dcterms:created>
  <dcterms:modified xsi:type="dcterms:W3CDTF">2020-08-19T16:21:04Z</dcterms:modified>
</cp:coreProperties>
</file>