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pETWwniM4K5nVl64GCVYvxebY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/>
    <p:restoredTop sz="94694"/>
  </p:normalViewPr>
  <p:slideViewPr>
    <p:cSldViewPr snapToGrid="0">
      <p:cViewPr varScale="1">
        <p:scale>
          <a:sx n="79" d="100"/>
          <a:sy n="79" d="100"/>
        </p:scale>
        <p:origin x="9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212183" y="4576132"/>
            <a:ext cx="74801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098971" y="4663217"/>
            <a:ext cx="92218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203474" y="4663217"/>
            <a:ext cx="817684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168640" y="4663217"/>
            <a:ext cx="85251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212183" y="4663217"/>
            <a:ext cx="80897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011886" y="4663217"/>
            <a:ext cx="100927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alt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mmerhouse Houston Title"/>
          <p:cNvSpPr txBox="1">
            <a:spLocks noGrp="1"/>
          </p:cNvSpPr>
          <p:nvPr>
            <p:ph type="ctrTitle"/>
          </p:nvPr>
        </p:nvSpPr>
        <p:spPr>
          <a:xfrm>
            <a:off x="3629853" y="1545450"/>
            <a:ext cx="5136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altLang="en" dirty="0"/>
              <a:t>Summerhouse Houston</a:t>
            </a:r>
            <a:endParaRPr dirty="0"/>
          </a:p>
        </p:txBody>
      </p:sp>
      <p:pic>
        <p:nvPicPr>
          <p:cNvPr id="55" name="Summerhouse logo" descr="&quot;SummerHouse where lies blossom' logo of a blue house shape with a tree splitting down the middle and four leaves branching off to each sid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8" y="315525"/>
            <a:ext cx="3384324" cy="451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4FC24-4B40-4A47-A363-6687DA4EC1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ext Steps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/>
              <a:t>Next Steps</a:t>
            </a:r>
            <a:endParaRPr/>
          </a:p>
        </p:txBody>
      </p:sp>
      <p:sp>
        <p:nvSpPr>
          <p:cNvPr id="113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Continue to grow our program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Provide ongoing staff support</a:t>
            </a:r>
            <a:endParaRPr b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Increase employment</a:t>
            </a:r>
            <a:endParaRPr b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Develop more community opportunities</a:t>
            </a:r>
            <a:endParaRPr b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A</a:t>
            </a:r>
            <a:r>
              <a:rPr lang="en" altLang="en" b="0" dirty="0">
                <a:solidFill>
                  <a:schemeClr val="bg2"/>
                </a:solidFill>
              </a:rPr>
              <a:t>ddress Shred for Independence</a:t>
            </a:r>
            <a:endParaRPr b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Implement follow up surveys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4FB99-E0ED-C241-A819-48865122AD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erall Impact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/>
              <a:t>Overall Impact of Leadership Training</a:t>
            </a:r>
            <a:endParaRPr/>
          </a:p>
        </p:txBody>
      </p:sp>
      <p:sp>
        <p:nvSpPr>
          <p:cNvPr id="119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46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Education on best practices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Team as unified voice to influence positive change in agency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Equipped with knowledge and tools to make change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The start of an ongoing reflection on how we provide services</a:t>
            </a:r>
            <a:endParaRPr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dirty="0">
                <a:solidFill>
                  <a:schemeClr val="bg2"/>
                </a:solidFill>
              </a:rPr>
              <a:t>Network of people to reach out to for support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FFB0A-8F65-1041-B4D4-9A24AFD41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Vision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sz="3200" dirty="0"/>
              <a:t>Vision</a:t>
            </a:r>
            <a:endParaRPr sz="3200" dirty="0"/>
          </a:p>
        </p:txBody>
      </p:sp>
      <p:sp>
        <p:nvSpPr>
          <p:cNvPr id="61" name="Body Text 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altLang="en" sz="2400" dirty="0">
                <a:solidFill>
                  <a:schemeClr val="bg2"/>
                </a:solidFill>
              </a:rPr>
              <a:t>Creating opportunities for adults with IDD to belong and positively impact the Greater Houston community.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62" name="Mission Subtitle"/>
          <p:cNvSpPr txBox="1">
            <a:spLocks noGrp="1"/>
          </p:cNvSpPr>
          <p:nvPr>
            <p:ph type="title"/>
          </p:nvPr>
        </p:nvSpPr>
        <p:spPr>
          <a:xfrm>
            <a:off x="311700" y="2262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sz="3200" dirty="0"/>
              <a:t>Mission</a:t>
            </a:r>
            <a:endParaRPr sz="3200" dirty="0"/>
          </a:p>
        </p:txBody>
      </p:sp>
      <p:sp>
        <p:nvSpPr>
          <p:cNvPr id="63" name="Body Text 2"/>
          <p:cNvSpPr txBox="1">
            <a:spLocks noGrp="1"/>
          </p:cNvSpPr>
          <p:nvPr>
            <p:ph type="body" idx="1"/>
          </p:nvPr>
        </p:nvSpPr>
        <p:spPr>
          <a:xfrm>
            <a:off x="311700" y="2888909"/>
            <a:ext cx="8520600" cy="180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altLang="en" sz="2400" dirty="0">
                <a:solidFill>
                  <a:schemeClr val="bg2"/>
                </a:solidFill>
              </a:rPr>
              <a:t>Summerhouse supports adults with IDD, their families, and our community through employment, volunteerism, and partnerships to foster a culture of belonging, choice, and respect.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AA9FA-3DF5-A746-98FC-633520178C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am Members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sz="3200" dirty="0"/>
              <a:t>Team Members</a:t>
            </a:r>
            <a:endParaRPr sz="3200" dirty="0"/>
          </a:p>
        </p:txBody>
      </p:sp>
      <p:sp>
        <p:nvSpPr>
          <p:cNvPr id="69" name="Body Text 1"/>
          <p:cNvSpPr txBox="1">
            <a:spLocks noGrp="1"/>
          </p:cNvSpPr>
          <p:nvPr>
            <p:ph type="body" idx="1"/>
          </p:nvPr>
        </p:nvSpPr>
        <p:spPr>
          <a:xfrm>
            <a:off x="311700" y="1050332"/>
            <a:ext cx="8520600" cy="187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" altLang="en" sz="2400" b="1" dirty="0"/>
              <a:t>Joanna Burnett</a:t>
            </a:r>
            <a:r>
              <a:rPr lang="en" altLang="en" sz="2400" dirty="0"/>
              <a:t> - Assistant Executive Director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" altLang="en" sz="2400" b="1" dirty="0"/>
              <a:t>Angie Crutchfield</a:t>
            </a:r>
            <a:r>
              <a:rPr lang="en" altLang="en" sz="2400" dirty="0"/>
              <a:t> - Program Director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" altLang="en" sz="2400" b="1" dirty="0"/>
              <a:t>Bria Long</a:t>
            </a:r>
            <a:r>
              <a:rPr lang="en" altLang="en" sz="2400" dirty="0"/>
              <a:t> - Program Associate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" altLang="en" sz="2400" b="1" dirty="0"/>
              <a:t>Brooke </a:t>
            </a:r>
            <a:r>
              <a:rPr lang="en" altLang="en" sz="2400" b="1" dirty="0" err="1"/>
              <a:t>Magers</a:t>
            </a:r>
            <a:r>
              <a:rPr lang="en" altLang="en" sz="2400" dirty="0"/>
              <a:t> - Program Associate</a:t>
            </a:r>
            <a:endParaRPr sz="2400" dirty="0"/>
          </a:p>
        </p:txBody>
      </p:sp>
      <p:sp>
        <p:nvSpPr>
          <p:cNvPr id="70" name="Consultant Subtitle"/>
          <p:cNvSpPr txBox="1">
            <a:spLocks noGrp="1"/>
          </p:cNvSpPr>
          <p:nvPr>
            <p:ph type="title"/>
          </p:nvPr>
        </p:nvSpPr>
        <p:spPr>
          <a:xfrm>
            <a:off x="311700" y="299534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sz="3200" dirty="0"/>
              <a:t>Consultant</a:t>
            </a:r>
            <a:endParaRPr sz="3200" dirty="0"/>
          </a:p>
        </p:txBody>
      </p:sp>
      <p:sp>
        <p:nvSpPr>
          <p:cNvPr id="6" name="Body Text 2">
            <a:extLst>
              <a:ext uri="{FF2B5EF4-FFF2-40B4-BE49-F238E27FC236}">
                <a16:creationId xmlns:a16="http://schemas.microsoft.com/office/drawing/2014/main" id="{65A27947-5B6A-F24C-BD1F-10902128BCE3}"/>
              </a:ext>
            </a:extLst>
          </p:cNvPr>
          <p:cNvSpPr txBox="1">
            <a:spLocks/>
          </p:cNvSpPr>
          <p:nvPr/>
        </p:nvSpPr>
        <p:spPr>
          <a:xfrm>
            <a:off x="311700" y="3568046"/>
            <a:ext cx="8161740" cy="1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" sz="2400" b="1" dirty="0"/>
              <a:t>Jennifer </a:t>
            </a:r>
            <a:r>
              <a:rPr lang="en-US" altLang="en" sz="2400" b="1" dirty="0" err="1"/>
              <a:t>Eckols</a:t>
            </a:r>
            <a:r>
              <a:rPr lang="en-US" altLang="en" sz="2400" dirty="0"/>
              <a:t> - Director of IDD Provider Services at Hill Country MHDD Centers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66909-5202-6F46-81EA-A63DD2C30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roject Purpose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dirty="0"/>
              <a:t>Project Purpose</a:t>
            </a:r>
            <a:endParaRPr dirty="0"/>
          </a:p>
        </p:txBody>
      </p:sp>
      <p:sp>
        <p:nvSpPr>
          <p:cNvPr id="76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Inclusion and Belonging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Person-Centered Planning / Self-Determination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Change the Environment, Not the Person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Employment First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AD73B-59BE-7D43-B19D-E8D741508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ogress Made with Staff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8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dirty="0"/>
              <a:t>Progress Made With Staff</a:t>
            </a:r>
            <a:endParaRPr dirty="0"/>
          </a:p>
        </p:txBody>
      </p:sp>
      <p:sp>
        <p:nvSpPr>
          <p:cNvPr id="82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733006"/>
            <a:ext cx="3586500" cy="3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88950">
              <a:spcAft>
                <a:spcPts val="1200"/>
              </a:spcAft>
              <a:buClr>
                <a:srgbClr val="424242"/>
              </a:buClr>
              <a:buSzPts val="1300"/>
            </a:pPr>
            <a:r>
              <a:rPr lang="en" altLang="en" dirty="0">
                <a:solidFill>
                  <a:srgbClr val="424242"/>
                </a:solidFill>
              </a:rPr>
              <a:t>Created buy-in presentation for staff</a:t>
            </a:r>
          </a:p>
          <a:p>
            <a:pPr marL="488950">
              <a:spcAft>
                <a:spcPts val="1200"/>
              </a:spcAft>
              <a:buClr>
                <a:srgbClr val="424242"/>
              </a:buClr>
              <a:buSzPts val="1300"/>
            </a:pPr>
            <a:r>
              <a:rPr lang="en" altLang="en" dirty="0">
                <a:solidFill>
                  <a:srgbClr val="424242"/>
                </a:solidFill>
              </a:rPr>
              <a:t>Implemented staff survey</a:t>
            </a:r>
            <a:endParaRPr dirty="0">
              <a:solidFill>
                <a:srgbClr val="424242"/>
              </a:solidFill>
            </a:endParaRPr>
          </a:p>
        </p:txBody>
      </p:sp>
      <p:pic>
        <p:nvPicPr>
          <p:cNvPr id="83" name="Category Chart" descr="Graph of a circle pie chart showing 5 categories split into 2 subdivisions of practice and priority each; Category 1: Principles of Autonomy, Decision Making and Control for People with IDD, 2: Community Living, Empoyment and Engagement, 3: Staff Participation, Value and Impact, 4: Staff Participation, Value and Impact, 5: Leadership Strength and Skill Developmen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62" y="139088"/>
            <a:ext cx="5083075" cy="48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63962-8E99-D34B-A12D-07811FE5E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gress Made with Members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dirty="0"/>
              <a:t>Progress Made with Members</a:t>
            </a:r>
            <a:endParaRPr dirty="0"/>
          </a:p>
        </p:txBody>
      </p:sp>
      <p:sp>
        <p:nvSpPr>
          <p:cNvPr id="89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Created an interest survey broken into 10 categories 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Members completed interest survey and were broken into small groups based on their interests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Increase in choice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424242"/>
              </a:buClr>
              <a:buSzPts val="1300"/>
              <a:buFont typeface="Nunito"/>
              <a:buChar char="●"/>
            </a:pPr>
            <a:r>
              <a:rPr lang="en" altLang="en" dirty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Increase in person centered planning</a:t>
            </a:r>
            <a:endParaRPr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0F403-7EA7-D74B-B73C-C7B94A986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hallenges and Solutions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 dirty="0"/>
              <a:t>Challenges and Solutions</a:t>
            </a:r>
            <a:endParaRPr dirty="0"/>
          </a:p>
        </p:txBody>
      </p:sp>
      <p:sp>
        <p:nvSpPr>
          <p:cNvPr id="95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/>
              <a:t>Understanding our interests</a:t>
            </a:r>
            <a:endParaRPr i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/>
              <a:t>Change has been tough for staff</a:t>
            </a:r>
            <a:endParaRPr i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/>
              <a:t>Identifying when choices should be made</a:t>
            </a:r>
            <a:endParaRPr i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/>
              <a:t>Lack of community opportunities due to COVID-19</a:t>
            </a:r>
            <a:endParaRPr i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/>
              <a:t>Variations of interests in groups</a:t>
            </a:r>
            <a:endParaRPr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28EE5-2B2D-D043-BF2B-A7ED951AE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hanges and Solutions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/>
              <a:t>Changes and Solutions</a:t>
            </a:r>
            <a:endParaRPr/>
          </a:p>
        </p:txBody>
      </p:sp>
      <p:sp>
        <p:nvSpPr>
          <p:cNvPr id="101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Lack of separate rooms at our Summerhouse location</a:t>
            </a:r>
            <a:endParaRPr i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Transportation</a:t>
            </a:r>
            <a:endParaRPr i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Community Employment opportunities limited</a:t>
            </a:r>
            <a:endParaRPr i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Virtual education is difficult for members</a:t>
            </a:r>
            <a:endParaRPr i="1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" altLang="en" b="0" dirty="0">
                <a:solidFill>
                  <a:schemeClr val="bg2"/>
                </a:solidFill>
              </a:rPr>
              <a:t>Shred for Independence</a:t>
            </a:r>
            <a:endParaRPr i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137AB-D44A-1240-9BE4-201ECABAA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essons Learned Title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altLang="en"/>
              <a:t>Lessons Learned</a:t>
            </a:r>
            <a:endParaRPr/>
          </a:p>
        </p:txBody>
      </p:sp>
      <p:sp>
        <p:nvSpPr>
          <p:cNvPr id="107" name="Body Text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342900">
              <a:spcAft>
                <a:spcPts val="1200"/>
              </a:spcAft>
            </a:pPr>
            <a:r>
              <a:rPr lang="en" altLang="en" dirty="0">
                <a:solidFill>
                  <a:schemeClr val="bg2"/>
                </a:solidFill>
              </a:rPr>
              <a:t>Change is hard for everyone!</a:t>
            </a:r>
            <a:endParaRPr dirty="0">
              <a:solidFill>
                <a:schemeClr val="bg2"/>
              </a:solidFill>
            </a:endParaRPr>
          </a:p>
          <a:p>
            <a:pPr marL="342900">
              <a:spcAft>
                <a:spcPts val="1200"/>
              </a:spcAft>
            </a:pPr>
            <a:r>
              <a:rPr lang="en" altLang="en" dirty="0">
                <a:solidFill>
                  <a:schemeClr val="bg2"/>
                </a:solidFill>
              </a:rPr>
              <a:t>Being adaptable with COVID restrictions</a:t>
            </a:r>
            <a:endParaRPr dirty="0">
              <a:solidFill>
                <a:schemeClr val="bg2"/>
              </a:solidFill>
            </a:endParaRPr>
          </a:p>
          <a:p>
            <a:pPr marL="342900">
              <a:spcAft>
                <a:spcPts val="1200"/>
              </a:spcAft>
            </a:pPr>
            <a:r>
              <a:rPr lang="en" altLang="en" dirty="0">
                <a:solidFill>
                  <a:schemeClr val="bg2"/>
                </a:solidFill>
              </a:rPr>
              <a:t>Unpredictability </a:t>
            </a:r>
            <a:endParaRPr dirty="0">
              <a:solidFill>
                <a:schemeClr val="bg2"/>
              </a:solidFill>
            </a:endParaRPr>
          </a:p>
          <a:p>
            <a:pPr marL="342900">
              <a:spcAft>
                <a:spcPts val="1200"/>
              </a:spcAft>
            </a:pPr>
            <a:r>
              <a:rPr lang="en" altLang="en" dirty="0">
                <a:solidFill>
                  <a:schemeClr val="bg2"/>
                </a:solidFill>
              </a:rPr>
              <a:t>If the change is something you really value, it can become a possibility if you make it a priority.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4EDBF-8CE4-9D46-B5CC-42AF5CA12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325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Nunito</vt:lpstr>
      <vt:lpstr>Arial</vt:lpstr>
      <vt:lpstr>Simple Light</vt:lpstr>
      <vt:lpstr>Summerhouse Houston</vt:lpstr>
      <vt:lpstr>Vision</vt:lpstr>
      <vt:lpstr>Team Members</vt:lpstr>
      <vt:lpstr>Project Purpose</vt:lpstr>
      <vt:lpstr>Progress Made With Staff</vt:lpstr>
      <vt:lpstr>Progress Made with Members</vt:lpstr>
      <vt:lpstr>Challenges and Solutions</vt:lpstr>
      <vt:lpstr>Changes and Solutions</vt:lpstr>
      <vt:lpstr>Lessons Learned</vt:lpstr>
      <vt:lpstr>Next Steps</vt:lpstr>
      <vt:lpstr>Overall Impact of Leadership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Summerhouse Houston</dc:title>
  <cp:lastModifiedBy>Lindell, Pamela J</cp:lastModifiedBy>
  <cp:revision>14</cp:revision>
  <dcterms:modified xsi:type="dcterms:W3CDTF">2020-08-19T16:22:54Z</dcterms:modified>
</cp:coreProperties>
</file>