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56" r:id="rId3"/>
    <p:sldMasterId id="2147483675" r:id="rId4"/>
    <p:sldMasterId id="2147483684" r:id="rId5"/>
    <p:sldMasterId id="2147483688" r:id="rId6"/>
  </p:sldMasterIdLst>
  <p:notesMasterIdLst>
    <p:notesMasterId r:id="rId37"/>
  </p:notesMasterIdLst>
  <p:handoutMasterIdLst>
    <p:handoutMasterId r:id="rId38"/>
  </p:handoutMasterIdLst>
  <p:sldIdLst>
    <p:sldId id="317" r:id="rId7"/>
    <p:sldId id="271" r:id="rId8"/>
    <p:sldId id="293" r:id="rId9"/>
    <p:sldId id="292" r:id="rId10"/>
    <p:sldId id="294" r:id="rId11"/>
    <p:sldId id="295" r:id="rId12"/>
    <p:sldId id="272" r:id="rId13"/>
    <p:sldId id="296" r:id="rId14"/>
    <p:sldId id="297" r:id="rId15"/>
    <p:sldId id="298" r:id="rId16"/>
    <p:sldId id="273" r:id="rId17"/>
    <p:sldId id="274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ME1" id="{EDF92704-9693-4514-81A4-9CAF4EA603C6}">
          <p14:sldIdLst>
            <p14:sldId id="317"/>
            <p14:sldId id="271"/>
            <p14:sldId id="293"/>
            <p14:sldId id="292"/>
            <p14:sldId id="294"/>
            <p14:sldId id="295"/>
            <p14:sldId id="272"/>
            <p14:sldId id="296"/>
            <p14:sldId id="297"/>
            <p14:sldId id="298"/>
            <p14:sldId id="273"/>
            <p14:sldId id="274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5A"/>
    <a:srgbClr val="005694"/>
    <a:srgbClr val="DCC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2" autoAdjust="0"/>
    <p:restoredTop sz="94694" autoAdjust="0"/>
  </p:normalViewPr>
  <p:slideViewPr>
    <p:cSldViewPr>
      <p:cViewPr varScale="1">
        <p:scale>
          <a:sx n="117" d="100"/>
          <a:sy n="117" d="100"/>
        </p:scale>
        <p:origin x="2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83C4F-2C26-442F-AE8D-B3C207EAD255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7949-2BA4-4BAE-A690-661CDB9D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608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677D4-12FA-4A20-88E0-FF47FFBD8FCE}" type="datetimeFigureOut">
              <a:rPr lang="en-US" smtClean="0"/>
              <a:t>8/18/20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7B71-23F9-40EE-B048-DE481E35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900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15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8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83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6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85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5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2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26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73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80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31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6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7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3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0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8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50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6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7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8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2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2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017B71-23F9-40EE-B048-DE481E3541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600200"/>
            <a:ext cx="8610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0700" y="914400"/>
            <a:ext cx="8610600" cy="685800"/>
          </a:xfrm>
          <a:prstGeom prst="rect">
            <a:avLst/>
          </a:prstGeom>
        </p:spPr>
        <p:txBody>
          <a:bodyPr anchor="ctr"/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main heading here</a:t>
            </a:r>
          </a:p>
        </p:txBody>
      </p:sp>
    </p:spTree>
    <p:extLst>
      <p:ext uri="{BB962C8B-B14F-4D97-AF65-F5344CB8AC3E}">
        <p14:creationId xmlns:p14="http://schemas.microsoft.com/office/powerpoint/2010/main" val="257398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72200" y="1600200"/>
            <a:ext cx="2286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447800"/>
            <a:ext cx="8382000" cy="4953000"/>
          </a:xfrm>
          <a:prstGeom prst="rect">
            <a:avLst/>
          </a:prstGeom>
        </p:spPr>
        <p:txBody>
          <a:bodyPr wrap="none" anchor="t" anchorCtr="0"/>
          <a:lstStyle>
            <a:lvl1pPr marL="228600" indent="-228600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89025" indent="-174625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2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28326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72200" y="1600200"/>
            <a:ext cx="2286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447800"/>
            <a:ext cx="8382000" cy="4953000"/>
          </a:xfrm>
          <a:prstGeom prst="rect">
            <a:avLst/>
          </a:prstGeom>
        </p:spPr>
        <p:txBody>
          <a:bodyPr wrap="none" anchor="t" anchorCtr="0"/>
          <a:lstStyle>
            <a:lvl1pPr marL="228600" indent="-228600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89025" indent="-174625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2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1422149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1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72200" y="1600200"/>
            <a:ext cx="2286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447800"/>
            <a:ext cx="8382000" cy="4953000"/>
          </a:xfrm>
          <a:prstGeom prst="rect">
            <a:avLst/>
          </a:prstGeom>
        </p:spPr>
        <p:txBody>
          <a:bodyPr wrap="none" anchor="t" anchorCtr="0"/>
          <a:lstStyle>
            <a:lvl1pPr marL="228600" indent="-228600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89025" indent="-174625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2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194418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1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72200" y="1600200"/>
            <a:ext cx="2286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447800"/>
            <a:ext cx="8382000" cy="4953000"/>
          </a:xfrm>
          <a:prstGeom prst="rect">
            <a:avLst/>
          </a:prstGeom>
        </p:spPr>
        <p:txBody>
          <a:bodyPr wrap="none" anchor="t" anchorCtr="0"/>
          <a:lstStyle>
            <a:lvl1pPr marL="228600" indent="-228600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89025" indent="-174625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2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32188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1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72200" y="1600200"/>
            <a:ext cx="2286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2374900"/>
            <a:ext cx="2286000" cy="3200400"/>
          </a:xfrm>
          <a:prstGeom prst="rect">
            <a:avLst/>
          </a:prstGeom>
        </p:spPr>
        <p:txBody>
          <a:bodyPr anchor="ctr"/>
          <a:lstStyle>
            <a:lvl1pPr algn="ctr"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447800"/>
            <a:ext cx="8382000" cy="4953000"/>
          </a:xfrm>
          <a:prstGeom prst="rect">
            <a:avLst/>
          </a:prstGeom>
        </p:spPr>
        <p:txBody>
          <a:bodyPr wrap="none" anchor="t" anchorCtr="0"/>
          <a:lstStyle>
            <a:lvl1pPr marL="228600" indent="-228600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89025" indent="-174625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2"/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370877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1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72200" y="1600200"/>
            <a:ext cx="2286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447800"/>
            <a:ext cx="8382000" cy="4953000"/>
          </a:xfrm>
          <a:prstGeom prst="rect">
            <a:avLst/>
          </a:prstGeom>
        </p:spPr>
        <p:txBody>
          <a:bodyPr wrap="none" anchor="t" anchorCtr="0"/>
          <a:lstStyle>
            <a:lvl1pPr marL="228600" indent="-228600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89025" indent="-174625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2"/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1703743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209800"/>
            <a:ext cx="6019800" cy="3733800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60198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Topic For Bullet List</a:t>
            </a:r>
          </a:p>
        </p:txBody>
      </p:sp>
    </p:spTree>
    <p:extLst>
      <p:ext uri="{BB962C8B-B14F-4D97-AF65-F5344CB8AC3E}">
        <p14:creationId xmlns:p14="http://schemas.microsoft.com/office/powerpoint/2010/main" val="1798812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60198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Topic For Bullet List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209800"/>
            <a:ext cx="6019800" cy="3733800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</p:txBody>
      </p:sp>
    </p:spTree>
    <p:extLst>
      <p:ext uri="{BB962C8B-B14F-4D97-AF65-F5344CB8AC3E}">
        <p14:creationId xmlns:p14="http://schemas.microsoft.com/office/powerpoint/2010/main" val="3633833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60198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Topic For Bullet List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209800"/>
            <a:ext cx="6019800" cy="3733800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</p:txBody>
      </p:sp>
    </p:spTree>
    <p:extLst>
      <p:ext uri="{BB962C8B-B14F-4D97-AF65-F5344CB8AC3E}">
        <p14:creationId xmlns:p14="http://schemas.microsoft.com/office/powerpoint/2010/main" val="69575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60198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Topic For Bullet List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209800"/>
            <a:ext cx="6019800" cy="3733800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</p:txBody>
      </p:sp>
    </p:spTree>
    <p:extLst>
      <p:ext uri="{BB962C8B-B14F-4D97-AF65-F5344CB8AC3E}">
        <p14:creationId xmlns:p14="http://schemas.microsoft.com/office/powerpoint/2010/main" val="308070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600200"/>
            <a:ext cx="8610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0700" y="914400"/>
            <a:ext cx="8610600" cy="685800"/>
          </a:xfrm>
          <a:prstGeom prst="rect">
            <a:avLst/>
          </a:prstGeom>
        </p:spPr>
        <p:txBody>
          <a:bodyPr anchor="ctr"/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main heading here</a:t>
            </a:r>
          </a:p>
        </p:txBody>
      </p:sp>
    </p:spTree>
    <p:extLst>
      <p:ext uri="{BB962C8B-B14F-4D97-AF65-F5344CB8AC3E}">
        <p14:creationId xmlns:p14="http://schemas.microsoft.com/office/powerpoint/2010/main" val="99940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2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60198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Topic For Bullet List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209800"/>
            <a:ext cx="6019800" cy="3733800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5CE130-B0F9-9F45-9B9B-D69F0667A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2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60198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Topic For Bullet List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209800"/>
            <a:ext cx="6019800" cy="3733800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</p:txBody>
      </p:sp>
    </p:spTree>
    <p:extLst>
      <p:ext uri="{BB962C8B-B14F-4D97-AF65-F5344CB8AC3E}">
        <p14:creationId xmlns:p14="http://schemas.microsoft.com/office/powerpoint/2010/main" val="2669840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2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60198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Topic For Bullet List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324600" y="1752600"/>
            <a:ext cx="2819400" cy="4419600"/>
          </a:xfrm>
          <a:prstGeom prst="rect">
            <a:avLst/>
          </a:prstGeom>
        </p:spPr>
        <p:txBody>
          <a:bodyPr anchor="ctr"/>
          <a:lstStyle>
            <a:lvl1pPr algn="ctr"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209800"/>
            <a:ext cx="6019800" cy="3733800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</p:txBody>
      </p:sp>
    </p:spTree>
    <p:extLst>
      <p:ext uri="{BB962C8B-B14F-4D97-AF65-F5344CB8AC3E}">
        <p14:creationId xmlns:p14="http://schemas.microsoft.com/office/powerpoint/2010/main" val="3645611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2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60198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Topic For Bullet List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209800"/>
            <a:ext cx="6019800" cy="3733800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</p:txBody>
      </p:sp>
    </p:spTree>
    <p:extLst>
      <p:ext uri="{BB962C8B-B14F-4D97-AF65-F5344CB8AC3E}">
        <p14:creationId xmlns:p14="http://schemas.microsoft.com/office/powerpoint/2010/main" val="1361970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4300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>
              <a:defRPr b="1" cap="all" baseline="0">
                <a:solidFill>
                  <a:srgbClr val="005694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2-COLUMN TOPIC HERE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30506"/>
            <a:ext cx="4343400" cy="4141694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sz="2200"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73306"/>
            <a:ext cx="43434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Left Topic Heading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800600" y="1573306"/>
            <a:ext cx="4343400" cy="457200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Enter Right Topic Heading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836459" y="2030506"/>
            <a:ext cx="4343400" cy="4141694"/>
          </a:xfrm>
          <a:prstGeom prst="rect">
            <a:avLst/>
          </a:prstGeom>
        </p:spPr>
        <p:txBody>
          <a:bodyPr wrap="none" anchor="t" anchorCtr="0"/>
          <a:lstStyle>
            <a:lvl1pPr marL="174625" indent="-174625" algn="l">
              <a:buFont typeface="Arial" panose="020B0604020202020204" pitchFamily="34" charset="0"/>
              <a:buChar char="•"/>
              <a:defRPr sz="2200"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35050" indent="-120650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93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2362200" y="1524000"/>
            <a:ext cx="6781800" cy="4953000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for Chart</a:t>
            </a:r>
          </a:p>
        </p:txBody>
      </p:sp>
    </p:spTree>
    <p:extLst>
      <p:ext uri="{BB962C8B-B14F-4D97-AF65-F5344CB8AC3E}">
        <p14:creationId xmlns:p14="http://schemas.microsoft.com/office/powerpoint/2010/main" val="2416004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2362200" y="1524000"/>
            <a:ext cx="6781800" cy="4953000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for Chart</a:t>
            </a:r>
          </a:p>
        </p:txBody>
      </p:sp>
    </p:spTree>
    <p:extLst>
      <p:ext uri="{BB962C8B-B14F-4D97-AF65-F5344CB8AC3E}">
        <p14:creationId xmlns:p14="http://schemas.microsoft.com/office/powerpoint/2010/main" val="263228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4082C-892E-486D-BB1E-8FE116006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600200"/>
            <a:ext cx="86106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20700" y="914400"/>
            <a:ext cx="8610600" cy="685800"/>
          </a:xfrm>
          <a:prstGeom prst="rect">
            <a:avLst/>
          </a:prstGeom>
        </p:spPr>
        <p:txBody>
          <a:bodyPr anchor="ctr"/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main heading here</a:t>
            </a:r>
          </a:p>
        </p:txBody>
      </p:sp>
    </p:spTree>
    <p:extLst>
      <p:ext uri="{BB962C8B-B14F-4D97-AF65-F5344CB8AC3E}">
        <p14:creationId xmlns:p14="http://schemas.microsoft.com/office/powerpoint/2010/main" val="166377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2286000"/>
            <a:ext cx="48006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description or subheading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24000"/>
            <a:ext cx="8610600" cy="685800"/>
          </a:xfrm>
          <a:prstGeom prst="rect">
            <a:avLst/>
          </a:prstGeom>
        </p:spPr>
        <p:txBody>
          <a:bodyPr anchor="ctr"/>
          <a:lstStyle>
            <a:lvl1pPr algn="l">
              <a:defRPr sz="4400" b="1" cap="all" baseline="0">
                <a:solidFill>
                  <a:srgbClr val="005694"/>
                </a:solidFill>
              </a:defRPr>
            </a:lvl1pPr>
          </a:lstStyle>
          <a:p>
            <a:r>
              <a:rPr lang="en-US" dirty="0"/>
              <a:t>Enter main heading here</a:t>
            </a:r>
          </a:p>
        </p:txBody>
      </p:sp>
    </p:spTree>
    <p:extLst>
      <p:ext uri="{BB962C8B-B14F-4D97-AF65-F5344CB8AC3E}">
        <p14:creationId xmlns:p14="http://schemas.microsoft.com/office/powerpoint/2010/main" val="213496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2286000"/>
            <a:ext cx="48006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description or subheading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24000"/>
            <a:ext cx="8610600" cy="685800"/>
          </a:xfrm>
          <a:prstGeom prst="rect">
            <a:avLst/>
          </a:prstGeom>
        </p:spPr>
        <p:txBody>
          <a:bodyPr anchor="ctr"/>
          <a:lstStyle>
            <a:lvl1pPr algn="l">
              <a:defRPr sz="4400" b="1" cap="all" baseline="0">
                <a:solidFill>
                  <a:srgbClr val="005694"/>
                </a:solidFill>
              </a:defRPr>
            </a:lvl1pPr>
          </a:lstStyle>
          <a:p>
            <a:r>
              <a:rPr lang="en-US" dirty="0"/>
              <a:t>Enter main heading here</a:t>
            </a:r>
          </a:p>
        </p:txBody>
      </p:sp>
    </p:spTree>
    <p:extLst>
      <p:ext uri="{BB962C8B-B14F-4D97-AF65-F5344CB8AC3E}">
        <p14:creationId xmlns:p14="http://schemas.microsoft.com/office/powerpoint/2010/main" val="252133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2286000"/>
            <a:ext cx="48006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description or subheading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24000"/>
            <a:ext cx="8610600" cy="685800"/>
          </a:xfrm>
          <a:prstGeom prst="rect">
            <a:avLst/>
          </a:prstGeom>
        </p:spPr>
        <p:txBody>
          <a:bodyPr anchor="ctr"/>
          <a:lstStyle>
            <a:lvl1pPr algn="l">
              <a:defRPr sz="4400" b="1" cap="all" baseline="0">
                <a:solidFill>
                  <a:srgbClr val="005694"/>
                </a:solidFill>
              </a:defRPr>
            </a:lvl1pPr>
          </a:lstStyle>
          <a:p>
            <a:r>
              <a:rPr lang="en-US" dirty="0"/>
              <a:t>Enter main heading here</a:t>
            </a:r>
          </a:p>
        </p:txBody>
      </p:sp>
    </p:spTree>
    <p:extLst>
      <p:ext uri="{BB962C8B-B14F-4D97-AF65-F5344CB8AC3E}">
        <p14:creationId xmlns:p14="http://schemas.microsoft.com/office/powerpoint/2010/main" val="86523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2286000"/>
            <a:ext cx="4800600" cy="24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Enter description or subheading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24000"/>
            <a:ext cx="8610600" cy="685800"/>
          </a:xfrm>
          <a:prstGeom prst="rect">
            <a:avLst/>
          </a:prstGeom>
        </p:spPr>
        <p:txBody>
          <a:bodyPr anchor="ctr"/>
          <a:lstStyle>
            <a:lvl1pPr algn="l">
              <a:defRPr sz="4400" b="1" cap="all" baseline="0">
                <a:solidFill>
                  <a:srgbClr val="005694"/>
                </a:solidFill>
              </a:defRPr>
            </a:lvl1pPr>
          </a:lstStyle>
          <a:p>
            <a:r>
              <a:rPr lang="en-US" dirty="0"/>
              <a:t>Enter main heading here</a:t>
            </a:r>
          </a:p>
        </p:txBody>
      </p:sp>
    </p:spTree>
    <p:extLst>
      <p:ext uri="{BB962C8B-B14F-4D97-AF65-F5344CB8AC3E}">
        <p14:creationId xmlns:p14="http://schemas.microsoft.com/office/powerpoint/2010/main" val="136864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72200" y="1600200"/>
            <a:ext cx="2286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447800"/>
            <a:ext cx="8382000" cy="4953000"/>
          </a:xfrm>
          <a:prstGeom prst="rect">
            <a:avLst/>
          </a:prstGeom>
        </p:spPr>
        <p:txBody>
          <a:bodyPr wrap="none" anchor="t" anchorCtr="0"/>
          <a:lstStyle>
            <a:lvl1pPr marL="228600" indent="-228600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89025" indent="-174625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2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291044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Cathy Ficker Terrill </a:t>
            </a:r>
            <a:r>
              <a:rPr lang="en-US" b="1"/>
              <a:t>| </a:t>
            </a:r>
            <a:r>
              <a:rPr lang="en-US"/>
              <a:t>cfterrill@thecouncil.org </a:t>
            </a:r>
            <a:r>
              <a:rPr lang="en-US" b="1"/>
              <a:t>| </a:t>
            </a:r>
            <a:r>
              <a:rPr lang="en-US"/>
              <a:t>www.C-Q-L.org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72200" y="1600200"/>
            <a:ext cx="2286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447800"/>
            <a:ext cx="8382000" cy="4953000"/>
          </a:xfrm>
          <a:prstGeom prst="rect">
            <a:avLst/>
          </a:prstGeom>
        </p:spPr>
        <p:txBody>
          <a:bodyPr wrap="none" anchor="t" anchorCtr="0"/>
          <a:lstStyle>
            <a:lvl1pPr marL="228600" indent="-228600" algn="l">
              <a:buFont typeface="Arial" panose="020B0604020202020204" pitchFamily="34" charset="0"/>
              <a:buChar char="•"/>
              <a:defRPr baseline="0"/>
            </a:lvl1pPr>
            <a:lvl2pPr marL="631825" indent="-174625" algn="l">
              <a:buFont typeface="Arial" panose="020B0604020202020204" pitchFamily="34" charset="0"/>
              <a:buChar char="•"/>
              <a:defRPr sz="2400" baseline="0"/>
            </a:lvl2pPr>
            <a:lvl3pPr marL="1089025" indent="-174625" algn="l">
              <a:buFont typeface="Arial" panose="020B0604020202020204" pitchFamily="34" charset="0"/>
              <a:buChar char="•"/>
              <a:defRPr sz="2200"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0"/>
            <a:r>
              <a:rPr lang="en-US" dirty="0"/>
              <a:t>Enter Main Bullet Text</a:t>
            </a:r>
          </a:p>
          <a:p>
            <a:pPr lvl="1"/>
            <a:r>
              <a:rPr lang="en-US" dirty="0"/>
              <a:t>Enter Second Bullet Text</a:t>
            </a:r>
          </a:p>
          <a:p>
            <a:pPr lvl="2"/>
            <a:r>
              <a:rPr lang="en-US" dirty="0"/>
              <a:t>Enter Third Bullet Text</a:t>
            </a:r>
          </a:p>
          <a:p>
            <a:pPr lvl="2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0" y="304800"/>
            <a:ext cx="6781800" cy="4572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MAIN HEADING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1003300"/>
            <a:ext cx="6781800" cy="457200"/>
          </a:xfrm>
          <a:prstGeom prst="rect">
            <a:avLst/>
          </a:prstGeom>
        </p:spPr>
        <p:txBody>
          <a:bodyPr anchor="ctr"/>
          <a:lstStyle>
            <a:lvl1pPr algn="r">
              <a:defRPr baseline="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ENTER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28686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59200" y="4727629"/>
            <a:ext cx="5397500" cy="13277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/>
              <a:t>CATHY FICKER TERRILL</a:t>
            </a:r>
          </a:p>
          <a:p>
            <a:pPr>
              <a:lnSpc>
                <a:spcPts val="2400"/>
              </a:lnSpc>
            </a:pPr>
            <a:r>
              <a:rPr lang="en-US" sz="2800" b="0" dirty="0"/>
              <a:t>CQL | </a:t>
            </a:r>
            <a:r>
              <a:rPr lang="en-US" sz="2400" b="0" i="1" dirty="0"/>
              <a:t>President and CEO</a:t>
            </a:r>
            <a:endParaRPr lang="en-US" sz="2200" b="0" i="1" dirty="0"/>
          </a:p>
          <a:p>
            <a:pPr>
              <a:lnSpc>
                <a:spcPct val="150000"/>
              </a:lnSpc>
            </a:pPr>
            <a:r>
              <a:rPr lang="en-US" sz="2400" b="0" baseline="0" dirty="0"/>
              <a:t>cfterrill@thecouncil.org </a:t>
            </a:r>
            <a:endParaRPr lang="en-US" sz="2400" b="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491080" y="60553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7C14082C-892E-486D-BB1E-8FE116006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29100" y="4844871"/>
            <a:ext cx="53975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/>
              <a:t>CATHY FICKER TERRILL</a:t>
            </a:r>
          </a:p>
          <a:p>
            <a:pPr>
              <a:lnSpc>
                <a:spcPts val="2400"/>
              </a:lnSpc>
            </a:pPr>
            <a:r>
              <a:rPr lang="en-US" sz="2800" b="0" dirty="0"/>
              <a:t>CQL | </a:t>
            </a:r>
            <a:r>
              <a:rPr lang="en-US" sz="2200" b="0" i="1" dirty="0"/>
              <a:t>President and CEO</a:t>
            </a:r>
          </a:p>
          <a:p>
            <a:pPr>
              <a:lnSpc>
                <a:spcPct val="100000"/>
              </a:lnSpc>
            </a:pPr>
            <a:r>
              <a:rPr lang="en-US" sz="2400" b="0" baseline="0" dirty="0"/>
              <a:t>cfterrill@thecouncil.org 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3051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1277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662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Cathy </a:t>
            </a:r>
            <a:r>
              <a:rPr lang="en-US" dirty="0" err="1"/>
              <a:t>Ficker</a:t>
            </a:r>
            <a:r>
              <a:rPr lang="en-US" dirty="0"/>
              <a:t> Terrill </a:t>
            </a:r>
            <a:r>
              <a:rPr lang="en-US" b="1" dirty="0"/>
              <a:t>| </a:t>
            </a:r>
            <a:r>
              <a:rPr lang="en-US" dirty="0"/>
              <a:t>cfterrill@thecouncil.org </a:t>
            </a:r>
            <a:r>
              <a:rPr lang="en-US" b="1" dirty="0"/>
              <a:t>| </a:t>
            </a:r>
            <a:r>
              <a:rPr lang="en-US" dirty="0"/>
              <a:t>www.C-Q-L.org</a:t>
            </a:r>
          </a:p>
        </p:txBody>
      </p:sp>
    </p:spTree>
    <p:extLst>
      <p:ext uri="{BB962C8B-B14F-4D97-AF65-F5344CB8AC3E}">
        <p14:creationId xmlns:p14="http://schemas.microsoft.com/office/powerpoint/2010/main" val="23542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662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Cathy </a:t>
            </a:r>
            <a:r>
              <a:rPr lang="en-US" dirty="0" err="1"/>
              <a:t>Ficker</a:t>
            </a:r>
            <a:r>
              <a:rPr lang="en-US" dirty="0"/>
              <a:t> Terrill </a:t>
            </a:r>
            <a:r>
              <a:rPr lang="en-US" b="1" dirty="0"/>
              <a:t>| </a:t>
            </a:r>
            <a:r>
              <a:rPr lang="en-US" dirty="0"/>
              <a:t>cfterrill@thecouncil.org </a:t>
            </a:r>
            <a:r>
              <a:rPr lang="en-US" b="1" dirty="0"/>
              <a:t>| </a:t>
            </a:r>
            <a:r>
              <a:rPr lang="en-US" dirty="0"/>
              <a:t>www.C-Q-L.org</a:t>
            </a:r>
          </a:p>
        </p:txBody>
      </p:sp>
    </p:spTree>
    <p:extLst>
      <p:ext uri="{BB962C8B-B14F-4D97-AF65-F5344CB8AC3E}">
        <p14:creationId xmlns:p14="http://schemas.microsoft.com/office/powerpoint/2010/main" val="364816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7F15D69-C4E0-46C7-B768-B0FAD78CE2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304800" y="6492875"/>
            <a:ext cx="662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Cathy </a:t>
            </a:r>
            <a:r>
              <a:rPr lang="en-US" dirty="0" err="1"/>
              <a:t>Ficker</a:t>
            </a:r>
            <a:r>
              <a:rPr lang="en-US" dirty="0"/>
              <a:t> Terrill </a:t>
            </a:r>
            <a:r>
              <a:rPr lang="en-US" b="1" dirty="0"/>
              <a:t>| </a:t>
            </a:r>
            <a:r>
              <a:rPr lang="en-US" dirty="0"/>
              <a:t>cfterrill@thecouncil.org </a:t>
            </a:r>
            <a:r>
              <a:rPr lang="en-US" b="1" dirty="0"/>
              <a:t>| </a:t>
            </a:r>
            <a:r>
              <a:rPr lang="en-US" dirty="0"/>
              <a:t>www.C-Q-L.org</a:t>
            </a:r>
          </a:p>
        </p:txBody>
      </p:sp>
    </p:spTree>
    <p:extLst>
      <p:ext uri="{BB962C8B-B14F-4D97-AF65-F5344CB8AC3E}">
        <p14:creationId xmlns:p14="http://schemas.microsoft.com/office/powerpoint/2010/main" val="120837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41500" y="3701535"/>
            <a:ext cx="539750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CATHY FICKER TERRILL</a:t>
            </a:r>
          </a:p>
          <a:p>
            <a:pPr algn="ctr">
              <a:lnSpc>
                <a:spcPts val="2400"/>
              </a:lnSpc>
            </a:pPr>
            <a:r>
              <a:rPr lang="en-US" sz="3200" b="0" dirty="0">
                <a:solidFill>
                  <a:schemeClr val="bg1"/>
                </a:solidFill>
              </a:rPr>
              <a:t>CQL | </a:t>
            </a:r>
            <a:r>
              <a:rPr lang="en-US" sz="2400" b="0" i="1" dirty="0">
                <a:solidFill>
                  <a:schemeClr val="bg1"/>
                </a:solidFill>
              </a:rPr>
              <a:t>President and CEO</a:t>
            </a:r>
          </a:p>
          <a:p>
            <a:pPr algn="ctr">
              <a:lnSpc>
                <a:spcPts val="2400"/>
              </a:lnSpc>
            </a:pPr>
            <a:endParaRPr lang="en-US" sz="2200" b="0" i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baseline="0" dirty="0">
                <a:solidFill>
                  <a:srgbClr val="005694"/>
                </a:solidFill>
              </a:rPr>
              <a:t>cfterrill@thecouncil.org </a:t>
            </a:r>
            <a:endParaRPr lang="en-US" sz="2400" b="1" dirty="0">
              <a:solidFill>
                <a:srgbClr val="005694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C14082C-892E-486D-BB1E-8FE1160061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2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B35A9AB-1E11-144A-98FF-BDA3F71568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235074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Organizational</a:t>
            </a:r>
            <a:r>
              <a:rPr lang="en-US" sz="3200" baseline="0" dirty="0">
                <a:solidFill>
                  <a:schemeClr val="tx1"/>
                </a:solidFill>
              </a:rPr>
              <a:t> Change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E9C354-9CB9-BA4F-B356-752890B1BC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560637"/>
            <a:ext cx="8382000" cy="2438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Changing Vision into Action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Cathy </a:t>
            </a:r>
            <a:r>
              <a:rPr lang="en-US" dirty="0" err="1"/>
              <a:t>Ficker</a:t>
            </a:r>
            <a:r>
              <a:rPr lang="en-US" dirty="0"/>
              <a:t> Terrill, MS</a:t>
            </a:r>
          </a:p>
          <a:p>
            <a:pPr marL="0" indent="0" algn="ctr">
              <a:buNone/>
            </a:pPr>
            <a:r>
              <a:rPr lang="en-US" dirty="0"/>
              <a:t>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36601-2B2A-4DB1-9BA3-AD65CF010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DD5A9D-29F7-AC44-B37F-836F9990BD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74269"/>
            <a:ext cx="7886700" cy="1096649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Organizational Change: You need An Action Plan</a:t>
            </a:r>
            <a:endParaRPr lang="en-US" sz="3600" dirty="0">
              <a:effectLst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70918"/>
            <a:ext cx="7679190" cy="2209799"/>
          </a:xfrm>
          <a:prstGeom prst="rect">
            <a:avLst/>
          </a:prstGeom>
        </p:spPr>
        <p:txBody>
          <a:bodyPr lIns="82058" tIns="41029" rIns="82058" bIns="41029"/>
          <a:lstStyle/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Describe the change completely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What is the best possible outcome?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Timetable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How will we recognize success?</a:t>
            </a:r>
          </a:p>
        </p:txBody>
      </p:sp>
      <p:pic>
        <p:nvPicPr>
          <p:cNvPr id="11" name="Picture 10" descr="Picture of a classroom setting, a woman in a suit stands at the back speaking and holding papers, while a range of young and older women are sitting at tables around her listening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b="31746"/>
          <a:stretch/>
        </p:blipFill>
        <p:spPr>
          <a:xfrm>
            <a:off x="0" y="3667579"/>
            <a:ext cx="9144000" cy="24601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1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3BD7-9754-CF49-8FE7-58DAD4A561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Quote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81000" y="1447800"/>
            <a:ext cx="83820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400" dirty="0">
                <a:solidFill>
                  <a:srgbClr val="005694"/>
                </a:solidFill>
              </a:rPr>
              <a:t>“If I had an hour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895A"/>
                </a:solidFill>
              </a:rPr>
              <a:t>      save the world,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dirty="0">
                <a:solidFill>
                  <a:srgbClr val="005694"/>
                </a:solidFill>
              </a:rPr>
              <a:t>I’d spend 55 minutes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895A"/>
                </a:solidFill>
              </a:rPr>
              <a:t>      defining the problem.”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rgbClr val="00569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005694"/>
                </a:solidFill>
              </a:rPr>
              <a:t>                                                  - Albert Einstein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1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2F312A-5AEF-3D41-B2F9-CD24949CA9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125" y="656272"/>
            <a:ext cx="8667750" cy="943928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Organizational Change: Focus Groups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Individuals</a:t>
            </a:r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Families</a:t>
            </a:r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Board of Directors</a:t>
            </a:r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Staff at All Levels</a:t>
            </a:r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Community Members</a:t>
            </a:r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Funders</a:t>
            </a:r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pic>
        <p:nvPicPr>
          <p:cNvPr id="9" name="Picture 8" descr="Picture of a middle aged man with a beard and mustache wearing a camoflage jacket speaking into a microphone while a woman sitting next to him listens and another woman in a suit stands in the background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51" y="1676400"/>
            <a:ext cx="3049375" cy="39471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3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B19F0A-9DE2-744A-9A30-0D84FD38A4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404018"/>
            <a:ext cx="81534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Measuring Organizational Change: Outcomes Drive Us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Outcomes defined by individuals </a:t>
            </a:r>
          </a:p>
          <a:p>
            <a:pPr marL="0" indent="0">
              <a:buNone/>
            </a:pPr>
            <a:r>
              <a:rPr lang="en-US" dirty="0"/>
              <a:t>with disabilities and their families: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9228" y="2895600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Home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9228" y="3588602"/>
            <a:ext cx="1816331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9466" y="4350603"/>
            <a:ext cx="293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Volunteer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3561" y="2895600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Friends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3561" y="3588602"/>
            <a:ext cx="2229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Money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3799" y="4350603"/>
            <a:ext cx="2007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Safety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5486400"/>
            <a:ext cx="6213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05694"/>
                </a:solidFill>
              </a:rPr>
              <a:t>The New Focus Is…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5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49C913-52FC-2043-8EDF-6363BD7895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79843"/>
            <a:ext cx="7886700" cy="718185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Data driven decision making</a:t>
            </a:r>
            <a:endParaRPr lang="en-US" sz="3200" dirty="0">
              <a:effectLst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3400" y="1745869"/>
            <a:ext cx="8153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</a:t>
            </a:r>
            <a:r>
              <a:rPr lang="en-US" b="1" dirty="0"/>
              <a:t>           2003	   2006     + or -		</a:t>
            </a: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b="1" dirty="0"/>
              <a:t>People Choose Services	</a:t>
            </a:r>
            <a:r>
              <a:rPr lang="en-US" dirty="0"/>
              <a:t>	47%	   87%      +40%</a:t>
            </a:r>
          </a:p>
          <a:p>
            <a:pPr marL="0" indent="0">
              <a:buNone/>
            </a:pPr>
            <a:r>
              <a:rPr lang="en-US" b="1" dirty="0"/>
              <a:t>People Realize Goals</a:t>
            </a:r>
            <a:r>
              <a:rPr lang="en-US" dirty="0"/>
              <a:t>		63%	   100%    +37%</a:t>
            </a:r>
          </a:p>
          <a:p>
            <a:pPr marL="0" indent="0">
              <a:buNone/>
            </a:pPr>
            <a:r>
              <a:rPr lang="en-US" b="1" dirty="0"/>
              <a:t>Connected to Natural Sup.</a:t>
            </a:r>
            <a:r>
              <a:rPr lang="en-US" dirty="0"/>
              <a:t>	52%	   81%      +29%</a:t>
            </a:r>
          </a:p>
          <a:p>
            <a:pPr marL="0" indent="0">
              <a:buNone/>
            </a:pPr>
            <a:r>
              <a:rPr lang="en-US" b="1" dirty="0"/>
              <a:t>Different Social Roles</a:t>
            </a:r>
            <a:r>
              <a:rPr lang="en-US" dirty="0"/>
              <a:t>		21%	   50%      +29%</a:t>
            </a:r>
          </a:p>
          <a:p>
            <a:pPr marL="0" indent="0">
              <a:buNone/>
            </a:pPr>
            <a:r>
              <a:rPr lang="en-US" b="1" dirty="0"/>
              <a:t>People Have Friends</a:t>
            </a:r>
            <a:r>
              <a:rPr lang="en-US" dirty="0"/>
              <a:t>		58%	   81%      +23%</a:t>
            </a:r>
          </a:p>
          <a:p>
            <a:pPr marL="0" indent="0">
              <a:buNone/>
            </a:pPr>
            <a:r>
              <a:rPr lang="en-US" b="1" dirty="0"/>
              <a:t>Use their Environment</a:t>
            </a:r>
            <a:r>
              <a:rPr lang="en-US" dirty="0"/>
              <a:t>		78%      100%    +22%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2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F1083D-A225-9746-90BD-CB16827761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37984"/>
            <a:ext cx="7886700" cy="928688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Why Study The Future?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1600200"/>
            <a:ext cx="8077200" cy="2743200"/>
          </a:xfrm>
        </p:spPr>
        <p:txBody>
          <a:bodyPr/>
          <a:lstStyle/>
          <a:p>
            <a:pPr marL="0" indent="-465138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No one knows what will happen</a:t>
            </a:r>
          </a:p>
          <a:p>
            <a:pPr marL="0" indent="-465138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Opportunities as well as danger</a:t>
            </a:r>
          </a:p>
          <a:p>
            <a:pPr marL="0" indent="-465138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Change needs to be constructive</a:t>
            </a:r>
          </a:p>
        </p:txBody>
      </p:sp>
      <p:pic>
        <p:nvPicPr>
          <p:cNvPr id="7" name="Picture 6" descr="Picture of a paper reading; 'Key factors &amp; success indicators for person-centered services' a chart below the titele lists key factors and success indicators, many colored tab markers cover sections of the table.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4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54445"/>
          <a:stretch/>
        </p:blipFill>
        <p:spPr>
          <a:xfrm>
            <a:off x="0" y="3733800"/>
            <a:ext cx="9144000" cy="2079172"/>
          </a:xfrm>
          <a:prstGeom prst="rect">
            <a:avLst/>
          </a:prstGeom>
          <a:ln w="22225">
            <a:solidFill>
              <a:srgbClr val="FF895A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4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DCE79D-C921-F94D-B729-138AA69B1C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62001"/>
            <a:ext cx="7886700" cy="838200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Becoming A Learning Organization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8153400" cy="3657600"/>
          </a:xfrm>
        </p:spPr>
        <p:txBody>
          <a:bodyPr wrap="square">
            <a:noAutofit/>
          </a:bodyPr>
          <a:lstStyle/>
          <a:p>
            <a:pPr marL="0" indent="-465138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Learning Organizations take risks</a:t>
            </a:r>
          </a:p>
          <a:p>
            <a:pPr marL="0" indent="-465138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Learning Organizations partner with individuals who will challenge them</a:t>
            </a:r>
          </a:p>
          <a:p>
            <a:pPr marL="0" indent="-465138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For every person considered “too disabled” to work, someone somewhere has figured it out for a person with similar needs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6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DAC33-4CBB-A440-931D-0FE8458E24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" y="626935"/>
            <a:ext cx="8763000" cy="750443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Becoming A Learning Organization - 2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2000" y="1600200"/>
            <a:ext cx="7620000" cy="4343400"/>
          </a:xfrm>
        </p:spPr>
        <p:txBody>
          <a:bodyPr wrap="square"/>
          <a:lstStyle/>
          <a:p>
            <a:pPr marL="0" indent="-465138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Every improvement in services for people with severe disabilities has been a movement away from institutions and segregation and toward community and inclusion</a:t>
            </a:r>
          </a:p>
          <a:p>
            <a:pPr marL="0" indent="-465138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Learning Organizations need leadership to move toward building social ties.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6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1B9753-CA1A-604F-931A-712A0FE1F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62000"/>
            <a:ext cx="7886700" cy="928688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What Learning Organizations Do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" y="1600200"/>
            <a:ext cx="8382000" cy="2336802"/>
          </a:xfrm>
        </p:spPr>
        <p:txBody>
          <a:bodyPr/>
          <a:lstStyle/>
          <a:p>
            <a:pPr marL="465138" indent="-465138"/>
            <a:r>
              <a:rPr lang="en-US" dirty="0"/>
              <a:t>Relentlessly upgrade their team</a:t>
            </a:r>
            <a:endParaRPr lang="en-US" sz="1600" dirty="0"/>
          </a:p>
          <a:p>
            <a:pPr marL="465138" indent="-465138"/>
            <a:r>
              <a:rPr lang="en-US" dirty="0"/>
              <a:t>Use every encounter as an opportunity to evaluate, </a:t>
            </a:r>
          </a:p>
          <a:p>
            <a:pPr marL="0" indent="465138">
              <a:buNone/>
            </a:pPr>
            <a:r>
              <a:rPr lang="en-US" dirty="0"/>
              <a:t>coach and build self-confidence.</a:t>
            </a:r>
            <a:endParaRPr lang="en-US" sz="1600" dirty="0"/>
          </a:p>
          <a:p>
            <a:pPr marL="465138" indent="-465138"/>
            <a:r>
              <a:rPr lang="en-US" dirty="0"/>
              <a:t>Make sure people not only see the vision,</a:t>
            </a:r>
          </a:p>
          <a:p>
            <a:pPr marL="1654175" indent="0">
              <a:buNone/>
            </a:pPr>
            <a:r>
              <a:rPr lang="en-US" sz="3600" dirty="0">
                <a:solidFill>
                  <a:srgbClr val="005694"/>
                </a:solidFill>
              </a:rPr>
              <a:t>            </a:t>
            </a:r>
          </a:p>
        </p:txBody>
      </p:sp>
      <p:grpSp>
        <p:nvGrpSpPr>
          <p:cNvPr id="8" name="Group 7" descr="Tied statement chart; 'They live it., They breathe it., They own it.'">
            <a:extLst>
              <a:ext uri="{FF2B5EF4-FFF2-40B4-BE49-F238E27FC236}">
                <a16:creationId xmlns:a16="http://schemas.microsoft.com/office/drawing/2014/main" id="{313BF57A-1A8D-AC41-AC5D-F14ABE4D39ED}"/>
              </a:ext>
            </a:extLst>
          </p:cNvPr>
          <p:cNvGrpSpPr/>
          <p:nvPr/>
        </p:nvGrpSpPr>
        <p:grpSpPr>
          <a:xfrm>
            <a:off x="2781300" y="4119564"/>
            <a:ext cx="3581400" cy="2190748"/>
            <a:chOff x="2743200" y="4210052"/>
            <a:chExt cx="3581400" cy="2190748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2743200" y="4590144"/>
              <a:ext cx="381000" cy="0"/>
            </a:xfrm>
            <a:prstGeom prst="line">
              <a:avLst/>
            </a:prstGeom>
            <a:ln w="53975">
              <a:solidFill>
                <a:srgbClr val="FF89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43200" y="5243286"/>
              <a:ext cx="381000" cy="0"/>
            </a:xfrm>
            <a:prstGeom prst="line">
              <a:avLst/>
            </a:prstGeom>
            <a:ln w="53975">
              <a:solidFill>
                <a:srgbClr val="FF89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743200" y="5867400"/>
              <a:ext cx="381000" cy="0"/>
            </a:xfrm>
            <a:prstGeom prst="line">
              <a:avLst/>
            </a:prstGeom>
            <a:ln w="53975">
              <a:solidFill>
                <a:srgbClr val="FF89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 descr="Tied statement chart; 'They live it, They breathe it, They own it'">
              <a:extLst>
                <a:ext uri="{FF2B5EF4-FFF2-40B4-BE49-F238E27FC236}">
                  <a16:creationId xmlns:a16="http://schemas.microsoft.com/office/drawing/2014/main" id="{A8EEA1CB-DD7E-BA41-99F5-12F56378CD92}"/>
                </a:ext>
              </a:extLst>
            </p:cNvPr>
            <p:cNvGrpSpPr/>
            <p:nvPr/>
          </p:nvGrpSpPr>
          <p:grpSpPr>
            <a:xfrm>
              <a:off x="2743200" y="4210052"/>
              <a:ext cx="3581400" cy="2190748"/>
              <a:chOff x="2743200" y="4210052"/>
              <a:chExt cx="3581400" cy="2190748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743200" y="4267200"/>
                <a:ext cx="0" cy="1629228"/>
              </a:xfrm>
              <a:prstGeom prst="line">
                <a:avLst/>
              </a:prstGeom>
              <a:ln w="53975">
                <a:solidFill>
                  <a:srgbClr val="FF89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 Placeholder 3">
                <a:extLst>
                  <a:ext uri="{FF2B5EF4-FFF2-40B4-BE49-F238E27FC236}">
                    <a16:creationId xmlns:a16="http://schemas.microsoft.com/office/drawing/2014/main" id="{AFC1854C-1F7D-8540-B1E5-1AFF6307EF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0" y="4210052"/>
                <a:ext cx="3276600" cy="2190748"/>
              </a:xfrm>
              <a:prstGeom prst="rect">
                <a:avLst/>
              </a:prstGeom>
            </p:spPr>
            <p:txBody>
              <a:bodyPr wrap="none" lIns="0" rIns="0" anchor="t" anchorCtr="0"/>
              <a:lstStyle>
                <a:lvl1pPr marL="228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1825" indent="-174625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89025" indent="-174625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145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717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9063" indent="0">
                  <a:buNone/>
                </a:pPr>
                <a:r>
                  <a:rPr lang="en-US" sz="3600" dirty="0">
                    <a:solidFill>
                      <a:srgbClr val="005694"/>
                    </a:solidFill>
                  </a:rPr>
                  <a:t>They </a:t>
                </a:r>
                <a:r>
                  <a:rPr lang="en-US" sz="3600" b="1" dirty="0">
                    <a:solidFill>
                      <a:srgbClr val="005694"/>
                    </a:solidFill>
                  </a:rPr>
                  <a:t>live</a:t>
                </a:r>
                <a:r>
                  <a:rPr lang="en-US" sz="3600" dirty="0">
                    <a:solidFill>
                      <a:srgbClr val="005694"/>
                    </a:solidFill>
                  </a:rPr>
                  <a:t> it. </a:t>
                </a:r>
              </a:p>
              <a:p>
                <a:pPr marL="119063" indent="0">
                  <a:buNone/>
                </a:pPr>
                <a:r>
                  <a:rPr lang="en-US" sz="3600" dirty="0">
                    <a:solidFill>
                      <a:srgbClr val="005694"/>
                    </a:solidFill>
                  </a:rPr>
                  <a:t>They </a:t>
                </a:r>
                <a:r>
                  <a:rPr lang="en-US" sz="3600" b="1" dirty="0">
                    <a:solidFill>
                      <a:srgbClr val="005694"/>
                    </a:solidFill>
                  </a:rPr>
                  <a:t>breathe</a:t>
                </a:r>
                <a:r>
                  <a:rPr lang="en-US" sz="3600" dirty="0">
                    <a:solidFill>
                      <a:srgbClr val="005694"/>
                    </a:solidFill>
                  </a:rPr>
                  <a:t> it.</a:t>
                </a:r>
              </a:p>
              <a:p>
                <a:pPr marL="119063" indent="0">
                  <a:buNone/>
                </a:pPr>
                <a:r>
                  <a:rPr lang="en-US" sz="3600" dirty="0">
                    <a:solidFill>
                      <a:srgbClr val="005694"/>
                    </a:solidFill>
                  </a:rPr>
                  <a:t>They </a:t>
                </a:r>
                <a:r>
                  <a:rPr lang="en-US" sz="3600" b="1" dirty="0">
                    <a:solidFill>
                      <a:srgbClr val="005694"/>
                    </a:solidFill>
                  </a:rPr>
                  <a:t>own</a:t>
                </a:r>
                <a:r>
                  <a:rPr lang="en-US" sz="3600" dirty="0">
                    <a:solidFill>
                      <a:srgbClr val="005694"/>
                    </a:solidFill>
                  </a:rPr>
                  <a:t> it.            </a:t>
                </a:r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3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D3360F-5F79-C541-98F7-89EE0E6C48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500" y="577024"/>
            <a:ext cx="7239000" cy="1325563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What Learning Organizations Also Do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1981200"/>
            <a:ext cx="8001000" cy="4572000"/>
          </a:xfrm>
        </p:spPr>
        <p:txBody>
          <a:bodyPr/>
          <a:lstStyle/>
          <a:p>
            <a:pPr marL="0" indent="-465138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Inspire risk taking</a:t>
            </a:r>
          </a:p>
          <a:p>
            <a:pPr marL="0" indent="-465138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Encourage learning by setting the example</a:t>
            </a:r>
          </a:p>
          <a:p>
            <a:pPr marL="0" indent="-465138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Celebrate success</a:t>
            </a:r>
          </a:p>
          <a:p>
            <a:pPr marL="0" indent="-465138"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Establish trust with candor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6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7671-5113-7A48-AA22-75D653B795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" y="1154727"/>
            <a:ext cx="8763000" cy="623888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005694"/>
                </a:solidFill>
              </a:rPr>
              <a:t>Change is difficult, but change is necessary.</a:t>
            </a:r>
          </a:p>
        </p:txBody>
      </p:sp>
      <p:pic>
        <p:nvPicPr>
          <p:cNvPr id="7" name="Picture 6" descr="Picture of two men wearing baseball caps sitting in a grass field looking towards each other and smiling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" b="57221"/>
          <a:stretch/>
        </p:blipFill>
        <p:spPr>
          <a:xfrm>
            <a:off x="0" y="2057400"/>
            <a:ext cx="9144000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4039" y="4191000"/>
            <a:ext cx="5735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It is easier to be the Changer,</a:t>
            </a:r>
          </a:p>
          <a:p>
            <a:pPr algn="ctr"/>
            <a:r>
              <a:rPr lang="en-US" sz="3600" b="1" dirty="0"/>
              <a:t>than the Change.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z="2400" smtClean="0"/>
              <a:pPr/>
              <a:t>2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7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492A9-9462-634A-8E85-B533B092FA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29568"/>
            <a:ext cx="7886700" cy="870632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Learning Organizations Also: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Laugh</a:t>
            </a:r>
            <a:endParaRPr lang="en-US" sz="16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Positive energy and optimism</a:t>
            </a:r>
            <a:endParaRPr lang="en-US" sz="16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Have courage to make unpopular </a:t>
            </a:r>
          </a:p>
          <a:p>
            <a:pPr marL="0" indent="465138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decisions and gut calls</a:t>
            </a:r>
            <a:endParaRPr lang="en-US" sz="16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Probe and push with a curiosity </a:t>
            </a:r>
          </a:p>
          <a:p>
            <a:pPr marL="0" indent="465138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that borders on skepticism</a:t>
            </a:r>
            <a:endParaRPr lang="en-US" sz="16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Make sure questions are answered with action</a:t>
            </a:r>
          </a:p>
        </p:txBody>
      </p:sp>
      <p:pic>
        <p:nvPicPr>
          <p:cNvPr id="7" name="Picture 6" descr="Picture of a blond woman with curled hair in a dress shirt smiling off to her left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r="43016"/>
          <a:stretch/>
        </p:blipFill>
        <p:spPr>
          <a:xfrm>
            <a:off x="5920921" y="1781628"/>
            <a:ext cx="2512787" cy="381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8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FE64A7-68E7-EE40-A0EC-05B1695BF2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63587"/>
            <a:ext cx="7886700" cy="776288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Where We Used To Be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5800" y="1600200"/>
            <a:ext cx="8001000" cy="4953000"/>
          </a:xfrm>
        </p:spPr>
        <p:txBody>
          <a:bodyPr/>
          <a:lstStyle/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Lincoln State School</a:t>
            </a:r>
            <a:endParaRPr lang="en-US" sz="11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The Rules if you left</a:t>
            </a:r>
            <a:endParaRPr lang="en-US" sz="11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Notify us</a:t>
            </a:r>
            <a:endParaRPr lang="en-US" sz="11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Don’t drive a car</a:t>
            </a:r>
            <a:endParaRPr lang="en-US" sz="11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Do not drink alcohol</a:t>
            </a:r>
            <a:endParaRPr lang="en-US" sz="11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Do not get married</a:t>
            </a:r>
            <a:endParaRPr lang="en-US" sz="11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Do not buy on lay away</a:t>
            </a:r>
          </a:p>
        </p:txBody>
      </p:sp>
      <p:grpSp>
        <p:nvGrpSpPr>
          <p:cNvPr id="5" name="Group 4" descr="Orange stop symbol">
            <a:extLst>
              <a:ext uri="{FF2B5EF4-FFF2-40B4-BE49-F238E27FC236}">
                <a16:creationId xmlns:a16="http://schemas.microsoft.com/office/drawing/2014/main" id="{B43520BD-D950-3D4F-9914-E2C18FA807D6}"/>
              </a:ext>
            </a:extLst>
          </p:cNvPr>
          <p:cNvGrpSpPr/>
          <p:nvPr/>
        </p:nvGrpSpPr>
        <p:grpSpPr>
          <a:xfrm>
            <a:off x="4800600" y="1977570"/>
            <a:ext cx="3352800" cy="3352800"/>
            <a:chOff x="4800600" y="1977570"/>
            <a:chExt cx="3352800" cy="3352800"/>
          </a:xfrm>
        </p:grpSpPr>
        <p:sp>
          <p:nvSpPr>
            <p:cNvPr id="8" name="Oval 7"/>
            <p:cNvSpPr/>
            <p:nvPr/>
          </p:nvSpPr>
          <p:spPr>
            <a:xfrm>
              <a:off x="4800600" y="1977570"/>
              <a:ext cx="3352800" cy="3352800"/>
            </a:xfrm>
            <a:prstGeom prst="ellipse">
              <a:avLst/>
            </a:prstGeom>
            <a:noFill/>
            <a:ln w="381000">
              <a:solidFill>
                <a:srgbClr val="FF89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10200" y="2438400"/>
              <a:ext cx="2057400" cy="2438400"/>
            </a:xfrm>
            <a:prstGeom prst="line">
              <a:avLst/>
            </a:prstGeom>
            <a:ln w="381000">
              <a:solidFill>
                <a:srgbClr val="FF89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5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965F16-B51C-B84D-B356-E44F963C2B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62000"/>
            <a:ext cx="7886700" cy="700088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Unprecedented Opportunities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600200"/>
            <a:ext cx="7848600" cy="4953000"/>
          </a:xfrm>
        </p:spPr>
        <p:txBody>
          <a:bodyPr/>
          <a:lstStyle/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Live more than a century</a:t>
            </a:r>
            <a:endParaRPr lang="en-US" sz="16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Conquer Disease</a:t>
            </a:r>
            <a:endParaRPr lang="en-US" sz="16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Gold Among Gray</a:t>
            </a:r>
            <a:endParaRPr lang="en-US" sz="1600" dirty="0"/>
          </a:p>
          <a:p>
            <a:pPr marL="0" indent="-465138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Smart Houses</a:t>
            </a:r>
          </a:p>
        </p:txBody>
      </p:sp>
      <p:pic>
        <p:nvPicPr>
          <p:cNvPr id="7" name="Picture 6" descr="Picture of a young man in a black suit seated and playing a digital piano while smiling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/>
          <a:stretch/>
        </p:blipFill>
        <p:spPr>
          <a:xfrm>
            <a:off x="4227287" y="2751646"/>
            <a:ext cx="4459513" cy="3225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2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BE5748-8819-6440-9B6C-7EF79DAEE3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09600"/>
            <a:ext cx="7886700" cy="776288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ea typeface="+mn-ea"/>
                <a:cs typeface="+mn-cs"/>
              </a:rPr>
              <a:t>The Seat Of The Soul</a:t>
            </a:r>
            <a:endParaRPr lang="en-US" sz="32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The club that kills can drive a stake into the ground </a:t>
            </a:r>
          </a:p>
          <a:p>
            <a:pPr marL="914400" indent="0">
              <a:buNone/>
            </a:pPr>
            <a:r>
              <a:rPr lang="en-US" sz="2600" b="1" dirty="0">
                <a:solidFill>
                  <a:srgbClr val="005694"/>
                </a:solidFill>
              </a:rPr>
              <a:t>to build a shelter.</a:t>
            </a:r>
          </a:p>
          <a:p>
            <a:pPr marL="0" indent="0">
              <a:buNone/>
            </a:pPr>
            <a:r>
              <a:rPr lang="en-US" sz="2600" b="1" dirty="0"/>
              <a:t>The spear that takes a life can be used as a lever </a:t>
            </a:r>
          </a:p>
          <a:p>
            <a:pPr marL="914400" indent="0">
              <a:buNone/>
            </a:pPr>
            <a:r>
              <a:rPr lang="en-US" sz="2600" b="1" dirty="0">
                <a:solidFill>
                  <a:srgbClr val="005694"/>
                </a:solidFill>
              </a:rPr>
              <a:t>to ease life’s burdens. </a:t>
            </a:r>
          </a:p>
          <a:p>
            <a:pPr marL="0" indent="0">
              <a:buNone/>
            </a:pPr>
            <a:r>
              <a:rPr lang="en-US" sz="2600" b="1" dirty="0"/>
              <a:t>The knife that cuts flesh can be used </a:t>
            </a:r>
          </a:p>
          <a:p>
            <a:pPr marL="914400" indent="0">
              <a:buNone/>
            </a:pPr>
            <a:r>
              <a:rPr lang="en-US" sz="2600" b="1" dirty="0">
                <a:solidFill>
                  <a:srgbClr val="005694"/>
                </a:solidFill>
              </a:rPr>
              <a:t>to cut cloth.</a:t>
            </a:r>
          </a:p>
          <a:p>
            <a:pPr marL="0" indent="0">
              <a:buNone/>
            </a:pPr>
            <a:r>
              <a:rPr lang="en-US" sz="2600" b="1" dirty="0"/>
              <a:t>The hand that builds bombs can be used </a:t>
            </a:r>
          </a:p>
          <a:p>
            <a:pPr marL="914400" indent="0">
              <a:buNone/>
            </a:pPr>
            <a:r>
              <a:rPr lang="en-US" sz="2600" b="1" dirty="0">
                <a:solidFill>
                  <a:srgbClr val="005694"/>
                </a:solidFill>
              </a:rPr>
              <a:t>to build schools. </a:t>
            </a:r>
          </a:p>
          <a:p>
            <a:pPr marL="0" indent="0">
              <a:buNone/>
            </a:pPr>
            <a:r>
              <a:rPr lang="en-US" sz="2600" b="1" dirty="0"/>
              <a:t>The mind that coordinates the activities of violence </a:t>
            </a:r>
          </a:p>
          <a:p>
            <a:pPr marL="914400" indent="0">
              <a:buNone/>
            </a:pPr>
            <a:r>
              <a:rPr lang="en-US" sz="2600" b="1" dirty="0">
                <a:solidFill>
                  <a:srgbClr val="005694"/>
                </a:solidFill>
              </a:rPr>
              <a:t>can coordinate activities of cooperation.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6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9A36-B063-2D40-ACF8-C3F94D82DC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Quote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1219200"/>
            <a:ext cx="8153400" cy="4343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000">
                <a:solidFill>
                  <a:srgbClr val="005694"/>
                </a:solidFill>
              </a:rPr>
              <a:t>“We have long recognized that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650" b="1">
                <a:solidFill>
                  <a:srgbClr val="FF895A"/>
                </a:solidFill>
              </a:rPr>
              <a:t>PEOPLE WITH DISABILITIES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50">
                <a:solidFill>
                  <a:srgbClr val="005694"/>
                </a:solidFill>
              </a:rPr>
              <a:t>are some of our nation’s greatest untapped resources.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300">
                <a:solidFill>
                  <a:srgbClr val="005694"/>
                </a:solidFill>
              </a:rPr>
              <a:t>We believe that </a:t>
            </a:r>
            <a:r>
              <a:rPr lang="en-US" sz="5650" b="1">
                <a:solidFill>
                  <a:srgbClr val="FF895A"/>
                </a:solidFill>
              </a:rPr>
              <a:t>ALL</a:t>
            </a:r>
            <a:r>
              <a:rPr lang="en-US">
                <a:solidFill>
                  <a:srgbClr val="005694"/>
                </a:solidFill>
              </a:rPr>
              <a:t> </a:t>
            </a:r>
            <a:r>
              <a:rPr lang="en-US" sz="3300">
                <a:solidFill>
                  <a:srgbClr val="005694"/>
                </a:solidFill>
              </a:rPr>
              <a:t>persons with disabilities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50">
                <a:solidFill>
                  <a:srgbClr val="005694"/>
                </a:solidFill>
              </a:rPr>
              <a:t>must be fully integrated into mainstream society,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100">
                <a:solidFill>
                  <a:srgbClr val="005694"/>
                </a:solidFill>
              </a:rPr>
              <a:t>so they live </a:t>
            </a:r>
            <a:r>
              <a:rPr lang="en-US" sz="4000" b="1">
                <a:solidFill>
                  <a:srgbClr val="FF895A"/>
                </a:solidFill>
              </a:rPr>
              <a:t>fulfilling </a:t>
            </a:r>
            <a:r>
              <a:rPr lang="en-US" sz="3100">
                <a:solidFill>
                  <a:srgbClr val="005694"/>
                </a:solidFill>
              </a:rPr>
              <a:t>and</a:t>
            </a:r>
            <a:r>
              <a:rPr lang="en-US" sz="4000" b="1">
                <a:solidFill>
                  <a:srgbClr val="FF895A"/>
                </a:solidFill>
              </a:rPr>
              <a:t> rewarding lives.”</a:t>
            </a:r>
          </a:p>
          <a:p>
            <a:pPr marL="0" indent="0">
              <a:spcBef>
                <a:spcPts val="0"/>
              </a:spcBef>
              <a:buNone/>
            </a:pPr>
            <a:endParaRPr lang="en-US">
              <a:solidFill>
                <a:srgbClr val="00569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solidFill>
                  <a:srgbClr val="005694"/>
                </a:solidFill>
              </a:rPr>
              <a:t>                                                - President Bill Clinton, 1992</a:t>
            </a:r>
            <a:endParaRPr lang="en-US" dirty="0">
              <a:solidFill>
                <a:srgbClr val="0056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2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99D2C0-32C6-E540-B77E-10437FAEF0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1100" y="441485"/>
            <a:ext cx="6781800" cy="1234916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Innovation Is As American As Apple Pie</a:t>
            </a:r>
            <a:endParaRPr lang="en-US" sz="3200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76400"/>
            <a:ext cx="8001000" cy="4633753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New products every 30 minutes</a:t>
            </a:r>
            <a:endParaRPr lang="en-US" sz="800" dirty="0"/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YET, we still have so much technology untouched </a:t>
            </a:r>
            <a:endParaRPr lang="en-US" sz="800" dirty="0"/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Global World </a:t>
            </a:r>
            <a:endParaRPr lang="en-US" sz="800" dirty="0"/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YET, we can’t convert sheltered workshops to models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for building social capital.</a:t>
            </a:r>
            <a:endParaRPr lang="en-US" sz="800" dirty="0"/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Computers can Drive Cars</a:t>
            </a:r>
            <a:endParaRPr lang="en-US" sz="800" dirty="0"/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Yet, we are afraid to tear down brick &amp; mortar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to get to outcomes.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8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7689EF-BF2C-4B42-A9F2-42E9C4C3BE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716" y="838200"/>
            <a:ext cx="7886700" cy="644760"/>
          </a:xfrm>
          <a:prstGeom prst="rect">
            <a:avLst/>
          </a:prstGeom>
        </p:spPr>
        <p:txBody>
          <a:bodyPr/>
          <a:lstStyle/>
          <a:p>
            <a:pPr algn="l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Cultural Guidelines…</a:t>
            </a:r>
            <a:endParaRPr lang="en-US" sz="3200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447800"/>
            <a:ext cx="80010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Changing The Way You Handle Change: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332434"/>
            <a:ext cx="4144468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Stop the history</a:t>
            </a:r>
            <a:endParaRPr lang="en-US" sz="1200" dirty="0"/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Don’t wait for instruction</a:t>
            </a:r>
            <a:endParaRPr lang="en-US" sz="1200" dirty="0"/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Don’t Play it Safe</a:t>
            </a:r>
            <a:endParaRPr lang="en-US" sz="1200" dirty="0"/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Try not to break things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2334184"/>
            <a:ext cx="3600088" cy="261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90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Do what works</a:t>
            </a:r>
            <a:endParaRPr lang="en-US" sz="1200" dirty="0"/>
          </a:p>
          <a:p>
            <a:pPr indent="-290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Take initiative</a:t>
            </a:r>
            <a:endParaRPr lang="en-US" sz="1200" dirty="0"/>
          </a:p>
          <a:p>
            <a:pPr indent="-290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Take more risks</a:t>
            </a:r>
            <a:endParaRPr lang="en-US" sz="1200" dirty="0"/>
          </a:p>
          <a:p>
            <a:pPr indent="-290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Welcome destruction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2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505701-EBFB-BF44-9806-C8CDC6C90E9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55639"/>
            <a:ext cx="7886700" cy="700088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Workforce Issues</a:t>
            </a:r>
            <a:endParaRPr lang="en-US" sz="3200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0228" y="1447801"/>
            <a:ext cx="7946571" cy="4953000"/>
          </a:xfrm>
        </p:spPr>
        <p:txBody>
          <a:bodyPr/>
          <a:lstStyle/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Vision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Flexible Leaders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Think Strategically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Retain Best Employees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Information Age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Mentor Staff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Balance Risk with Safety</a:t>
            </a:r>
          </a:p>
        </p:txBody>
      </p:sp>
      <p:pic>
        <p:nvPicPr>
          <p:cNvPr id="9" name="Picture 8" descr="Picture of a conference room set up with tables arranged in a rectangle covered in white tablecloths, many people are seated around the tables looking towards a man who is standing and speaking in the middl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28" y="1752600"/>
            <a:ext cx="3603171" cy="24021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4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2E3D8B-1C7E-3147-B2CE-02694E1711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644058"/>
            <a:ext cx="7886700" cy="700088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Rethinking Our Internal Policy</a:t>
            </a:r>
            <a:endParaRPr lang="en-US" sz="3200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44546" y="1646646"/>
            <a:ext cx="8001000" cy="3672114"/>
          </a:xfrm>
        </p:spPr>
        <p:txBody>
          <a:bodyPr/>
          <a:lstStyle/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Control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Choice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Dignity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Rights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Personal Goals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Self-Advocates as Policy Makers</a:t>
            </a:r>
          </a:p>
        </p:txBody>
      </p:sp>
      <p:pic>
        <p:nvPicPr>
          <p:cNvPr id="4" name="Picture 3" descr="Picture of a man standing behind a podium speaking into a microphon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74078"/>
            <a:ext cx="2343150" cy="3124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9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6831FC-EE84-774C-870B-E1129A1ACF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473392"/>
            <a:ext cx="7886700" cy="623888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Off To See The Wizard</a:t>
            </a:r>
            <a:endParaRPr lang="en-US" sz="3200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2762" y="1447800"/>
            <a:ext cx="7934038" cy="4495800"/>
          </a:xfrm>
        </p:spPr>
        <p:txBody>
          <a:bodyPr/>
          <a:lstStyle/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Friends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Mutual Respect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Interdependence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Courage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Informed Choices</a:t>
            </a:r>
            <a:endParaRPr lang="en-US" sz="1100" dirty="0"/>
          </a:p>
          <a:p>
            <a:pPr marL="0" indent="-465138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Freedom to go HOME</a:t>
            </a:r>
          </a:p>
        </p:txBody>
      </p:sp>
      <p:pic>
        <p:nvPicPr>
          <p:cNvPr id="8" name="Picture 7" descr="Picture of two woman with short hair smiling at the camera, one stands behind the other with her hands on the seated woman's shoulders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46" y="1676400"/>
            <a:ext cx="2944092" cy="3886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7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4FFE-060F-E94B-8960-5B9BD0F4C4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291950"/>
            <a:ext cx="7886700" cy="5847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rgbClr val="005694"/>
                </a:solidFill>
              </a:rPr>
              <a:t>SUCCESS FACTORS</a:t>
            </a:r>
          </a:p>
        </p:txBody>
      </p:sp>
      <p:pic>
        <p:nvPicPr>
          <p:cNvPr id="10" name="Picture 9" descr="Picture of 3 smiling people in a dining area; on the left a man wearing glasses, in the middle a blonde woman wearing glasses and on the right a man in a helmet is drinking through a straw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67" b="29260"/>
          <a:stretch/>
        </p:blipFill>
        <p:spPr>
          <a:xfrm>
            <a:off x="76200" y="2028371"/>
            <a:ext cx="8991600" cy="21626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2845" y="4191000"/>
            <a:ext cx="625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Stay focused on the mission,</a:t>
            </a:r>
          </a:p>
          <a:p>
            <a:pPr algn="ctr"/>
            <a:r>
              <a:rPr lang="en-US" sz="3600" b="1" dirty="0"/>
              <a:t>and the individuals you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z="2400" smtClean="0"/>
              <a:pPr/>
              <a:t>3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6100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88E42-1E07-5D47-8112-9D9BB522A8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8540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Quote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rgbClr val="005694"/>
                </a:solidFill>
              </a:rPr>
              <a:t>“Sometimes our light </a:t>
            </a:r>
            <a:r>
              <a:rPr lang="en-US" sz="4800" b="1" dirty="0">
                <a:solidFill>
                  <a:srgbClr val="FF895A"/>
                </a:solidFill>
              </a:rPr>
              <a:t>goes out.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rgbClr val="005694"/>
                </a:solidFill>
              </a:rPr>
              <a:t>But it is blown again into flame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rgbClr val="005694"/>
                </a:solidFill>
              </a:rPr>
              <a:t>by an encounter with another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FF895A"/>
                </a:solidFill>
              </a:rPr>
              <a:t>human being</a:t>
            </a:r>
            <a:r>
              <a:rPr lang="en-US" sz="4800" dirty="0">
                <a:solidFill>
                  <a:srgbClr val="005694"/>
                </a:solidFill>
              </a:rPr>
              <a:t>. Each of us owes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rgbClr val="005694"/>
                </a:solidFill>
              </a:rPr>
              <a:t>the deepest thanks to those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dirty="0">
                <a:solidFill>
                  <a:srgbClr val="005694"/>
                </a:solidFill>
              </a:rPr>
              <a:t>who have </a:t>
            </a:r>
            <a:r>
              <a:rPr lang="en-US" sz="4800" b="1" dirty="0">
                <a:solidFill>
                  <a:srgbClr val="FF895A"/>
                </a:solidFill>
              </a:rPr>
              <a:t>kindled</a:t>
            </a:r>
            <a:r>
              <a:rPr lang="en-US" sz="4800" dirty="0">
                <a:solidFill>
                  <a:srgbClr val="005694"/>
                </a:solidFill>
              </a:rPr>
              <a:t> this light.”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solidFill>
                  <a:srgbClr val="005694"/>
                </a:solidFill>
              </a:rPr>
              <a:t>                                                  - Albert </a:t>
            </a:r>
            <a:r>
              <a:rPr lang="en-US" sz="3200" dirty="0" err="1">
                <a:solidFill>
                  <a:srgbClr val="005694"/>
                </a:solidFill>
              </a:rPr>
              <a:t>Sweitzer</a:t>
            </a:r>
            <a:endParaRPr lang="en-US" sz="3200" dirty="0">
              <a:solidFill>
                <a:srgbClr val="005694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569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3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5541C-AB52-144E-BBF8-E7518D3295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14400"/>
            <a:ext cx="7886700" cy="603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Usually Happens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679190" cy="4170362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l">
              <a:lnSpc>
                <a:spcPct val="110000"/>
              </a:lnSpc>
              <a:buClr>
                <a:srgbClr val="000066"/>
              </a:buClr>
              <a:buFont typeface="Monotype Sorts" pitchFamily="2" charset="2"/>
              <a:buNone/>
              <a:defRPr/>
            </a:pPr>
            <a:r>
              <a:rPr lang="en-US" sz="3200" dirty="0"/>
              <a:t>Rate of acceptance varies by knowledge of what is happening.</a:t>
            </a:r>
          </a:p>
          <a:p>
            <a:pPr marL="571500" indent="-1651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 10-20% will be In favor</a:t>
            </a:r>
          </a:p>
          <a:p>
            <a:pPr marL="571500" indent="-1651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 60-80% will be on the fence</a:t>
            </a:r>
          </a:p>
          <a:p>
            <a:pPr marL="571500" indent="-1651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  10-20% will be opposed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z="2400" smtClean="0"/>
              <a:pPr/>
              <a:t>4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582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EB2D0F-0262-1942-A293-22FDA4270A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032" y="679676"/>
            <a:ext cx="7886700" cy="9205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Normal Reactions to Change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7755390" cy="4170362"/>
          </a:xfrm>
          <a:prstGeom prst="rect">
            <a:avLst/>
          </a:prstGeom>
        </p:spPr>
        <p:txBody>
          <a:bodyPr lIns="82058" tIns="41029" rIns="82058" bIns="41029"/>
          <a:lstStyle/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Hope It’s Not Real, “I Can Outlast Them”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Impact on Me - Lots of Questions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Fight It - Passive or Blatant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“Prove It to Me”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Support It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/>
              <a:t>Embrace It</a:t>
            </a:r>
            <a:endParaRPr lang="en-US" dirty="0"/>
          </a:p>
        </p:txBody>
      </p:sp>
      <p:pic>
        <p:nvPicPr>
          <p:cNvPr id="4" name="Picture 3" descr="Picture of a room full of people seated at tables having group meetings, in the front 7 people are at a table with papers spread across it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t="714" b="-1"/>
          <a:stretch/>
        </p:blipFill>
        <p:spPr>
          <a:xfrm>
            <a:off x="5155882" y="3278641"/>
            <a:ext cx="3219994" cy="24919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7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C06F9F-88BA-BF43-A931-91A9DA3A2C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49" y="580628"/>
            <a:ext cx="7886700" cy="930275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6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Organizational Change: Resistance</a:t>
            </a:r>
            <a:endParaRPr lang="en-US" sz="3200" dirty="0">
              <a:effectLst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602990" cy="2268989"/>
          </a:xfrm>
          <a:prstGeom prst="rect">
            <a:avLst/>
          </a:prstGeom>
        </p:spPr>
        <p:txBody>
          <a:bodyPr lIns="82058" tIns="41029" rIns="82058" bIns="41029"/>
          <a:lstStyle/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Resistance comes in different forms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Don't take it personally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Some will never accept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Resistance is not necessarily bad </a:t>
            </a:r>
          </a:p>
        </p:txBody>
      </p:sp>
      <p:pic>
        <p:nvPicPr>
          <p:cNvPr id="9" name="Picture 8" descr="Picture of a variety of woman spaced out across theatre seats listening to an unseen speaker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5" b="17485"/>
          <a:stretch/>
        </p:blipFill>
        <p:spPr>
          <a:xfrm>
            <a:off x="39914" y="4047783"/>
            <a:ext cx="9064171" cy="19013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99FD87-EB82-2B4C-9975-AFC9CE1068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0525" y="464661"/>
            <a:ext cx="8362950" cy="706250"/>
          </a:xfrm>
          <a:prstGeom prst="rect">
            <a:avLst/>
          </a:prstGeom>
        </p:spPr>
        <p:txBody>
          <a:bodyPr/>
          <a:lstStyle/>
          <a:p>
            <a:pPr algn="ctr" rtl="0" eaLnBrk="1" latinLnBrk="0" hangingPunct="1"/>
            <a:r>
              <a:rPr lang="en-US" sz="3200" kern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Organizational Change: Fear Of Losing</a:t>
            </a:r>
            <a:endParaRPr lang="en-US" sz="2800" dirty="0">
              <a:effectLst/>
            </a:endParaRPr>
          </a:p>
        </p:txBody>
      </p:sp>
      <p:grpSp>
        <p:nvGrpSpPr>
          <p:cNvPr id="2" name="Group 1" descr="Graphic of many words making a picture; history, job, focus, reputation, passion, friends, control, respect, prestige, input, connection, competency, and culture.">
            <a:extLst>
              <a:ext uri="{FF2B5EF4-FFF2-40B4-BE49-F238E27FC236}">
                <a16:creationId xmlns:a16="http://schemas.microsoft.com/office/drawing/2014/main" id="{7770B67D-BF46-0D4E-ACEE-1B4B0772D760}"/>
              </a:ext>
            </a:extLst>
          </p:cNvPr>
          <p:cNvGrpSpPr/>
          <p:nvPr/>
        </p:nvGrpSpPr>
        <p:grpSpPr>
          <a:xfrm>
            <a:off x="76201" y="822330"/>
            <a:ext cx="9067799" cy="5227886"/>
            <a:chOff x="152401" y="1217950"/>
            <a:chExt cx="9067799" cy="5227886"/>
          </a:xfrm>
        </p:grpSpPr>
        <p:sp>
          <p:nvSpPr>
            <p:cNvPr id="7" name="TextBox 6"/>
            <p:cNvSpPr txBox="1"/>
            <p:nvPr/>
          </p:nvSpPr>
          <p:spPr>
            <a:xfrm>
              <a:off x="1307735" y="1219200"/>
              <a:ext cx="2959465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dirty="0">
                  <a:solidFill>
                    <a:srgbClr val="005694"/>
                  </a:solidFill>
                </a:rPr>
                <a:t>JOB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434" y="1217950"/>
              <a:ext cx="5110566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800" b="1" dirty="0">
                  <a:solidFill>
                    <a:srgbClr val="DCCE87"/>
                  </a:solidFill>
                </a:rPr>
                <a:t>FOCUS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1230927" y="2831128"/>
              <a:ext cx="421320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rgbClr val="FF895A"/>
                  </a:solidFill>
                </a:rPr>
                <a:t>HISTORY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9200" y="2667000"/>
              <a:ext cx="652133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FF895A"/>
                  </a:solidFill>
                </a:rPr>
                <a:t>REPUTATION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62742" y="3692604"/>
              <a:ext cx="324826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DCCE87"/>
                  </a:solidFill>
                </a:rPr>
                <a:t>PASSION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9879" y="3704772"/>
              <a:ext cx="3137397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b="1" dirty="0">
                  <a:solidFill>
                    <a:srgbClr val="005694"/>
                  </a:solidFill>
                </a:rPr>
                <a:t>FRIENDS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6372" y="4410164"/>
              <a:ext cx="318818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FF895A"/>
                  </a:solidFill>
                </a:rPr>
                <a:t>RESPECT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67692" y="4412681"/>
              <a:ext cx="314708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DCCE87"/>
                  </a:solidFill>
                </a:rPr>
                <a:t>PRESTIGE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5400000">
              <a:off x="6654886" y="3720948"/>
              <a:ext cx="22061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DCCE87"/>
                  </a:solidFill>
                </a:rPr>
                <a:t>CONTROL</a:t>
              </a:r>
              <a:endParaRPr lang="en-US" sz="700" dirty="0">
                <a:solidFill>
                  <a:srgbClr val="DCCE87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08886" y="5239656"/>
              <a:ext cx="21715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5694"/>
                  </a:solidFill>
                </a:rPr>
                <a:t>CONNECTION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9000" y="4876176"/>
              <a:ext cx="471917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5694"/>
                  </a:solidFill>
                </a:rPr>
                <a:t>CULTURE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9056" y="5619758"/>
              <a:ext cx="28143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DCCE87"/>
                  </a:solidFill>
                </a:rPr>
                <a:t>COMPETENCE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776903" y="3816410"/>
              <a:ext cx="331693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rgbClr val="005694"/>
                  </a:solidFill>
                </a:rPr>
                <a:t>INPUT</a:t>
              </a:r>
              <a:endParaRPr lang="en-US" sz="16600" dirty="0">
                <a:solidFill>
                  <a:srgbClr val="005694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1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12A74E-D1B1-EA41-ABA0-EA83D02744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62000"/>
            <a:ext cx="7886700" cy="9286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Why Change Fails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90688"/>
            <a:ext cx="7679190" cy="4079874"/>
          </a:xfrm>
          <a:prstGeom prst="rect">
            <a:avLst/>
          </a:prstGeom>
        </p:spPr>
        <p:txBody>
          <a:bodyPr lIns="82058" tIns="41029" rIns="82058" bIns="41029"/>
          <a:lstStyle/>
          <a:p>
            <a:pPr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Misunderstandings</a:t>
            </a:r>
          </a:p>
          <a:p>
            <a:pPr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Power plays</a:t>
            </a:r>
          </a:p>
          <a:p>
            <a:pPr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No “say” In process or outcomes</a:t>
            </a:r>
          </a:p>
          <a:p>
            <a:pPr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Self interest overrides everything</a:t>
            </a:r>
          </a:p>
          <a:p>
            <a:pPr indent="-457200" algn="l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Fear of the unknown</a:t>
            </a:r>
          </a:p>
        </p:txBody>
      </p:sp>
      <p:pic>
        <p:nvPicPr>
          <p:cNvPr id="8" name="Picture 7" descr="Picture of women in theatre seating looking towards the foreground, some are smiling and others are listening intently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80381"/>
            <a:ext cx="2381250" cy="381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1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2290AA-0144-8D43-8D73-7CB3764903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723900"/>
            <a:ext cx="7886700" cy="69770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Communication Guidelines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5593" y="1600200"/>
            <a:ext cx="7889396" cy="4170362"/>
          </a:xfrm>
          <a:prstGeom prst="rect">
            <a:avLst/>
          </a:prstGeom>
        </p:spPr>
        <p:txBody>
          <a:bodyPr lIns="82058" tIns="41029" rIns="82058" bIns="41029"/>
          <a:lstStyle/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Need champions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Talk to people in person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Tell the truth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Let people express their feelings</a:t>
            </a:r>
          </a:p>
          <a:p>
            <a:pPr marL="457200" indent="-457200" algn="l">
              <a:lnSpc>
                <a:spcPct val="110000"/>
              </a:lnSpc>
              <a:buClr>
                <a:srgbClr val="000066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Discuss the real issues</a:t>
            </a:r>
          </a:p>
        </p:txBody>
      </p:sp>
      <p:pic>
        <p:nvPicPr>
          <p:cNvPr id="4" name="Picture 3" descr="Picture of a man in a striped shirt smiling towards the camera, a person's hand rests on his shoulder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r="43651"/>
          <a:stretch/>
        </p:blipFill>
        <p:spPr>
          <a:xfrm>
            <a:off x="5847193" y="1780381"/>
            <a:ext cx="2821214" cy="381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15D69-C4E0-46C7-B768-B0FAD78CE27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59158"/>
      </p:ext>
    </p:extLst>
  </p:cSld>
  <p:clrMapOvr>
    <a:masterClrMapping/>
  </p:clrMapOvr>
</p:sld>
</file>

<file path=ppt/theme/theme1.xml><?xml version="1.0" encoding="utf-8"?>
<a:theme xmlns:a="http://schemas.openxmlformats.org/drawingml/2006/main" name="CATHY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ISC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TRO SLIDE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CATHY PP template</Template>
  <TotalTime>1271</TotalTime>
  <Words>1023</Words>
  <Application>Microsoft Macintosh PowerPoint</Application>
  <PresentationFormat>On-screen Show (4:3)</PresentationFormat>
  <Paragraphs>266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Monotype Sorts</vt:lpstr>
      <vt:lpstr>CATHY PP template</vt:lpstr>
      <vt:lpstr>INTRO SLIDES 2</vt:lpstr>
      <vt:lpstr>THEME 1</vt:lpstr>
      <vt:lpstr>THEME 2</vt:lpstr>
      <vt:lpstr>MISC SLIDES</vt:lpstr>
      <vt:lpstr>1_INTRO SLIDES 1</vt:lpstr>
      <vt:lpstr>Organizational Change</vt:lpstr>
      <vt:lpstr>Change is difficult, but change is necessary.</vt:lpstr>
      <vt:lpstr>SUCCESS FACTORS</vt:lpstr>
      <vt:lpstr>What Usually Happens</vt:lpstr>
      <vt:lpstr>Normal Reactions to Change</vt:lpstr>
      <vt:lpstr>Organizational Change: Resistance</vt:lpstr>
      <vt:lpstr>Organizational Change: Fear Of Losing</vt:lpstr>
      <vt:lpstr>Why Change Fails</vt:lpstr>
      <vt:lpstr>Communication Guidelines</vt:lpstr>
      <vt:lpstr>Organizational Change: You need An Action Plan</vt:lpstr>
      <vt:lpstr>Quote 1</vt:lpstr>
      <vt:lpstr>Organizational Change: Focus Groups</vt:lpstr>
      <vt:lpstr>Measuring Organizational Change: Outcomes Drive Us</vt:lpstr>
      <vt:lpstr>Data driven decision making</vt:lpstr>
      <vt:lpstr>Why Study The Future?</vt:lpstr>
      <vt:lpstr>Becoming A Learning Organization</vt:lpstr>
      <vt:lpstr>Becoming A Learning Organization - 2</vt:lpstr>
      <vt:lpstr>What Learning Organizations Do</vt:lpstr>
      <vt:lpstr>What Learning Organizations Also Do</vt:lpstr>
      <vt:lpstr>Learning Organizations Also:</vt:lpstr>
      <vt:lpstr>Where We Used To Be</vt:lpstr>
      <vt:lpstr>Unprecedented Opportunities</vt:lpstr>
      <vt:lpstr>The Seat Of The Soul</vt:lpstr>
      <vt:lpstr>Quote 2</vt:lpstr>
      <vt:lpstr>Innovation Is As American As Apple Pie</vt:lpstr>
      <vt:lpstr>Cultural Guidelines…</vt:lpstr>
      <vt:lpstr>Workforce Issues</vt:lpstr>
      <vt:lpstr>Rethinking Our Internal Policy</vt:lpstr>
      <vt:lpstr>Off To See The Wizard</vt:lpstr>
      <vt:lpstr>Quote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change</dc:title>
  <dc:creator>Seth</dc:creator>
  <cp:lastModifiedBy>Davis, Gabriella</cp:lastModifiedBy>
  <cp:revision>100</cp:revision>
  <dcterms:created xsi:type="dcterms:W3CDTF">2015-04-16T01:03:15Z</dcterms:created>
  <dcterms:modified xsi:type="dcterms:W3CDTF">2020-08-19T00:32:39Z</dcterms:modified>
</cp:coreProperties>
</file>