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68" r:id="rId3"/>
    <p:sldId id="269" r:id="rId4"/>
    <p:sldId id="262" r:id="rId5"/>
    <p:sldId id="285" r:id="rId6"/>
    <p:sldId id="280" r:id="rId7"/>
    <p:sldId id="281" r:id="rId8"/>
    <p:sldId id="287" r:id="rId9"/>
    <p:sldId id="282" r:id="rId10"/>
    <p:sldId id="286" r:id="rId11"/>
    <p:sldId id="284" r:id="rId12"/>
    <p:sldId id="283" r:id="rId13"/>
    <p:sldId id="2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81"/>
    <p:restoredTop sz="96405"/>
  </p:normalViewPr>
  <p:slideViewPr>
    <p:cSldViewPr snapToGrid="0" snapToObjects="1">
      <p:cViewPr varScale="1">
        <p:scale>
          <a:sx n="124" d="100"/>
          <a:sy n="124" d="100"/>
        </p:scale>
        <p:origin x="91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9F5BB3-4518-4E81-BE6A-129C18C8AF19}"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EC5207C0-B2A8-4BDA-BD06-1EE356D6647E}">
      <dgm:prSet/>
      <dgm:spPr/>
      <dgm:t>
        <a:bodyPr/>
        <a:lstStyle/>
        <a:p>
          <a:r>
            <a:rPr lang="en-US" dirty="0"/>
            <a:t>Welcome &amp; Announcements</a:t>
          </a:r>
        </a:p>
      </dgm:t>
    </dgm:pt>
    <dgm:pt modelId="{5DC1B142-90E8-407B-934B-A50FDCF8B78B}" type="parTrans" cxnId="{0F055D33-7858-45F7-AB15-E2D9FEE6FAFF}">
      <dgm:prSet/>
      <dgm:spPr/>
      <dgm:t>
        <a:bodyPr/>
        <a:lstStyle/>
        <a:p>
          <a:endParaRPr lang="en-US"/>
        </a:p>
      </dgm:t>
    </dgm:pt>
    <dgm:pt modelId="{7377F9E2-AC45-4507-8AE1-4F0C2AF3D311}" type="sibTrans" cxnId="{0F055D33-7858-45F7-AB15-E2D9FEE6FAFF}">
      <dgm:prSet/>
      <dgm:spPr/>
      <dgm:t>
        <a:bodyPr/>
        <a:lstStyle/>
        <a:p>
          <a:endParaRPr lang="en-US"/>
        </a:p>
      </dgm:t>
    </dgm:pt>
    <dgm:pt modelId="{F361844D-5BD3-4B09-BA70-911F80AFC4C3}">
      <dgm:prSet/>
      <dgm:spPr/>
      <dgm:t>
        <a:bodyPr/>
        <a:lstStyle/>
        <a:p>
          <a:r>
            <a:rPr lang="en-US" dirty="0"/>
            <a:t>Topics of Today’s Meeting	</a:t>
          </a:r>
        </a:p>
      </dgm:t>
    </dgm:pt>
    <dgm:pt modelId="{CF5777FC-55C5-470E-8457-E1250CAE34EA}" type="parTrans" cxnId="{BF47D3C8-E8F0-4FF5-B730-72908DF5C1D5}">
      <dgm:prSet/>
      <dgm:spPr/>
      <dgm:t>
        <a:bodyPr/>
        <a:lstStyle/>
        <a:p>
          <a:endParaRPr lang="en-US"/>
        </a:p>
      </dgm:t>
    </dgm:pt>
    <dgm:pt modelId="{28957D68-DC8A-4803-8D0A-5B9A89668711}" type="sibTrans" cxnId="{BF47D3C8-E8F0-4FF5-B730-72908DF5C1D5}">
      <dgm:prSet/>
      <dgm:spPr/>
      <dgm:t>
        <a:bodyPr/>
        <a:lstStyle/>
        <a:p>
          <a:endParaRPr lang="en-US"/>
        </a:p>
      </dgm:t>
    </dgm:pt>
    <dgm:pt modelId="{D2AFE166-A38B-4375-8CFC-B87871E50869}">
      <dgm:prSet/>
      <dgm:spPr/>
      <dgm:t>
        <a:bodyPr/>
        <a:lstStyle/>
        <a:p>
          <a:r>
            <a:rPr lang="en-US"/>
            <a:t>Important Communications &amp; Reminders</a:t>
          </a:r>
        </a:p>
      </dgm:t>
    </dgm:pt>
    <dgm:pt modelId="{DD30791C-1847-4C1E-9CB0-4C33F57CC114}" type="parTrans" cxnId="{FAEDBE1F-FE07-4ECF-9666-704DB4EB6BDF}">
      <dgm:prSet/>
      <dgm:spPr/>
      <dgm:t>
        <a:bodyPr/>
        <a:lstStyle/>
        <a:p>
          <a:endParaRPr lang="en-US"/>
        </a:p>
      </dgm:t>
    </dgm:pt>
    <dgm:pt modelId="{4E3BDE6F-4E03-441D-985B-45E8374B8AD8}" type="sibTrans" cxnId="{FAEDBE1F-FE07-4ECF-9666-704DB4EB6BDF}">
      <dgm:prSet/>
      <dgm:spPr/>
      <dgm:t>
        <a:bodyPr/>
        <a:lstStyle/>
        <a:p>
          <a:endParaRPr lang="en-US"/>
        </a:p>
      </dgm:t>
    </dgm:pt>
    <dgm:pt modelId="{8588DB4C-A85F-47EE-AA82-E3BBDB528133}">
      <dgm:prSet/>
      <dgm:spPr/>
      <dgm:t>
        <a:bodyPr/>
        <a:lstStyle/>
        <a:p>
          <a:r>
            <a:rPr lang="en-US" dirty="0"/>
            <a:t>Training – What Goes on in the Search Committee?</a:t>
          </a:r>
        </a:p>
      </dgm:t>
    </dgm:pt>
    <dgm:pt modelId="{FD41AF01-46E9-4293-8AEA-5D1DB81B4F7D}" type="parTrans" cxnId="{FB887014-477D-4CC9-845C-F802D4AF3599}">
      <dgm:prSet/>
      <dgm:spPr/>
      <dgm:t>
        <a:bodyPr/>
        <a:lstStyle/>
        <a:p>
          <a:endParaRPr lang="en-US"/>
        </a:p>
      </dgm:t>
    </dgm:pt>
    <dgm:pt modelId="{0459EAF6-E1F7-4F06-9CA0-E1A42C154047}" type="sibTrans" cxnId="{FB887014-477D-4CC9-845C-F802D4AF3599}">
      <dgm:prSet/>
      <dgm:spPr/>
      <dgm:t>
        <a:bodyPr/>
        <a:lstStyle/>
        <a:p>
          <a:endParaRPr lang="en-US"/>
        </a:p>
      </dgm:t>
    </dgm:pt>
    <dgm:pt modelId="{4BD23BB4-4A67-47B8-9A0F-DD0188B2CB85}">
      <dgm:prSet/>
      <dgm:spPr/>
      <dgm:t>
        <a:bodyPr/>
        <a:lstStyle/>
        <a:p>
          <a:r>
            <a:rPr lang="en-US"/>
            <a:t>Listening to Your Voices</a:t>
          </a:r>
        </a:p>
      </dgm:t>
    </dgm:pt>
    <dgm:pt modelId="{3EA6C84B-2E04-4699-BE9F-4AC779C448F8}" type="parTrans" cxnId="{A2416A72-78E1-4890-9024-BF9AA4E541B5}">
      <dgm:prSet/>
      <dgm:spPr/>
      <dgm:t>
        <a:bodyPr/>
        <a:lstStyle/>
        <a:p>
          <a:endParaRPr lang="en-US"/>
        </a:p>
      </dgm:t>
    </dgm:pt>
    <dgm:pt modelId="{BFDC1253-2107-4F40-862D-0B3988078882}" type="sibTrans" cxnId="{A2416A72-78E1-4890-9024-BF9AA4E541B5}">
      <dgm:prSet/>
      <dgm:spPr/>
      <dgm:t>
        <a:bodyPr/>
        <a:lstStyle/>
        <a:p>
          <a:endParaRPr lang="en-US"/>
        </a:p>
      </dgm:t>
    </dgm:pt>
    <dgm:pt modelId="{22BD3CB9-D0EE-4B81-A380-93CBD01B2C0A}">
      <dgm:prSet/>
      <dgm:spPr/>
      <dgm:t>
        <a:bodyPr/>
        <a:lstStyle/>
        <a:p>
          <a:r>
            <a:rPr lang="en-US"/>
            <a:t>Research Assistants Club – </a:t>
          </a:r>
          <a:r>
            <a:rPr lang="en-US" i="1"/>
            <a:t>The Nguyen, Narges Hadi, Sarah Schiffecker</a:t>
          </a:r>
          <a:endParaRPr lang="en-US"/>
        </a:p>
      </dgm:t>
    </dgm:pt>
    <dgm:pt modelId="{FFE08B0F-27E8-4A7D-BEC9-BC116072A732}" type="parTrans" cxnId="{2A05CF55-A593-49AF-BEEA-81C27E24EC16}">
      <dgm:prSet/>
      <dgm:spPr/>
      <dgm:t>
        <a:bodyPr/>
        <a:lstStyle/>
        <a:p>
          <a:endParaRPr lang="en-US"/>
        </a:p>
      </dgm:t>
    </dgm:pt>
    <dgm:pt modelId="{E2A28EFD-B94E-4B80-9E22-D7E2DEE2BF32}" type="sibTrans" cxnId="{2A05CF55-A593-49AF-BEEA-81C27E24EC16}">
      <dgm:prSet/>
      <dgm:spPr/>
      <dgm:t>
        <a:bodyPr/>
        <a:lstStyle/>
        <a:p>
          <a:endParaRPr lang="en-US"/>
        </a:p>
      </dgm:t>
    </dgm:pt>
    <dgm:pt modelId="{3AD5F606-6F05-DC47-9BF4-D83E8DFD388F}" type="pres">
      <dgm:prSet presAssocID="{C99F5BB3-4518-4E81-BE6A-129C18C8AF19}" presName="linear" presStyleCnt="0">
        <dgm:presLayoutVars>
          <dgm:dir/>
          <dgm:animLvl val="lvl"/>
          <dgm:resizeHandles val="exact"/>
        </dgm:presLayoutVars>
      </dgm:prSet>
      <dgm:spPr/>
    </dgm:pt>
    <dgm:pt modelId="{E7332A06-2B1F-404A-A4E7-7821FF5BF770}" type="pres">
      <dgm:prSet presAssocID="{EC5207C0-B2A8-4BDA-BD06-1EE356D6647E}" presName="parentLin" presStyleCnt="0"/>
      <dgm:spPr/>
    </dgm:pt>
    <dgm:pt modelId="{00732F89-E6F1-844F-89D2-D58E357FBFE1}" type="pres">
      <dgm:prSet presAssocID="{EC5207C0-B2A8-4BDA-BD06-1EE356D6647E}" presName="parentLeftMargin" presStyleLbl="node1" presStyleIdx="0" presStyleCnt="4"/>
      <dgm:spPr/>
    </dgm:pt>
    <dgm:pt modelId="{CCD77A56-569D-454E-A27B-C691068C5C9D}" type="pres">
      <dgm:prSet presAssocID="{EC5207C0-B2A8-4BDA-BD06-1EE356D6647E}" presName="parentText" presStyleLbl="node1" presStyleIdx="0" presStyleCnt="4">
        <dgm:presLayoutVars>
          <dgm:chMax val="0"/>
          <dgm:bulletEnabled val="1"/>
        </dgm:presLayoutVars>
      </dgm:prSet>
      <dgm:spPr/>
    </dgm:pt>
    <dgm:pt modelId="{5855E342-7F1B-5444-BF52-07BE23AE03CF}" type="pres">
      <dgm:prSet presAssocID="{EC5207C0-B2A8-4BDA-BD06-1EE356D6647E}" presName="negativeSpace" presStyleCnt="0"/>
      <dgm:spPr/>
    </dgm:pt>
    <dgm:pt modelId="{99B37BF2-5EDA-5B41-B106-CCE369E32905}" type="pres">
      <dgm:prSet presAssocID="{EC5207C0-B2A8-4BDA-BD06-1EE356D6647E}" presName="childText" presStyleLbl="conFgAcc1" presStyleIdx="0" presStyleCnt="4">
        <dgm:presLayoutVars>
          <dgm:bulletEnabled val="1"/>
        </dgm:presLayoutVars>
      </dgm:prSet>
      <dgm:spPr/>
    </dgm:pt>
    <dgm:pt modelId="{FD23BE0A-1F9E-654F-9077-2E1EFFA86A35}" type="pres">
      <dgm:prSet presAssocID="{7377F9E2-AC45-4507-8AE1-4F0C2AF3D311}" presName="spaceBetweenRectangles" presStyleCnt="0"/>
      <dgm:spPr/>
    </dgm:pt>
    <dgm:pt modelId="{DA0CB81D-35F9-5D41-AFEC-6F5FC4A80569}" type="pres">
      <dgm:prSet presAssocID="{F361844D-5BD3-4B09-BA70-911F80AFC4C3}" presName="parentLin" presStyleCnt="0"/>
      <dgm:spPr/>
    </dgm:pt>
    <dgm:pt modelId="{134FB870-B71C-5B4E-A779-D504BD031851}" type="pres">
      <dgm:prSet presAssocID="{F361844D-5BD3-4B09-BA70-911F80AFC4C3}" presName="parentLeftMargin" presStyleLbl="node1" presStyleIdx="0" presStyleCnt="4"/>
      <dgm:spPr/>
    </dgm:pt>
    <dgm:pt modelId="{7E49E4C5-4623-1740-ADD7-F9A6C35469DA}" type="pres">
      <dgm:prSet presAssocID="{F361844D-5BD3-4B09-BA70-911F80AFC4C3}" presName="parentText" presStyleLbl="node1" presStyleIdx="1" presStyleCnt="4">
        <dgm:presLayoutVars>
          <dgm:chMax val="0"/>
          <dgm:bulletEnabled val="1"/>
        </dgm:presLayoutVars>
      </dgm:prSet>
      <dgm:spPr/>
    </dgm:pt>
    <dgm:pt modelId="{9C938220-0DB9-5E42-B944-11D45BEA1F5C}" type="pres">
      <dgm:prSet presAssocID="{F361844D-5BD3-4B09-BA70-911F80AFC4C3}" presName="negativeSpace" presStyleCnt="0"/>
      <dgm:spPr/>
    </dgm:pt>
    <dgm:pt modelId="{9E14C1F0-D80C-2042-8FCF-08853BA3AB18}" type="pres">
      <dgm:prSet presAssocID="{F361844D-5BD3-4B09-BA70-911F80AFC4C3}" presName="childText" presStyleLbl="conFgAcc1" presStyleIdx="1" presStyleCnt="4">
        <dgm:presLayoutVars>
          <dgm:bulletEnabled val="1"/>
        </dgm:presLayoutVars>
      </dgm:prSet>
      <dgm:spPr/>
    </dgm:pt>
    <dgm:pt modelId="{E36FF72E-D856-F24C-9BAB-9A5A6521C9B8}" type="pres">
      <dgm:prSet presAssocID="{28957D68-DC8A-4803-8D0A-5B9A89668711}" presName="spaceBetweenRectangles" presStyleCnt="0"/>
      <dgm:spPr/>
    </dgm:pt>
    <dgm:pt modelId="{BB16DB2A-3FD3-994E-9C23-25FE75100E34}" type="pres">
      <dgm:prSet presAssocID="{4BD23BB4-4A67-47B8-9A0F-DD0188B2CB85}" presName="parentLin" presStyleCnt="0"/>
      <dgm:spPr/>
    </dgm:pt>
    <dgm:pt modelId="{17185598-60C0-5E44-927E-D8AA5136B7D5}" type="pres">
      <dgm:prSet presAssocID="{4BD23BB4-4A67-47B8-9A0F-DD0188B2CB85}" presName="parentLeftMargin" presStyleLbl="node1" presStyleIdx="1" presStyleCnt="4"/>
      <dgm:spPr/>
    </dgm:pt>
    <dgm:pt modelId="{503A8963-9BA1-0B43-83C0-B6220A1F112F}" type="pres">
      <dgm:prSet presAssocID="{4BD23BB4-4A67-47B8-9A0F-DD0188B2CB85}" presName="parentText" presStyleLbl="node1" presStyleIdx="2" presStyleCnt="4">
        <dgm:presLayoutVars>
          <dgm:chMax val="0"/>
          <dgm:bulletEnabled val="1"/>
        </dgm:presLayoutVars>
      </dgm:prSet>
      <dgm:spPr/>
    </dgm:pt>
    <dgm:pt modelId="{D0777AF8-13C1-2343-AD8A-2735D654F933}" type="pres">
      <dgm:prSet presAssocID="{4BD23BB4-4A67-47B8-9A0F-DD0188B2CB85}" presName="negativeSpace" presStyleCnt="0"/>
      <dgm:spPr/>
    </dgm:pt>
    <dgm:pt modelId="{D51B6B88-CC59-7C48-8A83-0A1A4B490F5E}" type="pres">
      <dgm:prSet presAssocID="{4BD23BB4-4A67-47B8-9A0F-DD0188B2CB85}" presName="childText" presStyleLbl="conFgAcc1" presStyleIdx="2" presStyleCnt="4">
        <dgm:presLayoutVars>
          <dgm:bulletEnabled val="1"/>
        </dgm:presLayoutVars>
      </dgm:prSet>
      <dgm:spPr/>
    </dgm:pt>
    <dgm:pt modelId="{BAEF0387-CE59-FB4C-B42D-B8258AFE34E5}" type="pres">
      <dgm:prSet presAssocID="{BFDC1253-2107-4F40-862D-0B3988078882}" presName="spaceBetweenRectangles" presStyleCnt="0"/>
      <dgm:spPr/>
    </dgm:pt>
    <dgm:pt modelId="{09C56025-6C0D-F048-AE84-BCE6C2D9B1F4}" type="pres">
      <dgm:prSet presAssocID="{22BD3CB9-D0EE-4B81-A380-93CBD01B2C0A}" presName="parentLin" presStyleCnt="0"/>
      <dgm:spPr/>
    </dgm:pt>
    <dgm:pt modelId="{AC725D34-D07C-0C46-8AB2-6185F1EAE9AC}" type="pres">
      <dgm:prSet presAssocID="{22BD3CB9-D0EE-4B81-A380-93CBD01B2C0A}" presName="parentLeftMargin" presStyleLbl="node1" presStyleIdx="2" presStyleCnt="4"/>
      <dgm:spPr/>
    </dgm:pt>
    <dgm:pt modelId="{510A871D-A047-E54E-B747-33DDA75ACDFF}" type="pres">
      <dgm:prSet presAssocID="{22BD3CB9-D0EE-4B81-A380-93CBD01B2C0A}" presName="parentText" presStyleLbl="node1" presStyleIdx="3" presStyleCnt="4">
        <dgm:presLayoutVars>
          <dgm:chMax val="0"/>
          <dgm:bulletEnabled val="1"/>
        </dgm:presLayoutVars>
      </dgm:prSet>
      <dgm:spPr/>
    </dgm:pt>
    <dgm:pt modelId="{5D2DF676-99F2-C746-ACBC-A36B05CEB7BB}" type="pres">
      <dgm:prSet presAssocID="{22BD3CB9-D0EE-4B81-A380-93CBD01B2C0A}" presName="negativeSpace" presStyleCnt="0"/>
      <dgm:spPr/>
    </dgm:pt>
    <dgm:pt modelId="{7BCBD7BB-3FF7-9648-A428-540FD8828798}" type="pres">
      <dgm:prSet presAssocID="{22BD3CB9-D0EE-4B81-A380-93CBD01B2C0A}" presName="childText" presStyleLbl="conFgAcc1" presStyleIdx="3" presStyleCnt="4">
        <dgm:presLayoutVars>
          <dgm:bulletEnabled val="1"/>
        </dgm:presLayoutVars>
      </dgm:prSet>
      <dgm:spPr/>
    </dgm:pt>
  </dgm:ptLst>
  <dgm:cxnLst>
    <dgm:cxn modelId="{855C3F0E-B57E-A844-8157-DF6E588E5D55}" type="presOf" srcId="{4BD23BB4-4A67-47B8-9A0F-DD0188B2CB85}" destId="{17185598-60C0-5E44-927E-D8AA5136B7D5}" srcOrd="0" destOrd="0" presId="urn:microsoft.com/office/officeart/2005/8/layout/list1"/>
    <dgm:cxn modelId="{D37C7F0E-4DA7-B748-8F44-EE0FC9A7AFF5}" type="presOf" srcId="{F361844D-5BD3-4B09-BA70-911F80AFC4C3}" destId="{134FB870-B71C-5B4E-A779-D504BD031851}" srcOrd="0" destOrd="0" presId="urn:microsoft.com/office/officeart/2005/8/layout/list1"/>
    <dgm:cxn modelId="{FB887014-477D-4CC9-845C-F802D4AF3599}" srcId="{F361844D-5BD3-4B09-BA70-911F80AFC4C3}" destId="{8588DB4C-A85F-47EE-AA82-E3BBDB528133}" srcOrd="1" destOrd="0" parTransId="{FD41AF01-46E9-4293-8AEA-5D1DB81B4F7D}" sibTransId="{0459EAF6-E1F7-4F06-9CA0-E1A42C154047}"/>
    <dgm:cxn modelId="{FAEDBE1F-FE07-4ECF-9666-704DB4EB6BDF}" srcId="{F361844D-5BD3-4B09-BA70-911F80AFC4C3}" destId="{D2AFE166-A38B-4375-8CFC-B87871E50869}" srcOrd="0" destOrd="0" parTransId="{DD30791C-1847-4C1E-9CB0-4C33F57CC114}" sibTransId="{4E3BDE6F-4E03-441D-985B-45E8374B8AD8}"/>
    <dgm:cxn modelId="{B141A028-5B2D-C84F-B125-33B53AE005E5}" type="presOf" srcId="{22BD3CB9-D0EE-4B81-A380-93CBD01B2C0A}" destId="{510A871D-A047-E54E-B747-33DDA75ACDFF}" srcOrd="1" destOrd="0" presId="urn:microsoft.com/office/officeart/2005/8/layout/list1"/>
    <dgm:cxn modelId="{0F055D33-7858-45F7-AB15-E2D9FEE6FAFF}" srcId="{C99F5BB3-4518-4E81-BE6A-129C18C8AF19}" destId="{EC5207C0-B2A8-4BDA-BD06-1EE356D6647E}" srcOrd="0" destOrd="0" parTransId="{5DC1B142-90E8-407B-934B-A50FDCF8B78B}" sibTransId="{7377F9E2-AC45-4507-8AE1-4F0C2AF3D311}"/>
    <dgm:cxn modelId="{43BD9149-0ABA-1941-8AEF-9836F2CE4AE6}" type="presOf" srcId="{EC5207C0-B2A8-4BDA-BD06-1EE356D6647E}" destId="{00732F89-E6F1-844F-89D2-D58E357FBFE1}" srcOrd="0" destOrd="0" presId="urn:microsoft.com/office/officeart/2005/8/layout/list1"/>
    <dgm:cxn modelId="{2A05CF55-A593-49AF-BEEA-81C27E24EC16}" srcId="{C99F5BB3-4518-4E81-BE6A-129C18C8AF19}" destId="{22BD3CB9-D0EE-4B81-A380-93CBD01B2C0A}" srcOrd="3" destOrd="0" parTransId="{FFE08B0F-27E8-4A7D-BEC9-BC116072A732}" sibTransId="{E2A28EFD-B94E-4B80-9E22-D7E2DEE2BF32}"/>
    <dgm:cxn modelId="{B069B659-EC6C-8F49-BDF3-BD7CEFC978AB}" type="presOf" srcId="{4BD23BB4-4A67-47B8-9A0F-DD0188B2CB85}" destId="{503A8963-9BA1-0B43-83C0-B6220A1F112F}" srcOrd="1" destOrd="0" presId="urn:microsoft.com/office/officeart/2005/8/layout/list1"/>
    <dgm:cxn modelId="{A48A185D-2996-6F4D-A23F-0236FABB976E}" type="presOf" srcId="{C99F5BB3-4518-4E81-BE6A-129C18C8AF19}" destId="{3AD5F606-6F05-DC47-9BF4-D83E8DFD388F}" srcOrd="0" destOrd="0" presId="urn:microsoft.com/office/officeart/2005/8/layout/list1"/>
    <dgm:cxn modelId="{A2416A72-78E1-4890-9024-BF9AA4E541B5}" srcId="{C99F5BB3-4518-4E81-BE6A-129C18C8AF19}" destId="{4BD23BB4-4A67-47B8-9A0F-DD0188B2CB85}" srcOrd="2" destOrd="0" parTransId="{3EA6C84B-2E04-4699-BE9F-4AC779C448F8}" sibTransId="{BFDC1253-2107-4F40-862D-0B3988078882}"/>
    <dgm:cxn modelId="{98294E7E-20AE-194D-96BF-E89831FEF96B}" type="presOf" srcId="{F361844D-5BD3-4B09-BA70-911F80AFC4C3}" destId="{7E49E4C5-4623-1740-ADD7-F9A6C35469DA}" srcOrd="1" destOrd="0" presId="urn:microsoft.com/office/officeart/2005/8/layout/list1"/>
    <dgm:cxn modelId="{B7265397-123D-B448-8FC2-C0E30452B4AE}" type="presOf" srcId="{D2AFE166-A38B-4375-8CFC-B87871E50869}" destId="{9E14C1F0-D80C-2042-8FCF-08853BA3AB18}" srcOrd="0" destOrd="0" presId="urn:microsoft.com/office/officeart/2005/8/layout/list1"/>
    <dgm:cxn modelId="{BF47D3C8-E8F0-4FF5-B730-72908DF5C1D5}" srcId="{C99F5BB3-4518-4E81-BE6A-129C18C8AF19}" destId="{F361844D-5BD3-4B09-BA70-911F80AFC4C3}" srcOrd="1" destOrd="0" parTransId="{CF5777FC-55C5-470E-8457-E1250CAE34EA}" sibTransId="{28957D68-DC8A-4803-8D0A-5B9A89668711}"/>
    <dgm:cxn modelId="{5FAA6EE3-ED56-574E-BDBA-BB7D63AE7B7A}" type="presOf" srcId="{8588DB4C-A85F-47EE-AA82-E3BBDB528133}" destId="{9E14C1F0-D80C-2042-8FCF-08853BA3AB18}" srcOrd="0" destOrd="1" presId="urn:microsoft.com/office/officeart/2005/8/layout/list1"/>
    <dgm:cxn modelId="{1BB4E2EE-817F-CC4D-AB3A-FD0337D9966E}" type="presOf" srcId="{22BD3CB9-D0EE-4B81-A380-93CBD01B2C0A}" destId="{AC725D34-D07C-0C46-8AB2-6185F1EAE9AC}" srcOrd="0" destOrd="0" presId="urn:microsoft.com/office/officeart/2005/8/layout/list1"/>
    <dgm:cxn modelId="{469604FC-0344-014E-85F8-9FE324893F82}" type="presOf" srcId="{EC5207C0-B2A8-4BDA-BD06-1EE356D6647E}" destId="{CCD77A56-569D-454E-A27B-C691068C5C9D}" srcOrd="1" destOrd="0" presId="urn:microsoft.com/office/officeart/2005/8/layout/list1"/>
    <dgm:cxn modelId="{FC0C5060-2A47-2B42-804E-F2DAC1FD7E06}" type="presParOf" srcId="{3AD5F606-6F05-DC47-9BF4-D83E8DFD388F}" destId="{E7332A06-2B1F-404A-A4E7-7821FF5BF770}" srcOrd="0" destOrd="0" presId="urn:microsoft.com/office/officeart/2005/8/layout/list1"/>
    <dgm:cxn modelId="{AA7E04A3-4AB2-1844-B33E-43963876D831}" type="presParOf" srcId="{E7332A06-2B1F-404A-A4E7-7821FF5BF770}" destId="{00732F89-E6F1-844F-89D2-D58E357FBFE1}" srcOrd="0" destOrd="0" presId="urn:microsoft.com/office/officeart/2005/8/layout/list1"/>
    <dgm:cxn modelId="{B50A5F26-9B4C-CE4F-8C7C-D4EB76D2D3CE}" type="presParOf" srcId="{E7332A06-2B1F-404A-A4E7-7821FF5BF770}" destId="{CCD77A56-569D-454E-A27B-C691068C5C9D}" srcOrd="1" destOrd="0" presId="urn:microsoft.com/office/officeart/2005/8/layout/list1"/>
    <dgm:cxn modelId="{39A01D99-CC79-0545-8DF5-5E60CF85F5BC}" type="presParOf" srcId="{3AD5F606-6F05-DC47-9BF4-D83E8DFD388F}" destId="{5855E342-7F1B-5444-BF52-07BE23AE03CF}" srcOrd="1" destOrd="0" presId="urn:microsoft.com/office/officeart/2005/8/layout/list1"/>
    <dgm:cxn modelId="{1D679EDB-3EA3-AF4B-9F90-443196453DA4}" type="presParOf" srcId="{3AD5F606-6F05-DC47-9BF4-D83E8DFD388F}" destId="{99B37BF2-5EDA-5B41-B106-CCE369E32905}" srcOrd="2" destOrd="0" presId="urn:microsoft.com/office/officeart/2005/8/layout/list1"/>
    <dgm:cxn modelId="{B185FCDB-C3F8-0E4D-AEC8-93355BED2D51}" type="presParOf" srcId="{3AD5F606-6F05-DC47-9BF4-D83E8DFD388F}" destId="{FD23BE0A-1F9E-654F-9077-2E1EFFA86A35}" srcOrd="3" destOrd="0" presId="urn:microsoft.com/office/officeart/2005/8/layout/list1"/>
    <dgm:cxn modelId="{4539631A-33D8-D540-A836-204A4A9BE43E}" type="presParOf" srcId="{3AD5F606-6F05-DC47-9BF4-D83E8DFD388F}" destId="{DA0CB81D-35F9-5D41-AFEC-6F5FC4A80569}" srcOrd="4" destOrd="0" presId="urn:microsoft.com/office/officeart/2005/8/layout/list1"/>
    <dgm:cxn modelId="{685834C8-A415-1F4E-93B0-D395204FAC34}" type="presParOf" srcId="{DA0CB81D-35F9-5D41-AFEC-6F5FC4A80569}" destId="{134FB870-B71C-5B4E-A779-D504BD031851}" srcOrd="0" destOrd="0" presId="urn:microsoft.com/office/officeart/2005/8/layout/list1"/>
    <dgm:cxn modelId="{9FF9E441-4BA5-244C-989C-20D2116A6EE2}" type="presParOf" srcId="{DA0CB81D-35F9-5D41-AFEC-6F5FC4A80569}" destId="{7E49E4C5-4623-1740-ADD7-F9A6C35469DA}" srcOrd="1" destOrd="0" presId="urn:microsoft.com/office/officeart/2005/8/layout/list1"/>
    <dgm:cxn modelId="{A10E1818-16CE-6442-8F87-73540FE0ADAF}" type="presParOf" srcId="{3AD5F606-6F05-DC47-9BF4-D83E8DFD388F}" destId="{9C938220-0DB9-5E42-B944-11D45BEA1F5C}" srcOrd="5" destOrd="0" presId="urn:microsoft.com/office/officeart/2005/8/layout/list1"/>
    <dgm:cxn modelId="{C3A28C0B-091B-D842-98FB-CA2418FA61B7}" type="presParOf" srcId="{3AD5F606-6F05-DC47-9BF4-D83E8DFD388F}" destId="{9E14C1F0-D80C-2042-8FCF-08853BA3AB18}" srcOrd="6" destOrd="0" presId="urn:microsoft.com/office/officeart/2005/8/layout/list1"/>
    <dgm:cxn modelId="{8593443C-230B-3E4B-99B9-C8B369AB0DF3}" type="presParOf" srcId="{3AD5F606-6F05-DC47-9BF4-D83E8DFD388F}" destId="{E36FF72E-D856-F24C-9BAB-9A5A6521C9B8}" srcOrd="7" destOrd="0" presId="urn:microsoft.com/office/officeart/2005/8/layout/list1"/>
    <dgm:cxn modelId="{BEFFD03C-A262-6442-B5E0-208B34446E0B}" type="presParOf" srcId="{3AD5F606-6F05-DC47-9BF4-D83E8DFD388F}" destId="{BB16DB2A-3FD3-994E-9C23-25FE75100E34}" srcOrd="8" destOrd="0" presId="urn:microsoft.com/office/officeart/2005/8/layout/list1"/>
    <dgm:cxn modelId="{7297950D-DCAA-EC49-98DC-F5D2A7070193}" type="presParOf" srcId="{BB16DB2A-3FD3-994E-9C23-25FE75100E34}" destId="{17185598-60C0-5E44-927E-D8AA5136B7D5}" srcOrd="0" destOrd="0" presId="urn:microsoft.com/office/officeart/2005/8/layout/list1"/>
    <dgm:cxn modelId="{9A8F181A-142B-6F49-9422-E70DAB6D18BC}" type="presParOf" srcId="{BB16DB2A-3FD3-994E-9C23-25FE75100E34}" destId="{503A8963-9BA1-0B43-83C0-B6220A1F112F}" srcOrd="1" destOrd="0" presId="urn:microsoft.com/office/officeart/2005/8/layout/list1"/>
    <dgm:cxn modelId="{D5430020-E4B0-1B4A-9349-5C5A08888DEC}" type="presParOf" srcId="{3AD5F606-6F05-DC47-9BF4-D83E8DFD388F}" destId="{D0777AF8-13C1-2343-AD8A-2735D654F933}" srcOrd="9" destOrd="0" presId="urn:microsoft.com/office/officeart/2005/8/layout/list1"/>
    <dgm:cxn modelId="{51483A59-AF0E-F04B-9948-2B8B8CA3CD44}" type="presParOf" srcId="{3AD5F606-6F05-DC47-9BF4-D83E8DFD388F}" destId="{D51B6B88-CC59-7C48-8A83-0A1A4B490F5E}" srcOrd="10" destOrd="0" presId="urn:microsoft.com/office/officeart/2005/8/layout/list1"/>
    <dgm:cxn modelId="{EE45EE30-A54D-9349-928D-8AEF89224FD7}" type="presParOf" srcId="{3AD5F606-6F05-DC47-9BF4-D83E8DFD388F}" destId="{BAEF0387-CE59-FB4C-B42D-B8258AFE34E5}" srcOrd="11" destOrd="0" presId="urn:microsoft.com/office/officeart/2005/8/layout/list1"/>
    <dgm:cxn modelId="{B6EBF669-4B40-0E44-895A-E2C1A40B0B69}" type="presParOf" srcId="{3AD5F606-6F05-DC47-9BF4-D83E8DFD388F}" destId="{09C56025-6C0D-F048-AE84-BCE6C2D9B1F4}" srcOrd="12" destOrd="0" presId="urn:microsoft.com/office/officeart/2005/8/layout/list1"/>
    <dgm:cxn modelId="{8CC032B8-78B5-EE4B-AFAB-F4F22D126AD5}" type="presParOf" srcId="{09C56025-6C0D-F048-AE84-BCE6C2D9B1F4}" destId="{AC725D34-D07C-0C46-8AB2-6185F1EAE9AC}" srcOrd="0" destOrd="0" presId="urn:microsoft.com/office/officeart/2005/8/layout/list1"/>
    <dgm:cxn modelId="{9ED93C9D-4022-2F4F-B5BE-6E244A88A5E7}" type="presParOf" srcId="{09C56025-6C0D-F048-AE84-BCE6C2D9B1F4}" destId="{510A871D-A047-E54E-B747-33DDA75ACDFF}" srcOrd="1" destOrd="0" presId="urn:microsoft.com/office/officeart/2005/8/layout/list1"/>
    <dgm:cxn modelId="{70632B51-4E8A-164E-9667-0C076ADB114C}" type="presParOf" srcId="{3AD5F606-6F05-DC47-9BF4-D83E8DFD388F}" destId="{5D2DF676-99F2-C746-ACBC-A36B05CEB7BB}" srcOrd="13" destOrd="0" presId="urn:microsoft.com/office/officeart/2005/8/layout/list1"/>
    <dgm:cxn modelId="{E8BC8B9A-1028-0241-AFEA-F1D0129F86F0}" type="presParOf" srcId="{3AD5F606-6F05-DC47-9BF4-D83E8DFD388F}" destId="{7BCBD7BB-3FF7-9648-A428-540FD882879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37BF2-5EDA-5B41-B106-CCE369E32905}">
      <dsp:nvSpPr>
        <dsp:cNvPr id="0" name=""/>
        <dsp:cNvSpPr/>
      </dsp:nvSpPr>
      <dsp:spPr>
        <a:xfrm>
          <a:off x="0" y="485355"/>
          <a:ext cx="7012370" cy="529200"/>
        </a:xfrm>
        <a:prstGeom prst="rect">
          <a:avLst/>
        </a:prstGeom>
        <a:solidFill>
          <a:schemeClr val="lt1">
            <a:alpha val="90000"/>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CD77A56-569D-454E-A27B-C691068C5C9D}">
      <dsp:nvSpPr>
        <dsp:cNvPr id="0" name=""/>
        <dsp:cNvSpPr/>
      </dsp:nvSpPr>
      <dsp:spPr>
        <a:xfrm>
          <a:off x="350618" y="175395"/>
          <a:ext cx="4908659" cy="619920"/>
        </a:xfrm>
        <a:prstGeom prst="round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5536" tIns="0" rIns="185536" bIns="0" numCol="1" spcCol="1270" anchor="ctr" anchorCtr="0">
          <a:noAutofit/>
        </a:bodyPr>
        <a:lstStyle/>
        <a:p>
          <a:pPr marL="0" lvl="0" indent="0" algn="l" defTabSz="933450">
            <a:lnSpc>
              <a:spcPct val="90000"/>
            </a:lnSpc>
            <a:spcBef>
              <a:spcPct val="0"/>
            </a:spcBef>
            <a:spcAft>
              <a:spcPct val="35000"/>
            </a:spcAft>
            <a:buNone/>
          </a:pPr>
          <a:r>
            <a:rPr lang="en-US" sz="2100" kern="1200" dirty="0"/>
            <a:t>Welcome &amp; Announcements</a:t>
          </a:r>
        </a:p>
      </dsp:txBody>
      <dsp:txXfrm>
        <a:off x="380880" y="205657"/>
        <a:ext cx="4848135" cy="559396"/>
      </dsp:txXfrm>
    </dsp:sp>
    <dsp:sp modelId="{9E14C1F0-D80C-2042-8FCF-08853BA3AB18}">
      <dsp:nvSpPr>
        <dsp:cNvPr id="0" name=""/>
        <dsp:cNvSpPr/>
      </dsp:nvSpPr>
      <dsp:spPr>
        <a:xfrm>
          <a:off x="0" y="1437915"/>
          <a:ext cx="7012370" cy="1190700"/>
        </a:xfrm>
        <a:prstGeom prst="rect">
          <a:avLst/>
        </a:prstGeom>
        <a:solidFill>
          <a:schemeClr val="lt1">
            <a:alpha val="90000"/>
            <a:hueOff val="0"/>
            <a:satOff val="0"/>
            <a:lumOff val="0"/>
            <a:alphaOff val="0"/>
          </a:schemeClr>
        </a:solidFill>
        <a:ln w="12700" cap="rnd" cmpd="sng" algn="ctr">
          <a:solidFill>
            <a:schemeClr val="accent2">
              <a:hueOff val="397245"/>
              <a:satOff val="2304"/>
              <a:lumOff val="228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4238" tIns="437388" rIns="544238"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Important Communications &amp; Reminders</a:t>
          </a:r>
        </a:p>
        <a:p>
          <a:pPr marL="228600" lvl="1" indent="-228600" algn="l" defTabSz="933450">
            <a:lnSpc>
              <a:spcPct val="90000"/>
            </a:lnSpc>
            <a:spcBef>
              <a:spcPct val="0"/>
            </a:spcBef>
            <a:spcAft>
              <a:spcPct val="15000"/>
            </a:spcAft>
            <a:buChar char="•"/>
          </a:pPr>
          <a:r>
            <a:rPr lang="en-US" sz="2100" kern="1200" dirty="0"/>
            <a:t>Training – What Goes on in the Search Committee?</a:t>
          </a:r>
        </a:p>
      </dsp:txBody>
      <dsp:txXfrm>
        <a:off x="0" y="1437915"/>
        <a:ext cx="7012370" cy="1190700"/>
      </dsp:txXfrm>
    </dsp:sp>
    <dsp:sp modelId="{7E49E4C5-4623-1740-ADD7-F9A6C35469DA}">
      <dsp:nvSpPr>
        <dsp:cNvPr id="0" name=""/>
        <dsp:cNvSpPr/>
      </dsp:nvSpPr>
      <dsp:spPr>
        <a:xfrm>
          <a:off x="350618" y="1127955"/>
          <a:ext cx="4908659" cy="619920"/>
        </a:xfrm>
        <a:prstGeom prst="roundRect">
          <a:avLst/>
        </a:prstGeom>
        <a:gradFill rotWithShape="0">
          <a:gsLst>
            <a:gs pos="0">
              <a:schemeClr val="accent2">
                <a:hueOff val="397245"/>
                <a:satOff val="2304"/>
                <a:lumOff val="2288"/>
                <a:alphaOff val="0"/>
                <a:tint val="98000"/>
                <a:lumMod val="110000"/>
              </a:schemeClr>
            </a:gs>
            <a:gs pos="84000">
              <a:schemeClr val="accent2">
                <a:hueOff val="397245"/>
                <a:satOff val="2304"/>
                <a:lumOff val="2288"/>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5536" tIns="0" rIns="185536" bIns="0" numCol="1" spcCol="1270" anchor="ctr" anchorCtr="0">
          <a:noAutofit/>
        </a:bodyPr>
        <a:lstStyle/>
        <a:p>
          <a:pPr marL="0" lvl="0" indent="0" algn="l" defTabSz="933450">
            <a:lnSpc>
              <a:spcPct val="90000"/>
            </a:lnSpc>
            <a:spcBef>
              <a:spcPct val="0"/>
            </a:spcBef>
            <a:spcAft>
              <a:spcPct val="35000"/>
            </a:spcAft>
            <a:buNone/>
          </a:pPr>
          <a:r>
            <a:rPr lang="en-US" sz="2100" kern="1200" dirty="0"/>
            <a:t>Topics of Today’s Meeting	</a:t>
          </a:r>
        </a:p>
      </dsp:txBody>
      <dsp:txXfrm>
        <a:off x="380880" y="1158217"/>
        <a:ext cx="4848135" cy="559396"/>
      </dsp:txXfrm>
    </dsp:sp>
    <dsp:sp modelId="{D51B6B88-CC59-7C48-8A83-0A1A4B490F5E}">
      <dsp:nvSpPr>
        <dsp:cNvPr id="0" name=""/>
        <dsp:cNvSpPr/>
      </dsp:nvSpPr>
      <dsp:spPr>
        <a:xfrm>
          <a:off x="0" y="3051975"/>
          <a:ext cx="7012370" cy="529200"/>
        </a:xfrm>
        <a:prstGeom prst="rect">
          <a:avLst/>
        </a:prstGeom>
        <a:solidFill>
          <a:schemeClr val="lt1">
            <a:alpha val="90000"/>
            <a:hueOff val="0"/>
            <a:satOff val="0"/>
            <a:lumOff val="0"/>
            <a:alphaOff val="0"/>
          </a:schemeClr>
        </a:solidFill>
        <a:ln w="12700" cap="rnd" cmpd="sng" algn="ctr">
          <a:solidFill>
            <a:schemeClr val="accent2">
              <a:hueOff val="794490"/>
              <a:satOff val="4609"/>
              <a:lumOff val="4576"/>
              <a:alphaOff val="0"/>
            </a:schemeClr>
          </a:solidFill>
          <a:prstDash val="solid"/>
        </a:ln>
        <a:effectLst/>
      </dsp:spPr>
      <dsp:style>
        <a:lnRef idx="1">
          <a:scrgbClr r="0" g="0" b="0"/>
        </a:lnRef>
        <a:fillRef idx="1">
          <a:scrgbClr r="0" g="0" b="0"/>
        </a:fillRef>
        <a:effectRef idx="0">
          <a:scrgbClr r="0" g="0" b="0"/>
        </a:effectRef>
        <a:fontRef idx="minor"/>
      </dsp:style>
    </dsp:sp>
    <dsp:sp modelId="{503A8963-9BA1-0B43-83C0-B6220A1F112F}">
      <dsp:nvSpPr>
        <dsp:cNvPr id="0" name=""/>
        <dsp:cNvSpPr/>
      </dsp:nvSpPr>
      <dsp:spPr>
        <a:xfrm>
          <a:off x="350618" y="2742015"/>
          <a:ext cx="4908659" cy="619920"/>
        </a:xfrm>
        <a:prstGeom prst="roundRect">
          <a:avLst/>
        </a:prstGeom>
        <a:gradFill rotWithShape="0">
          <a:gsLst>
            <a:gs pos="0">
              <a:schemeClr val="accent2">
                <a:hueOff val="794490"/>
                <a:satOff val="4609"/>
                <a:lumOff val="4576"/>
                <a:alphaOff val="0"/>
                <a:tint val="98000"/>
                <a:lumMod val="110000"/>
              </a:schemeClr>
            </a:gs>
            <a:gs pos="84000">
              <a:schemeClr val="accent2">
                <a:hueOff val="794490"/>
                <a:satOff val="4609"/>
                <a:lumOff val="4576"/>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5536" tIns="0" rIns="185536" bIns="0" numCol="1" spcCol="1270" anchor="ctr" anchorCtr="0">
          <a:noAutofit/>
        </a:bodyPr>
        <a:lstStyle/>
        <a:p>
          <a:pPr marL="0" lvl="0" indent="0" algn="l" defTabSz="933450">
            <a:lnSpc>
              <a:spcPct val="90000"/>
            </a:lnSpc>
            <a:spcBef>
              <a:spcPct val="0"/>
            </a:spcBef>
            <a:spcAft>
              <a:spcPct val="35000"/>
            </a:spcAft>
            <a:buNone/>
          </a:pPr>
          <a:r>
            <a:rPr lang="en-US" sz="2100" kern="1200"/>
            <a:t>Listening to Your Voices</a:t>
          </a:r>
        </a:p>
      </dsp:txBody>
      <dsp:txXfrm>
        <a:off x="380880" y="2772277"/>
        <a:ext cx="4848135" cy="559396"/>
      </dsp:txXfrm>
    </dsp:sp>
    <dsp:sp modelId="{7BCBD7BB-3FF7-9648-A428-540FD8828798}">
      <dsp:nvSpPr>
        <dsp:cNvPr id="0" name=""/>
        <dsp:cNvSpPr/>
      </dsp:nvSpPr>
      <dsp:spPr>
        <a:xfrm>
          <a:off x="0" y="4004535"/>
          <a:ext cx="7012370" cy="529200"/>
        </a:xfrm>
        <a:prstGeom prst="rect">
          <a:avLst/>
        </a:prstGeom>
        <a:solidFill>
          <a:schemeClr val="lt1">
            <a:alpha val="90000"/>
            <a:hueOff val="0"/>
            <a:satOff val="0"/>
            <a:lumOff val="0"/>
            <a:alphaOff val="0"/>
          </a:schemeClr>
        </a:solidFill>
        <a:ln w="12700" cap="rnd" cmpd="sng" algn="ctr">
          <a:solidFill>
            <a:schemeClr val="accent2">
              <a:hueOff val="1191735"/>
              <a:satOff val="6913"/>
              <a:lumOff val="6864"/>
              <a:alphaOff val="0"/>
            </a:schemeClr>
          </a:solidFill>
          <a:prstDash val="solid"/>
        </a:ln>
        <a:effectLst/>
      </dsp:spPr>
      <dsp:style>
        <a:lnRef idx="1">
          <a:scrgbClr r="0" g="0" b="0"/>
        </a:lnRef>
        <a:fillRef idx="1">
          <a:scrgbClr r="0" g="0" b="0"/>
        </a:fillRef>
        <a:effectRef idx="0">
          <a:scrgbClr r="0" g="0" b="0"/>
        </a:effectRef>
        <a:fontRef idx="minor"/>
      </dsp:style>
    </dsp:sp>
    <dsp:sp modelId="{510A871D-A047-E54E-B747-33DDA75ACDFF}">
      <dsp:nvSpPr>
        <dsp:cNvPr id="0" name=""/>
        <dsp:cNvSpPr/>
      </dsp:nvSpPr>
      <dsp:spPr>
        <a:xfrm>
          <a:off x="350618" y="3694575"/>
          <a:ext cx="4908659" cy="619920"/>
        </a:xfrm>
        <a:prstGeom prst="roundRect">
          <a:avLst/>
        </a:prstGeom>
        <a:gradFill rotWithShape="0">
          <a:gsLst>
            <a:gs pos="0">
              <a:schemeClr val="accent2">
                <a:hueOff val="1191735"/>
                <a:satOff val="6913"/>
                <a:lumOff val="6864"/>
                <a:alphaOff val="0"/>
                <a:tint val="98000"/>
                <a:lumMod val="110000"/>
              </a:schemeClr>
            </a:gs>
            <a:gs pos="84000">
              <a:schemeClr val="accent2">
                <a:hueOff val="1191735"/>
                <a:satOff val="6913"/>
                <a:lumOff val="6864"/>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5536" tIns="0" rIns="185536" bIns="0" numCol="1" spcCol="1270" anchor="ctr" anchorCtr="0">
          <a:noAutofit/>
        </a:bodyPr>
        <a:lstStyle/>
        <a:p>
          <a:pPr marL="0" lvl="0" indent="0" algn="l" defTabSz="933450">
            <a:lnSpc>
              <a:spcPct val="90000"/>
            </a:lnSpc>
            <a:spcBef>
              <a:spcPct val="0"/>
            </a:spcBef>
            <a:spcAft>
              <a:spcPct val="35000"/>
            </a:spcAft>
            <a:buNone/>
          </a:pPr>
          <a:r>
            <a:rPr lang="en-US" sz="2100" kern="1200"/>
            <a:t>Research Assistants Club – </a:t>
          </a:r>
          <a:r>
            <a:rPr lang="en-US" sz="2100" i="1" kern="1200"/>
            <a:t>The Nguyen, Narges Hadi, Sarah Schiffecker</a:t>
          </a:r>
          <a:endParaRPr lang="en-US" sz="2100" kern="1200"/>
        </a:p>
      </dsp:txBody>
      <dsp:txXfrm>
        <a:off x="380880" y="3724837"/>
        <a:ext cx="4848135"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2/24/21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0082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4478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2/24/21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2052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175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2/24/21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676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66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4663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130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5561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2/24/21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1494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4807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2/24/21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062464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41887-AAA3-114C-9F60-D29C4C9A6BA8}"/>
              </a:ext>
            </a:extLst>
          </p:cNvPr>
          <p:cNvSpPr>
            <a:spLocks noGrp="1"/>
          </p:cNvSpPr>
          <p:nvPr>
            <p:ph type="ctrTitle"/>
          </p:nvPr>
        </p:nvSpPr>
        <p:spPr>
          <a:xfrm>
            <a:off x="581191" y="1020432"/>
            <a:ext cx="10993549" cy="1475013"/>
          </a:xfrm>
        </p:spPr>
        <p:txBody>
          <a:bodyPr>
            <a:normAutofit/>
          </a:bodyPr>
          <a:lstStyle/>
          <a:p>
            <a:r>
              <a:rPr lang="en-US" dirty="0"/>
              <a:t>Research Assistants monthly meeting –</a:t>
            </a:r>
            <a:br>
              <a:rPr lang="en-US" dirty="0"/>
            </a:br>
            <a:r>
              <a:rPr lang="en-US" dirty="0"/>
              <a:t>What GOES on in The </a:t>
            </a:r>
            <a:r>
              <a:rPr lang="en-US" dirty="0" err="1"/>
              <a:t>SEarCH</a:t>
            </a:r>
            <a:r>
              <a:rPr lang="en-US" dirty="0"/>
              <a:t> Committee?</a:t>
            </a:r>
          </a:p>
        </p:txBody>
      </p:sp>
      <p:sp>
        <p:nvSpPr>
          <p:cNvPr id="3" name="Subtitle 2">
            <a:extLst>
              <a:ext uri="{FF2B5EF4-FFF2-40B4-BE49-F238E27FC236}">
                <a16:creationId xmlns:a16="http://schemas.microsoft.com/office/drawing/2014/main" id="{F3F80030-0FE9-3842-9536-2E9CB94C7244}"/>
              </a:ext>
            </a:extLst>
          </p:cNvPr>
          <p:cNvSpPr>
            <a:spLocks noGrp="1"/>
          </p:cNvSpPr>
          <p:nvPr>
            <p:ph type="subTitle" idx="1"/>
          </p:nvPr>
        </p:nvSpPr>
        <p:spPr/>
        <p:txBody>
          <a:bodyPr/>
          <a:lstStyle/>
          <a:p>
            <a:r>
              <a:rPr lang="en-US" dirty="0" err="1"/>
              <a:t>FEBRuARY</a:t>
            </a:r>
            <a:r>
              <a:rPr lang="en-US" dirty="0"/>
              <a:t> 24, 2021</a:t>
            </a:r>
          </a:p>
        </p:txBody>
      </p:sp>
    </p:spTree>
    <p:extLst>
      <p:ext uri="{BB962C8B-B14F-4D97-AF65-F5344CB8AC3E}">
        <p14:creationId xmlns:p14="http://schemas.microsoft.com/office/powerpoint/2010/main" val="306670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6677"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00A0BB-89D0-3E48-A69F-B8AAC725D751}"/>
              </a:ext>
            </a:extLst>
          </p:cNvPr>
          <p:cNvSpPr>
            <a:spLocks noGrp="1"/>
          </p:cNvSpPr>
          <p:nvPr>
            <p:ph type="title"/>
          </p:nvPr>
        </p:nvSpPr>
        <p:spPr>
          <a:xfrm>
            <a:off x="7963094" y="1113764"/>
            <a:ext cx="3269749" cy="4624327"/>
          </a:xfrm>
        </p:spPr>
        <p:txBody>
          <a:bodyPr anchor="ctr">
            <a:normAutofit/>
          </a:bodyPr>
          <a:lstStyle/>
          <a:p>
            <a:r>
              <a:rPr lang="en-US" sz="3000">
                <a:solidFill>
                  <a:srgbClr val="FFFFFF"/>
                </a:solidFill>
              </a:rPr>
              <a:t>SITE VISIT RESPONSIBILITIES</a:t>
            </a:r>
          </a:p>
        </p:txBody>
      </p:sp>
      <p:sp>
        <p:nvSpPr>
          <p:cNvPr id="3" name="Content Placeholder 2">
            <a:extLst>
              <a:ext uri="{FF2B5EF4-FFF2-40B4-BE49-F238E27FC236}">
                <a16:creationId xmlns:a16="http://schemas.microsoft.com/office/drawing/2014/main" id="{FAF085DE-3FD2-1246-AD42-73E30AF0C377}"/>
              </a:ext>
            </a:extLst>
          </p:cNvPr>
          <p:cNvSpPr>
            <a:spLocks noGrp="1"/>
          </p:cNvSpPr>
          <p:nvPr>
            <p:ph idx="1"/>
          </p:nvPr>
        </p:nvSpPr>
        <p:spPr>
          <a:xfrm>
            <a:off x="927916" y="1113764"/>
            <a:ext cx="6108179" cy="5656906"/>
          </a:xfrm>
        </p:spPr>
        <p:txBody>
          <a:bodyPr anchor="ctr">
            <a:normAutofit fontScale="92500" lnSpcReduction="10000"/>
          </a:bodyPr>
          <a:lstStyle/>
          <a:p>
            <a:pPr marL="0" indent="0">
              <a:buNone/>
            </a:pPr>
            <a:r>
              <a:rPr lang="en-US" sz="2400" dirty="0"/>
              <a:t>All search committee members have specific responsibilities throughout the candidates’ site visits:</a:t>
            </a:r>
          </a:p>
          <a:p>
            <a:pPr lvl="1"/>
            <a:r>
              <a:rPr lang="en-US" sz="2400" dirty="0"/>
              <a:t>(Possibly) provide transportation to/from campus, restaurants, other facilities</a:t>
            </a:r>
          </a:p>
          <a:p>
            <a:pPr lvl="1"/>
            <a:r>
              <a:rPr lang="en-US" sz="2400" dirty="0"/>
              <a:t>Escort individuals in buildings or between buildings to participate in interviews and other meetings</a:t>
            </a:r>
          </a:p>
          <a:p>
            <a:pPr lvl="1"/>
            <a:r>
              <a:rPr lang="en-US" sz="2400" dirty="0"/>
              <a:t>Participate in special sessions with only the candidate and search committee</a:t>
            </a:r>
          </a:p>
          <a:p>
            <a:pPr lvl="1"/>
            <a:r>
              <a:rPr lang="en-US" sz="2400" dirty="0"/>
              <a:t>Attend presentations – research, teaching, departmental discussions</a:t>
            </a:r>
          </a:p>
          <a:p>
            <a:pPr lvl="1"/>
            <a:r>
              <a:rPr lang="en-US" sz="2400" dirty="0"/>
              <a:t>Gather information from those in attendance at various sessions as to their thoughts about the candidate</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026376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6677"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AAAA04-ECC4-304D-9DA8-66A950CBE3C4}"/>
              </a:ext>
            </a:extLst>
          </p:cNvPr>
          <p:cNvSpPr>
            <a:spLocks noGrp="1"/>
          </p:cNvSpPr>
          <p:nvPr>
            <p:ph type="title"/>
          </p:nvPr>
        </p:nvSpPr>
        <p:spPr>
          <a:xfrm>
            <a:off x="7963094" y="1113764"/>
            <a:ext cx="3269749" cy="4624327"/>
          </a:xfrm>
        </p:spPr>
        <p:txBody>
          <a:bodyPr anchor="ctr">
            <a:normAutofit/>
          </a:bodyPr>
          <a:lstStyle/>
          <a:p>
            <a:r>
              <a:rPr lang="en-US" sz="3200">
                <a:solidFill>
                  <a:srgbClr val="FFFFFF"/>
                </a:solidFill>
              </a:rPr>
              <a:t>After the Site visit</a:t>
            </a:r>
          </a:p>
        </p:txBody>
      </p:sp>
      <p:sp>
        <p:nvSpPr>
          <p:cNvPr id="3" name="Content Placeholder 2">
            <a:extLst>
              <a:ext uri="{FF2B5EF4-FFF2-40B4-BE49-F238E27FC236}">
                <a16:creationId xmlns:a16="http://schemas.microsoft.com/office/drawing/2014/main" id="{906EA310-ECC5-E84E-9A25-A92DC5326B21}"/>
              </a:ext>
            </a:extLst>
          </p:cNvPr>
          <p:cNvSpPr>
            <a:spLocks noGrp="1"/>
          </p:cNvSpPr>
          <p:nvPr>
            <p:ph idx="1"/>
          </p:nvPr>
        </p:nvSpPr>
        <p:spPr>
          <a:xfrm>
            <a:off x="625033" y="277792"/>
            <a:ext cx="6667017" cy="6366076"/>
          </a:xfrm>
        </p:spPr>
        <p:txBody>
          <a:bodyPr anchor="ctr">
            <a:noAutofit/>
          </a:bodyPr>
          <a:lstStyle/>
          <a:p>
            <a:pPr>
              <a:lnSpc>
                <a:spcPct val="90000"/>
              </a:lnSpc>
            </a:pPr>
            <a:r>
              <a:rPr lang="en-US" dirty="0"/>
              <a:t>Discussions with entire search committee about each candidate.</a:t>
            </a:r>
          </a:p>
          <a:p>
            <a:pPr>
              <a:lnSpc>
                <a:spcPct val="90000"/>
              </a:lnSpc>
            </a:pPr>
            <a:r>
              <a:rPr lang="en-US" dirty="0"/>
              <a:t>Makes recommendations to chair/dean regarding the candidates – the dean makes the final determination (and the offer).</a:t>
            </a:r>
          </a:p>
          <a:p>
            <a:pPr>
              <a:lnSpc>
                <a:spcPct val="90000"/>
              </a:lnSpc>
            </a:pPr>
            <a:r>
              <a:rPr lang="en-US" dirty="0"/>
              <a:t>Assists with final processes such as verification of references, examination of transcripts and suggesting of courses to teach to program/department/chair.</a:t>
            </a:r>
          </a:p>
          <a:p>
            <a:pPr>
              <a:lnSpc>
                <a:spcPct val="90000"/>
              </a:lnSpc>
            </a:pPr>
            <a:r>
              <a:rPr lang="en-US" dirty="0"/>
              <a:t>Search committee chair archives specific information about the search for 3 years. </a:t>
            </a:r>
          </a:p>
          <a:p>
            <a:pPr>
              <a:lnSpc>
                <a:spcPct val="90000"/>
              </a:lnSpc>
            </a:pPr>
            <a:r>
              <a:rPr lang="en-US" dirty="0"/>
              <a:t>Search committee chair generally corresponds with candidates who participated in the site visit, but were not selected, about status of the search – generally just something like “Thank you for your interest. We have offered the position to another individual.” This will only be sent once the position has been accepted by the selected individual – sometimes candidates decline. </a:t>
            </a:r>
          </a:p>
          <a:p>
            <a:pPr>
              <a:lnSpc>
                <a:spcPct val="90000"/>
              </a:lnSpc>
            </a:pPr>
            <a:r>
              <a:rPr lang="en-US" dirty="0"/>
              <a:t>Search committee members generally play an important role in helping the new faculty member adjust to the college and university – introduce to other faculty, point out resources, and so on.</a:t>
            </a:r>
          </a:p>
        </p:txBody>
      </p:sp>
    </p:spTree>
    <p:extLst>
      <p:ext uri="{BB962C8B-B14F-4D97-AF65-F5344CB8AC3E}">
        <p14:creationId xmlns:p14="http://schemas.microsoft.com/office/powerpoint/2010/main" val="1869841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A4947-900F-5641-9840-5B4E8ECE458F}"/>
              </a:ext>
            </a:extLst>
          </p:cNvPr>
          <p:cNvSpPr>
            <a:spLocks noGrp="1"/>
          </p:cNvSpPr>
          <p:nvPr>
            <p:ph type="title"/>
          </p:nvPr>
        </p:nvSpPr>
        <p:spPr/>
        <p:txBody>
          <a:bodyPr/>
          <a:lstStyle/>
          <a:p>
            <a:r>
              <a:rPr lang="en-US" dirty="0"/>
              <a:t>Q&amp;A</a:t>
            </a:r>
          </a:p>
        </p:txBody>
      </p:sp>
      <p:sp>
        <p:nvSpPr>
          <p:cNvPr id="3" name="Content Placeholder 2">
            <a:extLst>
              <a:ext uri="{FF2B5EF4-FFF2-40B4-BE49-F238E27FC236}">
                <a16:creationId xmlns:a16="http://schemas.microsoft.com/office/drawing/2014/main" id="{A52D9F05-F7BF-4344-9359-F673C79B50CA}"/>
              </a:ext>
            </a:extLst>
          </p:cNvPr>
          <p:cNvSpPr>
            <a:spLocks noGrp="1"/>
          </p:cNvSpPr>
          <p:nvPr>
            <p:ph idx="1"/>
          </p:nvPr>
        </p:nvSpPr>
        <p:spPr/>
        <p:txBody>
          <a:bodyPr>
            <a:normAutofit/>
          </a:bodyPr>
          <a:lstStyle/>
          <a:p>
            <a:pPr marL="0" indent="0" algn="ctr">
              <a:buNone/>
            </a:pPr>
            <a:r>
              <a:rPr lang="en-US" sz="3200" dirty="0"/>
              <a:t>What questions do you have?</a:t>
            </a:r>
          </a:p>
        </p:txBody>
      </p:sp>
    </p:spTree>
    <p:extLst>
      <p:ext uri="{BB962C8B-B14F-4D97-AF65-F5344CB8AC3E}">
        <p14:creationId xmlns:p14="http://schemas.microsoft.com/office/powerpoint/2010/main" val="115922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06998-2794-9247-86A9-73CF918E1058}"/>
              </a:ext>
            </a:extLst>
          </p:cNvPr>
          <p:cNvSpPr>
            <a:spLocks noGrp="1"/>
          </p:cNvSpPr>
          <p:nvPr>
            <p:ph type="title"/>
          </p:nvPr>
        </p:nvSpPr>
        <p:spPr/>
        <p:txBody>
          <a:bodyPr/>
          <a:lstStyle/>
          <a:p>
            <a:r>
              <a:rPr lang="en-US" dirty="0" err="1"/>
              <a:t>AnnouncementS</a:t>
            </a:r>
            <a:endParaRPr lang="en-US" dirty="0"/>
          </a:p>
        </p:txBody>
      </p:sp>
      <p:sp>
        <p:nvSpPr>
          <p:cNvPr id="3" name="Content Placeholder 2">
            <a:extLst>
              <a:ext uri="{FF2B5EF4-FFF2-40B4-BE49-F238E27FC236}">
                <a16:creationId xmlns:a16="http://schemas.microsoft.com/office/drawing/2014/main" id="{C45BCD9E-57F4-6F47-837B-600667D939AD}"/>
              </a:ext>
            </a:extLst>
          </p:cNvPr>
          <p:cNvSpPr>
            <a:spLocks noGrp="1"/>
          </p:cNvSpPr>
          <p:nvPr>
            <p:ph idx="1"/>
          </p:nvPr>
        </p:nvSpPr>
        <p:spPr>
          <a:xfrm>
            <a:off x="581192" y="2180497"/>
            <a:ext cx="11029615" cy="3979144"/>
          </a:xfrm>
        </p:spPr>
        <p:txBody>
          <a:bodyPr>
            <a:normAutofit/>
          </a:bodyPr>
          <a:lstStyle/>
          <a:p>
            <a:pPr marL="0" indent="0">
              <a:buNone/>
            </a:pPr>
            <a:r>
              <a:rPr lang="en-US" sz="2400" dirty="0">
                <a:cs typeface="Times New Roman" panose="02020603050405020304" pitchFamily="18" charset="0"/>
              </a:rPr>
              <a:t>Research Assistants Club – </a:t>
            </a:r>
            <a:r>
              <a:rPr lang="en-US" sz="2400" i="1" dirty="0">
                <a:cs typeface="Times New Roman" panose="02020603050405020304" pitchFamily="18" charset="0"/>
              </a:rPr>
              <a:t>The Nguyen, </a:t>
            </a:r>
            <a:r>
              <a:rPr lang="en-US" sz="2400" i="1" dirty="0" err="1">
                <a:cs typeface="Times New Roman" panose="02020603050405020304" pitchFamily="18" charset="0"/>
              </a:rPr>
              <a:t>Narges</a:t>
            </a:r>
            <a:r>
              <a:rPr lang="en-US" sz="2400" i="1" dirty="0">
                <a:cs typeface="Times New Roman" panose="02020603050405020304" pitchFamily="18" charset="0"/>
              </a:rPr>
              <a:t> </a:t>
            </a:r>
            <a:r>
              <a:rPr lang="en-US" sz="2400" i="1" dirty="0" err="1">
                <a:cs typeface="Times New Roman" panose="02020603050405020304" pitchFamily="18" charset="0"/>
              </a:rPr>
              <a:t>Hadi</a:t>
            </a:r>
            <a:r>
              <a:rPr lang="en-US" sz="2400" i="1" dirty="0">
                <a:cs typeface="Times New Roman" panose="02020603050405020304" pitchFamily="18" charset="0"/>
              </a:rPr>
              <a:t>, Sarah </a:t>
            </a:r>
            <a:r>
              <a:rPr lang="en-US" sz="2400" i="1" dirty="0" err="1">
                <a:cs typeface="Times New Roman" panose="02020603050405020304" pitchFamily="18" charset="0"/>
              </a:rPr>
              <a:t>Schiffecker</a:t>
            </a:r>
            <a:endParaRPr lang="en-US" sz="2400" i="1" dirty="0"/>
          </a:p>
          <a:p>
            <a:pPr marL="0" indent="0">
              <a:buNone/>
            </a:pPr>
            <a:endParaRPr lang="en-US" sz="2400" dirty="0"/>
          </a:p>
        </p:txBody>
      </p:sp>
    </p:spTree>
    <p:extLst>
      <p:ext uri="{BB962C8B-B14F-4D97-AF65-F5344CB8AC3E}">
        <p14:creationId xmlns:p14="http://schemas.microsoft.com/office/powerpoint/2010/main" val="363347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5F28DDD-9641-43BA-944D-79B0687051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EE055C-0B4F-384C-9EFC-4FF1FA52374A}"/>
              </a:ext>
            </a:extLst>
          </p:cNvPr>
          <p:cNvSpPr>
            <a:spLocks noGrp="1"/>
          </p:cNvSpPr>
          <p:nvPr>
            <p:ph type="title"/>
          </p:nvPr>
        </p:nvSpPr>
        <p:spPr>
          <a:xfrm>
            <a:off x="746228" y="1037967"/>
            <a:ext cx="3054091" cy="4709131"/>
          </a:xfrm>
        </p:spPr>
        <p:txBody>
          <a:bodyPr anchor="ctr">
            <a:normAutofit/>
          </a:bodyPr>
          <a:lstStyle/>
          <a:p>
            <a:r>
              <a:rPr lang="en-US" sz="3600" dirty="0">
                <a:solidFill>
                  <a:schemeClr val="accent1"/>
                </a:solidFill>
              </a:rPr>
              <a:t>Today’s Agenda</a:t>
            </a:r>
          </a:p>
        </p:txBody>
      </p:sp>
      <p:sp>
        <p:nvSpPr>
          <p:cNvPr id="11" name="Rectangle 10">
            <a:extLst>
              <a:ext uri="{FF2B5EF4-FFF2-40B4-BE49-F238E27FC236}">
                <a16:creationId xmlns:a16="http://schemas.microsoft.com/office/drawing/2014/main" id="{32AA2954-062E-4B72-A97B-0B066FB156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0CA29A6-E0B1-40CD-ADF7-7B8E932A3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8DD5F866-AD72-475A-B6C6-54E4577D4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C02BAD4C-6EA9-4F10-92D4-A1C8C53DAE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EFFB338D-9331-473D-9900-3A62264D1DAE}"/>
              </a:ext>
            </a:extLst>
          </p:cNvPr>
          <p:cNvGraphicFramePr>
            <a:graphicFrameLocks noGrp="1"/>
          </p:cNvGraphicFramePr>
          <p:nvPr>
            <p:ph idx="1"/>
            <p:extLst>
              <p:ext uri="{D42A27DB-BD31-4B8C-83A1-F6EECF244321}">
                <p14:modId xmlns:p14="http://schemas.microsoft.com/office/powerpoint/2010/main" val="1880264613"/>
              </p:ext>
            </p:extLst>
          </p:nvPr>
        </p:nvGraphicFramePr>
        <p:xfrm>
          <a:off x="4598438" y="1037967"/>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8948939"/>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0"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8ABCFB-2869-B544-875D-5B27C75908D4}"/>
              </a:ext>
            </a:extLst>
          </p:cNvPr>
          <p:cNvSpPr>
            <a:spLocks noGrp="1"/>
          </p:cNvSpPr>
          <p:nvPr>
            <p:ph type="title"/>
          </p:nvPr>
        </p:nvSpPr>
        <p:spPr>
          <a:xfrm>
            <a:off x="643468" y="1033389"/>
            <a:ext cx="4826256" cy="4825409"/>
          </a:xfrm>
        </p:spPr>
        <p:txBody>
          <a:bodyPr anchor="ctr">
            <a:normAutofit/>
          </a:bodyPr>
          <a:lstStyle/>
          <a:p>
            <a:r>
              <a:rPr lang="en-US" sz="3400" b="1">
                <a:solidFill>
                  <a:srgbClr val="FFFFFF"/>
                </a:solidFill>
                <a:latin typeface="Times New Roman" panose="02020603050405020304" pitchFamily="18" charset="0"/>
                <a:cs typeface="Times New Roman" panose="02020603050405020304" pitchFamily="18" charset="0"/>
              </a:rPr>
              <a:t>Important Communications and Reminders</a:t>
            </a:r>
            <a:endParaRPr lang="en-US" sz="3400">
              <a:solidFill>
                <a:srgbClr val="FFFFFF"/>
              </a:solidFill>
            </a:endParaRP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FDBA86E5-9671-104F-A572-AD8F7456779B}"/>
              </a:ext>
            </a:extLst>
          </p:cNvPr>
          <p:cNvSpPr>
            <a:spLocks noGrp="1"/>
          </p:cNvSpPr>
          <p:nvPr>
            <p:ph idx="1"/>
          </p:nvPr>
        </p:nvSpPr>
        <p:spPr>
          <a:xfrm>
            <a:off x="6755769" y="1033390"/>
            <a:ext cx="4855037" cy="5593441"/>
          </a:xfrm>
          <a:ln w="57150">
            <a:noFill/>
          </a:ln>
        </p:spPr>
        <p:txBody>
          <a:bodyPr anchor="ctr">
            <a:normAutofit lnSpcReduction="10000"/>
          </a:bodyPr>
          <a:lstStyle/>
          <a:p>
            <a:r>
              <a:rPr lang="en-US" sz="2000" dirty="0">
                <a:solidFill>
                  <a:schemeClr val="accent2">
                    <a:lumMod val="50000"/>
                  </a:schemeClr>
                </a:solidFill>
                <a:latin typeface="Times New Roman" panose="02020603050405020304" pitchFamily="18" charset="0"/>
                <a:cs typeface="Times New Roman" panose="02020603050405020304" pitchFamily="18" charset="0"/>
              </a:rPr>
              <a:t>Keep in regular contact with your supervisor – especially about any travel plans you may have.</a:t>
            </a:r>
          </a:p>
          <a:p>
            <a:r>
              <a:rPr lang="en-US" sz="2000" dirty="0">
                <a:solidFill>
                  <a:schemeClr val="accent2">
                    <a:lumMod val="50000"/>
                  </a:schemeClr>
                </a:solidFill>
                <a:latin typeface="Times New Roman" panose="02020603050405020304" pitchFamily="18" charset="0"/>
                <a:cs typeface="Times New Roman" panose="02020603050405020304" pitchFamily="18" charset="0"/>
              </a:rPr>
              <a:t>We do have funds for reimbursement of the registration fees for virtual conferences – follow normal processes and get a letter from your supervisor/advisory/chair</a:t>
            </a:r>
          </a:p>
          <a:p>
            <a:r>
              <a:rPr lang="en-US" sz="2000" dirty="0">
                <a:solidFill>
                  <a:schemeClr val="accent2">
                    <a:lumMod val="50000"/>
                  </a:schemeClr>
                </a:solidFill>
                <a:latin typeface="Times New Roman" panose="02020603050405020304" pitchFamily="18" charset="0"/>
                <a:cs typeface="Times New Roman" panose="02020603050405020304" pitchFamily="18" charset="0"/>
              </a:rPr>
              <a:t>Spring 2021 Research Assistant evaluations are due April 21</a:t>
            </a:r>
            <a:r>
              <a:rPr lang="en-US" sz="2000" baseline="30000" dirty="0">
                <a:solidFill>
                  <a:schemeClr val="accent2">
                    <a:lumMod val="50000"/>
                  </a:schemeClr>
                </a:solidFill>
                <a:latin typeface="Times New Roman" panose="02020603050405020304" pitchFamily="18" charset="0"/>
                <a:cs typeface="Times New Roman" panose="02020603050405020304" pitchFamily="18" charset="0"/>
              </a:rPr>
              <a:t>st</a:t>
            </a:r>
            <a:r>
              <a:rPr lang="en-US" sz="2000" dirty="0">
                <a:solidFill>
                  <a:schemeClr val="accent2">
                    <a:lumMod val="50000"/>
                  </a:schemeClr>
                </a:solidFill>
                <a:latin typeface="Times New Roman" panose="02020603050405020304" pitchFamily="18" charset="0"/>
                <a:cs typeface="Times New Roman" panose="02020603050405020304" pitchFamily="18" charset="0"/>
              </a:rPr>
              <a:t>.</a:t>
            </a:r>
            <a:endParaRPr lang="en-US" sz="2000" baseline="30000" dirty="0">
              <a:solidFill>
                <a:schemeClr val="accent2">
                  <a:lumMod val="50000"/>
                </a:schemeClr>
              </a:solidFill>
              <a:latin typeface="Times New Roman" panose="02020603050405020304" pitchFamily="18" charset="0"/>
              <a:cs typeface="Times New Roman" panose="02020603050405020304" pitchFamily="18" charset="0"/>
            </a:endParaRPr>
          </a:p>
          <a:p>
            <a:r>
              <a:rPr lang="en-US" sz="2000" dirty="0">
                <a:solidFill>
                  <a:schemeClr val="accent2">
                    <a:lumMod val="50000"/>
                  </a:schemeClr>
                </a:solidFill>
                <a:latin typeface="Times New Roman" panose="02020603050405020304" pitchFamily="18" charset="0"/>
                <a:cs typeface="Times New Roman" panose="02020603050405020304" pitchFamily="18" charset="0"/>
              </a:rPr>
              <a:t>Research Assistants follow staff holiday schedule – TTU adjusted the spring 2021 calendar and dates off are now March 19, 2021. You do work April 5, 2021 (Monday after Easter).</a:t>
            </a:r>
          </a:p>
          <a:p>
            <a:r>
              <a:rPr lang="en-US" sz="2000" dirty="0">
                <a:solidFill>
                  <a:schemeClr val="accent2">
                    <a:lumMod val="50000"/>
                  </a:schemeClr>
                </a:solidFill>
                <a:latin typeface="Times New Roman" panose="02020603050405020304" pitchFamily="18" charset="0"/>
                <a:cs typeface="Times New Roman" panose="02020603050405020304" pitchFamily="18" charset="0"/>
              </a:rPr>
              <a:t>Follow COVID-19 protocols. Pay attention to when the vaccine will be available for you</a:t>
            </a:r>
          </a:p>
          <a:p>
            <a:endParaRPr lang="en-US" sz="2000" dirty="0">
              <a:solidFill>
                <a:schemeClr val="accent2">
                  <a:lumMod val="50000"/>
                </a:schemeClr>
              </a:solidFill>
              <a:latin typeface="Times New Roman" panose="02020603050405020304" pitchFamily="18" charset="0"/>
              <a:cs typeface="Times New Roman" panose="02020603050405020304" pitchFamily="18" charset="0"/>
            </a:endParaRPr>
          </a:p>
          <a:p>
            <a:endParaRPr lang="en-US" sz="2000" dirty="0">
              <a:solidFill>
                <a:schemeClr val="accent2">
                  <a:lumMod val="50000"/>
                </a:schemeClr>
              </a:solidFill>
            </a:endParaRPr>
          </a:p>
        </p:txBody>
      </p:sp>
    </p:spTree>
    <p:extLst>
      <p:ext uri="{BB962C8B-B14F-4D97-AF65-F5344CB8AC3E}">
        <p14:creationId xmlns:p14="http://schemas.microsoft.com/office/powerpoint/2010/main" val="4039662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AE6E-7B3C-664F-8135-FADC71C59EEA}"/>
              </a:ext>
            </a:extLst>
          </p:cNvPr>
          <p:cNvSpPr>
            <a:spLocks noGrp="1"/>
          </p:cNvSpPr>
          <p:nvPr>
            <p:ph type="title"/>
          </p:nvPr>
        </p:nvSpPr>
        <p:spPr>
          <a:xfrm>
            <a:off x="581192" y="702156"/>
            <a:ext cx="11029616" cy="1013800"/>
          </a:xfrm>
        </p:spPr>
        <p:txBody>
          <a:bodyPr>
            <a:normAutofit/>
          </a:bodyPr>
          <a:lstStyle/>
          <a:p>
            <a:r>
              <a:rPr lang="en-US">
                <a:solidFill>
                  <a:srgbClr val="FFFFFF"/>
                </a:solidFill>
              </a:rPr>
              <a:t>COMPOSition OF FACULTY SEARCH Committees</a:t>
            </a:r>
          </a:p>
        </p:txBody>
      </p:sp>
      <p:sp useBgFill="1">
        <p:nvSpPr>
          <p:cNvPr id="10" name="Rectangle 9">
            <a:extLst>
              <a:ext uri="{FF2B5EF4-FFF2-40B4-BE49-F238E27FC236}">
                <a16:creationId xmlns:a16="http://schemas.microsoft.com/office/drawing/2014/main" id="{90137588-E70B-486E-AFA8-21B0111C46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2180496"/>
            <a:ext cx="3703320" cy="4045683"/>
          </a:xfrm>
          <a:prstGeom prst="rect">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Meeting">
            <a:extLst>
              <a:ext uri="{FF2B5EF4-FFF2-40B4-BE49-F238E27FC236}">
                <a16:creationId xmlns:a16="http://schemas.microsoft.com/office/drawing/2014/main" id="{ADB78047-FCBA-4CCA-8621-50120FA3F1F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7225" y="2533078"/>
            <a:ext cx="3305175" cy="3305175"/>
          </a:xfrm>
          <a:prstGeom prst="rect">
            <a:avLst/>
          </a:prstGeom>
        </p:spPr>
      </p:pic>
      <p:sp>
        <p:nvSpPr>
          <p:cNvPr id="3" name="Content Placeholder 2">
            <a:extLst>
              <a:ext uri="{FF2B5EF4-FFF2-40B4-BE49-F238E27FC236}">
                <a16:creationId xmlns:a16="http://schemas.microsoft.com/office/drawing/2014/main" id="{53B5750B-C02F-B44C-9C70-B509640FA138}"/>
              </a:ext>
            </a:extLst>
          </p:cNvPr>
          <p:cNvSpPr>
            <a:spLocks noGrp="1"/>
          </p:cNvSpPr>
          <p:nvPr>
            <p:ph idx="1"/>
          </p:nvPr>
        </p:nvSpPr>
        <p:spPr>
          <a:xfrm>
            <a:off x="4505325" y="2180496"/>
            <a:ext cx="7105481" cy="4045683"/>
          </a:xfrm>
        </p:spPr>
        <p:txBody>
          <a:bodyPr>
            <a:normAutofit lnSpcReduction="10000"/>
          </a:bodyPr>
          <a:lstStyle/>
          <a:p>
            <a:pPr marL="0" indent="0">
              <a:lnSpc>
                <a:spcPct val="90000"/>
              </a:lnSpc>
              <a:buNone/>
            </a:pPr>
            <a:r>
              <a:rPr lang="en-US" sz="2000" dirty="0"/>
              <a:t>The composition of a faculty search committee is outlined by OP and or policies within the academic unit.</a:t>
            </a:r>
          </a:p>
          <a:p>
            <a:pPr marL="0" indent="0">
              <a:lnSpc>
                <a:spcPct val="90000"/>
              </a:lnSpc>
              <a:buNone/>
            </a:pPr>
            <a:r>
              <a:rPr lang="en-US" sz="2000" dirty="0"/>
              <a:t>Members usually consist of a chair, faculty from the program/unit, and outside representative. Emphasis for most institutions is having members who are also women, minority, and of varying faculty ranks (assistant, associate, full). May also include instructors (teacher education), clinicians (school psychology, counseling), and students (undergraduate and/or graduate).</a:t>
            </a:r>
          </a:p>
          <a:p>
            <a:pPr lvl="1">
              <a:lnSpc>
                <a:spcPct val="90000"/>
              </a:lnSpc>
              <a:spcBef>
                <a:spcPts val="0"/>
              </a:spcBef>
              <a:spcAft>
                <a:spcPts val="0"/>
              </a:spcAft>
            </a:pPr>
            <a:r>
              <a:rPr lang="en-US" dirty="0"/>
              <a:t>expertise in the area of the search </a:t>
            </a:r>
          </a:p>
          <a:p>
            <a:pPr lvl="1">
              <a:lnSpc>
                <a:spcPct val="90000"/>
              </a:lnSpc>
              <a:spcBef>
                <a:spcPts val="0"/>
              </a:spcBef>
              <a:spcAft>
                <a:spcPts val="0"/>
              </a:spcAft>
            </a:pPr>
            <a:r>
              <a:rPr lang="en-US" dirty="0"/>
              <a:t>different perspectives</a:t>
            </a:r>
          </a:p>
          <a:p>
            <a:pPr lvl="1">
              <a:lnSpc>
                <a:spcPct val="90000"/>
              </a:lnSpc>
              <a:spcBef>
                <a:spcPts val="0"/>
              </a:spcBef>
              <a:spcAft>
                <a:spcPts val="0"/>
              </a:spcAft>
            </a:pPr>
            <a:r>
              <a:rPr lang="en-US" dirty="0"/>
              <a:t>commitment to diversity</a:t>
            </a:r>
          </a:p>
          <a:p>
            <a:pPr marL="0" indent="0">
              <a:lnSpc>
                <a:spcPct val="90000"/>
              </a:lnSpc>
              <a:buNone/>
            </a:pPr>
            <a:r>
              <a:rPr lang="en-US" sz="2000" dirty="0"/>
              <a:t>Search committee chair or secretary/administrative assistant will do most of the communication – contact you for phone and site visits, check references, ask for additional material.</a:t>
            </a:r>
          </a:p>
          <a:p>
            <a:pPr marL="0" indent="0">
              <a:lnSpc>
                <a:spcPct val="90000"/>
              </a:lnSpc>
              <a:buNone/>
            </a:pPr>
            <a:endParaRPr lang="en-US" dirty="0"/>
          </a:p>
          <a:p>
            <a:pPr>
              <a:lnSpc>
                <a:spcPct val="90000"/>
              </a:lnSpc>
            </a:pPr>
            <a:endParaRPr lang="en-US" dirty="0"/>
          </a:p>
        </p:txBody>
      </p:sp>
    </p:spTree>
    <p:extLst>
      <p:ext uri="{BB962C8B-B14F-4D97-AF65-F5344CB8AC3E}">
        <p14:creationId xmlns:p14="http://schemas.microsoft.com/office/powerpoint/2010/main" val="3830853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1288C4-A268-9240-B428-406015960288}"/>
              </a:ext>
            </a:extLst>
          </p:cNvPr>
          <p:cNvSpPr>
            <a:spLocks noGrp="1"/>
          </p:cNvSpPr>
          <p:nvPr>
            <p:ph type="title"/>
          </p:nvPr>
        </p:nvSpPr>
        <p:spPr>
          <a:xfrm>
            <a:off x="959157" y="1113764"/>
            <a:ext cx="3269749" cy="4624327"/>
          </a:xfrm>
        </p:spPr>
        <p:txBody>
          <a:bodyPr anchor="ctr">
            <a:normAutofit/>
          </a:bodyPr>
          <a:lstStyle/>
          <a:p>
            <a:r>
              <a:rPr lang="en-US" sz="1500">
                <a:solidFill>
                  <a:srgbClr val="FFFFFF"/>
                </a:solidFill>
              </a:rPr>
              <a:t>Language for Postings/Announcements </a:t>
            </a:r>
          </a:p>
        </p:txBody>
      </p:sp>
      <p:sp>
        <p:nvSpPr>
          <p:cNvPr id="3" name="Content Placeholder 2">
            <a:extLst>
              <a:ext uri="{FF2B5EF4-FFF2-40B4-BE49-F238E27FC236}">
                <a16:creationId xmlns:a16="http://schemas.microsoft.com/office/drawing/2014/main" id="{91FA52AC-7EDB-5F42-9EEE-2D0DDBEF86D6}"/>
              </a:ext>
            </a:extLst>
          </p:cNvPr>
          <p:cNvSpPr>
            <a:spLocks noGrp="1"/>
          </p:cNvSpPr>
          <p:nvPr>
            <p:ph idx="1"/>
          </p:nvPr>
        </p:nvSpPr>
        <p:spPr>
          <a:xfrm>
            <a:off x="5155905" y="324092"/>
            <a:ext cx="6108179" cy="6261904"/>
          </a:xfrm>
        </p:spPr>
        <p:txBody>
          <a:bodyPr anchor="ctr">
            <a:normAutofit/>
          </a:bodyPr>
          <a:lstStyle/>
          <a:p>
            <a:pPr marL="0" indent="0">
              <a:spcBef>
                <a:spcPts val="0"/>
              </a:spcBef>
              <a:spcAft>
                <a:spcPts val="0"/>
              </a:spcAft>
              <a:buNone/>
            </a:pPr>
            <a:r>
              <a:rPr lang="en-US" sz="2400" dirty="0"/>
              <a:t>There is an institutional level office that supervises the process of hiring faculty to ensure that the university Operating Policies (OPs)/guidelines are followed.  The first activity of the Search Committee, once selected, is to write the job posting. There are many guidelines to follow: </a:t>
            </a:r>
          </a:p>
          <a:p>
            <a:pPr lvl="1">
              <a:spcBef>
                <a:spcPts val="0"/>
              </a:spcBef>
              <a:spcAft>
                <a:spcPts val="0"/>
              </a:spcAft>
            </a:pPr>
            <a:r>
              <a:rPr lang="en-US" sz="2000" dirty="0"/>
              <a:t>All hiring processes must meet affirmative action/equal opportunity federal regulations.</a:t>
            </a:r>
          </a:p>
          <a:p>
            <a:pPr lvl="1">
              <a:spcBef>
                <a:spcPts val="0"/>
              </a:spcBef>
              <a:spcAft>
                <a:spcPts val="0"/>
              </a:spcAft>
            </a:pPr>
            <a:r>
              <a:rPr lang="en-US" sz="2000" dirty="0"/>
              <a:t>Postings have “required” and “preferred” statements.  (You must meet required qualifications).</a:t>
            </a:r>
          </a:p>
          <a:p>
            <a:pPr lvl="1">
              <a:spcBef>
                <a:spcPts val="0"/>
              </a:spcBef>
              <a:spcAft>
                <a:spcPts val="0"/>
              </a:spcAft>
            </a:pPr>
            <a:r>
              <a:rPr lang="en-US" sz="2000" dirty="0"/>
              <a:t>Diversity statements are the norm. </a:t>
            </a:r>
          </a:p>
          <a:p>
            <a:pPr lvl="1">
              <a:spcBef>
                <a:spcPts val="0"/>
              </a:spcBef>
              <a:spcAft>
                <a:spcPts val="0"/>
              </a:spcAft>
            </a:pPr>
            <a:r>
              <a:rPr lang="en-US" sz="2000" dirty="0"/>
              <a:t>Faculty can be hired only at the ranks and tenure status (or lower) that is described in the position posting. </a:t>
            </a:r>
          </a:p>
          <a:p>
            <a:endParaRPr lang="en-US" dirty="0"/>
          </a:p>
        </p:txBody>
      </p:sp>
    </p:spTree>
    <p:extLst>
      <p:ext uri="{BB962C8B-B14F-4D97-AF65-F5344CB8AC3E}">
        <p14:creationId xmlns:p14="http://schemas.microsoft.com/office/powerpoint/2010/main" val="1237655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288C4-A268-9240-B428-406015960288}"/>
              </a:ext>
            </a:extLst>
          </p:cNvPr>
          <p:cNvSpPr>
            <a:spLocks noGrp="1"/>
          </p:cNvSpPr>
          <p:nvPr>
            <p:ph type="title"/>
          </p:nvPr>
        </p:nvSpPr>
        <p:spPr/>
        <p:txBody>
          <a:bodyPr/>
          <a:lstStyle/>
          <a:p>
            <a:r>
              <a:rPr lang="en-US" dirty="0"/>
              <a:t>Language for Postings/Announcements  - cont.</a:t>
            </a:r>
          </a:p>
        </p:txBody>
      </p:sp>
      <p:sp>
        <p:nvSpPr>
          <p:cNvPr id="3" name="Content Placeholder 2">
            <a:extLst>
              <a:ext uri="{FF2B5EF4-FFF2-40B4-BE49-F238E27FC236}">
                <a16:creationId xmlns:a16="http://schemas.microsoft.com/office/drawing/2014/main" id="{91FA52AC-7EDB-5F42-9EEE-2D0DDBEF86D6}"/>
              </a:ext>
            </a:extLst>
          </p:cNvPr>
          <p:cNvSpPr>
            <a:spLocks noGrp="1"/>
          </p:cNvSpPr>
          <p:nvPr>
            <p:ph idx="1"/>
          </p:nvPr>
        </p:nvSpPr>
        <p:spPr>
          <a:xfrm>
            <a:off x="581193" y="1856509"/>
            <a:ext cx="11029615" cy="3944216"/>
          </a:xfrm>
        </p:spPr>
        <p:txBody>
          <a:bodyPr/>
          <a:lstStyle/>
          <a:p>
            <a:pPr lvl="1">
              <a:spcBef>
                <a:spcPts val="0"/>
              </a:spcBef>
              <a:spcAft>
                <a:spcPts val="0"/>
              </a:spcAft>
            </a:pPr>
            <a:r>
              <a:rPr lang="en-US" sz="2400" dirty="0"/>
              <a:t>To attract a diverse pool of candidates several strategies are used:</a:t>
            </a:r>
          </a:p>
          <a:p>
            <a:pPr marL="1095375" lvl="2" indent="-409575">
              <a:spcBef>
                <a:spcPts val="0"/>
              </a:spcBef>
              <a:spcAft>
                <a:spcPts val="0"/>
              </a:spcAft>
              <a:buFont typeface="Wingdings" pitchFamily="2" charset="2"/>
              <a:buChar char="ü"/>
            </a:pPr>
            <a:r>
              <a:rPr lang="en-US" sz="2000" dirty="0"/>
              <a:t>Advertising on websites/publications for professional associations which have a significant number of members from underrepresented groups. </a:t>
            </a:r>
          </a:p>
          <a:p>
            <a:pPr marL="1095375" lvl="2" indent="-409575">
              <a:spcBef>
                <a:spcPts val="0"/>
              </a:spcBef>
              <a:spcAft>
                <a:spcPts val="0"/>
              </a:spcAft>
              <a:buFont typeface="Wingdings" pitchFamily="2" charset="2"/>
              <a:buChar char="ü"/>
            </a:pPr>
            <a:r>
              <a:rPr lang="en-US" sz="2000" dirty="0"/>
              <a:t>Obtaining lists of recent graduates by discipline, gender and minority status. </a:t>
            </a:r>
          </a:p>
          <a:p>
            <a:pPr marL="1095375" lvl="2" indent="-409575">
              <a:spcBef>
                <a:spcPts val="0"/>
              </a:spcBef>
              <a:spcAft>
                <a:spcPts val="0"/>
              </a:spcAft>
              <a:buFont typeface="Wingdings" pitchFamily="2" charset="2"/>
              <a:buChar char="ü"/>
            </a:pPr>
            <a:r>
              <a:rPr lang="en-US" sz="2000" dirty="0"/>
              <a:t>Making calls, sending emails or letters to a wide range of contacts asking for potential candidates.  </a:t>
            </a:r>
          </a:p>
          <a:p>
            <a:pPr marL="1095375" lvl="2" indent="-409575">
              <a:spcBef>
                <a:spcPts val="0"/>
              </a:spcBef>
              <a:spcAft>
                <a:spcPts val="0"/>
              </a:spcAft>
              <a:buFont typeface="Wingdings" pitchFamily="2" charset="2"/>
              <a:buChar char="ü"/>
            </a:pPr>
            <a:r>
              <a:rPr lang="en-US" sz="2000" dirty="0"/>
              <a:t>Asking colleagues for recommendations of female/minority candidates. </a:t>
            </a:r>
          </a:p>
          <a:p>
            <a:pPr marL="1095375" lvl="2" indent="-409575">
              <a:spcBef>
                <a:spcPts val="0"/>
              </a:spcBef>
              <a:spcAft>
                <a:spcPts val="0"/>
              </a:spcAft>
              <a:buFont typeface="Wingdings" pitchFamily="2" charset="2"/>
              <a:buChar char="ü"/>
            </a:pPr>
            <a:r>
              <a:rPr lang="en-US" sz="2000" dirty="0"/>
              <a:t>Making personal calls to potential candidates to encourage them to apply. </a:t>
            </a:r>
          </a:p>
          <a:p>
            <a:pPr marL="1095375" lvl="2" indent="-409575">
              <a:spcBef>
                <a:spcPts val="0"/>
              </a:spcBef>
              <a:spcAft>
                <a:spcPts val="0"/>
              </a:spcAft>
              <a:buFont typeface="Wingdings" pitchFamily="2" charset="2"/>
              <a:buChar char="ü"/>
            </a:pPr>
            <a:r>
              <a:rPr lang="en-US" sz="2000" dirty="0"/>
              <a:t>Thinking outside the box and recruiting from related areas (i.e., industry). </a:t>
            </a:r>
          </a:p>
          <a:p>
            <a:pPr marL="1095375" lvl="2" indent="-409575">
              <a:spcBef>
                <a:spcPts val="0"/>
              </a:spcBef>
              <a:spcAft>
                <a:spcPts val="0"/>
              </a:spcAft>
              <a:buFont typeface="Wingdings" pitchFamily="2" charset="2"/>
              <a:buChar char="ü"/>
            </a:pPr>
            <a:r>
              <a:rPr lang="en-US" sz="2000" dirty="0"/>
              <a:t>Posting positions or displaying flyers at professional conferences.</a:t>
            </a:r>
            <a:endParaRPr lang="en-US" sz="2400" dirty="0"/>
          </a:p>
          <a:p>
            <a:endParaRPr lang="en-US" dirty="0"/>
          </a:p>
        </p:txBody>
      </p:sp>
    </p:spTree>
    <p:extLst>
      <p:ext uri="{BB962C8B-B14F-4D97-AF65-F5344CB8AC3E}">
        <p14:creationId xmlns:p14="http://schemas.microsoft.com/office/powerpoint/2010/main" val="1050052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29A62D-224B-5446-B090-8A64EF0D42F8}"/>
              </a:ext>
            </a:extLst>
          </p:cNvPr>
          <p:cNvSpPr>
            <a:spLocks noGrp="1"/>
          </p:cNvSpPr>
          <p:nvPr>
            <p:ph type="title"/>
          </p:nvPr>
        </p:nvSpPr>
        <p:spPr>
          <a:xfrm>
            <a:off x="746228" y="1073231"/>
            <a:ext cx="3054091" cy="4711539"/>
          </a:xfrm>
        </p:spPr>
        <p:txBody>
          <a:bodyPr anchor="ctr">
            <a:normAutofit/>
          </a:bodyPr>
          <a:lstStyle/>
          <a:p>
            <a:r>
              <a:rPr lang="en-US" sz="2700">
                <a:solidFill>
                  <a:schemeClr val="accent1"/>
                </a:solidFill>
              </a:rPr>
              <a:t>Responsibilities of the SEARCH Committee chair</a:t>
            </a:r>
          </a:p>
        </p:txBody>
      </p:sp>
      <p:sp>
        <p:nvSpPr>
          <p:cNvPr id="10" name="Rectangle 9">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5A26A9EA-3131-6A40-AFE1-09096B316344}"/>
              </a:ext>
            </a:extLst>
          </p:cNvPr>
          <p:cNvSpPr>
            <a:spLocks noGrp="1"/>
          </p:cNvSpPr>
          <p:nvPr>
            <p:ph idx="1"/>
          </p:nvPr>
        </p:nvSpPr>
        <p:spPr>
          <a:xfrm>
            <a:off x="4702629" y="1073231"/>
            <a:ext cx="6599582" cy="4711539"/>
          </a:xfrm>
        </p:spPr>
        <p:txBody>
          <a:bodyPr>
            <a:normAutofit lnSpcReduction="10000"/>
          </a:bodyPr>
          <a:lstStyle/>
          <a:p>
            <a:r>
              <a:rPr lang="en-US" sz="2400" dirty="0">
                <a:solidFill>
                  <a:srgbClr val="FFFFFF"/>
                </a:solidFill>
              </a:rPr>
              <a:t>Schedules and chairs meetings of the search committee. Delegates tasks as appropriate.</a:t>
            </a:r>
          </a:p>
          <a:p>
            <a:r>
              <a:rPr lang="en-US" sz="2400" dirty="0">
                <a:solidFill>
                  <a:srgbClr val="FFFFFF"/>
                </a:solidFill>
              </a:rPr>
              <a:t>Develops a way to keep faculty informed of the progress of the search, without compromising confidentiality. </a:t>
            </a:r>
          </a:p>
          <a:p>
            <a:r>
              <a:rPr lang="en-US" sz="2400" dirty="0">
                <a:solidFill>
                  <a:srgbClr val="FFFFFF"/>
                </a:solidFill>
              </a:rPr>
              <a:t>Develops a way to keep the department chair/dean informed of the progress of the search; share names of potential candidates allowing the department chair/dean an opportunity to provide feedback. </a:t>
            </a:r>
          </a:p>
          <a:p>
            <a:r>
              <a:rPr lang="en-US" sz="2400" dirty="0">
                <a:solidFill>
                  <a:srgbClr val="FFFFFF"/>
                </a:solidFill>
              </a:rPr>
              <a:t>Communicates with candidates, faculty, the department chair, and dean. </a:t>
            </a:r>
          </a:p>
          <a:p>
            <a:pPr marL="0" indent="0">
              <a:buNone/>
            </a:pPr>
            <a:endParaRPr lang="en-US" sz="2000" dirty="0">
              <a:solidFill>
                <a:srgbClr val="FFFFFF"/>
              </a:solidFill>
            </a:endParaRPr>
          </a:p>
        </p:txBody>
      </p:sp>
    </p:spTree>
    <p:extLst>
      <p:ext uri="{BB962C8B-B14F-4D97-AF65-F5344CB8AC3E}">
        <p14:creationId xmlns:p14="http://schemas.microsoft.com/office/powerpoint/2010/main" val="1403097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29A62D-224B-5446-B090-8A64EF0D42F8}"/>
              </a:ext>
            </a:extLst>
          </p:cNvPr>
          <p:cNvSpPr>
            <a:spLocks noGrp="1"/>
          </p:cNvSpPr>
          <p:nvPr>
            <p:ph type="title"/>
          </p:nvPr>
        </p:nvSpPr>
        <p:spPr>
          <a:xfrm>
            <a:off x="4449934" y="702156"/>
            <a:ext cx="7157865" cy="1013800"/>
          </a:xfrm>
        </p:spPr>
        <p:txBody>
          <a:bodyPr>
            <a:normAutofit/>
          </a:bodyPr>
          <a:lstStyle/>
          <a:p>
            <a:r>
              <a:rPr lang="en-US">
                <a:solidFill>
                  <a:schemeClr val="accent1"/>
                </a:solidFill>
              </a:rPr>
              <a:t>Responsibilities of the SEARCH Committee chair – CONT.</a:t>
            </a:r>
          </a:p>
        </p:txBody>
      </p:sp>
      <p:pic>
        <p:nvPicPr>
          <p:cNvPr id="5" name="Picture 4" descr="Conference room table">
            <a:extLst>
              <a:ext uri="{FF2B5EF4-FFF2-40B4-BE49-F238E27FC236}">
                <a16:creationId xmlns:a16="http://schemas.microsoft.com/office/drawing/2014/main" id="{DC69236C-D8CE-45D5-A1A9-CC2397584489}"/>
              </a:ext>
            </a:extLst>
          </p:cNvPr>
          <p:cNvPicPr>
            <a:picLocks noChangeAspect="1"/>
          </p:cNvPicPr>
          <p:nvPr/>
        </p:nvPicPr>
        <p:blipFill rotWithShape="1">
          <a:blip r:embed="rId2"/>
          <a:srcRect l="46230"/>
          <a:stretch/>
        </p:blipFill>
        <p:spPr>
          <a:xfrm>
            <a:off x="20" y="10"/>
            <a:ext cx="4131713" cy="6857989"/>
          </a:xfrm>
          <a:prstGeom prst="rect">
            <a:avLst/>
          </a:prstGeom>
        </p:spPr>
      </p:pic>
      <p:sp>
        <p:nvSpPr>
          <p:cNvPr id="11" name="Rectangle 10">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49934" y="457200"/>
            <a:ext cx="722376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5A26A9EA-3131-6A40-AFE1-09096B316344}"/>
              </a:ext>
            </a:extLst>
          </p:cNvPr>
          <p:cNvSpPr>
            <a:spLocks noGrp="1"/>
          </p:cNvSpPr>
          <p:nvPr>
            <p:ph idx="1"/>
          </p:nvPr>
        </p:nvSpPr>
        <p:spPr>
          <a:xfrm>
            <a:off x="4449933" y="2193578"/>
            <a:ext cx="7157866" cy="3962266"/>
          </a:xfrm>
        </p:spPr>
        <p:txBody>
          <a:bodyPr>
            <a:normAutofit lnSpcReduction="10000"/>
          </a:bodyPr>
          <a:lstStyle/>
          <a:p>
            <a:r>
              <a:rPr lang="en-US" sz="2400" dirty="0"/>
              <a:t>Many searches end up with a significant number of applicants. The chair will communicate with those candidates who are selected for phone interviews (5-10 individuals) and those who are selected for a campus (virtual) visit. The invitation to visit usually comes from the chair with the person providing staff support making all travel and scheduling arrangements. </a:t>
            </a:r>
          </a:p>
          <a:p>
            <a:r>
              <a:rPr lang="en-US" sz="2400" dirty="0"/>
              <a:t>Consults with the dean/dept chair on the budget allocated to the search; coordinate activities to stay within budget. </a:t>
            </a:r>
          </a:p>
          <a:p>
            <a:pPr marL="0" indent="0">
              <a:buNone/>
            </a:pPr>
            <a:endParaRPr lang="en-US" dirty="0"/>
          </a:p>
        </p:txBody>
      </p:sp>
    </p:spTree>
    <p:extLst>
      <p:ext uri="{BB962C8B-B14F-4D97-AF65-F5344CB8AC3E}">
        <p14:creationId xmlns:p14="http://schemas.microsoft.com/office/powerpoint/2010/main" val="103220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0A0BB-89D0-3E48-A69F-B8AAC725D751}"/>
              </a:ext>
            </a:extLst>
          </p:cNvPr>
          <p:cNvSpPr>
            <a:spLocks noGrp="1"/>
          </p:cNvSpPr>
          <p:nvPr>
            <p:ph type="title"/>
          </p:nvPr>
        </p:nvSpPr>
        <p:spPr/>
        <p:txBody>
          <a:bodyPr/>
          <a:lstStyle/>
          <a:p>
            <a:r>
              <a:rPr lang="en-US"/>
              <a:t>Major Activities of the SEARCH Committee </a:t>
            </a:r>
            <a:endParaRPr lang="en-US" dirty="0"/>
          </a:p>
        </p:txBody>
      </p:sp>
      <p:sp>
        <p:nvSpPr>
          <p:cNvPr id="3" name="Content Placeholder 2">
            <a:extLst>
              <a:ext uri="{FF2B5EF4-FFF2-40B4-BE49-F238E27FC236}">
                <a16:creationId xmlns:a16="http://schemas.microsoft.com/office/drawing/2014/main" id="{FAF085DE-3FD2-1246-AD42-73E30AF0C377}"/>
              </a:ext>
            </a:extLst>
          </p:cNvPr>
          <p:cNvSpPr>
            <a:spLocks noGrp="1"/>
          </p:cNvSpPr>
          <p:nvPr>
            <p:ph idx="1"/>
          </p:nvPr>
        </p:nvSpPr>
        <p:spPr>
          <a:xfrm>
            <a:off x="581192" y="1900719"/>
            <a:ext cx="11029615" cy="4633645"/>
          </a:xfrm>
        </p:spPr>
        <p:txBody>
          <a:bodyPr>
            <a:normAutofit fontScale="62500" lnSpcReduction="20000"/>
          </a:bodyPr>
          <a:lstStyle/>
          <a:p>
            <a:r>
              <a:rPr lang="en-US" sz="3200" dirty="0"/>
              <a:t>Independently screen and score/rank all applications to determine who will continue to the next phase of the search. This will take considerable time for each committee member. </a:t>
            </a:r>
          </a:p>
          <a:p>
            <a:r>
              <a:rPr lang="en-US" sz="3200" dirty="0"/>
              <a:t>Participate in committee meetings in which candidate rankings are discussed; collaboratively determine initial list for next round (5-10 individuals).  These meetings can take several hours collectively and are confidential in nature. </a:t>
            </a:r>
          </a:p>
          <a:p>
            <a:r>
              <a:rPr lang="en-US" sz="3200" dirty="0"/>
              <a:t>Meet candidates via phone, virtual call, or in person (e.g., professional conferences, airport meetings) to determine who to invite for *site visits (usually 3 individuals). These meetings are generally 30 minutes in length per candidate. Ideally, all meetings take place on the same day or across a few days. </a:t>
            </a:r>
          </a:p>
          <a:p>
            <a:r>
              <a:rPr lang="en-US" sz="3200" dirty="0"/>
              <a:t>Complete a re-ranking of the candidates based on interview scores. This usually results in changes in the ranking order and helps determine who will become the top choices for *site visits.  Again, this information </a:t>
            </a:r>
            <a:r>
              <a:rPr lang="en-US" sz="3200"/>
              <a:t>is confidential.</a:t>
            </a:r>
            <a:endParaRPr lang="en-US" sz="3200" dirty="0"/>
          </a:p>
          <a:p>
            <a:r>
              <a:rPr lang="en-US" sz="3200" dirty="0"/>
              <a:t>Share dates for when they are available for *site visits and (if not already established by the institution or college) provide input into the schedule of activities.</a:t>
            </a:r>
          </a:p>
          <a:p>
            <a:pPr marL="0" indent="0">
              <a:buNone/>
            </a:pPr>
            <a:endParaRPr lang="en-US" dirty="0"/>
          </a:p>
          <a:p>
            <a:pPr marL="0" indent="0">
              <a:buNone/>
            </a:pPr>
            <a:r>
              <a:rPr lang="en-US" dirty="0"/>
              <a:t>*site visits may become virtual visits</a:t>
            </a:r>
          </a:p>
        </p:txBody>
      </p:sp>
    </p:spTree>
    <p:extLst>
      <p:ext uri="{BB962C8B-B14F-4D97-AF65-F5344CB8AC3E}">
        <p14:creationId xmlns:p14="http://schemas.microsoft.com/office/powerpoint/2010/main" val="201475346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otalTime>5</TotalTime>
  <Words>1205</Words>
  <Application>Microsoft Macintosh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Gill Sans MT</vt:lpstr>
      <vt:lpstr>Times New Roman</vt:lpstr>
      <vt:lpstr>Wingdings</vt:lpstr>
      <vt:lpstr>Wingdings 2</vt:lpstr>
      <vt:lpstr>Dividend</vt:lpstr>
      <vt:lpstr>Research Assistants monthly meeting – What GOES on in The SEarCH Committee?</vt:lpstr>
      <vt:lpstr>Today’s Agenda</vt:lpstr>
      <vt:lpstr>Important Communications and Reminders</vt:lpstr>
      <vt:lpstr>COMPOSition OF FACULTY SEARCH Committees</vt:lpstr>
      <vt:lpstr>Language for Postings/Announcements </vt:lpstr>
      <vt:lpstr>Language for Postings/Announcements  - cont.</vt:lpstr>
      <vt:lpstr>Responsibilities of the SEARCH Committee chair</vt:lpstr>
      <vt:lpstr>Responsibilities of the SEARCH Committee chair – CONT.</vt:lpstr>
      <vt:lpstr>Major Activities of the SEARCH Committee </vt:lpstr>
      <vt:lpstr>SITE VISIT RESPONSIBILITIES</vt:lpstr>
      <vt:lpstr>After the Site visit</vt:lpstr>
      <vt:lpstr>Q&amp;A</vt:lpstr>
      <vt:lpstr>AnnouncementS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Assistants monthly meeting – What GOES on in The SEarCH Committee?</dc:title>
  <dc:creator>Matteson, Shirley</dc:creator>
  <cp:lastModifiedBy>Matteson, Shirley</cp:lastModifiedBy>
  <cp:revision>3</cp:revision>
  <dcterms:created xsi:type="dcterms:W3CDTF">2021-02-23T16:15:20Z</dcterms:created>
  <dcterms:modified xsi:type="dcterms:W3CDTF">2021-02-24T14:07:28Z</dcterms:modified>
</cp:coreProperties>
</file>