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4" r:id="rId3"/>
    <p:sldId id="364" r:id="rId4"/>
    <p:sldId id="302" r:id="rId5"/>
    <p:sldId id="303" r:id="rId6"/>
    <p:sldId id="362" r:id="rId7"/>
    <p:sldId id="367" r:id="rId8"/>
    <p:sldId id="370" r:id="rId9"/>
    <p:sldId id="368" r:id="rId10"/>
    <p:sldId id="373" r:id="rId11"/>
    <p:sldId id="369" r:id="rId12"/>
    <p:sldId id="374" r:id="rId13"/>
    <p:sldId id="371" r:id="rId14"/>
    <p:sldId id="304" r:id="rId15"/>
    <p:sldId id="305" r:id="rId16"/>
    <p:sldId id="308" r:id="rId17"/>
    <p:sldId id="306" r:id="rId18"/>
    <p:sldId id="307" r:id="rId19"/>
    <p:sldId id="311" r:id="rId20"/>
    <p:sldId id="310" r:id="rId21"/>
    <p:sldId id="309" r:id="rId22"/>
    <p:sldId id="314" r:id="rId23"/>
    <p:sldId id="313" r:id="rId24"/>
    <p:sldId id="315" r:id="rId25"/>
    <p:sldId id="316" r:id="rId26"/>
    <p:sldId id="317" r:id="rId27"/>
    <p:sldId id="366" r:id="rId28"/>
    <p:sldId id="360" r:id="rId29"/>
    <p:sldId id="318" r:id="rId30"/>
    <p:sldId id="363" r:id="rId31"/>
    <p:sldId id="278" r:id="rId32"/>
    <p:sldId id="279" r:id="rId33"/>
    <p:sldId id="365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12AE"/>
    <a:srgbClr val="99FF66"/>
    <a:srgbClr val="110B65"/>
    <a:srgbClr val="3399FF"/>
    <a:srgbClr val="E0E0E0"/>
    <a:srgbClr val="000000"/>
    <a:srgbClr val="DDDDDD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240" autoAdjust="0"/>
    <p:restoredTop sz="94660"/>
  </p:normalViewPr>
  <p:slideViewPr>
    <p:cSldViewPr>
      <p:cViewPr varScale="1">
        <p:scale>
          <a:sx n="107" d="100"/>
          <a:sy n="107" d="100"/>
        </p:scale>
        <p:origin x="1182" y="102"/>
      </p:cViewPr>
      <p:guideLst>
        <p:guide orient="horz" pos="384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117F4-8C33-4D46-AD5F-F6A6691B42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3B0E88-A520-4B2B-8586-0F5132C1F17C}">
      <dgm:prSet/>
      <dgm:spPr>
        <a:solidFill>
          <a:srgbClr val="0070C0"/>
        </a:solidFill>
      </dgm:spPr>
      <dgm:t>
        <a:bodyPr/>
        <a:lstStyle/>
        <a:p>
          <a:r>
            <a:rPr lang="en-US" b="1"/>
            <a:t>Timely</a:t>
          </a:r>
          <a:endParaRPr lang="en-US"/>
        </a:p>
      </dgm:t>
    </dgm:pt>
    <dgm:pt modelId="{805059E8-D9D0-44AE-9833-0990A30876FF}" type="parTrans" cxnId="{FE45F696-2FF2-4979-B64B-8FD97559D7B2}">
      <dgm:prSet/>
      <dgm:spPr/>
      <dgm:t>
        <a:bodyPr/>
        <a:lstStyle/>
        <a:p>
          <a:endParaRPr lang="en-US"/>
        </a:p>
      </dgm:t>
    </dgm:pt>
    <dgm:pt modelId="{6FB4DEA5-D0B6-43A7-ABFB-E31F89769FDA}" type="sibTrans" cxnId="{FE45F696-2FF2-4979-B64B-8FD97559D7B2}">
      <dgm:prSet/>
      <dgm:spPr/>
      <dgm:t>
        <a:bodyPr/>
        <a:lstStyle/>
        <a:p>
          <a:endParaRPr lang="en-US"/>
        </a:p>
      </dgm:t>
    </dgm:pt>
    <dgm:pt modelId="{5ED8C112-B684-4335-A631-4787EF4D9513}">
      <dgm:prSet/>
      <dgm:spPr>
        <a:solidFill>
          <a:srgbClr val="FFFF00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Important</a:t>
          </a:r>
          <a:endParaRPr lang="en-US">
            <a:solidFill>
              <a:schemeClr val="bg1"/>
            </a:solidFill>
          </a:endParaRPr>
        </a:p>
      </dgm:t>
    </dgm:pt>
    <dgm:pt modelId="{83749A8E-85C1-4DC5-9754-3550BD878AD3}" type="parTrans" cxnId="{24D54E5D-C9DA-48DC-B478-60D636C9C6B2}">
      <dgm:prSet/>
      <dgm:spPr/>
      <dgm:t>
        <a:bodyPr/>
        <a:lstStyle/>
        <a:p>
          <a:endParaRPr lang="en-US"/>
        </a:p>
      </dgm:t>
    </dgm:pt>
    <dgm:pt modelId="{CE220610-49B9-4DEF-86D8-2DABFEED85C5}" type="sibTrans" cxnId="{24D54E5D-C9DA-48DC-B478-60D636C9C6B2}">
      <dgm:prSet/>
      <dgm:spPr/>
      <dgm:t>
        <a:bodyPr/>
        <a:lstStyle/>
        <a:p>
          <a:endParaRPr lang="en-US"/>
        </a:p>
      </dgm:t>
    </dgm:pt>
    <dgm:pt modelId="{3F3BA1C8-EE07-4D92-AD16-9395C3EB8454}">
      <dgm:prSet/>
      <dgm:spPr>
        <a:solidFill>
          <a:srgbClr val="FF0000"/>
        </a:solidFill>
      </dgm:spPr>
      <dgm:t>
        <a:bodyPr/>
        <a:lstStyle/>
        <a:p>
          <a:r>
            <a:rPr lang="en-US" b="1"/>
            <a:t>Compelling</a:t>
          </a:r>
          <a:endParaRPr lang="en-US"/>
        </a:p>
      </dgm:t>
    </dgm:pt>
    <dgm:pt modelId="{78FC2B51-AB89-4CCD-8509-F7229BCEEA01}" type="parTrans" cxnId="{41A5B23B-7EE8-4AE5-A84B-7347EC8ADBEB}">
      <dgm:prSet/>
      <dgm:spPr/>
      <dgm:t>
        <a:bodyPr/>
        <a:lstStyle/>
        <a:p>
          <a:endParaRPr lang="en-US"/>
        </a:p>
      </dgm:t>
    </dgm:pt>
    <dgm:pt modelId="{1443ED19-D158-4B4E-8717-E0F30E94712D}" type="sibTrans" cxnId="{41A5B23B-7EE8-4AE5-A84B-7347EC8ADBEB}">
      <dgm:prSet/>
      <dgm:spPr/>
      <dgm:t>
        <a:bodyPr/>
        <a:lstStyle/>
        <a:p>
          <a:endParaRPr lang="en-US"/>
        </a:p>
      </dgm:t>
    </dgm:pt>
    <dgm:pt modelId="{1A78B428-87C9-48C1-9901-44AA8BA4F81D}" type="pres">
      <dgm:prSet presAssocID="{E21117F4-8C33-4D46-AD5F-F6A6691B420E}" presName="linear" presStyleCnt="0">
        <dgm:presLayoutVars>
          <dgm:dir/>
          <dgm:animLvl val="lvl"/>
          <dgm:resizeHandles val="exact"/>
        </dgm:presLayoutVars>
      </dgm:prSet>
      <dgm:spPr/>
    </dgm:pt>
    <dgm:pt modelId="{E58228DD-2522-4CF1-ABE0-CC023A24010B}" type="pres">
      <dgm:prSet presAssocID="{B23B0E88-A520-4B2B-8586-0F5132C1F17C}" presName="parentLin" presStyleCnt="0"/>
      <dgm:spPr/>
    </dgm:pt>
    <dgm:pt modelId="{434752F0-F3BC-4C21-B5C3-B300C26A024D}" type="pres">
      <dgm:prSet presAssocID="{B23B0E88-A520-4B2B-8586-0F5132C1F17C}" presName="parentLeftMargin" presStyleLbl="node1" presStyleIdx="0" presStyleCnt="3"/>
      <dgm:spPr/>
    </dgm:pt>
    <dgm:pt modelId="{21DB4295-0E35-49D5-8015-035FFFA04806}" type="pres">
      <dgm:prSet presAssocID="{B23B0E88-A520-4B2B-8586-0F5132C1F1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FAEB8A-4F57-477B-A5E9-8863B47542DE}" type="pres">
      <dgm:prSet presAssocID="{B23B0E88-A520-4B2B-8586-0F5132C1F17C}" presName="negativeSpace" presStyleCnt="0"/>
      <dgm:spPr/>
    </dgm:pt>
    <dgm:pt modelId="{CD13A0A7-2393-43DF-A0A0-8A670F53C687}" type="pres">
      <dgm:prSet presAssocID="{B23B0E88-A520-4B2B-8586-0F5132C1F17C}" presName="childText" presStyleLbl="conFgAcc1" presStyleIdx="0" presStyleCnt="3">
        <dgm:presLayoutVars>
          <dgm:bulletEnabled val="1"/>
        </dgm:presLayoutVars>
      </dgm:prSet>
      <dgm:spPr/>
    </dgm:pt>
    <dgm:pt modelId="{5EF57778-6A19-4BC6-8A7C-209FB847FF6C}" type="pres">
      <dgm:prSet presAssocID="{6FB4DEA5-D0B6-43A7-ABFB-E31F89769FDA}" presName="spaceBetweenRectangles" presStyleCnt="0"/>
      <dgm:spPr/>
    </dgm:pt>
    <dgm:pt modelId="{F91700DC-FCC4-4C7C-BE96-98752F8DB063}" type="pres">
      <dgm:prSet presAssocID="{5ED8C112-B684-4335-A631-4787EF4D9513}" presName="parentLin" presStyleCnt="0"/>
      <dgm:spPr/>
    </dgm:pt>
    <dgm:pt modelId="{0A6DDCDC-3060-498D-A066-71BFF648B1CF}" type="pres">
      <dgm:prSet presAssocID="{5ED8C112-B684-4335-A631-4787EF4D9513}" presName="parentLeftMargin" presStyleLbl="node1" presStyleIdx="0" presStyleCnt="3"/>
      <dgm:spPr/>
    </dgm:pt>
    <dgm:pt modelId="{9B3F3A4E-C06D-4BE9-BDDF-C8D660B7A804}" type="pres">
      <dgm:prSet presAssocID="{5ED8C112-B684-4335-A631-4787EF4D95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E9E50A-C287-485E-A0EB-7F8D34D14723}" type="pres">
      <dgm:prSet presAssocID="{5ED8C112-B684-4335-A631-4787EF4D9513}" presName="negativeSpace" presStyleCnt="0"/>
      <dgm:spPr/>
    </dgm:pt>
    <dgm:pt modelId="{4BD13126-DCC6-4206-9DB0-4D7987701315}" type="pres">
      <dgm:prSet presAssocID="{5ED8C112-B684-4335-A631-4787EF4D9513}" presName="childText" presStyleLbl="conFgAcc1" presStyleIdx="1" presStyleCnt="3">
        <dgm:presLayoutVars>
          <dgm:bulletEnabled val="1"/>
        </dgm:presLayoutVars>
      </dgm:prSet>
      <dgm:spPr/>
    </dgm:pt>
    <dgm:pt modelId="{DD2753FB-2364-464D-B4EF-6020B2BD9118}" type="pres">
      <dgm:prSet presAssocID="{CE220610-49B9-4DEF-86D8-2DABFEED85C5}" presName="spaceBetweenRectangles" presStyleCnt="0"/>
      <dgm:spPr/>
    </dgm:pt>
    <dgm:pt modelId="{633110F1-CC9A-4530-8F12-6F0DBAD9A9D9}" type="pres">
      <dgm:prSet presAssocID="{3F3BA1C8-EE07-4D92-AD16-9395C3EB8454}" presName="parentLin" presStyleCnt="0"/>
      <dgm:spPr/>
    </dgm:pt>
    <dgm:pt modelId="{092F3B30-930F-463C-BD6A-77A60CF77B60}" type="pres">
      <dgm:prSet presAssocID="{3F3BA1C8-EE07-4D92-AD16-9395C3EB8454}" presName="parentLeftMargin" presStyleLbl="node1" presStyleIdx="1" presStyleCnt="3"/>
      <dgm:spPr/>
    </dgm:pt>
    <dgm:pt modelId="{99D714DF-95AA-43F7-915D-CF2D002A4CBD}" type="pres">
      <dgm:prSet presAssocID="{3F3BA1C8-EE07-4D92-AD16-9395C3EB84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6F12B1-D9E7-4FCE-8FF1-0DE04DEF1AF4}" type="pres">
      <dgm:prSet presAssocID="{3F3BA1C8-EE07-4D92-AD16-9395C3EB8454}" presName="negativeSpace" presStyleCnt="0"/>
      <dgm:spPr/>
    </dgm:pt>
    <dgm:pt modelId="{2D781E04-D642-4A97-96F3-FC2DC2037464}" type="pres">
      <dgm:prSet presAssocID="{3F3BA1C8-EE07-4D92-AD16-9395C3EB84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B30500-59B7-4AA0-B8AF-EAB33C344E22}" type="presOf" srcId="{E21117F4-8C33-4D46-AD5F-F6A6691B420E}" destId="{1A78B428-87C9-48C1-9901-44AA8BA4F81D}" srcOrd="0" destOrd="0" presId="urn:microsoft.com/office/officeart/2005/8/layout/list1"/>
    <dgm:cxn modelId="{17DE7C08-A5F7-445A-921B-4284D6A222FD}" type="presOf" srcId="{3F3BA1C8-EE07-4D92-AD16-9395C3EB8454}" destId="{99D714DF-95AA-43F7-915D-CF2D002A4CBD}" srcOrd="1" destOrd="0" presId="urn:microsoft.com/office/officeart/2005/8/layout/list1"/>
    <dgm:cxn modelId="{B85B152E-E6BB-4955-8735-5A4BA731B94E}" type="presOf" srcId="{3F3BA1C8-EE07-4D92-AD16-9395C3EB8454}" destId="{092F3B30-930F-463C-BD6A-77A60CF77B60}" srcOrd="0" destOrd="0" presId="urn:microsoft.com/office/officeart/2005/8/layout/list1"/>
    <dgm:cxn modelId="{41A5B23B-7EE8-4AE5-A84B-7347EC8ADBEB}" srcId="{E21117F4-8C33-4D46-AD5F-F6A6691B420E}" destId="{3F3BA1C8-EE07-4D92-AD16-9395C3EB8454}" srcOrd="2" destOrd="0" parTransId="{78FC2B51-AB89-4CCD-8509-F7229BCEEA01}" sibTransId="{1443ED19-D158-4B4E-8717-E0F30E94712D}"/>
    <dgm:cxn modelId="{24D54E5D-C9DA-48DC-B478-60D636C9C6B2}" srcId="{E21117F4-8C33-4D46-AD5F-F6A6691B420E}" destId="{5ED8C112-B684-4335-A631-4787EF4D9513}" srcOrd="1" destOrd="0" parTransId="{83749A8E-85C1-4DC5-9754-3550BD878AD3}" sibTransId="{CE220610-49B9-4DEF-86D8-2DABFEED85C5}"/>
    <dgm:cxn modelId="{E85FB45E-E9E5-4E8F-B165-E4C49876DEFD}" type="presOf" srcId="{B23B0E88-A520-4B2B-8586-0F5132C1F17C}" destId="{434752F0-F3BC-4C21-B5C3-B300C26A024D}" srcOrd="0" destOrd="0" presId="urn:microsoft.com/office/officeart/2005/8/layout/list1"/>
    <dgm:cxn modelId="{ABF8E34A-31A5-48D5-9DAE-B36B65536E16}" type="presOf" srcId="{5ED8C112-B684-4335-A631-4787EF4D9513}" destId="{0A6DDCDC-3060-498D-A066-71BFF648B1CF}" srcOrd="0" destOrd="0" presId="urn:microsoft.com/office/officeart/2005/8/layout/list1"/>
    <dgm:cxn modelId="{D5DB0F83-1785-4BB1-B660-EB43975131B8}" type="presOf" srcId="{5ED8C112-B684-4335-A631-4787EF4D9513}" destId="{9B3F3A4E-C06D-4BE9-BDDF-C8D660B7A804}" srcOrd="1" destOrd="0" presId="urn:microsoft.com/office/officeart/2005/8/layout/list1"/>
    <dgm:cxn modelId="{FE45F696-2FF2-4979-B64B-8FD97559D7B2}" srcId="{E21117F4-8C33-4D46-AD5F-F6A6691B420E}" destId="{B23B0E88-A520-4B2B-8586-0F5132C1F17C}" srcOrd="0" destOrd="0" parTransId="{805059E8-D9D0-44AE-9833-0990A30876FF}" sibTransId="{6FB4DEA5-D0B6-43A7-ABFB-E31F89769FDA}"/>
    <dgm:cxn modelId="{0BFA96DC-9EB9-44A2-AFDB-0FCC5BFA6BBD}" type="presOf" srcId="{B23B0E88-A520-4B2B-8586-0F5132C1F17C}" destId="{21DB4295-0E35-49D5-8015-035FFFA04806}" srcOrd="1" destOrd="0" presId="urn:microsoft.com/office/officeart/2005/8/layout/list1"/>
    <dgm:cxn modelId="{4F213FAA-039D-4789-B65C-B819350E70E7}" type="presParOf" srcId="{1A78B428-87C9-48C1-9901-44AA8BA4F81D}" destId="{E58228DD-2522-4CF1-ABE0-CC023A24010B}" srcOrd="0" destOrd="0" presId="urn:microsoft.com/office/officeart/2005/8/layout/list1"/>
    <dgm:cxn modelId="{453D1C57-FCAF-4AAC-BE73-10EAA5E52532}" type="presParOf" srcId="{E58228DD-2522-4CF1-ABE0-CC023A24010B}" destId="{434752F0-F3BC-4C21-B5C3-B300C26A024D}" srcOrd="0" destOrd="0" presId="urn:microsoft.com/office/officeart/2005/8/layout/list1"/>
    <dgm:cxn modelId="{6D8FEEC0-7408-476D-81F5-9B32571BD8E0}" type="presParOf" srcId="{E58228DD-2522-4CF1-ABE0-CC023A24010B}" destId="{21DB4295-0E35-49D5-8015-035FFFA04806}" srcOrd="1" destOrd="0" presId="urn:microsoft.com/office/officeart/2005/8/layout/list1"/>
    <dgm:cxn modelId="{1E6516E8-5CAC-45E8-9350-B6BEC43D1A80}" type="presParOf" srcId="{1A78B428-87C9-48C1-9901-44AA8BA4F81D}" destId="{A7FAEB8A-4F57-477B-A5E9-8863B47542DE}" srcOrd="1" destOrd="0" presId="urn:microsoft.com/office/officeart/2005/8/layout/list1"/>
    <dgm:cxn modelId="{CB7F8197-D055-453D-9210-46E6AF4247A0}" type="presParOf" srcId="{1A78B428-87C9-48C1-9901-44AA8BA4F81D}" destId="{CD13A0A7-2393-43DF-A0A0-8A670F53C687}" srcOrd="2" destOrd="0" presId="urn:microsoft.com/office/officeart/2005/8/layout/list1"/>
    <dgm:cxn modelId="{5A6C6D01-D3BE-48CD-815E-D39CC3321992}" type="presParOf" srcId="{1A78B428-87C9-48C1-9901-44AA8BA4F81D}" destId="{5EF57778-6A19-4BC6-8A7C-209FB847FF6C}" srcOrd="3" destOrd="0" presId="urn:microsoft.com/office/officeart/2005/8/layout/list1"/>
    <dgm:cxn modelId="{65BBC28B-2E78-4395-B01B-9350D458AD1F}" type="presParOf" srcId="{1A78B428-87C9-48C1-9901-44AA8BA4F81D}" destId="{F91700DC-FCC4-4C7C-BE96-98752F8DB063}" srcOrd="4" destOrd="0" presId="urn:microsoft.com/office/officeart/2005/8/layout/list1"/>
    <dgm:cxn modelId="{83483CB4-49A7-4A71-BD7B-7EB4F94F57B2}" type="presParOf" srcId="{F91700DC-FCC4-4C7C-BE96-98752F8DB063}" destId="{0A6DDCDC-3060-498D-A066-71BFF648B1CF}" srcOrd="0" destOrd="0" presId="urn:microsoft.com/office/officeart/2005/8/layout/list1"/>
    <dgm:cxn modelId="{5576A43F-87E2-4729-A129-0F894A906412}" type="presParOf" srcId="{F91700DC-FCC4-4C7C-BE96-98752F8DB063}" destId="{9B3F3A4E-C06D-4BE9-BDDF-C8D660B7A804}" srcOrd="1" destOrd="0" presId="urn:microsoft.com/office/officeart/2005/8/layout/list1"/>
    <dgm:cxn modelId="{ADFD7748-C770-4BAB-A113-119D5F94F6EC}" type="presParOf" srcId="{1A78B428-87C9-48C1-9901-44AA8BA4F81D}" destId="{82E9E50A-C287-485E-A0EB-7F8D34D14723}" srcOrd="5" destOrd="0" presId="urn:microsoft.com/office/officeart/2005/8/layout/list1"/>
    <dgm:cxn modelId="{236B5587-1DB3-4FB4-9AD7-CD49D1179AEF}" type="presParOf" srcId="{1A78B428-87C9-48C1-9901-44AA8BA4F81D}" destId="{4BD13126-DCC6-4206-9DB0-4D7987701315}" srcOrd="6" destOrd="0" presId="urn:microsoft.com/office/officeart/2005/8/layout/list1"/>
    <dgm:cxn modelId="{276CB2CD-714F-445E-8F47-488EF7ABCBB2}" type="presParOf" srcId="{1A78B428-87C9-48C1-9901-44AA8BA4F81D}" destId="{DD2753FB-2364-464D-B4EF-6020B2BD9118}" srcOrd="7" destOrd="0" presId="urn:microsoft.com/office/officeart/2005/8/layout/list1"/>
    <dgm:cxn modelId="{85AAA845-1B51-4831-AF7B-3122C630BBEA}" type="presParOf" srcId="{1A78B428-87C9-48C1-9901-44AA8BA4F81D}" destId="{633110F1-CC9A-4530-8F12-6F0DBAD9A9D9}" srcOrd="8" destOrd="0" presId="urn:microsoft.com/office/officeart/2005/8/layout/list1"/>
    <dgm:cxn modelId="{AF27054D-2596-4EF0-AEBD-9AEFA43074EB}" type="presParOf" srcId="{633110F1-CC9A-4530-8F12-6F0DBAD9A9D9}" destId="{092F3B30-930F-463C-BD6A-77A60CF77B60}" srcOrd="0" destOrd="0" presId="urn:microsoft.com/office/officeart/2005/8/layout/list1"/>
    <dgm:cxn modelId="{60D2989D-BB06-4C3A-8671-924D2A8CA92D}" type="presParOf" srcId="{633110F1-CC9A-4530-8F12-6F0DBAD9A9D9}" destId="{99D714DF-95AA-43F7-915D-CF2D002A4CBD}" srcOrd="1" destOrd="0" presId="urn:microsoft.com/office/officeart/2005/8/layout/list1"/>
    <dgm:cxn modelId="{3E76D037-21A4-4EB2-A383-BE3FC658B5D2}" type="presParOf" srcId="{1A78B428-87C9-48C1-9901-44AA8BA4F81D}" destId="{3A6F12B1-D9E7-4FCE-8FF1-0DE04DEF1AF4}" srcOrd="9" destOrd="0" presId="urn:microsoft.com/office/officeart/2005/8/layout/list1"/>
    <dgm:cxn modelId="{07D64072-B032-4518-880E-AC26FB67E3E0}" type="presParOf" srcId="{1A78B428-87C9-48C1-9901-44AA8BA4F81D}" destId="{2D781E04-D642-4A97-96F3-FC2DC20374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77C19-571E-431B-98A6-BEA2AFB2D01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5DC405-461C-4E50-A969-21411BE360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Construct proposals in a systematic fashion</a:t>
          </a:r>
          <a:endParaRPr lang="en-US" sz="2000" dirty="0"/>
        </a:p>
      </dgm:t>
    </dgm:pt>
    <dgm:pt modelId="{D6EE73BD-262E-4823-AA4A-6F4D4FD6B53C}" type="parTrans" cxnId="{F53C74F8-E49D-4FEA-B052-9D7E65D82FDC}">
      <dgm:prSet/>
      <dgm:spPr/>
      <dgm:t>
        <a:bodyPr/>
        <a:lstStyle/>
        <a:p>
          <a:endParaRPr lang="en-US"/>
        </a:p>
      </dgm:t>
    </dgm:pt>
    <dgm:pt modelId="{6DADB76B-0C27-4E3B-B181-2F6D057419B9}" type="sibTrans" cxnId="{F53C74F8-E49D-4FEA-B052-9D7E65D82FDC}">
      <dgm:prSet phldrT="1" phldr="0"/>
      <dgm:spPr/>
    </dgm:pt>
    <dgm:pt modelId="{85AB9A40-6E3A-4B25-8513-53200493E6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Get rigorous critique before submitting</a:t>
          </a:r>
          <a:endParaRPr lang="en-US" sz="2000" dirty="0"/>
        </a:p>
      </dgm:t>
    </dgm:pt>
    <dgm:pt modelId="{B500AC2E-B1C1-4736-BE5B-AD2A07BC1D6B}" type="parTrans" cxnId="{EFA9CBBA-8E3B-464F-A55A-D0BA8BF4B003}">
      <dgm:prSet/>
      <dgm:spPr/>
      <dgm:t>
        <a:bodyPr/>
        <a:lstStyle/>
        <a:p>
          <a:endParaRPr lang="en-US"/>
        </a:p>
      </dgm:t>
    </dgm:pt>
    <dgm:pt modelId="{9148D881-FFF1-424F-984D-F96DE9CF4EBE}" type="sibTrans" cxnId="{EFA9CBBA-8E3B-464F-A55A-D0BA8BF4B003}">
      <dgm:prSet phldrT="2" phldr="0"/>
      <dgm:spPr/>
    </dgm:pt>
    <dgm:pt modelId="{D480ACB5-A1A9-4094-846A-3BE85ACA53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Improve and Submit</a:t>
          </a:r>
          <a:endParaRPr lang="en-US" sz="2000" dirty="0"/>
        </a:p>
      </dgm:t>
    </dgm:pt>
    <dgm:pt modelId="{159E4E97-4DE7-4A35-97D8-20EE764A493D}" type="parTrans" cxnId="{C9A0EB0D-FB23-4E2B-93A7-810E1D14267A}">
      <dgm:prSet/>
      <dgm:spPr/>
      <dgm:t>
        <a:bodyPr/>
        <a:lstStyle/>
        <a:p>
          <a:endParaRPr lang="en-US"/>
        </a:p>
      </dgm:t>
    </dgm:pt>
    <dgm:pt modelId="{724CFB2E-7D55-45C3-937F-E3AE468C3139}" type="sibTrans" cxnId="{C9A0EB0D-FB23-4E2B-93A7-810E1D14267A}">
      <dgm:prSet phldrT="3" phldr="0"/>
      <dgm:spPr/>
    </dgm:pt>
    <dgm:pt modelId="{DDC66B4C-CEC0-4F10-B264-18F03AA259B9}" type="pres">
      <dgm:prSet presAssocID="{B8877C19-571E-431B-98A6-BEA2AFB2D01B}" presName="root" presStyleCnt="0">
        <dgm:presLayoutVars>
          <dgm:dir/>
          <dgm:resizeHandles val="exact"/>
        </dgm:presLayoutVars>
      </dgm:prSet>
      <dgm:spPr/>
    </dgm:pt>
    <dgm:pt modelId="{47587352-6FE9-4A0E-B3CD-3DA828F96518}" type="pres">
      <dgm:prSet presAssocID="{4C5DC405-461C-4E50-A969-21411BE3606E}" presName="compNode" presStyleCnt="0"/>
      <dgm:spPr/>
    </dgm:pt>
    <dgm:pt modelId="{6CE89C8C-33F6-4183-81A4-041935071591}" type="pres">
      <dgm:prSet presAssocID="{4C5DC405-461C-4E50-A969-21411BE360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44E8D0-4521-4C10-99C3-A749C6C939E9}" type="pres">
      <dgm:prSet presAssocID="{4C5DC405-461C-4E50-A969-21411BE3606E}" presName="spaceRect" presStyleCnt="0"/>
      <dgm:spPr/>
    </dgm:pt>
    <dgm:pt modelId="{3FD32019-DB01-4949-BB19-6227BC3A75A2}" type="pres">
      <dgm:prSet presAssocID="{4C5DC405-461C-4E50-A969-21411BE3606E}" presName="textRect" presStyleLbl="revTx" presStyleIdx="0" presStyleCnt="3">
        <dgm:presLayoutVars>
          <dgm:chMax val="1"/>
          <dgm:chPref val="1"/>
        </dgm:presLayoutVars>
      </dgm:prSet>
      <dgm:spPr/>
    </dgm:pt>
    <dgm:pt modelId="{564D7F37-9D36-4882-93D7-3E19E1721EB3}" type="pres">
      <dgm:prSet presAssocID="{6DADB76B-0C27-4E3B-B181-2F6D057419B9}" presName="sibTrans" presStyleCnt="0"/>
      <dgm:spPr/>
    </dgm:pt>
    <dgm:pt modelId="{9C330E4B-89E7-4AE7-89DA-79FE8417001E}" type="pres">
      <dgm:prSet presAssocID="{85AB9A40-6E3A-4B25-8513-53200493E6B5}" presName="compNode" presStyleCnt="0"/>
      <dgm:spPr/>
    </dgm:pt>
    <dgm:pt modelId="{E73DE617-51A1-4187-9D91-A1F155561E43}" type="pres">
      <dgm:prSet presAssocID="{85AB9A40-6E3A-4B25-8513-53200493E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5FEE65C-B1ED-42C2-8680-9BC0153459B5}" type="pres">
      <dgm:prSet presAssocID="{85AB9A40-6E3A-4B25-8513-53200493E6B5}" presName="spaceRect" presStyleCnt="0"/>
      <dgm:spPr/>
    </dgm:pt>
    <dgm:pt modelId="{D5B379A3-936B-4BD7-8CD6-2DC223ACDBAF}" type="pres">
      <dgm:prSet presAssocID="{85AB9A40-6E3A-4B25-8513-53200493E6B5}" presName="textRect" presStyleLbl="revTx" presStyleIdx="1" presStyleCnt="3">
        <dgm:presLayoutVars>
          <dgm:chMax val="1"/>
          <dgm:chPref val="1"/>
        </dgm:presLayoutVars>
      </dgm:prSet>
      <dgm:spPr/>
    </dgm:pt>
    <dgm:pt modelId="{001B8E16-09CB-415C-8931-DD96DEF2A800}" type="pres">
      <dgm:prSet presAssocID="{9148D881-FFF1-424F-984D-F96DE9CF4EBE}" presName="sibTrans" presStyleCnt="0"/>
      <dgm:spPr/>
    </dgm:pt>
    <dgm:pt modelId="{DE1AD262-0E49-48A2-80A8-36EF54C924A2}" type="pres">
      <dgm:prSet presAssocID="{D480ACB5-A1A9-4094-846A-3BE85ACA53F1}" presName="compNode" presStyleCnt="0"/>
      <dgm:spPr/>
    </dgm:pt>
    <dgm:pt modelId="{3B483424-2AE0-4D97-A798-73886C52FB1F}" type="pres">
      <dgm:prSet presAssocID="{D480ACB5-A1A9-4094-846A-3BE85ACA53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83CCC4D-1337-4D80-9D6A-F8ECFD0DB8CA}" type="pres">
      <dgm:prSet presAssocID="{D480ACB5-A1A9-4094-846A-3BE85ACA53F1}" presName="spaceRect" presStyleCnt="0"/>
      <dgm:spPr/>
    </dgm:pt>
    <dgm:pt modelId="{4E2F7401-0FEE-4947-8C26-C6C4CCE75EC1}" type="pres">
      <dgm:prSet presAssocID="{D480ACB5-A1A9-4094-846A-3BE85ACA53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9A0EB0D-FB23-4E2B-93A7-810E1D14267A}" srcId="{B8877C19-571E-431B-98A6-BEA2AFB2D01B}" destId="{D480ACB5-A1A9-4094-846A-3BE85ACA53F1}" srcOrd="2" destOrd="0" parTransId="{159E4E97-4DE7-4A35-97D8-20EE764A493D}" sibTransId="{724CFB2E-7D55-45C3-937F-E3AE468C3139}"/>
    <dgm:cxn modelId="{8062E630-7AAC-4594-92C0-8883FACEB156}" type="presOf" srcId="{B8877C19-571E-431B-98A6-BEA2AFB2D01B}" destId="{DDC66B4C-CEC0-4F10-B264-18F03AA259B9}" srcOrd="0" destOrd="0" presId="urn:microsoft.com/office/officeart/2018/2/layout/IconLabelList"/>
    <dgm:cxn modelId="{04110740-6D2F-47E2-9F81-3FBD6234CE52}" type="presOf" srcId="{85AB9A40-6E3A-4B25-8513-53200493E6B5}" destId="{D5B379A3-936B-4BD7-8CD6-2DC223ACDBAF}" srcOrd="0" destOrd="0" presId="urn:microsoft.com/office/officeart/2018/2/layout/IconLabelList"/>
    <dgm:cxn modelId="{A049A16A-CC7C-4353-9041-645F6B8F73A4}" type="presOf" srcId="{D480ACB5-A1A9-4094-846A-3BE85ACA53F1}" destId="{4E2F7401-0FEE-4947-8C26-C6C4CCE75EC1}" srcOrd="0" destOrd="0" presId="urn:microsoft.com/office/officeart/2018/2/layout/IconLabelList"/>
    <dgm:cxn modelId="{8B587A50-7579-4F5D-98A0-4E1C9CDD4E09}" type="presOf" srcId="{4C5DC405-461C-4E50-A969-21411BE3606E}" destId="{3FD32019-DB01-4949-BB19-6227BC3A75A2}" srcOrd="0" destOrd="0" presId="urn:microsoft.com/office/officeart/2018/2/layout/IconLabelList"/>
    <dgm:cxn modelId="{EFA9CBBA-8E3B-464F-A55A-D0BA8BF4B003}" srcId="{B8877C19-571E-431B-98A6-BEA2AFB2D01B}" destId="{85AB9A40-6E3A-4B25-8513-53200493E6B5}" srcOrd="1" destOrd="0" parTransId="{B500AC2E-B1C1-4736-BE5B-AD2A07BC1D6B}" sibTransId="{9148D881-FFF1-424F-984D-F96DE9CF4EBE}"/>
    <dgm:cxn modelId="{F53C74F8-E49D-4FEA-B052-9D7E65D82FDC}" srcId="{B8877C19-571E-431B-98A6-BEA2AFB2D01B}" destId="{4C5DC405-461C-4E50-A969-21411BE3606E}" srcOrd="0" destOrd="0" parTransId="{D6EE73BD-262E-4823-AA4A-6F4D4FD6B53C}" sibTransId="{6DADB76B-0C27-4E3B-B181-2F6D057419B9}"/>
    <dgm:cxn modelId="{B083A67D-6D2D-4F48-AF7B-4301EC80B9C6}" type="presParOf" srcId="{DDC66B4C-CEC0-4F10-B264-18F03AA259B9}" destId="{47587352-6FE9-4A0E-B3CD-3DA828F96518}" srcOrd="0" destOrd="0" presId="urn:microsoft.com/office/officeart/2018/2/layout/IconLabelList"/>
    <dgm:cxn modelId="{A6A52203-A323-4FA8-BB2B-9AB34F075EA1}" type="presParOf" srcId="{47587352-6FE9-4A0E-B3CD-3DA828F96518}" destId="{6CE89C8C-33F6-4183-81A4-041935071591}" srcOrd="0" destOrd="0" presId="urn:microsoft.com/office/officeart/2018/2/layout/IconLabelList"/>
    <dgm:cxn modelId="{E7B67408-46C6-40BE-9B81-453541302468}" type="presParOf" srcId="{47587352-6FE9-4A0E-B3CD-3DA828F96518}" destId="{CA44E8D0-4521-4C10-99C3-A749C6C939E9}" srcOrd="1" destOrd="0" presId="urn:microsoft.com/office/officeart/2018/2/layout/IconLabelList"/>
    <dgm:cxn modelId="{0B204E79-2BDC-4BAF-B06F-E6E92B3D82FB}" type="presParOf" srcId="{47587352-6FE9-4A0E-B3CD-3DA828F96518}" destId="{3FD32019-DB01-4949-BB19-6227BC3A75A2}" srcOrd="2" destOrd="0" presId="urn:microsoft.com/office/officeart/2018/2/layout/IconLabelList"/>
    <dgm:cxn modelId="{3E2399C3-C5C0-4EF5-A0CA-1F1688625C65}" type="presParOf" srcId="{DDC66B4C-CEC0-4F10-B264-18F03AA259B9}" destId="{564D7F37-9D36-4882-93D7-3E19E1721EB3}" srcOrd="1" destOrd="0" presId="urn:microsoft.com/office/officeart/2018/2/layout/IconLabelList"/>
    <dgm:cxn modelId="{04E7E6F0-8531-41AC-943E-6498F91612DD}" type="presParOf" srcId="{DDC66B4C-CEC0-4F10-B264-18F03AA259B9}" destId="{9C330E4B-89E7-4AE7-89DA-79FE8417001E}" srcOrd="2" destOrd="0" presId="urn:microsoft.com/office/officeart/2018/2/layout/IconLabelList"/>
    <dgm:cxn modelId="{951B82B6-462D-4713-A316-F803C0F6DCC3}" type="presParOf" srcId="{9C330E4B-89E7-4AE7-89DA-79FE8417001E}" destId="{E73DE617-51A1-4187-9D91-A1F155561E43}" srcOrd="0" destOrd="0" presId="urn:microsoft.com/office/officeart/2018/2/layout/IconLabelList"/>
    <dgm:cxn modelId="{39BD6A0C-FF10-4860-8108-E65B8601A1ED}" type="presParOf" srcId="{9C330E4B-89E7-4AE7-89DA-79FE8417001E}" destId="{45FEE65C-B1ED-42C2-8680-9BC0153459B5}" srcOrd="1" destOrd="0" presId="urn:microsoft.com/office/officeart/2018/2/layout/IconLabelList"/>
    <dgm:cxn modelId="{BB730138-B424-432A-AFC9-932D9D2BB29E}" type="presParOf" srcId="{9C330E4B-89E7-4AE7-89DA-79FE8417001E}" destId="{D5B379A3-936B-4BD7-8CD6-2DC223ACDBAF}" srcOrd="2" destOrd="0" presId="urn:microsoft.com/office/officeart/2018/2/layout/IconLabelList"/>
    <dgm:cxn modelId="{DB008A31-70D7-47E3-8A65-4796AD6FF0E6}" type="presParOf" srcId="{DDC66B4C-CEC0-4F10-B264-18F03AA259B9}" destId="{001B8E16-09CB-415C-8931-DD96DEF2A800}" srcOrd="3" destOrd="0" presId="urn:microsoft.com/office/officeart/2018/2/layout/IconLabelList"/>
    <dgm:cxn modelId="{0FA401DE-1385-4BB7-897F-B461F19DF162}" type="presParOf" srcId="{DDC66B4C-CEC0-4F10-B264-18F03AA259B9}" destId="{DE1AD262-0E49-48A2-80A8-36EF54C924A2}" srcOrd="4" destOrd="0" presId="urn:microsoft.com/office/officeart/2018/2/layout/IconLabelList"/>
    <dgm:cxn modelId="{43C6C486-3A94-4AC2-8321-232801F93581}" type="presParOf" srcId="{DE1AD262-0E49-48A2-80A8-36EF54C924A2}" destId="{3B483424-2AE0-4D97-A798-73886C52FB1F}" srcOrd="0" destOrd="0" presId="urn:microsoft.com/office/officeart/2018/2/layout/IconLabelList"/>
    <dgm:cxn modelId="{566E2591-5FFB-4425-A6A9-9912C4B5D12C}" type="presParOf" srcId="{DE1AD262-0E49-48A2-80A8-36EF54C924A2}" destId="{483CCC4D-1337-4D80-9D6A-F8ECFD0DB8CA}" srcOrd="1" destOrd="0" presId="urn:microsoft.com/office/officeart/2018/2/layout/IconLabelList"/>
    <dgm:cxn modelId="{0DA5D75F-BEFC-4603-AC7F-5760A01EBE08}" type="presParOf" srcId="{DE1AD262-0E49-48A2-80A8-36EF54C924A2}" destId="{4E2F7401-0FEE-4947-8C26-C6C4CCE75E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3A0A7-2393-43DF-A0A0-8A670F53C687}">
      <dsp:nvSpPr>
        <dsp:cNvPr id="0" name=""/>
        <dsp:cNvSpPr/>
      </dsp:nvSpPr>
      <dsp:spPr>
        <a:xfrm>
          <a:off x="0" y="606044"/>
          <a:ext cx="6253721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B4295-0E35-49D5-8015-035FFFA04806}">
      <dsp:nvSpPr>
        <dsp:cNvPr id="0" name=""/>
        <dsp:cNvSpPr/>
      </dsp:nvSpPr>
      <dsp:spPr>
        <a:xfrm>
          <a:off x="312686" y="45164"/>
          <a:ext cx="4377605" cy="112176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Timely</a:t>
          </a:r>
          <a:endParaRPr lang="en-US" sz="3800" kern="1200"/>
        </a:p>
      </dsp:txBody>
      <dsp:txXfrm>
        <a:off x="367446" y="99924"/>
        <a:ext cx="4268085" cy="1012240"/>
      </dsp:txXfrm>
    </dsp:sp>
    <dsp:sp modelId="{4BD13126-DCC6-4206-9DB0-4D7987701315}">
      <dsp:nvSpPr>
        <dsp:cNvPr id="0" name=""/>
        <dsp:cNvSpPr/>
      </dsp:nvSpPr>
      <dsp:spPr>
        <a:xfrm>
          <a:off x="0" y="2329724"/>
          <a:ext cx="6253721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F3A4E-C06D-4BE9-BDDF-C8D660B7A804}">
      <dsp:nvSpPr>
        <dsp:cNvPr id="0" name=""/>
        <dsp:cNvSpPr/>
      </dsp:nvSpPr>
      <dsp:spPr>
        <a:xfrm>
          <a:off x="312686" y="1768844"/>
          <a:ext cx="4377605" cy="11217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solidFill>
                <a:schemeClr val="bg1"/>
              </a:solidFill>
            </a:rPr>
            <a:t>Important</a:t>
          </a:r>
          <a:endParaRPr lang="en-US" sz="3800" kern="1200">
            <a:solidFill>
              <a:schemeClr val="bg1"/>
            </a:solidFill>
          </a:endParaRPr>
        </a:p>
      </dsp:txBody>
      <dsp:txXfrm>
        <a:off x="367446" y="1823604"/>
        <a:ext cx="4268085" cy="1012240"/>
      </dsp:txXfrm>
    </dsp:sp>
    <dsp:sp modelId="{2D781E04-D642-4A97-96F3-FC2DC2037464}">
      <dsp:nvSpPr>
        <dsp:cNvPr id="0" name=""/>
        <dsp:cNvSpPr/>
      </dsp:nvSpPr>
      <dsp:spPr>
        <a:xfrm>
          <a:off x="0" y="4053405"/>
          <a:ext cx="6253721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714DF-95AA-43F7-915D-CF2D002A4CBD}">
      <dsp:nvSpPr>
        <dsp:cNvPr id="0" name=""/>
        <dsp:cNvSpPr/>
      </dsp:nvSpPr>
      <dsp:spPr>
        <a:xfrm>
          <a:off x="312686" y="3492525"/>
          <a:ext cx="4377605" cy="11217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/>
            <a:t>Compelling</a:t>
          </a:r>
          <a:endParaRPr lang="en-US" sz="3800" kern="1200"/>
        </a:p>
      </dsp:txBody>
      <dsp:txXfrm>
        <a:off x="367446" y="3547285"/>
        <a:ext cx="4268085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9C8C-33F6-4183-81A4-041935071591}">
      <dsp:nvSpPr>
        <dsp:cNvPr id="0" name=""/>
        <dsp:cNvSpPr/>
      </dsp:nvSpPr>
      <dsp:spPr>
        <a:xfrm>
          <a:off x="1002509" y="346347"/>
          <a:ext cx="1189822" cy="1189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32019-DB01-4949-BB19-6227BC3A75A2}">
      <dsp:nvSpPr>
        <dsp:cNvPr id="0" name=""/>
        <dsp:cNvSpPr/>
      </dsp:nvSpPr>
      <dsp:spPr>
        <a:xfrm>
          <a:off x="275395" y="1888898"/>
          <a:ext cx="2644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Construct proposals in a systematic fashion</a:t>
          </a:r>
          <a:endParaRPr lang="en-US" sz="2000" kern="1200" dirty="0"/>
        </a:p>
      </dsp:txBody>
      <dsp:txXfrm>
        <a:off x="275395" y="1888898"/>
        <a:ext cx="2644050" cy="720000"/>
      </dsp:txXfrm>
    </dsp:sp>
    <dsp:sp modelId="{E73DE617-51A1-4187-9D91-A1F155561E43}">
      <dsp:nvSpPr>
        <dsp:cNvPr id="0" name=""/>
        <dsp:cNvSpPr/>
      </dsp:nvSpPr>
      <dsp:spPr>
        <a:xfrm>
          <a:off x="4109268" y="346347"/>
          <a:ext cx="1189822" cy="11898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379A3-936B-4BD7-8CD6-2DC223ACDBAF}">
      <dsp:nvSpPr>
        <dsp:cNvPr id="0" name=""/>
        <dsp:cNvSpPr/>
      </dsp:nvSpPr>
      <dsp:spPr>
        <a:xfrm>
          <a:off x="3382154" y="1888898"/>
          <a:ext cx="2644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Get rigorous critique before submitting</a:t>
          </a:r>
          <a:endParaRPr lang="en-US" sz="2000" kern="1200" dirty="0"/>
        </a:p>
      </dsp:txBody>
      <dsp:txXfrm>
        <a:off x="3382154" y="1888898"/>
        <a:ext cx="2644050" cy="720000"/>
      </dsp:txXfrm>
    </dsp:sp>
    <dsp:sp modelId="{3B483424-2AE0-4D97-A798-73886C52FB1F}">
      <dsp:nvSpPr>
        <dsp:cNvPr id="0" name=""/>
        <dsp:cNvSpPr/>
      </dsp:nvSpPr>
      <dsp:spPr>
        <a:xfrm>
          <a:off x="2555889" y="3269910"/>
          <a:ext cx="1189822" cy="11898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7401-0FEE-4947-8C26-C6C4CCE75EC1}">
      <dsp:nvSpPr>
        <dsp:cNvPr id="0" name=""/>
        <dsp:cNvSpPr/>
      </dsp:nvSpPr>
      <dsp:spPr>
        <a:xfrm>
          <a:off x="1828775" y="4812461"/>
          <a:ext cx="2644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Improve and Submit</a:t>
          </a:r>
          <a:endParaRPr lang="en-US" sz="2000" kern="1200" dirty="0"/>
        </a:p>
      </dsp:txBody>
      <dsp:txXfrm>
        <a:off x="1828775" y="4812461"/>
        <a:ext cx="26440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3D6F5-F9BC-4A29-8045-AA417F68C0D6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E024E-B12E-4906-8B6A-408AA831F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1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1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2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6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6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7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2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65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E024E-B12E-4906-8B6A-408AA831F4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108-3101-41D0-ADCB-59840C5A1052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D750-C48F-43D2-91FE-80C6DAC2CB4A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/>
          <a:p>
            <a:fld id="{3C306D9C-7E6B-4A9A-A552-2DA93AEBE8B5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/>
          <a:p>
            <a:r>
              <a:rPr lang="en-US" dirty="0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9CB20-DB1A-2956-8602-5772292AC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564" r="93051" b="41964"/>
          <a:stretch/>
        </p:blipFill>
        <p:spPr>
          <a:xfrm>
            <a:off x="2660" y="6324600"/>
            <a:ext cx="502514" cy="5695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A125-316A-4028-BEC5-BC004405D4B6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B768-A203-48C9-9916-F0BB3C7E45CC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9E9E-A607-4F84-A42C-45F8BD5C91D5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2824-8524-43F3-8CB3-821410FF2720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343C5-B8E1-EDB0-B71C-37512786A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564" r="93051" b="41964"/>
          <a:stretch/>
        </p:blipFill>
        <p:spPr>
          <a:xfrm>
            <a:off x="2660" y="6324600"/>
            <a:ext cx="502514" cy="5695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CB23-D582-4117-9ECC-C52D5AD42688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15A31-2FD1-4105-CF60-8E6709DD7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564" r="93051" b="41964"/>
          <a:stretch/>
        </p:blipFill>
        <p:spPr>
          <a:xfrm>
            <a:off x="2660" y="6324600"/>
            <a:ext cx="502514" cy="5695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659-737A-401A-A6E4-24D1C010ABEE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AAB9-74F4-4B56-B813-AA99442449B1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Canvas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5B5D-660D-4A65-8E1B-AF08232529EA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Research Proposal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600C-3D05-4E14-89FB-A4BE07D5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grfp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basketball+rejection&amp;source=images&amp;cd=&amp;cad=rja&amp;docid=EjIFtJTwa63p2M&amp;tbnid=HAogybXkRrvOnM:&amp;ved=0CAUQjRw&amp;url=http://www.cbssports.com/collegebasketball/gametracker/recap/NCAAB_20110301_VANDY@KY/no-20-kentucky-recovers-in-time-to-edge-no-21-vandy&amp;ei=FPkHUb-iHMfZ2QX284DoBQ&amp;bvm=bv.41524429,d.b2I&amp;psig=AFQjCNHpHNISmG_tYl06DZdVv90zFms5BA&amp;ust=135956341292512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6"/>
            <a:ext cx="12039600" cy="1470025"/>
          </a:xfrm>
        </p:spPr>
        <p:txBody>
          <a:bodyPr>
            <a:normAutofit fontScale="90000"/>
          </a:bodyPr>
          <a:lstStyle/>
          <a:p>
            <a:r>
              <a:rPr lang="en-US" sz="7300" cap="small"/>
              <a:t>Systematic Proposal Preparation</a:t>
            </a:r>
            <a:br>
              <a:rPr lang="en-US" sz="6000"/>
            </a:br>
            <a:r>
              <a:rPr lang="en-US" sz="6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Research Proposal Canvas</a:t>
            </a:r>
            <a:br>
              <a:rPr lang="en-US" b="1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99" y="3650020"/>
            <a:ext cx="7315200" cy="1752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1D12AE"/>
                </a:solidFill>
              </a:rPr>
              <a:t>Tim Dallas, PhD</a:t>
            </a:r>
          </a:p>
          <a:p>
            <a:r>
              <a:rPr lang="en-US" sz="2400" b="1" dirty="0">
                <a:solidFill>
                  <a:srgbClr val="1D12AE"/>
                </a:solidFill>
              </a:rPr>
              <a:t>Associate Dean, Graduate School</a:t>
            </a:r>
          </a:p>
          <a:p>
            <a:r>
              <a:rPr lang="en-US" sz="2400" b="1" dirty="0">
                <a:solidFill>
                  <a:srgbClr val="1D12AE"/>
                </a:solidFill>
              </a:rPr>
              <a:t>Professor of Electrical and Computer Engineering</a:t>
            </a:r>
          </a:p>
          <a:p>
            <a:r>
              <a:rPr lang="en-US" sz="2400" b="1" dirty="0">
                <a:solidFill>
                  <a:srgbClr val="1D12AE"/>
                </a:solidFill>
              </a:rPr>
              <a:t>Texas Tech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1F01B-B486-4F06-1223-E76AA3358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4" r="93051" b="41964"/>
          <a:stretch/>
        </p:blipFill>
        <p:spPr>
          <a:xfrm>
            <a:off x="5551271" y="5459769"/>
            <a:ext cx="1089457" cy="12347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335207-6C5F-E3F1-C1C5-FCCA343D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4876-B128-3E96-0968-70738A45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147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FA366-F28C-7B80-C0AC-9955CAFA1D60}"/>
              </a:ext>
            </a:extLst>
          </p:cNvPr>
          <p:cNvSpPr txBox="1"/>
          <p:nvPr/>
        </p:nvSpPr>
        <p:spPr>
          <a:xfrm>
            <a:off x="2324100" y="5244939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What are the costs associated with supporting the student and the research?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36E920-4C68-C4A0-03CD-9EDED7343773}"/>
              </a:ext>
            </a:extLst>
          </p:cNvPr>
          <p:cNvSpPr/>
          <p:nvPr/>
        </p:nvSpPr>
        <p:spPr>
          <a:xfrm>
            <a:off x="3733800" y="1613061"/>
            <a:ext cx="4724400" cy="114299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E4AD68-88AA-4223-2D4F-116FFE56C3C1}"/>
              </a:ext>
            </a:extLst>
          </p:cNvPr>
          <p:cNvSpPr/>
          <p:nvPr/>
        </p:nvSpPr>
        <p:spPr>
          <a:xfrm>
            <a:off x="3733800" y="2991167"/>
            <a:ext cx="4724400" cy="1143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E7A2DC-DA66-E77C-E73E-47163B0F7A25}"/>
              </a:ext>
            </a:extLst>
          </p:cNvPr>
          <p:cNvSpPr txBox="1"/>
          <p:nvPr/>
        </p:nvSpPr>
        <p:spPr>
          <a:xfrm>
            <a:off x="635977" y="1707673"/>
            <a:ext cx="1576714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Travel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Supplies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Materials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Equipment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Lab fees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Overhead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3B9E2-01EE-2AE5-D02E-B15B010C2BCB}"/>
              </a:ext>
            </a:extLst>
          </p:cNvPr>
          <p:cNvSpPr txBox="1"/>
          <p:nvPr/>
        </p:nvSpPr>
        <p:spPr>
          <a:xfrm>
            <a:off x="9979309" y="1892339"/>
            <a:ext cx="1438535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Salary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Insurance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Tuition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Fringe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Overhead</a:t>
            </a:r>
          </a:p>
        </p:txBody>
      </p:sp>
    </p:spTree>
    <p:extLst>
      <p:ext uri="{BB962C8B-B14F-4D97-AF65-F5344CB8AC3E}">
        <p14:creationId xmlns:p14="http://schemas.microsoft.com/office/powerpoint/2010/main" val="403398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/>
              <a:t>Research/Fellowship Proposal Canvas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541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Trained Graduate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1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Cost Structure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Customers</a:t>
            </a:r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2</a:t>
            </a:r>
            <a:endParaRPr lang="en-US" b="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N</a:t>
            </a:r>
            <a:endParaRPr lang="en-US" b="1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92443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New Knowledge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Graduate Stipend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Research Expenses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6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335207-6C5F-E3F1-C1C5-FCCA343D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4876-B128-3E96-0968-70738A45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147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FA366-F28C-7B80-C0AC-9955CAFA1D60}"/>
              </a:ext>
            </a:extLst>
          </p:cNvPr>
          <p:cNvSpPr txBox="1"/>
          <p:nvPr/>
        </p:nvSpPr>
        <p:spPr>
          <a:xfrm>
            <a:off x="2755983" y="4319378"/>
            <a:ext cx="6680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What is the type of funding available?</a:t>
            </a:r>
          </a:p>
          <a:p>
            <a:pPr algn="ctr"/>
            <a:r>
              <a:rPr lang="en-US" sz="3200" b="1" i="1" dirty="0"/>
              <a:t>Amount?</a:t>
            </a:r>
          </a:p>
          <a:p>
            <a:pPr algn="ctr"/>
            <a:r>
              <a:rPr lang="en-US" sz="3200" b="1" i="1" dirty="0"/>
              <a:t>Duration?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C48A73-6180-FE83-9B67-66C7F28E6C17}"/>
              </a:ext>
            </a:extLst>
          </p:cNvPr>
          <p:cNvSpPr/>
          <p:nvPr/>
        </p:nvSpPr>
        <p:spPr>
          <a:xfrm>
            <a:off x="3428999" y="1614689"/>
            <a:ext cx="5334001" cy="9004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C3396B-2291-302B-4A56-14D75E5DF99C}"/>
              </a:ext>
            </a:extLst>
          </p:cNvPr>
          <p:cNvSpPr/>
          <p:nvPr/>
        </p:nvSpPr>
        <p:spPr>
          <a:xfrm>
            <a:off x="3428998" y="2834640"/>
            <a:ext cx="5334001" cy="9004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F5235-5C29-76EB-7308-742EEFC0CDB5}"/>
              </a:ext>
            </a:extLst>
          </p:cNvPr>
          <p:cNvSpPr txBox="1"/>
          <p:nvPr/>
        </p:nvSpPr>
        <p:spPr>
          <a:xfrm>
            <a:off x="9982200" y="2561608"/>
            <a:ext cx="1901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$$$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75B78-1FDD-7136-20C3-783ABB6BE3EA}"/>
              </a:ext>
            </a:extLst>
          </p:cNvPr>
          <p:cNvSpPr txBox="1"/>
          <p:nvPr/>
        </p:nvSpPr>
        <p:spPr>
          <a:xfrm>
            <a:off x="533400" y="891414"/>
            <a:ext cx="1901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92D050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298575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/>
              <a:t>Research/Fellowship Proposal Canvas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541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Trained Graduate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1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Cost Structure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Customers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Revenue Streams</a:t>
            </a:r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2</a:t>
            </a:r>
            <a:endParaRPr lang="en-US" b="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N</a:t>
            </a:r>
            <a:endParaRPr lang="en-US" b="1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92443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New Knowledge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Graduate Fellowship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Research Grant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Graduate Stipend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Research Expenses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mazon.com: Novelty College Masters Degree Diploma - Gag Gift - Any School  : Home &amp; Kitchen">
            <a:extLst>
              <a:ext uri="{FF2B5EF4-FFF2-40B4-BE49-F238E27FC236}">
                <a16:creationId xmlns:a16="http://schemas.microsoft.com/office/drawing/2014/main" id="{6E47D386-5868-5F17-FE6F-D8C12924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08" y="3703635"/>
            <a:ext cx="3095187" cy="239236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imple Resume Template black/white : Kukook">
            <a:extLst>
              <a:ext uri="{FF2B5EF4-FFF2-40B4-BE49-F238E27FC236}">
                <a16:creationId xmlns:a16="http://schemas.microsoft.com/office/drawing/2014/main" id="{05335F1B-5F1C-0450-710F-AFD8C715F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t="6666" r="14244"/>
          <a:stretch/>
        </p:blipFill>
        <p:spPr bwMode="auto">
          <a:xfrm rot="961654">
            <a:off x="832815" y="925762"/>
            <a:ext cx="2280403" cy="294698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History &amp; Future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0"/>
            <a:ext cx="4648200" cy="403859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Credentials</a:t>
            </a:r>
          </a:p>
          <a:p>
            <a:pPr algn="ctr"/>
            <a:r>
              <a:rPr lang="en-US" sz="4000" b="1" dirty="0"/>
              <a:t>Experiences</a:t>
            </a:r>
          </a:p>
          <a:p>
            <a:pPr algn="ctr"/>
            <a:r>
              <a:rPr lang="en-US" sz="4000" b="1" dirty="0"/>
              <a:t>Knowledge</a:t>
            </a:r>
          </a:p>
          <a:p>
            <a:pPr algn="ctr"/>
            <a:r>
              <a:rPr lang="en-US" sz="4000" b="1" dirty="0"/>
              <a:t>Degrees</a:t>
            </a:r>
          </a:p>
          <a:p>
            <a:pPr algn="ctr"/>
            <a:r>
              <a:rPr lang="en-US" sz="4000" b="1" dirty="0"/>
              <a:t>Certifications</a:t>
            </a:r>
          </a:p>
          <a:p>
            <a:pPr algn="ctr"/>
            <a:r>
              <a:rPr lang="en-US" sz="4000" b="1" dirty="0"/>
              <a:t>Aspirations</a:t>
            </a:r>
          </a:p>
        </p:txBody>
      </p:sp>
      <p:pic>
        <p:nvPicPr>
          <p:cNvPr id="4102" name="Picture 6" descr="Woman Cartoon png download - 4809*3200 - Free Transparent Binoculars png  Download. - CleanPNG / KissPNG">
            <a:extLst>
              <a:ext uri="{FF2B5EF4-FFF2-40B4-BE49-F238E27FC236}">
                <a16:creationId xmlns:a16="http://schemas.microsoft.com/office/drawing/2014/main" id="{A3E67AB8-3ADC-FB64-DF57-D84D06B54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1"/>
          <a:stretch/>
        </p:blipFill>
        <p:spPr bwMode="auto">
          <a:xfrm>
            <a:off x="762000" y="4130278"/>
            <a:ext cx="2113257" cy="23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22581B-FDFE-317C-6CD3-2710506678A5}"/>
              </a:ext>
            </a:extLst>
          </p:cNvPr>
          <p:cNvSpPr/>
          <p:nvPr/>
        </p:nvSpPr>
        <p:spPr>
          <a:xfrm>
            <a:off x="9067800" y="769938"/>
            <a:ext cx="2844800" cy="1524000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Personal Statement</a:t>
            </a:r>
          </a:p>
        </p:txBody>
      </p:sp>
    </p:spTree>
    <p:extLst>
      <p:ext uri="{BB962C8B-B14F-4D97-AF65-F5344CB8AC3E}">
        <p14:creationId xmlns:p14="http://schemas.microsoft.com/office/powerpoint/2010/main" val="382159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FD7A76-302E-94DE-002B-2203C2F47A72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</p:spTree>
    <p:extLst>
      <p:ext uri="{BB962C8B-B14F-4D97-AF65-F5344CB8AC3E}">
        <p14:creationId xmlns:p14="http://schemas.microsoft.com/office/powerpoint/2010/main" val="98984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Channel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1"/>
            <a:ext cx="4648200" cy="251459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Deadline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Reviewers</a:t>
            </a:r>
          </a:p>
        </p:txBody>
      </p:sp>
      <p:pic>
        <p:nvPicPr>
          <p:cNvPr id="3074" name="Picture 2" descr="timeline Archives - aNm">
            <a:extLst>
              <a:ext uri="{FF2B5EF4-FFF2-40B4-BE49-F238E27FC236}">
                <a16:creationId xmlns:a16="http://schemas.microsoft.com/office/drawing/2014/main" id="{9803C1D6-F02C-9395-28EC-9FE9620E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244891"/>
            <a:ext cx="9525000" cy="26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D482DB-BE59-EF5E-5CAE-1B03EF838D97}"/>
              </a:ext>
            </a:extLst>
          </p:cNvPr>
          <p:cNvSpPr txBox="1"/>
          <p:nvPr/>
        </p:nvSpPr>
        <p:spPr>
          <a:xfrm>
            <a:off x="1497980" y="5563477"/>
            <a:ext cx="1118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BEGIN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12590-165B-2E2E-9019-ECB518A96CEF}"/>
              </a:ext>
            </a:extLst>
          </p:cNvPr>
          <p:cNvSpPr txBox="1"/>
          <p:nvPr/>
        </p:nvSpPr>
        <p:spPr>
          <a:xfrm>
            <a:off x="9315116" y="5028225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324153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86573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C7E994-7282-53FD-64A8-84844B757B90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263815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1"/>
            <a:ext cx="4648200" cy="2133599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Program Manager</a:t>
            </a:r>
          </a:p>
          <a:p>
            <a:pPr algn="ctr"/>
            <a:r>
              <a:rPr lang="en-US" sz="4000" b="1" dirty="0"/>
              <a:t>Panel Review</a:t>
            </a:r>
          </a:p>
          <a:p>
            <a:pPr algn="ctr"/>
            <a:r>
              <a:rPr lang="en-US" sz="4000" b="1" dirty="0"/>
              <a:t>Feedback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B30DF-3725-2C17-D22A-610ED2A5B710}"/>
              </a:ext>
            </a:extLst>
          </p:cNvPr>
          <p:cNvSpPr txBox="1"/>
          <p:nvPr/>
        </p:nvSpPr>
        <p:spPr>
          <a:xfrm>
            <a:off x="1544626" y="4472969"/>
            <a:ext cx="9102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Things to consider:</a:t>
            </a:r>
          </a:p>
          <a:p>
            <a:r>
              <a:rPr lang="en-US" sz="2400" i="1" dirty="0"/>
              <a:t>Who are the reviewers? Not specific names, rather characteristics.</a:t>
            </a:r>
          </a:p>
          <a:p>
            <a:r>
              <a:rPr lang="en-US" sz="2400" i="1" dirty="0"/>
              <a:t>Technical knowledge of reviewers…subject matter experts in your area?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24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54678" y="1087167"/>
            <a:ext cx="1648083" cy="142743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48CDD0-B7CD-00FB-2178-C60961DB2623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37506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893" name="Rectangle 2765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94" name="Rectangle 2765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tdallas.TTU\AppData\Local\Microsoft\Windows\Temporary Internet Files\Content.IE5\BJ24OEZC\MC900441701[1].png">
            <a:extLst>
              <a:ext uri="{FF2B5EF4-FFF2-40B4-BE49-F238E27FC236}">
                <a16:creationId xmlns:a16="http://schemas.microsoft.com/office/drawing/2014/main" id="{C37A8864-285E-873B-6AF3-FBA80A125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60000"/>
          </a:blip>
          <a:srcRect l="1849" r="7149" b="1"/>
          <a:stretch/>
        </p:blipFill>
        <p:spPr bwMode="auto">
          <a:xfrm>
            <a:off x="181899" y="182880"/>
            <a:ext cx="5915025" cy="64997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111" y="931569"/>
            <a:ext cx="5156999" cy="9066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Business Model Canvas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6788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AD600C-3D05-4E14-89FB-A4BE07D5E2DB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4D4EA-44E4-F193-6C28-9AF435C590AB}"/>
              </a:ext>
            </a:extLst>
          </p:cNvPr>
          <p:cNvSpPr txBox="1"/>
          <p:nvPr/>
        </p:nvSpPr>
        <p:spPr>
          <a:xfrm rot="19230608">
            <a:off x="4573878" y="598455"/>
            <a:ext cx="155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924C1-9EB9-7ECC-C437-91F4A0CE5690}"/>
              </a:ext>
            </a:extLst>
          </p:cNvPr>
          <p:cNvSpPr txBox="1"/>
          <p:nvPr/>
        </p:nvSpPr>
        <p:spPr>
          <a:xfrm rot="21030501">
            <a:off x="1512149" y="2006906"/>
            <a:ext cx="22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1F55F6-BC05-CCD1-8E3F-8DC5C46AFBF1}"/>
              </a:ext>
            </a:extLst>
          </p:cNvPr>
          <p:cNvSpPr/>
          <p:nvPr/>
        </p:nvSpPr>
        <p:spPr>
          <a:xfrm>
            <a:off x="5806641" y="2211739"/>
            <a:ext cx="6052958" cy="42276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se the Business Model Canvas to visualize your business model – VC4A">
            <a:extLst>
              <a:ext uri="{FF2B5EF4-FFF2-40B4-BE49-F238E27FC236}">
                <a16:creationId xmlns:a16="http://schemas.microsoft.com/office/drawing/2014/main" id="{D73C708A-6781-DB0D-79AA-20307D10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31" y="1983682"/>
            <a:ext cx="6052958" cy="42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1"/>
            <a:ext cx="4648200" cy="34289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Data Analysis</a:t>
            </a:r>
          </a:p>
        </p:txBody>
      </p:sp>
      <p:pic>
        <p:nvPicPr>
          <p:cNvPr id="8" name="Graphic 7" descr="Chemistry lab">
            <a:extLst>
              <a:ext uri="{FF2B5EF4-FFF2-40B4-BE49-F238E27FC236}">
                <a16:creationId xmlns:a16="http://schemas.microsoft.com/office/drawing/2014/main" id="{19FFECC2-268B-9E10-5374-FD6E924E7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1752600"/>
            <a:ext cx="3048000" cy="3048000"/>
          </a:xfrm>
          <a:prstGeom prst="rect">
            <a:avLst/>
          </a:prstGeom>
        </p:spPr>
      </p:pic>
      <p:pic>
        <p:nvPicPr>
          <p:cNvPr id="9" name="Graphic 8" descr="Blueprint outline">
            <a:extLst>
              <a:ext uri="{FF2B5EF4-FFF2-40B4-BE49-F238E27FC236}">
                <a16:creationId xmlns:a16="http://schemas.microsoft.com/office/drawing/2014/main" id="{082EBF72-10A3-6C23-A377-104D248E1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8800" y="2654300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8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54678" y="1087167"/>
            <a:ext cx="1648083" cy="142743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2F064B-7849-768B-C708-351148A86725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404678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771900" y="1600201"/>
            <a:ext cx="4648200" cy="380999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Funding</a:t>
            </a:r>
          </a:p>
        </p:txBody>
      </p:sp>
      <p:pic>
        <p:nvPicPr>
          <p:cNvPr id="3" name="Graphic 2" descr="Microscope with solid fill">
            <a:extLst>
              <a:ext uri="{FF2B5EF4-FFF2-40B4-BE49-F238E27FC236}">
                <a16:creationId xmlns:a16="http://schemas.microsoft.com/office/drawing/2014/main" id="{AC41870F-7143-9DB5-FFE5-4A19A337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0" y="2311400"/>
            <a:ext cx="2235200" cy="2235200"/>
          </a:xfrm>
          <a:prstGeom prst="rect">
            <a:avLst/>
          </a:prstGeom>
        </p:spPr>
      </p:pic>
      <p:pic>
        <p:nvPicPr>
          <p:cNvPr id="7" name="Graphic 6" descr="Laptop outline">
            <a:extLst>
              <a:ext uri="{FF2B5EF4-FFF2-40B4-BE49-F238E27FC236}">
                <a16:creationId xmlns:a16="http://schemas.microsoft.com/office/drawing/2014/main" id="{D0AC373B-FF95-01A1-1C7F-1A021CD35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2311400"/>
            <a:ext cx="2455779" cy="24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7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54678" y="1087167"/>
            <a:ext cx="1648083" cy="142743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13E642-6017-7B96-B13A-1A9AD53FF8C5}"/>
              </a:ext>
            </a:extLst>
          </p:cNvPr>
          <p:cNvSpPr/>
          <p:nvPr/>
        </p:nvSpPr>
        <p:spPr>
          <a:xfrm>
            <a:off x="3409030" y="3535596"/>
            <a:ext cx="1683034" cy="14233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78017E-DFC7-434E-15C8-613FE7639B7A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267938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788-3A1B-B07D-C249-317FCACB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&amp; Suppliers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DB57-4F88-0869-5C9B-5E9C409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C75BB-B9A9-8F85-98FF-E6C5E2F8095B}"/>
              </a:ext>
            </a:extLst>
          </p:cNvPr>
          <p:cNvSpPr/>
          <p:nvPr/>
        </p:nvSpPr>
        <p:spPr>
          <a:xfrm>
            <a:off x="3524250" y="1600200"/>
            <a:ext cx="5143500" cy="335279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Equipment Supplier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5B755F-D5D5-214D-36C5-02CEC53995AB}"/>
              </a:ext>
            </a:extLst>
          </p:cNvPr>
          <p:cNvSpPr/>
          <p:nvPr/>
        </p:nvSpPr>
        <p:spPr>
          <a:xfrm>
            <a:off x="3524250" y="5205702"/>
            <a:ext cx="5143500" cy="72174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Recommendations</a:t>
            </a:r>
          </a:p>
        </p:txBody>
      </p:sp>
      <p:pic>
        <p:nvPicPr>
          <p:cNvPr id="4" name="Graphic 3" descr="City outline">
            <a:extLst>
              <a:ext uri="{FF2B5EF4-FFF2-40B4-BE49-F238E27FC236}">
                <a16:creationId xmlns:a16="http://schemas.microsoft.com/office/drawing/2014/main" id="{8249A8E7-25EB-32D2-4460-3EA62B29C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2129628"/>
            <a:ext cx="1981200" cy="1981200"/>
          </a:xfrm>
          <a:prstGeom prst="rect">
            <a:avLst/>
          </a:prstGeom>
        </p:spPr>
      </p:pic>
      <p:pic>
        <p:nvPicPr>
          <p:cNvPr id="13" name="Graphic 12" descr="Artificial Intelligence with solid fill">
            <a:extLst>
              <a:ext uri="{FF2B5EF4-FFF2-40B4-BE49-F238E27FC236}">
                <a16:creationId xmlns:a16="http://schemas.microsoft.com/office/drawing/2014/main" id="{DD107CF8-A2B8-554B-46E6-6729D59B3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1568" y="2438400"/>
            <a:ext cx="1308768" cy="13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9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82790" y="1087167"/>
            <a:ext cx="1619971" cy="119883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13E642-6017-7B96-B13A-1A9AD53FF8C5}"/>
              </a:ext>
            </a:extLst>
          </p:cNvPr>
          <p:cNvSpPr/>
          <p:nvPr/>
        </p:nvSpPr>
        <p:spPr>
          <a:xfrm>
            <a:off x="3409030" y="3535596"/>
            <a:ext cx="1696370" cy="14233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2E68E9-87DB-30DB-F044-640A3B45E919}"/>
              </a:ext>
            </a:extLst>
          </p:cNvPr>
          <p:cNvSpPr/>
          <p:nvPr/>
        </p:nvSpPr>
        <p:spPr>
          <a:xfrm>
            <a:off x="1576396" y="1071640"/>
            <a:ext cx="1665253" cy="197018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Equipment Supplier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48148-7DAF-E944-B1F3-E53C3E47E890}"/>
              </a:ext>
            </a:extLst>
          </p:cNvPr>
          <p:cNvSpPr txBox="1"/>
          <p:nvPr/>
        </p:nvSpPr>
        <p:spPr>
          <a:xfrm>
            <a:off x="1523999" y="679820"/>
            <a:ext cx="178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Partners/Suppliers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3F4FF2-3E30-AB6E-256F-C02D2BD7AC96}"/>
              </a:ext>
            </a:extLst>
          </p:cNvPr>
          <p:cNvSpPr/>
          <p:nvPr/>
        </p:nvSpPr>
        <p:spPr>
          <a:xfrm>
            <a:off x="1576396" y="3128047"/>
            <a:ext cx="1665253" cy="57169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CB5262B-6120-0E3B-CE32-27B8C455D3BE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266975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82790" y="1087167"/>
            <a:ext cx="1619971" cy="119883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13E642-6017-7B96-B13A-1A9AD53FF8C5}"/>
              </a:ext>
            </a:extLst>
          </p:cNvPr>
          <p:cNvSpPr/>
          <p:nvPr/>
        </p:nvSpPr>
        <p:spPr>
          <a:xfrm>
            <a:off x="3409030" y="3535596"/>
            <a:ext cx="1696370" cy="14233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2E68E9-87DB-30DB-F044-640A3B45E919}"/>
              </a:ext>
            </a:extLst>
          </p:cNvPr>
          <p:cNvSpPr/>
          <p:nvPr/>
        </p:nvSpPr>
        <p:spPr>
          <a:xfrm>
            <a:off x="1576396" y="1071640"/>
            <a:ext cx="1665253" cy="197018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Equipment Supplier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48148-7DAF-E944-B1F3-E53C3E47E890}"/>
              </a:ext>
            </a:extLst>
          </p:cNvPr>
          <p:cNvSpPr txBox="1"/>
          <p:nvPr/>
        </p:nvSpPr>
        <p:spPr>
          <a:xfrm>
            <a:off x="1523999" y="679820"/>
            <a:ext cx="178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Partners/Suppliers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A58EAA-4A39-5D1C-4E8C-841FA3D21FC5}"/>
              </a:ext>
            </a:extLst>
          </p:cNvPr>
          <p:cNvSpPr/>
          <p:nvPr/>
        </p:nvSpPr>
        <p:spPr>
          <a:xfrm>
            <a:off x="1546138" y="5027330"/>
            <a:ext cx="4648200" cy="182879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0029DD-54C1-3610-001D-453400E0B684}"/>
              </a:ext>
            </a:extLst>
          </p:cNvPr>
          <p:cNvSpPr/>
          <p:nvPr/>
        </p:nvSpPr>
        <p:spPr>
          <a:xfrm>
            <a:off x="6168799" y="5035297"/>
            <a:ext cx="4511040" cy="1833856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B2F62B-7BE5-398D-C320-0D00556BB7FD}"/>
              </a:ext>
            </a:extLst>
          </p:cNvPr>
          <p:cNvSpPr/>
          <p:nvPr/>
        </p:nvSpPr>
        <p:spPr>
          <a:xfrm>
            <a:off x="7001296" y="636468"/>
            <a:ext cx="3708740" cy="4421257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C50EEAB-8257-D087-3318-9F9375C66C71}"/>
              </a:ext>
            </a:extLst>
          </p:cNvPr>
          <p:cNvSpPr/>
          <p:nvPr/>
        </p:nvSpPr>
        <p:spPr>
          <a:xfrm>
            <a:off x="1576396" y="3128047"/>
            <a:ext cx="1665253" cy="57169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A99241-09F1-6869-D8EB-DE4B75C09D35}"/>
              </a:ext>
            </a:extLst>
          </p:cNvPr>
          <p:cNvSpPr/>
          <p:nvPr/>
        </p:nvSpPr>
        <p:spPr>
          <a:xfrm>
            <a:off x="1523999" y="609600"/>
            <a:ext cx="3670514" cy="44196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79AF1E-0BB8-D02C-9BAE-9304F131C22C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1448448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48148-7DAF-E944-B1F3-E53C3E47E890}"/>
              </a:ext>
            </a:extLst>
          </p:cNvPr>
          <p:cNvSpPr txBox="1"/>
          <p:nvPr/>
        </p:nvSpPr>
        <p:spPr>
          <a:xfrm>
            <a:off x="1523999" y="679820"/>
            <a:ext cx="178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Partners/Suppliers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D72E42-2874-1C8F-8809-3B3C7ADDBC95}"/>
              </a:ext>
            </a:extLst>
          </p:cNvPr>
          <p:cNvSpPr/>
          <p:nvPr/>
        </p:nvSpPr>
        <p:spPr>
          <a:xfrm>
            <a:off x="5225878" y="1017185"/>
            <a:ext cx="1708322" cy="2034929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Rapidly develop and produce dynamic microdevices for university education and research using a nanoscale 3D printer.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F9C056-AA84-699A-7576-3329DF07134A}"/>
              </a:ext>
            </a:extLst>
          </p:cNvPr>
          <p:cNvSpPr/>
          <p:nvPr/>
        </p:nvSpPr>
        <p:spPr>
          <a:xfrm>
            <a:off x="7054678" y="3491358"/>
            <a:ext cx="1708322" cy="369333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NSF EAGER</a:t>
            </a:r>
          </a:p>
        </p:txBody>
      </p:sp>
      <p:pic>
        <p:nvPicPr>
          <p:cNvPr id="7" name="Picture 2" descr="National Science Foundation - Wikipedia">
            <a:extLst>
              <a:ext uri="{FF2B5EF4-FFF2-40B4-BE49-F238E27FC236}">
                <a16:creationId xmlns:a16="http://schemas.microsoft.com/office/drawing/2014/main" id="{F24AFDBA-9C38-00FF-2169-C806C2FA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46" y="1069075"/>
            <a:ext cx="1027728" cy="10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0F008-D9DC-DF1A-463F-28EA4686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046" y="2252243"/>
            <a:ext cx="1180128" cy="1180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861984-B020-A067-E15B-DC7C5E167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440" y="3615208"/>
            <a:ext cx="1663340" cy="96473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063E0A1-3AC0-2276-95D0-76B644944224}"/>
              </a:ext>
            </a:extLst>
          </p:cNvPr>
          <p:cNvSpPr/>
          <p:nvPr/>
        </p:nvSpPr>
        <p:spPr>
          <a:xfrm>
            <a:off x="7043968" y="1017186"/>
            <a:ext cx="1708322" cy="369333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Program Manager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2BC1C6B-22A0-D8A5-3927-E617BED1CD44}"/>
              </a:ext>
            </a:extLst>
          </p:cNvPr>
          <p:cNvSpPr/>
          <p:nvPr/>
        </p:nvSpPr>
        <p:spPr>
          <a:xfrm>
            <a:off x="5225877" y="3491358"/>
            <a:ext cx="1755213" cy="1465757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Developed MEMS Education Chip with dynamic device using Sandia’s SUMMiT V MEMS Foundry Process</a:t>
            </a:r>
          </a:p>
          <a:p>
            <a:pPr algn="ctr"/>
            <a:r>
              <a:rPr lang="en-US" sz="1200" b="1" dirty="0"/>
              <a:t>Commercialized Class on a Chip system.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0A541EA-FDC5-DA48-B1C5-8D15A8294F21}"/>
              </a:ext>
            </a:extLst>
          </p:cNvPr>
          <p:cNvSpPr/>
          <p:nvPr/>
        </p:nvSpPr>
        <p:spPr>
          <a:xfrm>
            <a:off x="1600199" y="1017186"/>
            <a:ext cx="1705437" cy="738665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Sandia Nat. Labs</a:t>
            </a:r>
          </a:p>
          <a:p>
            <a:pPr algn="ctr"/>
            <a:r>
              <a:rPr lang="en-US" sz="1400" b="1" dirty="0"/>
              <a:t>CINT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68454AE-B314-5A9A-174A-4EB5E88FBCB0}"/>
              </a:ext>
            </a:extLst>
          </p:cNvPr>
          <p:cNvSpPr/>
          <p:nvPr/>
        </p:nvSpPr>
        <p:spPr>
          <a:xfrm>
            <a:off x="3413038" y="3491358"/>
            <a:ext cx="1739253" cy="146164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Modeling Software</a:t>
            </a:r>
          </a:p>
          <a:p>
            <a:pPr algn="ctr"/>
            <a:r>
              <a:rPr lang="en-US" sz="1200" b="1" dirty="0"/>
              <a:t>Microscope Probe Stations</a:t>
            </a:r>
          </a:p>
          <a:p>
            <a:pPr algn="ctr"/>
            <a:r>
              <a:rPr lang="en-US" sz="1200" b="1" dirty="0"/>
              <a:t>Electron Microscope</a:t>
            </a:r>
          </a:p>
          <a:p>
            <a:pPr algn="ctr"/>
            <a:r>
              <a:rPr lang="en-US" sz="1200" b="1" dirty="0"/>
              <a:t>UG Student</a:t>
            </a:r>
          </a:p>
          <a:p>
            <a:pPr algn="ctr"/>
            <a:r>
              <a:rPr lang="en-US" sz="1200" b="1" dirty="0"/>
              <a:t>Graduate Student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F3BD8E8-A34A-A2A9-38BF-D4190A351294}"/>
              </a:ext>
            </a:extLst>
          </p:cNvPr>
          <p:cNvSpPr/>
          <p:nvPr/>
        </p:nvSpPr>
        <p:spPr>
          <a:xfrm>
            <a:off x="3397573" y="1017186"/>
            <a:ext cx="1739253" cy="146164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Modeling MEMS devices</a:t>
            </a:r>
          </a:p>
          <a:p>
            <a:pPr algn="ctr"/>
            <a:r>
              <a:rPr lang="en-US" sz="1200" b="1" dirty="0"/>
              <a:t>Simulate MEMS devices</a:t>
            </a:r>
          </a:p>
          <a:p>
            <a:pPr algn="ctr"/>
            <a:r>
              <a:rPr lang="en-US" sz="1200" b="1" dirty="0"/>
              <a:t>Develop process flow</a:t>
            </a:r>
          </a:p>
          <a:p>
            <a:pPr algn="ctr"/>
            <a:r>
              <a:rPr lang="en-US" sz="1200" b="1" dirty="0"/>
              <a:t>Produce testing plan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883FCE0-93E9-020F-556D-B3F37BDFEFAD}"/>
              </a:ext>
            </a:extLst>
          </p:cNvPr>
          <p:cNvSpPr/>
          <p:nvPr/>
        </p:nvSpPr>
        <p:spPr>
          <a:xfrm>
            <a:off x="1961198" y="5387226"/>
            <a:ext cx="3773805" cy="116410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Student Costs (Stipend, Tuition, Insurance)</a:t>
            </a:r>
          </a:p>
          <a:p>
            <a:pPr algn="ctr"/>
            <a:r>
              <a:rPr lang="en-US" sz="1400" b="1" dirty="0"/>
              <a:t>Travel</a:t>
            </a:r>
          </a:p>
          <a:p>
            <a:pPr algn="ctr"/>
            <a:r>
              <a:rPr lang="en-US" sz="1400" b="1" dirty="0"/>
              <a:t>Faculty Summer Salary</a:t>
            </a:r>
          </a:p>
          <a:p>
            <a:pPr algn="ctr"/>
            <a:r>
              <a:rPr lang="en-US" sz="1400" b="1" dirty="0"/>
              <a:t>Materials and Supplies</a:t>
            </a:r>
          </a:p>
          <a:p>
            <a:pPr algn="ctr"/>
            <a:r>
              <a:rPr lang="en-US" sz="1400" b="1" dirty="0"/>
              <a:t>SEM usage fees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1556A03-EDFC-8FC7-CFCE-60A4DD70C96D}"/>
              </a:ext>
            </a:extLst>
          </p:cNvPr>
          <p:cNvSpPr/>
          <p:nvPr/>
        </p:nvSpPr>
        <p:spPr>
          <a:xfrm>
            <a:off x="6533196" y="5351073"/>
            <a:ext cx="3773805" cy="595898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Grant funds</a:t>
            </a:r>
          </a:p>
          <a:p>
            <a:pPr algn="ctr"/>
            <a:r>
              <a:rPr lang="en-US" sz="1400" b="1" dirty="0"/>
              <a:t>Internal funds</a:t>
            </a:r>
          </a:p>
        </p:txBody>
      </p:sp>
    </p:spTree>
    <p:extLst>
      <p:ext uri="{BB962C8B-B14F-4D97-AF65-F5344CB8AC3E}">
        <p14:creationId xmlns:p14="http://schemas.microsoft.com/office/powerpoint/2010/main" val="807724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850"/>
            <a:ext cx="10972800" cy="664599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CAFCD-9CF7-CF8F-B3FD-89AC20B5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200"/>
            <a:ext cx="6790140" cy="4633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CDF8F7-8BD7-98F0-3A87-2B81BFAF9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5" y="990600"/>
            <a:ext cx="4470399" cy="2514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736126C-7539-942B-9431-1748E2A8814F}"/>
              </a:ext>
            </a:extLst>
          </p:cNvPr>
          <p:cNvSpPr txBox="1"/>
          <p:nvPr/>
        </p:nvSpPr>
        <p:spPr>
          <a:xfrm>
            <a:off x="1352159" y="3495675"/>
            <a:ext cx="2301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Oscilloscope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84653A-9EA3-D117-60B7-2E7BDA7B87CB}"/>
              </a:ext>
            </a:extLst>
          </p:cNvPr>
          <p:cNvGrpSpPr/>
          <p:nvPr/>
        </p:nvGrpSpPr>
        <p:grpSpPr>
          <a:xfrm rot="13549278">
            <a:off x="8233110" y="3451757"/>
            <a:ext cx="365760" cy="365760"/>
            <a:chOff x="8077200" y="838200"/>
            <a:chExt cx="365760" cy="36576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D2CF32-0577-455E-D72A-2A5AA390C1F1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20832C7-747F-B828-1477-7CB59A0166A5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C719D15-A271-62B2-D0A2-68FF520580C7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4E368D-4273-7EE5-9781-94D3BE5DF5F2}"/>
              </a:ext>
            </a:extLst>
          </p:cNvPr>
          <p:cNvGrpSpPr/>
          <p:nvPr/>
        </p:nvGrpSpPr>
        <p:grpSpPr>
          <a:xfrm rot="16565693">
            <a:off x="9607111" y="3451757"/>
            <a:ext cx="365760" cy="365760"/>
            <a:chOff x="8077200" y="838200"/>
            <a:chExt cx="365760" cy="3657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F1FD206-CB70-37CE-FCF1-E5F91AD1B63C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23976CC-DC97-37D5-9070-2E77E510EF3E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7C85D66-1F9D-60D5-AC6C-1319624CC5B2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0D0B22-6FBD-84A2-C232-65BBC2272419}"/>
              </a:ext>
            </a:extLst>
          </p:cNvPr>
          <p:cNvGrpSpPr/>
          <p:nvPr/>
        </p:nvGrpSpPr>
        <p:grpSpPr>
          <a:xfrm rot="2271778">
            <a:off x="10927677" y="4835875"/>
            <a:ext cx="365760" cy="365760"/>
            <a:chOff x="8077200" y="838200"/>
            <a:chExt cx="365760" cy="3657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DF64B4-DF81-89DC-1CDD-5D19A676B3CE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28C7B3-A863-6408-2EAB-F6F91B61AD1C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0356476-EBF0-82AD-2A49-AE2174904493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AA4168E-A9BD-EA23-99BC-1FE4A50E4F88}"/>
              </a:ext>
            </a:extLst>
          </p:cNvPr>
          <p:cNvGrpSpPr/>
          <p:nvPr/>
        </p:nvGrpSpPr>
        <p:grpSpPr>
          <a:xfrm rot="4528247">
            <a:off x="6893611" y="3451757"/>
            <a:ext cx="365760" cy="365760"/>
            <a:chOff x="8077200" y="838200"/>
            <a:chExt cx="365760" cy="36576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2E8A3CE-2CB2-3CD8-7276-4FC26AE01130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0CB510-7E6A-FBDC-28F3-2C9795D9AB7A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57C1A8-9A90-0FA1-1E1A-6F22EA2590EB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A8F6F59-0EE4-C559-4A7C-63DCB52642B2}"/>
              </a:ext>
            </a:extLst>
          </p:cNvPr>
          <p:cNvGrpSpPr/>
          <p:nvPr/>
        </p:nvGrpSpPr>
        <p:grpSpPr>
          <a:xfrm rot="10046558">
            <a:off x="9590846" y="4835876"/>
            <a:ext cx="365760" cy="365760"/>
            <a:chOff x="8077200" y="838200"/>
            <a:chExt cx="365760" cy="36576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DEBB238-9D79-43C2-7A07-6F0A24AE82F4}"/>
                </a:ext>
              </a:extLst>
            </p:cNvPr>
            <p:cNvSpPr/>
            <p:nvPr/>
          </p:nvSpPr>
          <p:spPr>
            <a:xfrm>
              <a:off x="8077200" y="838200"/>
              <a:ext cx="365760" cy="3657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B1C7050-AAFC-D1E8-FE43-469505CC7E90}"/>
                </a:ext>
              </a:extLst>
            </p:cNvPr>
            <p:cNvSpPr/>
            <p:nvPr/>
          </p:nvSpPr>
          <p:spPr>
            <a:xfrm>
              <a:off x="8183880" y="94488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0905358-7A59-771D-1F3E-4D1CE716DA1F}"/>
                </a:ext>
              </a:extLst>
            </p:cNvPr>
            <p:cNvCxnSpPr/>
            <p:nvPr/>
          </p:nvCxnSpPr>
          <p:spPr>
            <a:xfrm flipV="1">
              <a:off x="8299900" y="917448"/>
              <a:ext cx="54864" cy="54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7B1F758-15E4-FB18-3BEF-142E79DEF5E7}"/>
              </a:ext>
            </a:extLst>
          </p:cNvPr>
          <p:cNvSpPr txBox="1"/>
          <p:nvPr/>
        </p:nvSpPr>
        <p:spPr>
          <a:xfrm>
            <a:off x="1352158" y="4809658"/>
            <a:ext cx="306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DB96663-D0E9-7FC9-9C7E-940E3E8611F2}"/>
              </a:ext>
            </a:extLst>
          </p:cNvPr>
          <p:cNvSpPr/>
          <p:nvPr/>
        </p:nvSpPr>
        <p:spPr>
          <a:xfrm>
            <a:off x="605810" y="4542814"/>
            <a:ext cx="3657600" cy="1905000"/>
          </a:xfrm>
          <a:prstGeom prst="roundRect">
            <a:avLst/>
          </a:prstGeom>
          <a:solidFill>
            <a:srgbClr val="1D1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Turning one dial will almost always require adjustment of others.</a:t>
            </a:r>
          </a:p>
        </p:txBody>
      </p:sp>
    </p:spTree>
    <p:extLst>
      <p:ext uri="{BB962C8B-B14F-4D97-AF65-F5344CB8AC3E}">
        <p14:creationId xmlns:p14="http://schemas.microsoft.com/office/powerpoint/2010/main" val="26687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5138C-16EB-85AF-34E3-66172762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800"/>
              <a:t>Proposals needs to be…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F735B-9135-CF23-5075-34464D41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241" y="6331431"/>
            <a:ext cx="64008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54AD600C-3D05-4E14-89FB-A4BE07D5E2DB}" type="slidenum">
              <a:rPr lang="en-US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A18148A-6F01-9B89-22B2-E2A24E5BE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381363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894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5FAB8A-DF4E-7F2C-30D5-A960AAFB790E}"/>
              </a:ext>
            </a:extLst>
          </p:cNvPr>
          <p:cNvSpPr/>
          <p:nvPr/>
        </p:nvSpPr>
        <p:spPr>
          <a:xfrm>
            <a:off x="4288363" y="5230743"/>
            <a:ext cx="6172200" cy="990600"/>
          </a:xfrm>
          <a:prstGeom prst="roundRect">
            <a:avLst/>
          </a:prstGeom>
          <a:solidFill>
            <a:srgbClr val="1D1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($37,000 +$16,000)/year x 3 years = $159,000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4B54E-B261-C4B2-3AD8-6EFDB7E1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675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581D48-B648-DD52-1A15-7C7AD46D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8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22336-6C4E-8C17-3C04-301BAFF65843}"/>
              </a:ext>
            </a:extLst>
          </p:cNvPr>
          <p:cNvSpPr txBox="1"/>
          <p:nvPr/>
        </p:nvSpPr>
        <p:spPr>
          <a:xfrm>
            <a:off x="3114675" y="1131957"/>
            <a:ext cx="8519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Research Fellowship Program</a:t>
            </a:r>
          </a:p>
        </p:txBody>
      </p:sp>
      <p:sp>
        <p:nvSpPr>
          <p:cNvPr id="6" name="Rectangle: Rounded Corners 5">
            <a:hlinkClick r:id="rId3"/>
            <a:extLst>
              <a:ext uri="{FF2B5EF4-FFF2-40B4-BE49-F238E27FC236}">
                <a16:creationId xmlns:a16="http://schemas.microsoft.com/office/drawing/2014/main" id="{7ADDCD85-43C8-3144-E9FF-14C4371FD17F}"/>
              </a:ext>
            </a:extLst>
          </p:cNvPr>
          <p:cNvSpPr/>
          <p:nvPr/>
        </p:nvSpPr>
        <p:spPr>
          <a:xfrm>
            <a:off x="5317063" y="2133600"/>
            <a:ext cx="4114800" cy="707886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alpha val="80000"/>
                  </a:schemeClr>
                </a:solidFill>
              </a:rPr>
              <a:t>https://www.nsfgrfp.org/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1B7B7-D0F8-59A8-D6FA-E4A39D65AC5F}"/>
              </a:ext>
            </a:extLst>
          </p:cNvPr>
          <p:cNvSpPr txBox="1"/>
          <p:nvPr/>
        </p:nvSpPr>
        <p:spPr>
          <a:xfrm>
            <a:off x="4495800" y="5849153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Stipend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97562-F203-333B-1F2E-4FEDAD51A7E6}"/>
              </a:ext>
            </a:extLst>
          </p:cNvPr>
          <p:cNvSpPr txBox="1"/>
          <p:nvPr/>
        </p:nvSpPr>
        <p:spPr>
          <a:xfrm>
            <a:off x="6019800" y="584915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CoE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6A60C2-E694-49C9-B336-8B7380CB9EB4}"/>
              </a:ext>
            </a:extLst>
          </p:cNvPr>
          <p:cNvSpPr txBox="1"/>
          <p:nvPr/>
        </p:nvSpPr>
        <p:spPr>
          <a:xfrm>
            <a:off x="2968625" y="3065100"/>
            <a:ext cx="8811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effectLst/>
                <a:latin typeface="Open Sans" panose="020B0606030504020204" pitchFamily="34" charset="0"/>
              </a:rPr>
              <a:t>The purpose of the NSF Graduate Research Fellowship Program (GRFP) is to </a:t>
            </a:r>
            <a:r>
              <a:rPr lang="en-US" sz="2000" b="1" i="0" u="sng" dirty="0">
                <a:effectLst/>
                <a:latin typeface="Open Sans" panose="020B0606030504020204" pitchFamily="34" charset="0"/>
              </a:rPr>
              <a:t>ensure the quality, vitality, and diversity of the scientific and engineering workforce</a:t>
            </a:r>
            <a:r>
              <a:rPr lang="en-US" sz="2000" b="1" i="0" dirty="0">
                <a:effectLst/>
                <a:latin typeface="Open Sans" panose="020B0606030504020204" pitchFamily="34" charset="0"/>
              </a:rPr>
              <a:t> of the United States. GRFP seeks to broaden participation in science and engineering of underrepresented groups, including women, minorities, persons with disabilities, and veterans. 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7676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3DE79F-3B1E-40E8-BE2D-4CA7631C6DFC}"/>
              </a:ext>
            </a:extLst>
          </p:cNvPr>
          <p:cNvSpPr/>
          <p:nvPr/>
        </p:nvSpPr>
        <p:spPr>
          <a:xfrm>
            <a:off x="533400" y="1524000"/>
            <a:ext cx="3748454" cy="3429000"/>
          </a:xfrm>
          <a:custGeom>
            <a:avLst/>
            <a:gdLst>
              <a:gd name="connsiteX0" fmla="*/ 61546 w 3422111"/>
              <a:gd name="connsiteY0" fmla="*/ 228600 h 2560757"/>
              <a:gd name="connsiteX1" fmla="*/ 43962 w 3422111"/>
              <a:gd name="connsiteY1" fmla="*/ 536331 h 2560757"/>
              <a:gd name="connsiteX2" fmla="*/ 0 w 3422111"/>
              <a:gd name="connsiteY2" fmla="*/ 975946 h 2560757"/>
              <a:gd name="connsiteX3" fmla="*/ 35169 w 3422111"/>
              <a:gd name="connsiteY3" fmla="*/ 1213339 h 2560757"/>
              <a:gd name="connsiteX4" fmla="*/ 272562 w 3422111"/>
              <a:gd name="connsiteY4" fmla="*/ 1582616 h 2560757"/>
              <a:gd name="connsiteX5" fmla="*/ 307731 w 3422111"/>
              <a:gd name="connsiteY5" fmla="*/ 1696916 h 2560757"/>
              <a:gd name="connsiteX6" fmla="*/ 351692 w 3422111"/>
              <a:gd name="connsiteY6" fmla="*/ 1820008 h 2560757"/>
              <a:gd name="connsiteX7" fmla="*/ 386862 w 3422111"/>
              <a:gd name="connsiteY7" fmla="*/ 1969477 h 2560757"/>
              <a:gd name="connsiteX8" fmla="*/ 474785 w 3422111"/>
              <a:gd name="connsiteY8" fmla="*/ 2409093 h 2560757"/>
              <a:gd name="connsiteX9" fmla="*/ 712177 w 3422111"/>
              <a:gd name="connsiteY9" fmla="*/ 2470639 h 2560757"/>
              <a:gd name="connsiteX10" fmla="*/ 1415562 w 3422111"/>
              <a:gd name="connsiteY10" fmla="*/ 2558562 h 2560757"/>
              <a:gd name="connsiteX11" fmla="*/ 1723292 w 3422111"/>
              <a:gd name="connsiteY11" fmla="*/ 2549770 h 2560757"/>
              <a:gd name="connsiteX12" fmla="*/ 2206869 w 3422111"/>
              <a:gd name="connsiteY12" fmla="*/ 2400300 h 2560757"/>
              <a:gd name="connsiteX13" fmla="*/ 2628900 w 3422111"/>
              <a:gd name="connsiteY13" fmla="*/ 2329962 h 2560757"/>
              <a:gd name="connsiteX14" fmla="*/ 2708031 w 3422111"/>
              <a:gd name="connsiteY14" fmla="*/ 2277208 h 2560757"/>
              <a:gd name="connsiteX15" fmla="*/ 3376246 w 3422111"/>
              <a:gd name="connsiteY15" fmla="*/ 1872762 h 2560757"/>
              <a:gd name="connsiteX16" fmla="*/ 3393831 w 3422111"/>
              <a:gd name="connsiteY16" fmla="*/ 1301262 h 2560757"/>
              <a:gd name="connsiteX17" fmla="*/ 3367454 w 3422111"/>
              <a:gd name="connsiteY17" fmla="*/ 1028700 h 2560757"/>
              <a:gd name="connsiteX18" fmla="*/ 3235569 w 3422111"/>
              <a:gd name="connsiteY18" fmla="*/ 712177 h 2560757"/>
              <a:gd name="connsiteX19" fmla="*/ 3138854 w 3422111"/>
              <a:gd name="connsiteY19" fmla="*/ 553916 h 2560757"/>
              <a:gd name="connsiteX20" fmla="*/ 2435469 w 3422111"/>
              <a:gd name="connsiteY20" fmla="*/ 202223 h 2560757"/>
              <a:gd name="connsiteX21" fmla="*/ 1934308 w 3422111"/>
              <a:gd name="connsiteY21" fmla="*/ 79131 h 2560757"/>
              <a:gd name="connsiteX22" fmla="*/ 1679331 w 3422111"/>
              <a:gd name="connsiteY22" fmla="*/ 17585 h 2560757"/>
              <a:gd name="connsiteX23" fmla="*/ 1397977 w 3422111"/>
              <a:gd name="connsiteY23" fmla="*/ 0 h 2560757"/>
              <a:gd name="connsiteX24" fmla="*/ 1178169 w 3422111"/>
              <a:gd name="connsiteY24" fmla="*/ 61546 h 2560757"/>
              <a:gd name="connsiteX25" fmla="*/ 800100 w 3422111"/>
              <a:gd name="connsiteY25" fmla="*/ 87923 h 2560757"/>
              <a:gd name="connsiteX26" fmla="*/ 404446 w 3422111"/>
              <a:gd name="connsiteY26" fmla="*/ 140677 h 2560757"/>
              <a:gd name="connsiteX27" fmla="*/ 325316 w 3422111"/>
              <a:gd name="connsiteY27" fmla="*/ 105508 h 2560757"/>
              <a:gd name="connsiteX28" fmla="*/ 61546 w 3422111"/>
              <a:gd name="connsiteY28" fmla="*/ 149470 h 2560757"/>
              <a:gd name="connsiteX29" fmla="*/ 61546 w 3422111"/>
              <a:gd name="connsiteY29" fmla="*/ 228600 h 256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22111" h="2560757">
                <a:moveTo>
                  <a:pt x="61546" y="228600"/>
                </a:moveTo>
                <a:cubicBezTo>
                  <a:pt x="58615" y="293077"/>
                  <a:pt x="54185" y="434097"/>
                  <a:pt x="43962" y="536331"/>
                </a:cubicBezTo>
                <a:cubicBezTo>
                  <a:pt x="-14482" y="1120768"/>
                  <a:pt x="23308" y="393215"/>
                  <a:pt x="0" y="975946"/>
                </a:cubicBezTo>
                <a:cubicBezTo>
                  <a:pt x="11723" y="1055077"/>
                  <a:pt x="10312" y="1137304"/>
                  <a:pt x="35169" y="1213339"/>
                </a:cubicBezTo>
                <a:cubicBezTo>
                  <a:pt x="90532" y="1382686"/>
                  <a:pt x="166306" y="1453591"/>
                  <a:pt x="272562" y="1582616"/>
                </a:cubicBezTo>
                <a:cubicBezTo>
                  <a:pt x="284285" y="1620716"/>
                  <a:pt x="295125" y="1659099"/>
                  <a:pt x="307731" y="1696916"/>
                </a:cubicBezTo>
                <a:cubicBezTo>
                  <a:pt x="321509" y="1738249"/>
                  <a:pt x="339545" y="1778167"/>
                  <a:pt x="351692" y="1820008"/>
                </a:cubicBezTo>
                <a:cubicBezTo>
                  <a:pt x="365963" y="1869162"/>
                  <a:pt x="376393" y="1919375"/>
                  <a:pt x="386862" y="1969477"/>
                </a:cubicBezTo>
                <a:cubicBezTo>
                  <a:pt x="417428" y="2115758"/>
                  <a:pt x="393419" y="2283745"/>
                  <a:pt x="474785" y="2409093"/>
                </a:cubicBezTo>
                <a:cubicBezTo>
                  <a:pt x="519294" y="2477661"/>
                  <a:pt x="632184" y="2453798"/>
                  <a:pt x="712177" y="2470639"/>
                </a:cubicBezTo>
                <a:cubicBezTo>
                  <a:pt x="958891" y="2522578"/>
                  <a:pt x="1155439" y="2532549"/>
                  <a:pt x="1415562" y="2558562"/>
                </a:cubicBezTo>
                <a:cubicBezTo>
                  <a:pt x="1518139" y="2555631"/>
                  <a:pt x="1622666" y="2569895"/>
                  <a:pt x="1723292" y="2549770"/>
                </a:cubicBezTo>
                <a:cubicBezTo>
                  <a:pt x="1888732" y="2516682"/>
                  <a:pt x="2042913" y="2440095"/>
                  <a:pt x="2206869" y="2400300"/>
                </a:cubicBezTo>
                <a:cubicBezTo>
                  <a:pt x="2345462" y="2366661"/>
                  <a:pt x="2488223" y="2353408"/>
                  <a:pt x="2628900" y="2329962"/>
                </a:cubicBezTo>
                <a:cubicBezTo>
                  <a:pt x="2655277" y="2312377"/>
                  <a:pt x="2680989" y="2293751"/>
                  <a:pt x="2708031" y="2277208"/>
                </a:cubicBezTo>
                <a:lnTo>
                  <a:pt x="3376246" y="1872762"/>
                </a:lnTo>
                <a:cubicBezTo>
                  <a:pt x="3440127" y="1540582"/>
                  <a:pt x="3428715" y="1708241"/>
                  <a:pt x="3393831" y="1301262"/>
                </a:cubicBezTo>
                <a:cubicBezTo>
                  <a:pt x="3386036" y="1210317"/>
                  <a:pt x="3391137" y="1116853"/>
                  <a:pt x="3367454" y="1028700"/>
                </a:cubicBezTo>
                <a:cubicBezTo>
                  <a:pt x="3337798" y="918314"/>
                  <a:pt x="3285154" y="815161"/>
                  <a:pt x="3235569" y="712177"/>
                </a:cubicBezTo>
                <a:cubicBezTo>
                  <a:pt x="3208749" y="656473"/>
                  <a:pt x="3181950" y="598244"/>
                  <a:pt x="3138854" y="553916"/>
                </a:cubicBezTo>
                <a:cubicBezTo>
                  <a:pt x="2954865" y="364670"/>
                  <a:pt x="2672554" y="277754"/>
                  <a:pt x="2435469" y="202223"/>
                </a:cubicBezTo>
                <a:cubicBezTo>
                  <a:pt x="2271567" y="150006"/>
                  <a:pt x="2100922" y="121910"/>
                  <a:pt x="1934308" y="79131"/>
                </a:cubicBezTo>
                <a:cubicBezTo>
                  <a:pt x="1813545" y="48124"/>
                  <a:pt x="1792874" y="27907"/>
                  <a:pt x="1679331" y="17585"/>
                </a:cubicBezTo>
                <a:cubicBezTo>
                  <a:pt x="1585749" y="9077"/>
                  <a:pt x="1491762" y="5862"/>
                  <a:pt x="1397977" y="0"/>
                </a:cubicBezTo>
                <a:cubicBezTo>
                  <a:pt x="1324708" y="20515"/>
                  <a:pt x="1253447" y="50476"/>
                  <a:pt x="1178169" y="61546"/>
                </a:cubicBezTo>
                <a:cubicBezTo>
                  <a:pt x="1053184" y="79926"/>
                  <a:pt x="925847" y="75803"/>
                  <a:pt x="800100" y="87923"/>
                </a:cubicBezTo>
                <a:cubicBezTo>
                  <a:pt x="534810" y="113493"/>
                  <a:pt x="551452" y="111277"/>
                  <a:pt x="404446" y="140677"/>
                </a:cubicBezTo>
                <a:cubicBezTo>
                  <a:pt x="378069" y="128954"/>
                  <a:pt x="352257" y="115870"/>
                  <a:pt x="325316" y="105508"/>
                </a:cubicBezTo>
                <a:cubicBezTo>
                  <a:pt x="243805" y="74158"/>
                  <a:pt x="110833" y="117244"/>
                  <a:pt x="61546" y="149470"/>
                </a:cubicBezTo>
                <a:cubicBezTo>
                  <a:pt x="34563" y="167112"/>
                  <a:pt x="64477" y="164123"/>
                  <a:pt x="61546" y="22860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132AF36-24F5-4BF5-FCE1-B3871A35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Personal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A4018-EA33-0392-C4DF-4E46B592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600C-3D05-4E14-89FB-A4BE07D5E2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13A08-EA8F-D7C0-5AF2-EF57896743D9}"/>
              </a:ext>
            </a:extLst>
          </p:cNvPr>
          <p:cNvSpPr txBox="1"/>
          <p:nvPr/>
        </p:nvSpPr>
        <p:spPr>
          <a:xfrm rot="1156630">
            <a:off x="2706952" y="2405067"/>
            <a:ext cx="94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CA550-66E2-02F9-F083-1E52438C7DCC}"/>
              </a:ext>
            </a:extLst>
          </p:cNvPr>
          <p:cNvSpPr txBox="1"/>
          <p:nvPr/>
        </p:nvSpPr>
        <p:spPr>
          <a:xfrm rot="541856">
            <a:off x="2087253" y="3138623"/>
            <a:ext cx="119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Story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BF06C9-EA8A-C439-7012-36AEAED7CEF6}"/>
              </a:ext>
            </a:extLst>
          </p:cNvPr>
          <p:cNvSpPr/>
          <p:nvPr/>
        </p:nvSpPr>
        <p:spPr>
          <a:xfrm>
            <a:off x="4953000" y="2285237"/>
            <a:ext cx="2286000" cy="1178280"/>
          </a:xfrm>
          <a:prstGeom prst="rightArrow">
            <a:avLst/>
          </a:prstGeom>
          <a:solidFill>
            <a:srgbClr val="1D12A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273691-7531-CEE5-1C53-25C2C7DE869C}"/>
              </a:ext>
            </a:extLst>
          </p:cNvPr>
          <p:cNvSpPr/>
          <p:nvPr/>
        </p:nvSpPr>
        <p:spPr>
          <a:xfrm>
            <a:off x="8458200" y="1752600"/>
            <a:ext cx="2844800" cy="234032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Cohesive &amp; Compelling Narrative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56125D-BC5F-877F-6E88-A6DAC2DB4C99}"/>
              </a:ext>
            </a:extLst>
          </p:cNvPr>
          <p:cNvSpPr txBox="1"/>
          <p:nvPr/>
        </p:nvSpPr>
        <p:spPr>
          <a:xfrm rot="21067109">
            <a:off x="1239650" y="2542694"/>
            <a:ext cx="94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Info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3E6D98-1B17-76BD-ADB0-1BD95BF4EBBD}"/>
              </a:ext>
            </a:extLst>
          </p:cNvPr>
          <p:cNvSpPr txBox="1"/>
          <p:nvPr/>
        </p:nvSpPr>
        <p:spPr>
          <a:xfrm rot="20978973">
            <a:off x="788681" y="1770457"/>
            <a:ext cx="228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9FF66"/>
                </a:solidFill>
              </a:rPr>
              <a:t>Experience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80D6E8-7140-65E2-8851-291E57F7C053}"/>
              </a:ext>
            </a:extLst>
          </p:cNvPr>
          <p:cNvSpPr txBox="1"/>
          <p:nvPr/>
        </p:nvSpPr>
        <p:spPr>
          <a:xfrm rot="1304616">
            <a:off x="1082212" y="3726366"/>
            <a:ext cx="228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Experience</a:t>
            </a:r>
          </a:p>
        </p:txBody>
      </p:sp>
      <p:pic>
        <p:nvPicPr>
          <p:cNvPr id="18" name="Picture 2" descr="timeline Archives - aNm">
            <a:extLst>
              <a:ext uri="{FF2B5EF4-FFF2-40B4-BE49-F238E27FC236}">
                <a16:creationId xmlns:a16="http://schemas.microsoft.com/office/drawing/2014/main" id="{F2CBE0E1-8C86-C079-A745-4D7B4D93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69" y="5057901"/>
            <a:ext cx="4294931" cy="11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C6E674-E959-BDBE-3C6F-A4B7858F66F1}"/>
              </a:ext>
            </a:extLst>
          </p:cNvPr>
          <p:cNvSpPr txBox="1"/>
          <p:nvPr/>
        </p:nvSpPr>
        <p:spPr>
          <a:xfrm>
            <a:off x="3587342" y="5696787"/>
            <a:ext cx="1151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small" dirty="0"/>
              <a:t>Past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1FF04-B65D-F783-5BC8-D2105970FF43}"/>
              </a:ext>
            </a:extLst>
          </p:cNvPr>
          <p:cNvSpPr txBox="1"/>
          <p:nvPr/>
        </p:nvSpPr>
        <p:spPr>
          <a:xfrm>
            <a:off x="5029200" y="4196248"/>
            <a:ext cx="1906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small" dirty="0"/>
              <a:t>Present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F5FFFD-B509-A80F-77A3-35924B3DD340}"/>
              </a:ext>
            </a:extLst>
          </p:cNvPr>
          <p:cNvSpPr txBox="1"/>
          <p:nvPr/>
        </p:nvSpPr>
        <p:spPr>
          <a:xfrm>
            <a:off x="8610600" y="5262320"/>
            <a:ext cx="173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small" dirty="0"/>
              <a:t>Future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BCA9C-50FE-99D0-3D87-199E7FD22680}"/>
              </a:ext>
            </a:extLst>
          </p:cNvPr>
          <p:cNvSpPr txBox="1"/>
          <p:nvPr/>
        </p:nvSpPr>
        <p:spPr>
          <a:xfrm>
            <a:off x="8382593" y="4384610"/>
            <a:ext cx="299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How have I bettered myself?</a:t>
            </a:r>
            <a:br>
              <a:rPr lang="en-US" b="1" dirty="0"/>
            </a:br>
            <a:r>
              <a:rPr lang="en-US" b="1" dirty="0"/>
              <a:t>How have I benefited others?</a:t>
            </a:r>
          </a:p>
        </p:txBody>
      </p:sp>
    </p:spTree>
    <p:extLst>
      <p:ext uri="{BB962C8B-B14F-4D97-AF65-F5344CB8AC3E}">
        <p14:creationId xmlns:p14="http://schemas.microsoft.com/office/powerpoint/2010/main" val="1129095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33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35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PROCESS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4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85" name="Freeform: Shape 38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39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7" name="Oval 41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Oval 43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6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51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53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55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AD600C-3D05-4E14-89FB-A4BE07D5E2DB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97542A00-DF68-A603-84A1-DD445B70B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037266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7" name="Rectangle 22536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Rejection!!</a:t>
            </a:r>
          </a:p>
        </p:txBody>
      </p:sp>
      <p:grpSp>
        <p:nvGrpSpPr>
          <p:cNvPr id="22539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2540" name="Freeform: Shape 22539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41" name="Freeform: Shape 22540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543" name="Oval 22542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545" name="Oval 22544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547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548" name="Freeform: Shape 22547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49" name="Freeform: Shape 22548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0" name="Freeform: Shape 22549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1" name="Freeform: Shape 22550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2" name="Freeform: Shape 22551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3" name="Freeform: Shape 22552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4" name="Freeform: Shape 22553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5" name="Freeform: Shape 22554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6" name="Freeform: Shape 22555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7" name="Freeform: Shape 22556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8" name="Freeform: Shape 22557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9" name="Freeform: Shape 22558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60" name="Freeform: Shape 22559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398" y="5684181"/>
            <a:ext cx="7057602" cy="1054239"/>
          </a:xfrm>
        </p:spPr>
        <p:txBody>
          <a:bodyPr>
            <a:normAutofit fontScale="92500" lnSpcReduction="20000"/>
          </a:bodyPr>
          <a:lstStyle/>
          <a:p>
            <a:pPr marL="0" indent="0" algn="ctr" defTabSz="502920">
              <a:buNone/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happens…to everybody….learn from it!</a:t>
            </a:r>
          </a:p>
          <a:p>
            <a:pPr marL="0" indent="0" algn="ctr" defTabSz="502920">
              <a:buNone/>
            </a:pPr>
            <a:r>
              <a:rPr lang="en-US" sz="4300" b="1" dirty="0"/>
              <a:t>TRY AGAIN!</a:t>
            </a:r>
            <a:endParaRPr lang="en-US" sz="43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671" y="6617269"/>
            <a:ext cx="1587087" cy="203700"/>
          </a:xfrm>
        </p:spPr>
        <p:txBody>
          <a:bodyPr/>
          <a:lstStyle/>
          <a:p>
            <a:pPr defTabSz="502920">
              <a:spcAft>
                <a:spcPts val="600"/>
              </a:spcAft>
            </a:pPr>
            <a:fld id="{54AD600C-3D05-4E14-89FB-A4BE07D5E2DB}" type="slidenum">
              <a:rPr lang="en-US" sz="6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502920">
                <a:spcAft>
                  <a:spcPts val="600"/>
                </a:spcAft>
              </a:pPr>
              <a:t>32</a:t>
            </a:fld>
            <a:endParaRPr lang="en-US"/>
          </a:p>
        </p:txBody>
      </p:sp>
      <p:pic>
        <p:nvPicPr>
          <p:cNvPr id="22530" name="Picture 2" descr="http://sports.cbsimg.net/u/photos/basketball/college/img147576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590" y="411246"/>
            <a:ext cx="5562600" cy="50130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5798832" y="5260781"/>
            <a:ext cx="686406" cy="193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>
              <a:spcAft>
                <a:spcPts val="600"/>
              </a:spcAft>
            </a:pPr>
            <a:r>
              <a:rPr lang="en-US" sz="66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cbssports.com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530455">
            <a:off x="7207280" y="3952171"/>
            <a:ext cx="1121605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 defTabSz="502920">
              <a:spcAft>
                <a:spcPts val="600"/>
              </a:spcAft>
            </a:pPr>
            <a:r>
              <a:rPr lang="en-US" sz="28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Dallas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5CBB33-94E9-50D4-7D46-BAD1166BF8DF}"/>
              </a:ext>
            </a:extLst>
          </p:cNvPr>
          <p:cNvSpPr/>
          <p:nvPr/>
        </p:nvSpPr>
        <p:spPr>
          <a:xfrm rot="1334523">
            <a:off x="9089209" y="2862663"/>
            <a:ext cx="1173412" cy="343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10B65"/>
                </a:solidFill>
              </a:rPr>
              <a:t>NSF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 dirty="0"/>
              <a:t>Research/Fellowship Proposal Canvas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498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Trained Graduate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B51D3-A6EA-4B0B-F99B-BB6CD4F6FE7E}"/>
              </a:ext>
            </a:extLst>
          </p:cNvPr>
          <p:cNvSpPr txBox="1"/>
          <p:nvPr/>
        </p:nvSpPr>
        <p:spPr>
          <a:xfrm>
            <a:off x="3116706" y="5029200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Cost 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47854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E664D-66F9-61ED-6509-1C4D1A300F8C}"/>
              </a:ext>
            </a:extLst>
          </p:cNvPr>
          <p:cNvSpPr txBox="1"/>
          <p:nvPr/>
        </p:nvSpPr>
        <p:spPr>
          <a:xfrm>
            <a:off x="7500424" y="5007733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 Streams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Funding Organization 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83664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0F081B-F840-DD50-C4A5-CF89B566750D}"/>
              </a:ext>
            </a:extLst>
          </p:cNvPr>
          <p:cNvSpPr/>
          <p:nvPr/>
        </p:nvSpPr>
        <p:spPr>
          <a:xfrm>
            <a:off x="7253117" y="546502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Fellowship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63168F6-2869-6AB3-BCC5-7653FF761E95}"/>
              </a:ext>
            </a:extLst>
          </p:cNvPr>
          <p:cNvSpPr/>
          <p:nvPr/>
        </p:nvSpPr>
        <p:spPr>
          <a:xfrm>
            <a:off x="7253117" y="5994917"/>
            <a:ext cx="2333965" cy="40698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Grant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81A5F8-83AC-9EE2-9C44-E6A586C41930}"/>
              </a:ext>
            </a:extLst>
          </p:cNvPr>
          <p:cNvSpPr/>
          <p:nvPr/>
        </p:nvSpPr>
        <p:spPr>
          <a:xfrm>
            <a:off x="2719967" y="545633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Graduate Stipend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FB36D3-0F51-099B-5FA8-5AE7116DBA1C}"/>
              </a:ext>
            </a:extLst>
          </p:cNvPr>
          <p:cNvSpPr/>
          <p:nvPr/>
        </p:nvSpPr>
        <p:spPr>
          <a:xfrm>
            <a:off x="2719967" y="5986225"/>
            <a:ext cx="2333965" cy="4069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E741F-A3F7-DAE6-32F0-04D4B9542CB0}"/>
              </a:ext>
            </a:extLst>
          </p:cNvPr>
          <p:cNvSpPr txBox="1"/>
          <p:nvPr/>
        </p:nvSpPr>
        <p:spPr>
          <a:xfrm>
            <a:off x="5181600" y="3137738"/>
            <a:ext cx="17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History &amp; Future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DE78A-16C4-3921-E389-0FD310033443}"/>
              </a:ext>
            </a:extLst>
          </p:cNvPr>
          <p:cNvSpPr/>
          <p:nvPr/>
        </p:nvSpPr>
        <p:spPr>
          <a:xfrm>
            <a:off x="7105649" y="3553869"/>
            <a:ext cx="1584961" cy="7503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Format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1F320-B730-0526-C445-531BEBA2D68F}"/>
              </a:ext>
            </a:extLst>
          </p:cNvPr>
          <p:cNvSpPr txBox="1"/>
          <p:nvPr/>
        </p:nvSpPr>
        <p:spPr>
          <a:xfrm>
            <a:off x="7402829" y="314602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D6F38B-052F-9572-E616-4B5886AD61B4}"/>
              </a:ext>
            </a:extLst>
          </p:cNvPr>
          <p:cNvSpPr/>
          <p:nvPr/>
        </p:nvSpPr>
        <p:spPr>
          <a:xfrm>
            <a:off x="7082790" y="1087167"/>
            <a:ext cx="1619971" cy="119883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Program Manager</a:t>
            </a:r>
          </a:p>
          <a:p>
            <a:pPr algn="ctr"/>
            <a:r>
              <a:rPr lang="en-US" b="1" dirty="0"/>
              <a:t>Panel Review</a:t>
            </a:r>
          </a:p>
          <a:p>
            <a:pPr algn="ctr"/>
            <a:r>
              <a:rPr lang="en-US" b="1" dirty="0"/>
              <a:t>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3CDBF-0A60-D031-C8C4-9979842E08E5}"/>
              </a:ext>
            </a:extLst>
          </p:cNvPr>
          <p:cNvSpPr txBox="1"/>
          <p:nvPr/>
        </p:nvSpPr>
        <p:spPr>
          <a:xfrm>
            <a:off x="7151581" y="659204"/>
            <a:ext cx="145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ECEFED-22E6-A6DE-033C-D586964E1FD6}"/>
              </a:ext>
            </a:extLst>
          </p:cNvPr>
          <p:cNvSpPr/>
          <p:nvPr/>
        </p:nvSpPr>
        <p:spPr>
          <a:xfrm>
            <a:off x="3422366" y="1074989"/>
            <a:ext cx="1683034" cy="152655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Experiments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Calculations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Simulations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78085-0B63-FB7F-8CE9-B5B8EB4A28CD}"/>
              </a:ext>
            </a:extLst>
          </p:cNvPr>
          <p:cNvSpPr txBox="1"/>
          <p:nvPr/>
        </p:nvSpPr>
        <p:spPr>
          <a:xfrm>
            <a:off x="3747829" y="64785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13E642-6017-7B96-B13A-1A9AD53FF8C5}"/>
              </a:ext>
            </a:extLst>
          </p:cNvPr>
          <p:cNvSpPr/>
          <p:nvPr/>
        </p:nvSpPr>
        <p:spPr>
          <a:xfrm>
            <a:off x="3409030" y="3535596"/>
            <a:ext cx="1696370" cy="14233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Equipment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Computer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Human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Funding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3944C-7659-1A8C-A118-D7AA6814CC3C}"/>
              </a:ext>
            </a:extLst>
          </p:cNvPr>
          <p:cNvSpPr txBox="1"/>
          <p:nvPr/>
        </p:nvSpPr>
        <p:spPr>
          <a:xfrm>
            <a:off x="3740004" y="316101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Resources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2E68E9-87DB-30DB-F044-640A3B45E919}"/>
              </a:ext>
            </a:extLst>
          </p:cNvPr>
          <p:cNvSpPr/>
          <p:nvPr/>
        </p:nvSpPr>
        <p:spPr>
          <a:xfrm>
            <a:off x="1576396" y="1071640"/>
            <a:ext cx="1665253" cy="197018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 Facilities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Researchers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Other Universities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Equipment Supplier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48148-7DAF-E944-B1F3-E53C3E47E890}"/>
              </a:ext>
            </a:extLst>
          </p:cNvPr>
          <p:cNvSpPr txBox="1"/>
          <p:nvPr/>
        </p:nvSpPr>
        <p:spPr>
          <a:xfrm>
            <a:off x="1523999" y="679820"/>
            <a:ext cx="178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Partners/Suppliers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23F4FF2-3E30-AB6E-256F-C02D2BD7AC96}"/>
              </a:ext>
            </a:extLst>
          </p:cNvPr>
          <p:cNvSpPr/>
          <p:nvPr/>
        </p:nvSpPr>
        <p:spPr>
          <a:xfrm>
            <a:off x="1576396" y="3128047"/>
            <a:ext cx="1665253" cy="57169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CB5262B-6120-0E3B-CE32-27B8C455D3BE}"/>
              </a:ext>
            </a:extLst>
          </p:cNvPr>
          <p:cNvSpPr/>
          <p:nvPr/>
        </p:nvSpPr>
        <p:spPr>
          <a:xfrm>
            <a:off x="5276849" y="3429000"/>
            <a:ext cx="1642111" cy="152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Experiences</a:t>
            </a:r>
          </a:p>
          <a:p>
            <a:pPr algn="ctr"/>
            <a:r>
              <a:rPr lang="en-US" sz="1600" b="1" dirty="0"/>
              <a:t>Knowledge</a:t>
            </a:r>
          </a:p>
          <a:p>
            <a:pPr algn="ctr"/>
            <a:r>
              <a:rPr lang="en-US" sz="1600" b="1" dirty="0"/>
              <a:t>Degrees</a:t>
            </a:r>
          </a:p>
          <a:p>
            <a:pPr algn="ctr"/>
            <a:r>
              <a:rPr lang="en-US" sz="1600" b="1" dirty="0"/>
              <a:t>Credentials</a:t>
            </a:r>
          </a:p>
          <a:p>
            <a:pPr algn="ctr"/>
            <a:r>
              <a:rPr lang="en-US" sz="1600" b="1" dirty="0"/>
              <a:t>Certifications</a:t>
            </a:r>
          </a:p>
          <a:p>
            <a:pPr algn="ctr"/>
            <a:r>
              <a:rPr lang="en-US" sz="1600" b="1" dirty="0"/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376202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33E6-6F9D-EAC7-9FC9-1ED49FA8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/>
              <a:t>The Why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3672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621792" y="1466088"/>
            <a:ext cx="4114800" cy="290706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Student</a:t>
            </a:r>
          </a:p>
          <a:p>
            <a:pPr algn="ctr"/>
            <a:r>
              <a:rPr lang="en-US" sz="4800" b="1"/>
              <a:t>+</a:t>
            </a:r>
          </a:p>
          <a:p>
            <a:pPr algn="ctr"/>
            <a:r>
              <a:rPr lang="en-US" sz="4800" b="1"/>
              <a:t>Research</a:t>
            </a:r>
            <a:endParaRPr lang="en-US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7455408" y="1496568"/>
            <a:ext cx="4114800" cy="29070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Funding Organization</a:t>
            </a:r>
            <a:endParaRPr lang="en-US" sz="48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345C0B-D6F4-B399-E54A-6C6D4992FF61}"/>
              </a:ext>
            </a:extLst>
          </p:cNvPr>
          <p:cNvSpPr/>
          <p:nvPr/>
        </p:nvSpPr>
        <p:spPr>
          <a:xfrm rot="10800000">
            <a:off x="5102352" y="1579023"/>
            <a:ext cx="2136648" cy="9906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$$$$</a:t>
            </a:r>
            <a:endParaRPr lang="en-US" sz="28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02AEF6-8841-1F92-B13A-CC325E29224D}"/>
              </a:ext>
            </a:extLst>
          </p:cNvPr>
          <p:cNvSpPr/>
          <p:nvPr/>
        </p:nvSpPr>
        <p:spPr>
          <a:xfrm>
            <a:off x="5102352" y="3550920"/>
            <a:ext cx="2136648" cy="9906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New Knowledge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632A1A-0B0F-059E-9749-A881C234762B}"/>
              </a:ext>
            </a:extLst>
          </p:cNvPr>
          <p:cNvSpPr/>
          <p:nvPr/>
        </p:nvSpPr>
        <p:spPr>
          <a:xfrm>
            <a:off x="5108448" y="2454799"/>
            <a:ext cx="2130552" cy="990600"/>
          </a:xfrm>
          <a:prstGeom prst="rightArrow">
            <a:avLst/>
          </a:prstGeom>
          <a:solidFill>
            <a:srgbClr val="99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Trained Graduate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C08EE61-CB6D-C0E7-3786-0A5ADCD6DB20}"/>
              </a:ext>
            </a:extLst>
          </p:cNvPr>
          <p:cNvSpPr/>
          <p:nvPr/>
        </p:nvSpPr>
        <p:spPr>
          <a:xfrm rot="16200000">
            <a:off x="5817029" y="4100846"/>
            <a:ext cx="707294" cy="213664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8A195EE-40DD-585D-CFCF-6810B4824563}"/>
              </a:ext>
            </a:extLst>
          </p:cNvPr>
          <p:cNvSpPr/>
          <p:nvPr/>
        </p:nvSpPr>
        <p:spPr>
          <a:xfrm rot="16200000">
            <a:off x="9121552" y="3149379"/>
            <a:ext cx="794704" cy="412699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6A476-2D3F-6FC0-9C75-7A2B3BC77F71}"/>
              </a:ext>
            </a:extLst>
          </p:cNvPr>
          <p:cNvSpPr txBox="1"/>
          <p:nvPr/>
        </p:nvSpPr>
        <p:spPr>
          <a:xfrm>
            <a:off x="4948995" y="5746751"/>
            <a:ext cx="244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Value Proposition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7EE48B-1EFD-190B-8B31-B132A3F31511}"/>
              </a:ext>
            </a:extLst>
          </p:cNvPr>
          <p:cNvSpPr txBox="1"/>
          <p:nvPr/>
        </p:nvSpPr>
        <p:spPr>
          <a:xfrm>
            <a:off x="8668893" y="5746750"/>
            <a:ext cx="1687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Customer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0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/>
              <a:t>Research/Fellowship Proposal Canvas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8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335207-6C5F-E3F1-C1C5-FCCA343D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/>
              <a:t>Value Proposition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4876-B128-3E96-0968-70738A45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147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D6649B-1580-C452-BA4B-4CC571B74207}"/>
              </a:ext>
            </a:extLst>
          </p:cNvPr>
          <p:cNvSpPr/>
          <p:nvPr/>
        </p:nvSpPr>
        <p:spPr>
          <a:xfrm>
            <a:off x="3617976" y="2939271"/>
            <a:ext cx="4956048" cy="1027041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New 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FA366-F28C-7B80-C0AC-9955CAFA1D60}"/>
              </a:ext>
            </a:extLst>
          </p:cNvPr>
          <p:cNvSpPr txBox="1"/>
          <p:nvPr/>
        </p:nvSpPr>
        <p:spPr>
          <a:xfrm>
            <a:off x="1322193" y="5276021"/>
            <a:ext cx="954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What does the funding entity receive for their support?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FEEBD1-3E31-D9E3-1310-0A4D1FBAC18C}"/>
              </a:ext>
            </a:extLst>
          </p:cNvPr>
          <p:cNvSpPr/>
          <p:nvPr/>
        </p:nvSpPr>
        <p:spPr>
          <a:xfrm>
            <a:off x="3617976" y="1581979"/>
            <a:ext cx="4956048" cy="1027041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Trained Graduate</a:t>
            </a:r>
          </a:p>
        </p:txBody>
      </p:sp>
    </p:spTree>
    <p:extLst>
      <p:ext uri="{BB962C8B-B14F-4D97-AF65-F5344CB8AC3E}">
        <p14:creationId xmlns:p14="http://schemas.microsoft.com/office/powerpoint/2010/main" val="282779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/>
              <a:t>Research/Fellowship Proposal Canvas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541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Trained Graduate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92443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New Knowledge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9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335207-6C5F-E3F1-C1C5-FCCA343D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4876-B128-3E96-0968-70738A45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147" y="6492875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FA366-F28C-7B80-C0AC-9955CAFA1D60}"/>
              </a:ext>
            </a:extLst>
          </p:cNvPr>
          <p:cNvSpPr txBox="1"/>
          <p:nvPr/>
        </p:nvSpPr>
        <p:spPr>
          <a:xfrm>
            <a:off x="2842423" y="5274682"/>
            <a:ext cx="6507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Which</a:t>
            </a:r>
            <a:r>
              <a:rPr lang="en-US" sz="3200" b="1" i="1" dirty="0"/>
              <a:t> organizations want to fund you and/or your research and </a:t>
            </a:r>
            <a:r>
              <a:rPr lang="en-US" sz="3200" b="1" i="1" dirty="0">
                <a:solidFill>
                  <a:srgbClr val="1D12AE"/>
                </a:solidFill>
              </a:rPr>
              <a:t>why</a:t>
            </a:r>
            <a:r>
              <a:rPr lang="en-US" sz="3200" b="1" i="1" dirty="0"/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E4308D-202B-432F-3D54-5DB8BCF8217B}"/>
              </a:ext>
            </a:extLst>
          </p:cNvPr>
          <p:cNvSpPr/>
          <p:nvPr/>
        </p:nvSpPr>
        <p:spPr>
          <a:xfrm>
            <a:off x="3168161" y="1614320"/>
            <a:ext cx="5855677" cy="110656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Funding Organization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93E0FC-BA54-10F3-BBAB-1FC4812EA6E1}"/>
              </a:ext>
            </a:extLst>
          </p:cNvPr>
          <p:cNvSpPr/>
          <p:nvPr/>
        </p:nvSpPr>
        <p:spPr>
          <a:xfrm>
            <a:off x="3156437" y="3496511"/>
            <a:ext cx="5855677" cy="110656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Funding Organization 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FC2928-8F0D-379F-A4CF-379079D32127}"/>
              </a:ext>
            </a:extLst>
          </p:cNvPr>
          <p:cNvSpPr/>
          <p:nvPr/>
        </p:nvSpPr>
        <p:spPr>
          <a:xfrm>
            <a:off x="6013938" y="2817234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3D4038-7F2C-0733-0815-F26493B0471A}"/>
              </a:ext>
            </a:extLst>
          </p:cNvPr>
          <p:cNvSpPr/>
          <p:nvPr/>
        </p:nvSpPr>
        <p:spPr>
          <a:xfrm>
            <a:off x="6013938" y="3029179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ACCE6B-7B6A-6AD6-FCB7-D09FBE63A79E}"/>
              </a:ext>
            </a:extLst>
          </p:cNvPr>
          <p:cNvSpPr/>
          <p:nvPr/>
        </p:nvSpPr>
        <p:spPr>
          <a:xfrm>
            <a:off x="6013938" y="3238653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l Science Foundation - Wikipedia">
            <a:extLst>
              <a:ext uri="{FF2B5EF4-FFF2-40B4-BE49-F238E27FC236}">
                <a16:creationId xmlns:a16="http://schemas.microsoft.com/office/drawing/2014/main" id="{8E62C879-780E-70A2-3AFD-684EF3E18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" y="1005879"/>
            <a:ext cx="1828800" cy="18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 States Department of Energy - Wikipedia">
            <a:extLst>
              <a:ext uri="{FF2B5EF4-FFF2-40B4-BE49-F238E27FC236}">
                <a16:creationId xmlns:a16="http://schemas.microsoft.com/office/drawing/2014/main" id="{F0A66563-2F58-7B53-E528-BCB3C550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948" y="3345694"/>
            <a:ext cx="1646608" cy="16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ted States Department of State - Wikipedia">
            <a:extLst>
              <a:ext uri="{FF2B5EF4-FFF2-40B4-BE49-F238E27FC236}">
                <a16:creationId xmlns:a16="http://schemas.microsoft.com/office/drawing/2014/main" id="{11B41769-89DB-FC80-6057-8F125EEE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223" y="1052324"/>
            <a:ext cx="1725213" cy="17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l &amp; Melinda Gates Foundation | WorldFish">
            <a:extLst>
              <a:ext uri="{FF2B5EF4-FFF2-40B4-BE49-F238E27FC236}">
                <a16:creationId xmlns:a16="http://schemas.microsoft.com/office/drawing/2014/main" id="{C9F04F5D-11BE-34D1-E16E-B4B65040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" y="5274681"/>
            <a:ext cx="13716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ineteen Yale affiliates win Fulbright awards | YaleNews">
            <a:extLst>
              <a:ext uri="{FF2B5EF4-FFF2-40B4-BE49-F238E27FC236}">
                <a16:creationId xmlns:a16="http://schemas.microsoft.com/office/drawing/2014/main" id="{5132A731-6B6D-025D-72F6-F3DE556B2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b="23663"/>
          <a:stretch/>
        </p:blipFill>
        <p:spPr bwMode="auto">
          <a:xfrm>
            <a:off x="685800" y="3571542"/>
            <a:ext cx="1927712" cy="5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rtz Foundation Fellowship Programme 2021 for Graduate Students in the US  (up to $250,000) – Opportunity Desk">
            <a:extLst>
              <a:ext uri="{FF2B5EF4-FFF2-40B4-BE49-F238E27FC236}">
                <a16:creationId xmlns:a16="http://schemas.microsoft.com/office/drawing/2014/main" id="{B87D0636-ADC4-72E4-AA7A-15EAD9F5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313" y="5420604"/>
            <a:ext cx="1676400" cy="9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2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B609D72A-CABA-96E2-5B04-D97F787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-8714"/>
            <a:ext cx="10972800" cy="618314"/>
          </a:xfrm>
        </p:spPr>
        <p:txBody>
          <a:bodyPr>
            <a:noAutofit/>
          </a:bodyPr>
          <a:lstStyle/>
          <a:p>
            <a:r>
              <a:rPr lang="en-US" sz="3600" b="1"/>
              <a:t>Research/Fellowship Proposal Canvas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FE74-40FA-2984-F054-80FFEAA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2816" y="6504964"/>
            <a:ext cx="2844800" cy="365125"/>
          </a:xfrm>
        </p:spPr>
        <p:txBody>
          <a:bodyPr/>
          <a:lstStyle/>
          <a:p>
            <a:fld id="{54AD600C-3D05-4E14-89FB-A4BE07D5E2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0B80DE-6C51-BB90-AE18-5AE9C755935E}"/>
              </a:ext>
            </a:extLst>
          </p:cNvPr>
          <p:cNvSpPr/>
          <p:nvPr/>
        </p:nvSpPr>
        <p:spPr>
          <a:xfrm>
            <a:off x="5254752" y="1095417"/>
            <a:ext cx="1664208" cy="661409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Trained Graduate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F4E1F-9289-19FE-B960-5B29BED4C59F}"/>
              </a:ext>
            </a:extLst>
          </p:cNvPr>
          <p:cNvSpPr/>
          <p:nvPr/>
        </p:nvSpPr>
        <p:spPr>
          <a:xfrm>
            <a:off x="8839200" y="1094987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1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8D429-F1AB-40D3-9057-6EF9D214E81F}"/>
              </a:ext>
            </a:extLst>
          </p:cNvPr>
          <p:cNvSpPr/>
          <p:nvPr/>
        </p:nvSpPr>
        <p:spPr>
          <a:xfrm>
            <a:off x="1524000" y="5029200"/>
            <a:ext cx="4648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72A92-208F-9C65-A9E5-4938C8E50793}"/>
              </a:ext>
            </a:extLst>
          </p:cNvPr>
          <p:cNvSpPr/>
          <p:nvPr/>
        </p:nvSpPr>
        <p:spPr>
          <a:xfrm>
            <a:off x="1524000" y="609600"/>
            <a:ext cx="1828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C1702-3196-66DE-A46B-23F14C029A1D}"/>
              </a:ext>
            </a:extLst>
          </p:cNvPr>
          <p:cNvSpPr/>
          <p:nvPr/>
        </p:nvSpPr>
        <p:spPr>
          <a:xfrm>
            <a:off x="6172200" y="5029200"/>
            <a:ext cx="45110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3C422-462F-AE7C-96D1-4B58E767FC65}"/>
              </a:ext>
            </a:extLst>
          </p:cNvPr>
          <p:cNvSpPr/>
          <p:nvPr/>
        </p:nvSpPr>
        <p:spPr>
          <a:xfrm>
            <a:off x="33528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3FB56-7368-6321-9624-EF2C5093512D}"/>
              </a:ext>
            </a:extLst>
          </p:cNvPr>
          <p:cNvSpPr/>
          <p:nvPr/>
        </p:nvSpPr>
        <p:spPr>
          <a:xfrm>
            <a:off x="5181600" y="609600"/>
            <a:ext cx="1828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E258E3-1368-9E4F-FDE2-52C03599B3AE}"/>
              </a:ext>
            </a:extLst>
          </p:cNvPr>
          <p:cNvSpPr/>
          <p:nvPr/>
        </p:nvSpPr>
        <p:spPr>
          <a:xfrm>
            <a:off x="7010400" y="6096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4853A-EC98-751C-F19E-FCFDA31F540C}"/>
              </a:ext>
            </a:extLst>
          </p:cNvPr>
          <p:cNvSpPr/>
          <p:nvPr/>
        </p:nvSpPr>
        <p:spPr>
          <a:xfrm>
            <a:off x="8763000" y="609600"/>
            <a:ext cx="192024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C94AF-239E-4D5B-BFCF-42718D315DC7}"/>
              </a:ext>
            </a:extLst>
          </p:cNvPr>
          <p:cNvSpPr txBox="1"/>
          <p:nvPr/>
        </p:nvSpPr>
        <p:spPr>
          <a:xfrm>
            <a:off x="5181601" y="657761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56659-25A1-BD6B-FEE1-47F5EA6828D1}"/>
              </a:ext>
            </a:extLst>
          </p:cNvPr>
          <p:cNvSpPr txBox="1"/>
          <p:nvPr/>
        </p:nvSpPr>
        <p:spPr>
          <a:xfrm>
            <a:off x="9150834" y="657761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41EB2D-48DD-72D8-B42F-9F4FB6327600}"/>
              </a:ext>
            </a:extLst>
          </p:cNvPr>
          <p:cNvSpPr/>
          <p:nvPr/>
        </p:nvSpPr>
        <p:spPr>
          <a:xfrm>
            <a:off x="5181600" y="3124200"/>
            <a:ext cx="1828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9A68D8-7C0C-596C-43AC-F0A9FA86389F}"/>
              </a:ext>
            </a:extLst>
          </p:cNvPr>
          <p:cNvSpPr/>
          <p:nvPr/>
        </p:nvSpPr>
        <p:spPr>
          <a:xfrm>
            <a:off x="8839199" y="1883664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2</a:t>
            </a:r>
            <a:endParaRPr lang="en-US" b="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7822EA-F21D-E563-6B8C-92EC087A0EBC}"/>
              </a:ext>
            </a:extLst>
          </p:cNvPr>
          <p:cNvSpPr/>
          <p:nvPr/>
        </p:nvSpPr>
        <p:spPr>
          <a:xfrm>
            <a:off x="8839199" y="3249168"/>
            <a:ext cx="1756018" cy="63703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Funding Organization N</a:t>
            </a:r>
            <a:endParaRPr lang="en-US" b="1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0CDE56-A8C3-E196-27EE-0F833496298A}"/>
              </a:ext>
            </a:extLst>
          </p:cNvPr>
          <p:cNvSpPr/>
          <p:nvPr/>
        </p:nvSpPr>
        <p:spPr>
          <a:xfrm>
            <a:off x="9641008" y="2601547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8C49A4-5C9A-B905-62A9-2DD648414DCD}"/>
              </a:ext>
            </a:extLst>
          </p:cNvPr>
          <p:cNvSpPr/>
          <p:nvPr/>
        </p:nvSpPr>
        <p:spPr>
          <a:xfrm>
            <a:off x="9641008" y="2808890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7726D-B63B-4AE5-282F-6E13821A6425}"/>
              </a:ext>
            </a:extLst>
          </p:cNvPr>
          <p:cNvSpPr/>
          <p:nvPr/>
        </p:nvSpPr>
        <p:spPr>
          <a:xfrm>
            <a:off x="9641008" y="3041825"/>
            <a:ext cx="152400" cy="13547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422C150-2F93-7C6E-6CF4-797056080811}"/>
              </a:ext>
            </a:extLst>
          </p:cNvPr>
          <p:cNvSpPr/>
          <p:nvPr/>
        </p:nvSpPr>
        <p:spPr>
          <a:xfrm>
            <a:off x="5241839" y="1892443"/>
            <a:ext cx="1692361" cy="637032"/>
          </a:xfrm>
          <a:prstGeom prst="roundRect">
            <a:avLst/>
          </a:prstGeom>
          <a:solidFill>
            <a:srgbClr val="1D12A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New Knowledge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39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3714&quot;&gt;&lt;/object&gt;&lt;object type=&quot;2&quot; unique_id=&quot;13715&quot;&gt;&lt;object type=&quot;3&quot; unique_id=&quot;13716&quot;&gt;&lt;property id=&quot;20148&quot; value=&quot;5&quot;/&gt;&lt;property id=&quot;20300&quot; value=&quot;Slide 1 - &amp;quot;Research Proposal Canvas:&amp;#x0D;&amp;#x0A;A systematic approach to proposal development&amp;quot;&quot;/&gt;&lt;property id=&quot;20307&quot; value=&quot;256&quot;/&gt;&lt;/object&gt;&lt;object type=&quot;3&quot; unique_id=&quot;13717&quot;&gt;&lt;property id=&quot;20148&quot; value=&quot;5&quot;/&gt;&lt;property id=&quot;20300&quot; value=&quot;Slide 3 - &amp;quot;Why do proposals get funded?&amp;quot;&quot;/&gt;&lt;property id=&quot;20307&quot; value=&quot;257&quot;/&gt;&lt;/object&gt;&lt;object type=&quot;3&quot; unique_id=&quot;13718&quot;&gt;&lt;property id=&quot;20148&quot; value=&quot;5&quot;/&gt;&lt;property id=&quot;20300&quot; value=&quot;Slide 13&quot;/&gt;&lt;property id=&quot;20307&quot; value=&quot;258&quot;/&gt;&lt;/object&gt;&lt;object type=&quot;3&quot; unique_id=&quot;13759&quot;&gt;&lt;property id=&quot;20148&quot; value=&quot;5&quot;/&gt;&lt;property id=&quot;20300&quot; value=&quot;Slide 4 - &amp;quot;Supposition&amp;quot;&quot;/&gt;&lt;property id=&quot;20307&quot; value=&quot;259&quot;/&gt;&lt;/object&gt;&lt;object type=&quot;3&quot; unique_id=&quot;13760&quot;&gt;&lt;property id=&quot;20148&quot; value=&quot;5&quot;/&gt;&lt;property id=&quot;20300&quot; value=&quot;Slide 5 - &amp;quot;University Research&amp;quot;&quot;/&gt;&lt;property id=&quot;20307&quot; value=&quot;260&quot;/&gt;&lt;/object&gt;&lt;object type=&quot;3&quot; unique_id=&quot;13852&quot;&gt;&lt;property id=&quot;20148&quot; value=&quot;5&quot;/&gt;&lt;property id=&quot;20300&quot; value=&quot;Slide 9 - &amp;quot;Issues – Why funding doesn’t happen&amp;quot;&quot;/&gt;&lt;property id=&quot;20307&quot; value=&quot;261&quot;/&gt;&lt;/object&gt;&lt;object type=&quot;3&quot; unique_id=&quot;13885&quot;&gt;&lt;property id=&quot;20148&quot; value=&quot;5&quot;/&gt;&lt;property id=&quot;20300&quot; value=&quot;Slide 10 - &amp;quot;A systematic approach to proposal development&amp;quot;&quot;/&gt;&lt;property id=&quot;20307&quot; value=&quot;262&quot;/&gt;&lt;/object&gt;&lt;object type=&quot;3&quot; unique_id=&quot;13886&quot;&gt;&lt;property id=&quot;20148&quot; value=&quot;5&quot;/&gt;&lt;property id=&quot;20300&quot; value=&quot;Slide 11 - &amp;quot;Background&amp;quot;&quot;/&gt;&lt;property id=&quot;20307&quot; value=&quot;263&quot;/&gt;&lt;/object&gt;&lt;object type=&quot;3&quot; unique_id=&quot;13937&quot;&gt;&lt;property id=&quot;20148&quot; value=&quot;5&quot;/&gt;&lt;property id=&quot;20300&quot; value=&quot;Slide 12 - &amp;quot;Business Model Canvas&amp;quot;&quot;/&gt;&lt;property id=&quot;20307&quot; value=&quot;264&quot;/&gt;&lt;/object&gt;&lt;object type=&quot;3&quot; unique_id=&quot;14147&quot;&gt;&lt;property id=&quot;20148&quot; value=&quot;5&quot;/&gt;&lt;property id=&quot;20300&quot; value=&quot;Slide 14 - &amp;quot;Example:&amp;#x0D;&amp;#x0A;Tim Dallas &amp;amp; ONR BAA 13-007 &amp;quot;&quot;/&gt;&lt;property id=&quot;20307&quot; value=&quot;275&quot;/&gt;&lt;/object&gt;&lt;object type=&quot;3&quot; unique_id=&quot;14148&quot;&gt;&lt;property id=&quot;20148&quot; value=&quot;5&quot;/&gt;&lt;property id=&quot;20300&quot; value=&quot;Slide 17 - &amp;quot;Value Proposition&amp;quot;&quot;/&gt;&lt;property id=&quot;20307&quot; value=&quot;265&quot;/&gt;&lt;/object&gt;&lt;object type=&quot;3&quot; unique_id=&quot;14149&quot;&gt;&lt;property id=&quot;20148&quot; value=&quot;5&quot;/&gt;&lt;property id=&quot;20300&quot; value=&quot;Slide 19 - &amp;quot;TD’s Key Partners&amp;quot;&quot;/&gt;&lt;property id=&quot;20307&quot; value=&quot;266&quot;/&gt;&lt;/object&gt;&lt;object type=&quot;3&quot; unique_id=&quot;14150&quot;&gt;&lt;property id=&quot;20148&quot; value=&quot;5&quot;/&gt;&lt;property id=&quot;20300&quot; value=&quot;Slide 21 - &amp;quot;Customer Relationships&amp;quot;&quot;/&gt;&lt;property id=&quot;20307&quot; value=&quot;267&quot;/&gt;&lt;/object&gt;&lt;object type=&quot;3&quot; unique_id=&quot;14151&quot;&gt;&lt;property id=&quot;20148&quot; value=&quot;5&quot;/&gt;&lt;property id=&quot;20300&quot; value=&quot;Slide 22 - &amp;quot;Customer Segments&amp;quot;&quot;/&gt;&lt;property id=&quot;20307&quot; value=&quot;268&quot;/&gt;&lt;/object&gt;&lt;object type=&quot;3&quot; unique_id=&quot;14152&quot;&gt;&lt;property id=&quot;20148&quot; value=&quot;5&quot;/&gt;&lt;property id=&quot;20300&quot; value=&quot;Slide 23 - &amp;quot;TD’s Key Resources&amp;quot;&quot;/&gt;&lt;property id=&quot;20307&quot; value=&quot;269&quot;/&gt;&lt;/object&gt;&lt;object type=&quot;3&quot; unique_id=&quot;14154&quot;&gt;&lt;property id=&quot;20148&quot; value=&quot;5&quot;/&gt;&lt;property id=&quot;20300&quot; value=&quot;Slide 24 - &amp;quot;Cost Structure&amp;quot;&quot;/&gt;&lt;property id=&quot;20307&quot; value=&quot;271&quot;/&gt;&lt;/object&gt;&lt;object type=&quot;3&quot; unique_id=&quot;14155&quot;&gt;&lt;property id=&quot;20148&quot; value=&quot;5&quot;/&gt;&lt;property id=&quot;20300&quot; value=&quot;Slide 25 - &amp;quot;TD’s Revenue Streams&amp;quot;&quot;/&gt;&lt;property id=&quot;20307&quot; value=&quot;272&quot;/&gt;&lt;/object&gt;&lt;object type=&quot;3&quot; unique_id=&quot;14156&quot;&gt;&lt;property id=&quot;20148&quot; value=&quot;5&quot;/&gt;&lt;property id=&quot;20300&quot; value=&quot;Slide 26 - &amp;quot;TD’s Key Activities&amp;quot;&quot;/&gt;&lt;property id=&quot;20307&quot; value=&quot;273&quot;/&gt;&lt;/object&gt;&lt;object type=&quot;3&quot; unique_id=&quot;14157&quot;&gt;&lt;property id=&quot;20148&quot; value=&quot;5&quot;/&gt;&lt;property id=&quot;20300&quot; value=&quot;Slide 27 - &amp;quot;TD’s History&amp;quot;&quot;/&gt;&lt;property id=&quot;20307&quot; value=&quot;274&quot;/&gt;&lt;/object&gt;&lt;object type=&quot;3&quot; unique_id=&quot;14536&quot;&gt;&lt;property id=&quot;20148&quot; value=&quot;5&quot;/&gt;&lt;property id=&quot;20300&quot; value=&quot;Slide 16&quot;/&gt;&lt;property id=&quot;20307&quot; value=&quot;277&quot;/&gt;&lt;/object&gt;&lt;object type=&quot;3&quot; unique_id=&quot;14609&quot;&gt;&lt;property id=&quot;20148&quot; value=&quot;5&quot;/&gt;&lt;property id=&quot;20300&quot; value=&quot;Slide 33 - &amp;quot;Feedback Loop&amp;quot;&quot;/&gt;&lt;property id=&quot;20307&quot; value=&quot;278&quot;/&gt;&lt;/object&gt;&lt;object type=&quot;3&quot; unique_id=&quot;14685&quot;&gt;&lt;property id=&quot;20148&quot; value=&quot;5&quot;/&gt;&lt;property id=&quot;20300&quot; value=&quot;Slide 8 - &amp;quot;Rejection!!&amp;quot;&quot;/&gt;&lt;property id=&quot;20307&quot; value=&quot;279&quot;/&gt;&lt;/object&gt;&lt;object type=&quot;3&quot; unique_id=&quot;15154&quot;&gt;&lt;property id=&quot;20148&quot; value=&quot;5&quot;/&gt;&lt;property id=&quot;20300&quot; value=&quot;Slide 29&quot;/&gt;&lt;property id=&quot;20307&quot; value=&quot;281&quot;/&gt;&lt;/object&gt;&lt;object type=&quot;3&quot; unique_id=&quot;15670&quot;&gt;&lt;property id=&quot;20148&quot; value=&quot;5&quot;/&gt;&lt;property id=&quot;20300&quot; value=&quot;Slide 15 - &amp;quot;ONR BAA 13-007&amp;quot;&quot;/&gt;&lt;property id=&quot;20307&quot; value=&quot;282&quot;/&gt;&lt;/object&gt;&lt;object type=&quot;3&quot; unique_id=&quot;16608&quot;&gt;&lt;property id=&quot;20148&quot; value=&quot;5&quot;/&gt;&lt;property id=&quot;20300&quot; value=&quot;Slide 20 - &amp;quot;New Partners&amp;quot;&quot;/&gt;&lt;property id=&quot;20307&quot; value=&quot;284&quot;/&gt;&lt;/object&gt;&lt;object type=&quot;3&quot; unique_id=&quot;17285&quot;&gt;&lt;property id=&quot;20148&quot; value=&quot;5&quot;/&gt;&lt;property id=&quot;20300&quot; value=&quot;Slide 28&quot;/&gt;&lt;property id=&quot;20307&quot; value=&quot;285&quot;/&gt;&lt;/object&gt;&lt;object type=&quot;3&quot; unique_id=&quot;17376&quot;&gt;&lt;property id=&quot;20148&quot; value=&quot;5&quot;/&gt;&lt;property id=&quot;20300&quot; value=&quot;Slide 30&quot;/&gt;&lt;property id=&quot;20307&quot; value=&quot;286&quot;/&gt;&lt;/object&gt;&lt;object type=&quot;3&quot; unique_id=&quot;18274&quot;&gt;&lt;property id=&quot;20148&quot; value=&quot;5&quot;/&gt;&lt;property id=&quot;20300&quot; value=&quot;Slide 2 - &amp;quot;Proposal writing&amp;quot;&quot;/&gt;&lt;property id=&quot;20307&quot; value=&quot;288&quot;/&gt;&lt;/object&gt;&lt;object type=&quot;3&quot; unique_id=&quot;18980&quot;&gt;&lt;property id=&quot;20148&quot; value=&quot;5&quot;/&gt;&lt;property id=&quot;20300&quot; value=&quot;Slide 6 - &amp;quot;Total dollars requested&amp;#x0D;&amp;#x0A;and total dollars received (awards)&amp;quot;&quot;/&gt;&lt;property id=&quot;20307&quot; value=&quot;290&quot;/&gt;&lt;/object&gt;&lt;object type=&quot;3&quot; unique_id=&quot;18981&quot;&gt;&lt;property id=&quot;20148&quot; value=&quot;5&quot;/&gt;&lt;property id=&quot;20300&quot; value=&quot;Slide 7 - &amp;quot;Time = Money&amp;quot;&quot;/&gt;&lt;property id=&quot;20307&quot; value=&quot;289&quot;/&gt;&lt;/object&gt;&lt;object type=&quot;3&quot; unique_id=&quot;19254&quot;&gt;&lt;property id=&quot;20148&quot; value=&quot;5&quot;/&gt;&lt;property id=&quot;20300&quot; value=&quot;Slide 18 - &amp;quot;Value Proposition&amp;quot;&quot;/&gt;&lt;property id=&quot;20307&quot; value=&quot;291&quot;/&gt;&lt;/object&gt;&lt;object type=&quot;3&quot; unique_id=&quot;20130&quot;&gt;&lt;property id=&quot;20148&quot; value=&quot;5&quot;/&gt;&lt;property id=&quot;20300&quot; value=&quot;Slide 34 - &amp;quot;Feedback Loop&amp;quot;&quot;/&gt;&lt;property id=&quot;20307&quot; value=&quot;292&quot;/&gt;&lt;/object&gt;&lt;object type=&quot;3&quot; unique_id=&quot;21300&quot;&gt;&lt;property id=&quot;20148&quot; value=&quot;5&quot;/&gt;&lt;property id=&quot;20300&quot; value=&quot;Slide 31&quot;/&gt;&lt;property id=&quot;20307&quot; value=&quot;295&quot;/&gt;&lt;/object&gt;&lt;object type=&quot;3&quot; unique_id=&quot;22142&quot;&gt;&lt;property id=&quot;20148&quot; value=&quot;5&quot;/&gt;&lt;property id=&quot;20300&quot; value=&quot;Slide 32&quot;/&gt;&lt;property id=&quot;20307&quot; value=&quot;297&quot;/&gt;&lt;/object&gt;&lt;object type=&quot;3&quot; unique_id=&quot;23452&quot;&gt;&lt;property id=&quot;20148&quot; value=&quot;5&quot;/&gt;&lt;property id=&quot;20300&quot; value=&quot;Slide 35 - &amp;quot;National SCIENCE Foundation&amp;quot;&quot;/&gt;&lt;property id=&quot;20307&quot; value=&quot;298&quot;/&gt;&lt;/object&gt;&lt;object type=&quot;3&quot; unique_id=&quot;23453&quot;&gt;&lt;property id=&quot;20148&quot; value=&quot;5&quot;/&gt;&lt;property id=&quot;20300&quot; value=&quot;Slide 36 - &amp;quot;NSF Overview&amp;quot;&quot;/&gt;&lt;property id=&quot;20307&quot; value=&quot;299&quot;/&gt;&lt;/object&gt;&lt;object type=&quot;3&quot; unique_id=&quot;23454&quot;&gt;&lt;property id=&quot;20148&quot; value=&quot;5&quot;/&gt;&lt;property id=&quot;20300&quot; value=&quot;Slide 37 - &amp;quot;NSF Overview&amp;quot;&quot;/&gt;&lt;property id=&quot;20307&quot; value=&quot;301&quot;/&gt;&lt;/object&gt;&lt;object type=&quot;3&quot; unique_id=&quot;23455&quot;&gt;&lt;property id=&quot;20148&quot; value=&quot;5&quot;/&gt;&lt;property id=&quot;20300&quot; value=&quot;Slide 38 - &amp;quot;NSF Overview&amp;quot;&quot;/&gt;&lt;property id=&quot;20307&quot; value=&quot;302&quot;/&gt;&lt;/object&gt;&lt;object type=&quot;3&quot; unique_id=&quot;23456&quot;&gt;&lt;property id=&quot;20148&quot; value=&quot;5&quot;/&gt;&lt;property id=&quot;20300&quot; value=&quot;Slide 39 - &amp;quot;Fastlane&amp;quot;&quot;/&gt;&lt;property id=&quot;20307&quot; value=&quot;300&quot;/&gt;&lt;/object&gt;&lt;object type=&quot;3&quot; unique_id=&quot;23580&quot;&gt;&lt;property id=&quot;20148&quot; value=&quot;5&quot;/&gt;&lt;property id=&quot;20300&quot; value=&quot;Slide 43 - &amp;quot;NSF Postdoctoral Research Fellowships&amp;quot;&quot;/&gt;&lt;property id=&quot;20307&quot; value=&quot;303&quot;/&gt;&lt;/object&gt;&lt;object type=&quot;3&quot; unique_id=&quot;23707&quot;&gt;&lt;property id=&quot;20148&quot; value=&quot;5&quot;/&gt;&lt;property id=&quot;20300&quot; value=&quot;Slide 40 - &amp;quot;Grant Proposal Guide&amp;quot;&quot;/&gt;&lt;property id=&quot;20307&quot; value=&quot;304&quot;/&gt;&lt;/object&gt;&lt;object type=&quot;3&quot; unique_id=&quot;23837&quot;&gt;&lt;property id=&quot;20148&quot; value=&quot;5&quot;/&gt;&lt;property id=&quot;20300&quot; value=&quot;Slide 41 - &amp;quot;Sections of the Proposal &amp;quot;&quot;/&gt;&lt;property id=&quot;20307&quot; value=&quot;305&quot;/&gt;&lt;/object&gt;&lt;object type=&quot;3&quot; unique_id=&quot;23970&quot;&gt;&lt;property id=&quot;20148&quot; value=&quot;5&quot;/&gt;&lt;property id=&quot;20300&quot; value=&quot;Slide 44 - &amp;quot;NSF CAREER&amp;quot;&quot;/&gt;&lt;property id=&quot;20307&quot; value=&quot;306&quot;/&gt;&lt;/object&gt;&lt;object type=&quot;3&quot; unique_id=&quot;24196&quot;&gt;&lt;property id=&quot;20148&quot; value=&quot;5&quot;/&gt;&lt;property id=&quot;20300&quot; value=&quot;Slide 42 - &amp;quot;Review Process&amp;quot;&quot;/&gt;&lt;property id=&quot;20307&quot; value=&quot;307&quot;/&gt;&lt;/object&gt;&lt;object type=&quot;3&quot; unique_id=&quot;24427&quot;&gt;&lt;property id=&quot;20148&quot; value=&quot;5&quot;/&gt;&lt;property id=&quot;20300&quot; value=&quot;Slide 45 - &amp;quot;NSF&amp;quot;&quot;/&gt;&lt;property id=&quot;20307&quot; value=&quot;30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46280</TotalTime>
  <Words>1152</Words>
  <Application>Microsoft Office PowerPoint</Application>
  <PresentationFormat>Widescreen</PresentationFormat>
  <Paragraphs>541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Open Sans</vt:lpstr>
      <vt:lpstr>Office Theme</vt:lpstr>
      <vt:lpstr>Systematic Proposal Preparation The Research Proposal Canvas </vt:lpstr>
      <vt:lpstr>Business Model Canvas</vt:lpstr>
      <vt:lpstr>PowerPoint Presentation</vt:lpstr>
      <vt:lpstr>The Why</vt:lpstr>
      <vt:lpstr>Research/Fellowship Proposal Canvas</vt:lpstr>
      <vt:lpstr>Value Proposition</vt:lpstr>
      <vt:lpstr>Research/Fellowship Proposal Canvas</vt:lpstr>
      <vt:lpstr>Customers</vt:lpstr>
      <vt:lpstr>Research/Fellowship Proposal Canvas</vt:lpstr>
      <vt:lpstr>Cost Structure</vt:lpstr>
      <vt:lpstr>Research/Fellowship Proposal Canvas</vt:lpstr>
      <vt:lpstr>Revenue Streams</vt:lpstr>
      <vt:lpstr>Research/Fellowship Proposal Canvas</vt:lpstr>
      <vt:lpstr>Your History &amp; Future</vt:lpstr>
      <vt:lpstr>Research/Fellowship Proposal Canvas</vt:lpstr>
      <vt:lpstr>Proposal Channel</vt:lpstr>
      <vt:lpstr>Research/Fellowship Proposal Canvas</vt:lpstr>
      <vt:lpstr>Customer Relationship</vt:lpstr>
      <vt:lpstr>Research/Fellowship Proposal Canvas</vt:lpstr>
      <vt:lpstr>Activities</vt:lpstr>
      <vt:lpstr>Research/Fellowship Proposal Canvas</vt:lpstr>
      <vt:lpstr>Resources</vt:lpstr>
      <vt:lpstr>Research/Fellowship Proposal Canvas</vt:lpstr>
      <vt:lpstr>Partners &amp; Suppliers</vt:lpstr>
      <vt:lpstr>Research/Fellowship Proposal Canvas</vt:lpstr>
      <vt:lpstr>Research/Fellowship Proposal Canvas</vt:lpstr>
      <vt:lpstr>Research/Fellowship Proposal Canvas</vt:lpstr>
      <vt:lpstr>Research/Fellowship Proposal Canvas</vt:lpstr>
      <vt:lpstr>Proposals needs to be…</vt:lpstr>
      <vt:lpstr>Personal Statement</vt:lpstr>
      <vt:lpstr>PROCESS</vt:lpstr>
      <vt:lpstr>Rejection!!</vt:lpstr>
      <vt:lpstr>Research/Fellowship Proposal Canvas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tdallas</dc:creator>
  <cp:lastModifiedBy>Dallas, Tim</cp:lastModifiedBy>
  <cp:revision>407</cp:revision>
  <dcterms:created xsi:type="dcterms:W3CDTF">2013-01-29T15:30:16Z</dcterms:created>
  <dcterms:modified xsi:type="dcterms:W3CDTF">2024-10-01T15:51:24Z</dcterms:modified>
</cp:coreProperties>
</file>