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77" r:id="rId2"/>
    <p:sldId id="354" r:id="rId3"/>
    <p:sldId id="393" r:id="rId4"/>
    <p:sldId id="391" r:id="rId5"/>
    <p:sldId id="384" r:id="rId6"/>
    <p:sldId id="387" r:id="rId7"/>
    <p:sldId id="388" r:id="rId8"/>
    <p:sldId id="386" r:id="rId9"/>
    <p:sldId id="385" r:id="rId10"/>
    <p:sldId id="389" r:id="rId11"/>
    <p:sldId id="375" r:id="rId12"/>
    <p:sldId id="390" r:id="rId13"/>
    <p:sldId id="309" r:id="rId14"/>
    <p:sldId id="310" r:id="rId15"/>
    <p:sldId id="335" r:id="rId16"/>
    <p:sldId id="311" r:id="rId17"/>
    <p:sldId id="329" r:id="rId18"/>
    <p:sldId id="392" r:id="rId19"/>
    <p:sldId id="312" r:id="rId20"/>
    <p:sldId id="313" r:id="rId21"/>
    <p:sldId id="326" r:id="rId22"/>
    <p:sldId id="327" r:id="rId23"/>
    <p:sldId id="328" r:id="rId24"/>
    <p:sldId id="323" r:id="rId25"/>
    <p:sldId id="316" r:id="rId26"/>
    <p:sldId id="317" r:id="rId27"/>
    <p:sldId id="394" r:id="rId28"/>
    <p:sldId id="265" r:id="rId29"/>
  </p:sldIdLst>
  <p:sldSz cx="9144000" cy="6858000" type="screen4x3"/>
  <p:notesSz cx="6858000" cy="9144000"/>
  <p:custDataLst>
    <p:tags r:id="rId3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7181E81-5F7A-47AB-81E4-02218F528AA2}" v="47" dt="2024-02-07T15:05:35.5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716" autoAdjust="0"/>
  </p:normalViewPr>
  <p:slideViewPr>
    <p:cSldViewPr>
      <p:cViewPr varScale="1">
        <p:scale>
          <a:sx n="115" d="100"/>
          <a:sy n="115" d="100"/>
        </p:scale>
        <p:origin x="119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6.xml"/><Relationship Id="rId2" Type="http://schemas.openxmlformats.org/officeDocument/2006/relationships/slide" Target="slides/slide14.xml"/><Relationship Id="rId1" Type="http://schemas.openxmlformats.org/officeDocument/2006/relationships/slide" Target="slides/slide13.xml"/><Relationship Id="rId6" Type="http://schemas.openxmlformats.org/officeDocument/2006/relationships/slide" Target="slides/slide21.xml"/><Relationship Id="rId5" Type="http://schemas.openxmlformats.org/officeDocument/2006/relationships/slide" Target="slides/slide20.xml"/><Relationship Id="rId4" Type="http://schemas.openxmlformats.org/officeDocument/2006/relationships/slide" Target="slides/slide1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F231EDB7-4E92-A54B-93B2-929268ADC6DF}" type="datetime1">
              <a:rPr lang="en-US"/>
              <a:pPr>
                <a:defRPr/>
              </a:pPr>
              <a:t>2/6/2024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1FEE54B0-646C-884D-BC24-7817843A65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8250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39298DBB-4E91-F0A4-186E-008D6F3A1B7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E5D96FF1-C1B1-BC39-BFF4-C0B6EEB2BB1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  <a:p>
            <a:endParaRPr lang="en-US" altLang="en-US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7EF10B5F-1695-8861-E1AC-A965A1C751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9775" indent="-2825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9825" indent="-2254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025" indent="-2254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2638" indent="-2254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09838" indent="-225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7038" indent="-225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4238" indent="-225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1438" indent="-225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FE6258D-4375-4E00-B89E-745C04A8E674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1643105-FE70-6444-90CA-34754CD9D2F4}" type="slidenum">
              <a:rPr lang="en-US" sz="1200">
                <a:latin typeface="Calibri" charset="0"/>
              </a:rPr>
              <a:pPr eaLnBrk="1" hangingPunct="1"/>
              <a:t>22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3155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1643105-FE70-6444-90CA-34754CD9D2F4}" type="slidenum">
              <a:rPr lang="en-US" sz="1200">
                <a:latin typeface="Calibri" charset="0"/>
              </a:rPr>
              <a:pPr eaLnBrk="1" hangingPunct="1"/>
              <a:t>23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97426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1643105-FE70-6444-90CA-34754CD9D2F4}" type="slidenum">
              <a:rPr lang="en-US" sz="1200">
                <a:latin typeface="Calibri" charset="0"/>
              </a:rPr>
              <a:pPr eaLnBrk="1" hangingPunct="1"/>
              <a:t>24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086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1643105-FE70-6444-90CA-34754CD9D2F4}" type="slidenum">
              <a:rPr lang="en-US" sz="1200">
                <a:latin typeface="Calibri" charset="0"/>
              </a:rPr>
              <a:pPr eaLnBrk="1" hangingPunct="1"/>
              <a:t>25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3778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1643105-FE70-6444-90CA-34754CD9D2F4}" type="slidenum">
              <a:rPr lang="en-US" sz="1200">
                <a:latin typeface="Calibri" charset="0"/>
              </a:rPr>
              <a:pPr eaLnBrk="1" hangingPunct="1"/>
              <a:t>26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5212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F297C20-3E02-974E-956B-4DAFC7463550}" type="slidenum">
              <a:rPr lang="en-US" sz="1200">
                <a:latin typeface="Calibri" charset="0"/>
              </a:rPr>
              <a:pPr eaLnBrk="1" hangingPunct="1"/>
              <a:t>28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025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44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4752"/>
            <a:ext cx="8229600" cy="388924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45952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4752"/>
            <a:ext cx="4038600" cy="38892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4752"/>
            <a:ext cx="4038600" cy="38892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0357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4752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8" cy="31591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444752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6"/>
            <a:ext cx="4041775" cy="31591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0459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5759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B4923-0712-4097-9D7D-35A0D6135C8B}" type="datetime1">
              <a:rPr lang="en-US" smtClean="0"/>
              <a:t>2/6/2024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09DFE3-67E1-6843-86B7-9F6C143266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94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28CE6-B287-4436-85C6-F3F78EE0F52A}" type="datetime1">
              <a:rPr lang="en-US" smtClean="0"/>
              <a:t>2/6/2024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4705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5"/>
          <p:cNvSpPr>
            <a:spLocks noChangeArrowheads="1"/>
          </p:cNvSpPr>
          <p:nvPr userDrawn="1"/>
        </p:nvSpPr>
        <p:spPr bwMode="auto">
          <a:xfrm>
            <a:off x="0" y="5638800"/>
            <a:ext cx="9144000" cy="1219200"/>
          </a:xfrm>
          <a:prstGeom prst="rect">
            <a:avLst/>
          </a:prstGeom>
          <a:solidFill>
            <a:schemeClr val="tx1"/>
          </a:solidFill>
          <a:ln w="9525">
            <a:solidFill>
              <a:srgbClr val="C7C7C7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/>
            <a:endParaRPr lang="en-US">
              <a:latin typeface="Calibri" charset="0"/>
            </a:endParaRPr>
          </a:p>
        </p:txBody>
      </p:sp>
      <p:pic>
        <p:nvPicPr>
          <p:cNvPr id="1029" name="Picture 8" descr="Footer.tif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791200"/>
            <a:ext cx="8229600" cy="79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1" r:id="rId6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 pitchFamily="18" charset="0"/>
          <a:ea typeface="ＭＳ Ｐゴシック" charset="0"/>
          <a:cs typeface="Times New Roman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ea typeface="ＭＳ Ｐゴシック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ea typeface="ＭＳ Ｐゴシック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ea typeface="ＭＳ Ｐゴシック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ea typeface="ＭＳ Ｐゴシック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nsfgrfp.org/applicants/application-resources/" TargetMode="External"/><Relationship Id="rId2" Type="http://schemas.openxmlformats.org/officeDocument/2006/relationships/hyperlink" Target="https://www.nsf.gov/publications/pub_summ.jsp?WT.z_pims_id=6201&amp;ods_key=nsf23605" TargetMode="Externa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gradwritingcenter@ttu.edu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depts.ttu.edu/gradschool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0" y="0"/>
            <a:ext cx="39370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400" y="457200"/>
            <a:ext cx="5181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+mn-lt"/>
                <a:cs typeface="Times New Roman"/>
              </a:rPr>
              <a:t>Fellowships and Funding</a:t>
            </a:r>
          </a:p>
          <a:p>
            <a:pPr algn="ctr"/>
            <a:r>
              <a:rPr lang="en-US" sz="4800" b="1" dirty="0">
                <a:latin typeface="+mn-lt"/>
                <a:cs typeface="Times New Roman"/>
              </a:rPr>
              <a:t>  FY 2024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1600" y="3124200"/>
            <a:ext cx="5029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Tim Dallas, PhD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latin typeface="+mj-lt"/>
                <a:cs typeface="Times New Roman"/>
              </a:rPr>
              <a:t>Associate Dean of the Graduate School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Professor of Electrical and Computer Engineering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sz="1600" b="1" dirty="0">
              <a:latin typeface="+mj-lt"/>
              <a:cs typeface="Times New Roman"/>
            </a:endParaRPr>
          </a:p>
          <a:p>
            <a:pPr algn="ctr"/>
            <a:endParaRPr lang="en-US" sz="1400" b="1" dirty="0">
              <a:cs typeface="Times New Roman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155C7B34-2ADB-9634-AC4B-93682E3C46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Texas Tech’s Fulbright Process</a:t>
            </a:r>
          </a:p>
        </p:txBody>
      </p:sp>
      <p:sp>
        <p:nvSpPr>
          <p:cNvPr id="19459" name="Content Placeholder 2">
            <a:extLst>
              <a:ext uri="{FF2B5EF4-FFF2-40B4-BE49-F238E27FC236}">
                <a16:creationId xmlns:a16="http://schemas.microsoft.com/office/drawing/2014/main" id="{7C92E4C4-4EC8-E7B2-2D13-9FC3C31B08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066800"/>
            <a:ext cx="4370834" cy="330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ct val="2500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00050" indent="-285750">
              <a:spcBef>
                <a:spcPct val="20000"/>
              </a:spcBef>
              <a:buClr>
                <a:srgbClr val="CC0000"/>
              </a:buClr>
              <a:buSzPct val="9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742950" indent="-228600">
              <a:spcBef>
                <a:spcPct val="40000"/>
              </a:spcBef>
              <a:buChar char="•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58888" indent="-228600">
              <a:spcBef>
                <a:spcPct val="4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  <a:buFontTx/>
              <a:buChar char="•"/>
            </a:pPr>
            <a:r>
              <a:rPr lang="en-US" altLang="en-US" sz="2200" dirty="0">
                <a:latin typeface="+mn-lt"/>
                <a:ea typeface="MS PGothic" panose="020B0600070205080204" pitchFamily="34" charset="-128"/>
              </a:rPr>
              <a:t> Deadline: October, 2024</a:t>
            </a:r>
          </a:p>
          <a:p>
            <a:pPr>
              <a:lnSpc>
                <a:spcPct val="80000"/>
              </a:lnSpc>
            </a:pPr>
            <a:r>
              <a:rPr lang="en-US" altLang="en-US" sz="2200" dirty="0">
                <a:latin typeface="+mn-lt"/>
                <a:ea typeface="MS PGothic" panose="020B0600070205080204" pitchFamily="34" charset="-128"/>
                <a:sym typeface="Wingdings" panose="05000000000000000000" pitchFamily="2" charset="2"/>
              </a:rPr>
              <a:t>	 </a:t>
            </a:r>
            <a:r>
              <a:rPr lang="en-US" altLang="en-US" sz="2200" dirty="0">
                <a:solidFill>
                  <a:srgbClr val="CC0000"/>
                </a:solidFill>
                <a:latin typeface="+mn-lt"/>
                <a:ea typeface="MS PGothic" panose="020B0600070205080204" pitchFamily="34" charset="-128"/>
              </a:rPr>
              <a:t>For Fall, 2025 travel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en-US" altLang="en-US" sz="2200" dirty="0">
                <a:latin typeface="+mn-lt"/>
                <a:ea typeface="MS PGothic" panose="020B0600070205080204" pitchFamily="34" charset="-128"/>
              </a:rPr>
              <a:t> Start early on application (March)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en-US" altLang="en-US" sz="2200" dirty="0">
                <a:latin typeface="+mn-lt"/>
                <a:ea typeface="MS PGothic" panose="020B0600070205080204" pitchFamily="34" charset="-128"/>
              </a:rPr>
              <a:t> Assigned faculty Fulbright mentor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en-US" altLang="en-US" sz="2200" dirty="0">
                <a:latin typeface="+mn-lt"/>
                <a:ea typeface="MS PGothic" panose="020B0600070205080204" pitchFamily="34" charset="-128"/>
              </a:rPr>
              <a:t> Present to TTU Fulbright Committee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en-US" altLang="en-US" sz="2200" dirty="0">
                <a:latin typeface="+mn-lt"/>
                <a:ea typeface="MS PGothic" panose="020B0600070205080204" pitchFamily="34" charset="-128"/>
              </a:rPr>
              <a:t> Rework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en-US" altLang="en-US" sz="2200" dirty="0">
                <a:latin typeface="+mn-lt"/>
                <a:ea typeface="MS PGothic" panose="020B0600070205080204" pitchFamily="34" charset="-128"/>
              </a:rPr>
              <a:t> Submit</a:t>
            </a:r>
          </a:p>
        </p:txBody>
      </p:sp>
      <p:pic>
        <p:nvPicPr>
          <p:cNvPr id="19460" name="Picture 8">
            <a:extLst>
              <a:ext uri="{FF2B5EF4-FFF2-40B4-BE49-F238E27FC236}">
                <a16:creationId xmlns:a16="http://schemas.microsoft.com/office/drawing/2014/main" id="{A0F9C287-1D50-8C01-0C73-F51EBBFEA5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02" t="20927" r="18285" b="11835"/>
          <a:stretch>
            <a:fillRect/>
          </a:stretch>
        </p:blipFill>
        <p:spPr bwMode="auto">
          <a:xfrm>
            <a:off x="4675635" y="1237615"/>
            <a:ext cx="4089358" cy="3029585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7592473-607E-C91F-8BEE-0070E3CAF323}"/>
              </a:ext>
            </a:extLst>
          </p:cNvPr>
          <p:cNvSpPr/>
          <p:nvPr/>
        </p:nvSpPr>
        <p:spPr>
          <a:xfrm>
            <a:off x="491555" y="4267200"/>
            <a:ext cx="3997325" cy="1247775"/>
          </a:xfrm>
          <a:prstGeom prst="rect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>
            <a:spAutoFit/>
          </a:bodyPr>
          <a:lstStyle/>
          <a:p>
            <a:pPr eaLnBrk="1" hangingPunct="1">
              <a:spcAft>
                <a:spcPts val="600"/>
              </a:spcAft>
              <a:buClr>
                <a:srgbClr val="800000"/>
              </a:buClr>
              <a:buSzPct val="100000"/>
              <a:buFont typeface="Arial" charset="0"/>
              <a:buChar char="•"/>
              <a:defRPr/>
            </a:pPr>
            <a:r>
              <a:rPr lang="en-US" sz="1200" b="1" dirty="0">
                <a:solidFill>
                  <a:srgbClr val="404040"/>
                </a:solidFill>
                <a:cs typeface="Calibri" pitchFamily="34" charset="0"/>
              </a:rPr>
              <a:t> U.S. citizen by application deadline</a:t>
            </a:r>
          </a:p>
          <a:p>
            <a:pPr eaLnBrk="1" hangingPunct="1">
              <a:spcAft>
                <a:spcPts val="600"/>
              </a:spcAft>
              <a:buClr>
                <a:srgbClr val="800000"/>
              </a:buClr>
              <a:buSzPct val="100000"/>
              <a:buFont typeface="Arial" charset="0"/>
              <a:buChar char="•"/>
              <a:defRPr/>
            </a:pPr>
            <a:r>
              <a:rPr lang="en-US" sz="1200" b="1" dirty="0">
                <a:solidFill>
                  <a:srgbClr val="404040"/>
                </a:solidFill>
                <a:cs typeface="Calibri" pitchFamily="34" charset="0"/>
              </a:rPr>
              <a:t> At least bachelor’s degree or equivalent by start of grant</a:t>
            </a:r>
          </a:p>
          <a:p>
            <a:pPr eaLnBrk="1" hangingPunct="1">
              <a:spcAft>
                <a:spcPts val="600"/>
              </a:spcAft>
              <a:buClr>
                <a:srgbClr val="800000"/>
              </a:buClr>
              <a:buSzPct val="100000"/>
              <a:buFont typeface="Arial" charset="0"/>
              <a:buChar char="•"/>
              <a:defRPr/>
            </a:pPr>
            <a:r>
              <a:rPr lang="en-US" sz="1200" b="1" dirty="0">
                <a:solidFill>
                  <a:srgbClr val="404040"/>
                </a:solidFill>
                <a:cs typeface="Calibri" pitchFamily="34" charset="0"/>
              </a:rPr>
              <a:t> No doctorate by application deadline</a:t>
            </a:r>
          </a:p>
          <a:p>
            <a:pPr eaLnBrk="1" hangingPunct="1">
              <a:spcAft>
                <a:spcPts val="600"/>
              </a:spcAft>
              <a:buClr>
                <a:srgbClr val="800000"/>
              </a:buClr>
              <a:buSzPct val="100000"/>
              <a:buFont typeface="Arial" charset="0"/>
              <a:buChar char="•"/>
              <a:defRPr/>
            </a:pPr>
            <a:r>
              <a:rPr lang="en-US" sz="1200" b="1" dirty="0">
                <a:solidFill>
                  <a:srgbClr val="404040"/>
                </a:solidFill>
                <a:cs typeface="Calibri" pitchFamily="34" charset="0"/>
              </a:rPr>
              <a:t> Proficiency in language of host country (varies by country)</a:t>
            </a:r>
          </a:p>
        </p:txBody>
      </p:sp>
      <p:sp>
        <p:nvSpPr>
          <p:cNvPr id="19462" name="TextBox 2">
            <a:extLst>
              <a:ext uri="{FF2B5EF4-FFF2-40B4-BE49-F238E27FC236}">
                <a16:creationId xmlns:a16="http://schemas.microsoft.com/office/drawing/2014/main" id="{D78B89A0-A719-7018-7C61-5ED14FF82D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3275" y="4545965"/>
            <a:ext cx="4073525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ct val="2500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SzPct val="9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40000"/>
              </a:spcBef>
              <a:buChar char="•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4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en-US" altLang="en-US" b="1" baseline="30000" dirty="0">
                <a:solidFill>
                  <a:srgbClr val="3333CC"/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</a:rPr>
              <a:t>http://us.fulbrightonline.org</a:t>
            </a:r>
            <a:endParaRPr lang="en-US" altLang="en-US" b="1" dirty="0">
              <a:solidFill>
                <a:srgbClr val="3333CC"/>
              </a:solidFill>
              <a:latin typeface="+mn-lt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799" y="993204"/>
            <a:ext cx="4346171" cy="38882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  <a:defRPr/>
            </a:pPr>
            <a:r>
              <a:rPr lang="en-US" sz="2400" b="1" dirty="0">
                <a:solidFill>
                  <a:srgbClr val="002060"/>
                </a:solidFill>
                <a:latin typeface="Calibri" pitchFamily="34" charset="0"/>
                <a:ea typeface="ＭＳ Ｐゴシック"/>
                <a:cs typeface="Calibri" pitchFamily="34" charset="0"/>
              </a:rPr>
              <a:t>All Fulbright Grants Include:</a:t>
            </a:r>
          </a:p>
          <a:p>
            <a:pPr marL="342900" indent="-342900">
              <a:spcAft>
                <a:spcPts val="400"/>
              </a:spcAft>
              <a:buFont typeface="Arial" pitchFamily="34" charset="0"/>
              <a:buChar char="•"/>
              <a:defRPr/>
            </a:pPr>
            <a:r>
              <a:rPr lang="en-US" sz="2000" b="1" dirty="0">
                <a:solidFill>
                  <a:srgbClr val="002060"/>
                </a:solidFill>
                <a:latin typeface="Calibri" pitchFamily="34" charset="0"/>
                <a:ea typeface="ＭＳ Ｐゴシック"/>
                <a:cs typeface="Calibri" pitchFamily="34" charset="0"/>
              </a:rPr>
              <a:t>Round-trip Airfare</a:t>
            </a:r>
          </a:p>
          <a:p>
            <a:pPr marL="342900" indent="-342900">
              <a:spcAft>
                <a:spcPts val="400"/>
              </a:spcAft>
              <a:buFont typeface="Arial" pitchFamily="34" charset="0"/>
              <a:buChar char="•"/>
              <a:defRPr/>
            </a:pPr>
            <a:r>
              <a:rPr lang="en-US" sz="2000" b="1" dirty="0">
                <a:solidFill>
                  <a:srgbClr val="002060"/>
                </a:solidFill>
                <a:latin typeface="Calibri" pitchFamily="34" charset="0"/>
                <a:ea typeface="ＭＳ Ｐゴシック"/>
                <a:cs typeface="Calibri" pitchFamily="34" charset="0"/>
              </a:rPr>
              <a:t>Monthly Stipend</a:t>
            </a:r>
          </a:p>
          <a:p>
            <a:pPr marL="342900" indent="-342900">
              <a:spcAft>
                <a:spcPts val="400"/>
              </a:spcAft>
              <a:buFont typeface="Arial" pitchFamily="34" charset="0"/>
              <a:buChar char="•"/>
              <a:defRPr/>
            </a:pPr>
            <a:r>
              <a:rPr lang="en-US" sz="2000" b="1" dirty="0">
                <a:solidFill>
                  <a:srgbClr val="002060"/>
                </a:solidFill>
                <a:latin typeface="Calibri" pitchFamily="34" charset="0"/>
                <a:ea typeface="ＭＳ Ｐゴシック"/>
                <a:cs typeface="Calibri" pitchFamily="34" charset="0"/>
              </a:rPr>
              <a:t>Accident &amp; Sickness Insurance</a:t>
            </a:r>
          </a:p>
          <a:p>
            <a:pPr marL="342900" indent="-342900">
              <a:spcAft>
                <a:spcPts val="400"/>
              </a:spcAft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0070C0"/>
                </a:solidFill>
                <a:latin typeface="Calibri" pitchFamily="34" charset="0"/>
                <a:ea typeface="ＭＳ Ｐゴシック"/>
                <a:cs typeface="Calibri" pitchFamily="34" charset="0"/>
              </a:rPr>
              <a:t>Other </a:t>
            </a:r>
            <a:r>
              <a:rPr lang="en-US" sz="2000" u="sng" dirty="0">
                <a:solidFill>
                  <a:srgbClr val="0070C0"/>
                </a:solidFill>
                <a:latin typeface="Calibri" pitchFamily="34" charset="0"/>
                <a:ea typeface="ＭＳ Ｐゴシック"/>
                <a:cs typeface="Calibri" pitchFamily="34" charset="0"/>
              </a:rPr>
              <a:t>Possible</a:t>
            </a:r>
            <a:r>
              <a:rPr lang="en-US" sz="2000" dirty="0">
                <a:solidFill>
                  <a:srgbClr val="0070C0"/>
                </a:solidFill>
                <a:latin typeface="Calibri" pitchFamily="34" charset="0"/>
                <a:ea typeface="ＭＳ Ｐゴシック"/>
                <a:cs typeface="Calibri" pitchFamily="34" charset="0"/>
              </a:rPr>
              <a:t> Benefits </a:t>
            </a:r>
            <a:r>
              <a:rPr lang="en-US" sz="2000" b="1" dirty="0">
                <a:solidFill>
                  <a:srgbClr val="0070C0"/>
                </a:solidFill>
                <a:latin typeface="Calibri" pitchFamily="34" charset="0"/>
                <a:ea typeface="ＭＳ Ｐゴシック"/>
                <a:cs typeface="Calibri" pitchFamily="34" charset="0"/>
              </a:rPr>
              <a:t>*</a:t>
            </a:r>
          </a:p>
          <a:p>
            <a:pPr marL="800100" lvl="1" indent="-342900">
              <a:buFont typeface="Wingdings" pitchFamily="2" charset="2"/>
              <a:buChar char="Ø"/>
              <a:defRPr/>
            </a:pPr>
            <a:endParaRPr lang="en-US" sz="600" dirty="0">
              <a:solidFill>
                <a:srgbClr val="0070C0"/>
              </a:solidFill>
              <a:latin typeface="Calibri" pitchFamily="34" charset="0"/>
              <a:ea typeface="ＭＳ Ｐゴシック"/>
              <a:cs typeface="Calibri" pitchFamily="34" charset="0"/>
            </a:endParaRPr>
          </a:p>
          <a:p>
            <a:pPr marL="800100" lvl="1" indent="-342900">
              <a:buFont typeface="Wingdings" pitchFamily="2" charset="2"/>
              <a:buChar char="Ø"/>
              <a:defRPr/>
            </a:pPr>
            <a:r>
              <a:rPr lang="en-US" sz="1600" dirty="0">
                <a:solidFill>
                  <a:srgbClr val="0070C0"/>
                </a:solidFill>
                <a:latin typeface="Calibri" pitchFamily="34" charset="0"/>
                <a:ea typeface="ＭＳ Ｐゴシック"/>
                <a:cs typeface="Calibri" pitchFamily="34" charset="0"/>
              </a:rPr>
              <a:t>Tuition Allowance/Waiver</a:t>
            </a:r>
          </a:p>
          <a:p>
            <a:pPr marL="800100" lvl="1" indent="-342900">
              <a:buFont typeface="Wingdings" pitchFamily="2" charset="2"/>
              <a:buChar char="Ø"/>
              <a:defRPr/>
            </a:pPr>
            <a:r>
              <a:rPr lang="en-US" sz="1600" dirty="0">
                <a:solidFill>
                  <a:srgbClr val="0070C0"/>
                </a:solidFill>
                <a:latin typeface="Calibri" pitchFamily="34" charset="0"/>
                <a:ea typeface="ＭＳ Ｐゴシック"/>
                <a:cs typeface="Calibri" pitchFamily="34" charset="0"/>
              </a:rPr>
              <a:t>Language Training</a:t>
            </a:r>
          </a:p>
          <a:p>
            <a:pPr marL="800100" lvl="1" indent="-342900">
              <a:buFont typeface="Wingdings" pitchFamily="2" charset="2"/>
              <a:buChar char="Ø"/>
              <a:defRPr/>
            </a:pPr>
            <a:r>
              <a:rPr lang="en-US" sz="1600" dirty="0">
                <a:solidFill>
                  <a:srgbClr val="0070C0"/>
                </a:solidFill>
                <a:latin typeface="Calibri" pitchFamily="34" charset="0"/>
                <a:ea typeface="ＭＳ Ｐゴシック"/>
                <a:cs typeface="Calibri" pitchFamily="34" charset="0"/>
              </a:rPr>
              <a:t>Research Allowance</a:t>
            </a:r>
          </a:p>
          <a:p>
            <a:pPr marL="800100" lvl="1" indent="-342900">
              <a:buFont typeface="Wingdings" pitchFamily="2" charset="2"/>
              <a:buChar char="Ø"/>
              <a:defRPr/>
            </a:pPr>
            <a:r>
              <a:rPr lang="en-US" sz="1600" dirty="0">
                <a:solidFill>
                  <a:srgbClr val="0070C0"/>
                </a:solidFill>
                <a:latin typeface="Calibri" pitchFamily="34" charset="0"/>
                <a:ea typeface="ＭＳ Ｐゴシック"/>
                <a:cs typeface="Calibri" pitchFamily="34" charset="0"/>
              </a:rPr>
              <a:t>Enhancement Activities</a:t>
            </a:r>
          </a:p>
          <a:p>
            <a:pPr marL="800100" lvl="1" indent="-342900">
              <a:buFont typeface="Wingdings" pitchFamily="2" charset="2"/>
              <a:buChar char="Ø"/>
              <a:defRPr/>
            </a:pPr>
            <a:r>
              <a:rPr lang="en-US" sz="1600" dirty="0">
                <a:solidFill>
                  <a:srgbClr val="0070C0"/>
                </a:solidFill>
                <a:latin typeface="Calibri" pitchFamily="34" charset="0"/>
                <a:ea typeface="ＭＳ Ｐゴシック"/>
                <a:cs typeface="Calibri" pitchFamily="34" charset="0"/>
              </a:rPr>
              <a:t>Dependent Allowance</a:t>
            </a:r>
          </a:p>
          <a:p>
            <a:pPr marL="800100" lvl="1" indent="-342900">
              <a:buFont typeface="Wingdings" pitchFamily="2" charset="2"/>
              <a:buChar char="Ø"/>
              <a:defRPr/>
            </a:pPr>
            <a:r>
              <a:rPr lang="en-US" sz="1600" dirty="0">
                <a:solidFill>
                  <a:srgbClr val="0070C0"/>
                </a:solidFill>
                <a:latin typeface="Calibri" pitchFamily="34" charset="0"/>
                <a:ea typeface="ＭＳ Ｐゴシック"/>
                <a:cs typeface="Calibri" pitchFamily="34" charset="0"/>
              </a:rPr>
              <a:t>Disability-Related Accommodations</a:t>
            </a:r>
          </a:p>
          <a:p>
            <a:pPr>
              <a:defRPr/>
            </a:pPr>
            <a:br>
              <a:rPr lang="en-US" sz="1200" dirty="0">
                <a:solidFill>
                  <a:srgbClr val="0070C0"/>
                </a:solidFill>
                <a:latin typeface="Calibri" pitchFamily="34" charset="0"/>
                <a:ea typeface="ＭＳ Ｐゴシック"/>
                <a:cs typeface="Calibri" pitchFamily="34" charset="0"/>
              </a:rPr>
            </a:br>
            <a:r>
              <a:rPr lang="en-US" sz="1200" b="1" dirty="0">
                <a:solidFill>
                  <a:srgbClr val="0070C0"/>
                </a:solidFill>
                <a:latin typeface="Calibri" pitchFamily="34" charset="0"/>
                <a:ea typeface="ＭＳ Ｐゴシック"/>
                <a:cs typeface="Calibri" pitchFamily="34" charset="0"/>
              </a:rPr>
              <a:t>* Varies, depending on grant type and host country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324799"/>
            <a:ext cx="4191000" cy="314325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63AF571-2EC2-49D2-A522-A8D70C36E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-3842"/>
            <a:ext cx="8839200" cy="1128099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+mn-lt"/>
              </a:rPr>
              <a:t>Fulbright US Student Program</a:t>
            </a:r>
          </a:p>
        </p:txBody>
      </p:sp>
      <p:sp>
        <p:nvSpPr>
          <p:cNvPr id="9" name="TextBox 2">
            <a:extLst>
              <a:ext uri="{FF2B5EF4-FFF2-40B4-BE49-F238E27FC236}">
                <a16:creationId xmlns:a16="http://schemas.microsoft.com/office/drawing/2014/main" id="{3EADED76-BBE2-4FEB-9856-B8279E2688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4932" y="4777495"/>
            <a:ext cx="4072870" cy="866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sz="2000" baseline="30000" dirty="0">
                <a:solidFill>
                  <a:srgbClr val="606060"/>
                </a:solidFill>
                <a:latin typeface="News Gothic MT" pitchFamily="63" charset="0"/>
              </a:rPr>
              <a:t>For more information, visit: </a:t>
            </a:r>
          </a:p>
          <a:p>
            <a:pPr eaLnBrk="1" hangingPunct="1">
              <a:spcAft>
                <a:spcPts val="600"/>
              </a:spcAft>
            </a:pPr>
            <a:r>
              <a:rPr lang="en-US" sz="3200" b="1" baseline="30000" dirty="0">
                <a:solidFill>
                  <a:srgbClr val="2B3E5E"/>
                </a:solidFill>
                <a:latin typeface="News Gothic MT" pitchFamily="63" charset="0"/>
              </a:rPr>
              <a:t>http://us.fulbrightonline.org</a:t>
            </a:r>
            <a:endParaRPr lang="en-US" sz="3200" b="1" dirty="0">
              <a:solidFill>
                <a:srgbClr val="2B3E5E"/>
              </a:solidFill>
              <a:latin typeface="News Gothic MT" pitchFamily="63" charset="0"/>
            </a:endParaRPr>
          </a:p>
        </p:txBody>
      </p:sp>
      <p:pic>
        <p:nvPicPr>
          <p:cNvPr id="11" name="Picture 2" descr="Fulbright U.S. Student Program Â» Fellowships &amp; Scholarships ...">
            <a:extLst>
              <a:ext uri="{FF2B5EF4-FFF2-40B4-BE49-F238E27FC236}">
                <a16:creationId xmlns:a16="http://schemas.microsoft.com/office/drawing/2014/main" id="{B8B70130-9D1F-4CB5-AE44-BD21E692A1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182770"/>
            <a:ext cx="2468880" cy="461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47012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FBADB980-B630-7D83-B360-BE47546C05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NSF GRFP</a:t>
            </a: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897F344B-2005-E2A3-C971-BD2F048DD3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143000"/>
            <a:ext cx="8097838" cy="483209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800" b="1" dirty="0">
                <a:latin typeface="+mn-lt"/>
                <a:ea typeface="MS PGothic" panose="020B0600070205080204" pitchFamily="34" charset="-128"/>
              </a:rPr>
              <a:t>http://www.nsfgrfp.org</a:t>
            </a:r>
          </a:p>
          <a:p>
            <a:pPr eaLnBrk="1" hangingPunct="1">
              <a:defRPr/>
            </a:pPr>
            <a:endParaRPr lang="en-US" altLang="en-US" sz="2800" b="1" dirty="0">
              <a:solidFill>
                <a:srgbClr val="000000"/>
              </a:solidFill>
              <a:latin typeface="+mn-lt"/>
              <a:ea typeface="MS PGothic" panose="020B0600070205080204" pitchFamily="34" charset="-128"/>
            </a:endParaRPr>
          </a:p>
          <a:p>
            <a:pPr eaLnBrk="1" hangingPunct="1">
              <a:defRPr/>
            </a:pPr>
            <a:r>
              <a:rPr lang="en-US" altLang="en-US" sz="2800" b="1" dirty="0">
                <a:solidFill>
                  <a:srgbClr val="000000"/>
                </a:solidFill>
                <a:latin typeface="+mn-lt"/>
                <a:ea typeface="MS PGothic" panose="020B0600070205080204" pitchFamily="34" charset="-128"/>
              </a:rPr>
              <a:t>Directorates:</a:t>
            </a:r>
          </a:p>
          <a:p>
            <a:pPr lvl="1" eaLnBrk="1" hangingPunct="1">
              <a:defRPr/>
            </a:pPr>
            <a:r>
              <a:rPr lang="en-US" altLang="en-US" sz="2400" b="1" dirty="0">
                <a:solidFill>
                  <a:srgbClr val="000000"/>
                </a:solidFill>
                <a:latin typeface="+mn-lt"/>
                <a:ea typeface="MS PGothic" panose="020B0600070205080204" pitchFamily="34" charset="-128"/>
              </a:rPr>
              <a:t>Biological Sciences</a:t>
            </a:r>
          </a:p>
          <a:p>
            <a:pPr lvl="1" eaLnBrk="1" hangingPunct="1">
              <a:defRPr/>
            </a:pPr>
            <a:r>
              <a:rPr lang="en-US" altLang="en-US" sz="2400" b="1" dirty="0">
                <a:solidFill>
                  <a:srgbClr val="000000"/>
                </a:solidFill>
                <a:latin typeface="+mn-lt"/>
                <a:ea typeface="MS PGothic" panose="020B0600070205080204" pitchFamily="34" charset="-128"/>
              </a:rPr>
              <a:t>Computer &amp; Information Science &amp; Engineering</a:t>
            </a:r>
          </a:p>
          <a:p>
            <a:pPr lvl="1" eaLnBrk="1" hangingPunct="1">
              <a:defRPr/>
            </a:pPr>
            <a:r>
              <a:rPr lang="en-US" altLang="en-US" sz="2400" b="1" dirty="0">
                <a:solidFill>
                  <a:srgbClr val="000000"/>
                </a:solidFill>
                <a:latin typeface="+mn-lt"/>
                <a:ea typeface="MS PGothic" panose="020B0600070205080204" pitchFamily="34" charset="-128"/>
              </a:rPr>
              <a:t>STEM Education</a:t>
            </a:r>
          </a:p>
          <a:p>
            <a:pPr lvl="1" eaLnBrk="1" hangingPunct="1">
              <a:defRPr/>
            </a:pPr>
            <a:r>
              <a:rPr lang="en-US" altLang="en-US" sz="2400" b="1" dirty="0">
                <a:solidFill>
                  <a:srgbClr val="000000"/>
                </a:solidFill>
                <a:latin typeface="+mn-lt"/>
                <a:ea typeface="MS PGothic" panose="020B0600070205080204" pitchFamily="34" charset="-128"/>
              </a:rPr>
              <a:t>Engineering</a:t>
            </a:r>
          </a:p>
          <a:p>
            <a:pPr lvl="1" eaLnBrk="1" hangingPunct="1">
              <a:defRPr/>
            </a:pPr>
            <a:r>
              <a:rPr lang="en-US" altLang="en-US" sz="2400" b="1" dirty="0">
                <a:solidFill>
                  <a:srgbClr val="000000"/>
                </a:solidFill>
                <a:latin typeface="+mn-lt"/>
                <a:ea typeface="MS PGothic" panose="020B0600070205080204" pitchFamily="34" charset="-128"/>
              </a:rPr>
              <a:t>Geosciences</a:t>
            </a:r>
          </a:p>
          <a:p>
            <a:pPr lvl="1" eaLnBrk="1" hangingPunct="1">
              <a:defRPr/>
            </a:pPr>
            <a:r>
              <a:rPr lang="en-US" altLang="en-US" sz="2400" b="1" dirty="0">
                <a:solidFill>
                  <a:srgbClr val="000000"/>
                </a:solidFill>
                <a:latin typeface="+mn-lt"/>
                <a:ea typeface="MS PGothic" panose="020B0600070205080204" pitchFamily="34" charset="-128"/>
              </a:rPr>
              <a:t>Mathematical &amp; Physical Sciences</a:t>
            </a:r>
          </a:p>
          <a:p>
            <a:pPr lvl="1" eaLnBrk="1" hangingPunct="1">
              <a:defRPr/>
            </a:pPr>
            <a:r>
              <a:rPr lang="en-US" altLang="en-US" sz="2400" b="1" dirty="0">
                <a:solidFill>
                  <a:srgbClr val="000000"/>
                </a:solidFill>
                <a:latin typeface="+mn-lt"/>
                <a:ea typeface="MS PGothic" panose="020B0600070205080204" pitchFamily="34" charset="-128"/>
              </a:rPr>
              <a:t>Social, Behavioral &amp; Economic Sciences</a:t>
            </a:r>
          </a:p>
          <a:p>
            <a:pPr eaLnBrk="1" hangingPunct="1">
              <a:defRPr/>
            </a:pPr>
            <a:endParaRPr lang="en-US" altLang="en-US" sz="2800" b="1" dirty="0">
              <a:solidFill>
                <a:srgbClr val="000000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 eaLnBrk="1" hangingPunct="1">
              <a:defRPr/>
            </a:pPr>
            <a:endParaRPr lang="en-US" altLang="en-US" sz="2800" b="1" dirty="0">
              <a:solidFill>
                <a:srgbClr val="000000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pic>
        <p:nvPicPr>
          <p:cNvPr id="18436" name="Picture 2" descr="Applying to the NSF GRFP: The Research Statement — the sky is not the limit">
            <a:extLst>
              <a:ext uri="{FF2B5EF4-FFF2-40B4-BE49-F238E27FC236}">
                <a16:creationId xmlns:a16="http://schemas.microsoft.com/office/drawing/2014/main" id="{1A19380C-7D61-E1B1-5F11-646B62D092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448396"/>
            <a:ext cx="272752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C12D75A-AF58-D547-31A6-19F509245860}"/>
              </a:ext>
            </a:extLst>
          </p:cNvPr>
          <p:cNvSpPr txBox="1"/>
          <p:nvPr/>
        </p:nvSpPr>
        <p:spPr>
          <a:xfrm flipH="1">
            <a:off x="5933757" y="2008755"/>
            <a:ext cx="2849881" cy="461665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3 year: $159,000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9050" y="1136064"/>
            <a:ext cx="89916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+mn-lt"/>
              </a:rPr>
              <a:t>Eligibility Requirements: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b="1" dirty="0">
                <a:latin typeface="+mn-lt"/>
              </a:rPr>
              <a:t>Citizenship – US, nationals or permanent residents of the US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b="1" dirty="0">
                <a:latin typeface="+mn-lt"/>
              </a:rPr>
              <a:t>Degree Requirements (several) </a:t>
            </a:r>
          </a:p>
          <a:p>
            <a:pPr marL="1428750" lvl="2" indent="-514350">
              <a:buFont typeface="+mj-lt"/>
              <a:buAutoNum type="alphaLcPeriod"/>
            </a:pPr>
            <a:r>
              <a:rPr lang="en-US" sz="2400" b="1" i="1" dirty="0">
                <a:latin typeface="+mn-lt"/>
              </a:rPr>
              <a:t>Expected start date no later than Fall 2025</a:t>
            </a:r>
          </a:p>
          <a:p>
            <a:pPr marL="1428750" lvl="2" indent="-514350">
              <a:buFont typeface="+mj-lt"/>
              <a:buAutoNum type="alphaLcPeriod"/>
            </a:pPr>
            <a:r>
              <a:rPr lang="en-US" sz="2400" b="1" i="1" dirty="0">
                <a:latin typeface="+mn-lt"/>
              </a:rPr>
              <a:t>Senior year to second year of graduate school </a:t>
            </a:r>
          </a:p>
          <a:p>
            <a:pPr marL="1428750" lvl="2" indent="-514350">
              <a:buFont typeface="+mj-lt"/>
              <a:buAutoNum type="alphaLcPeriod"/>
            </a:pPr>
            <a:r>
              <a:rPr lang="en-US" sz="2400" b="1" i="1" dirty="0">
                <a:latin typeface="+mn-lt"/>
              </a:rPr>
              <a:t>No prior MS unless 2 year </a:t>
            </a:r>
            <a:r>
              <a:rPr lang="en-US" sz="2400" b="1" i="1" dirty="0">
                <a:solidFill>
                  <a:srgbClr val="FF0000"/>
                </a:solidFill>
                <a:latin typeface="+mn-lt"/>
              </a:rPr>
              <a:t>break in studies and not enrolled in a graduate school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b="1" dirty="0">
                <a:latin typeface="+mn-lt"/>
              </a:rPr>
              <a:t>Graduate study leading to research-based master’s and doctoral degrees in science and engineering.</a:t>
            </a:r>
          </a:p>
          <a:p>
            <a:endParaRPr lang="en-US" sz="2800" b="1" dirty="0">
              <a:latin typeface="+mn-lt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162800" y="2133600"/>
            <a:ext cx="1737360" cy="914400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Review them all!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  <a:cs typeface="Times New Roman"/>
              </a:rPr>
              <a:t>2024 NSF GRFP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32668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944562"/>
            <a:ext cx="8229600" cy="4078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b="1" dirty="0">
                <a:latin typeface="+mn-lt"/>
              </a:rPr>
              <a:t>Read and familiarize yourself with the GRFP Program Solicitation: </a:t>
            </a:r>
            <a:br>
              <a:rPr lang="en-US" sz="2800" b="1" dirty="0">
                <a:latin typeface="+mn-lt"/>
              </a:rPr>
            </a:br>
            <a:r>
              <a:rPr lang="en-US" sz="1400" b="1" dirty="0">
                <a:latin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https://www.nsf.gov/publications/pub_summ.jsp?WT.z_pims_id=6201&amp;ods_key=nsf23605</a:t>
            </a:r>
            <a:endParaRPr lang="en-US" sz="1400" b="1" dirty="0">
              <a:latin typeface="+mn-lt"/>
            </a:endParaRPr>
          </a:p>
          <a:p>
            <a:pPr marL="457200" indent="-457200">
              <a:buFont typeface="Arial"/>
              <a:buChar char="•"/>
            </a:pPr>
            <a:endParaRPr lang="en-US" sz="2700" b="1" dirty="0">
              <a:latin typeface="+mn-lt"/>
            </a:endParaRPr>
          </a:p>
          <a:p>
            <a:pPr marL="457200" indent="-457200">
              <a:buFont typeface="Arial"/>
              <a:buChar char="•"/>
            </a:pPr>
            <a:r>
              <a:rPr lang="en-US" sz="2700" b="1" dirty="0">
                <a:latin typeface="+mn-lt"/>
              </a:rPr>
              <a:t>Read and familiarize yourself with the GRFP application site: </a:t>
            </a:r>
            <a:r>
              <a:rPr lang="en-US" b="1" dirty="0"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https://nsfgrfp.org/applicants/application-resources/</a:t>
            </a:r>
            <a:r>
              <a:rPr lang="en-US" b="1" dirty="0">
                <a:latin typeface="+mn-lt"/>
              </a:rPr>
              <a:t> </a:t>
            </a:r>
          </a:p>
          <a:p>
            <a:pPr marL="457200" indent="-457200">
              <a:buFont typeface="Arial"/>
              <a:buChar char="•"/>
            </a:pPr>
            <a:endParaRPr lang="en-US" sz="2800" b="1" dirty="0">
              <a:latin typeface="+mn-lt"/>
            </a:endParaRPr>
          </a:p>
          <a:p>
            <a:endParaRPr lang="en-US" sz="2800" b="1" dirty="0">
              <a:latin typeface="+mn-lt"/>
            </a:endParaRPr>
          </a:p>
          <a:p>
            <a:endParaRPr lang="en-US" sz="2400" b="1" dirty="0">
              <a:latin typeface="+mn-lt"/>
            </a:endParaRPr>
          </a:p>
          <a:p>
            <a:endParaRPr lang="en-US" sz="2800" b="1" dirty="0">
              <a:latin typeface="+mn-l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827BBFF-D3CE-D525-75A2-6EFD47894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r>
              <a:rPr lang="en-US" sz="4000" dirty="0"/>
              <a:t>2024 NSF GRFP Program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6644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9370C-A24D-47E3-95D1-2E1C60AF6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44563"/>
          </a:xfrm>
        </p:spPr>
        <p:txBody>
          <a:bodyPr/>
          <a:lstStyle/>
          <a:p>
            <a:r>
              <a:rPr lang="en-US" b="1" dirty="0">
                <a:latin typeface="+mn-lt"/>
              </a:rPr>
              <a:t>NSF Submission Deadlines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47F757-2B38-4B21-92D1-97EFD248BE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3889248"/>
          </a:xfrm>
        </p:spPr>
        <p:txBody>
          <a:bodyPr/>
          <a:lstStyle/>
          <a:p>
            <a:r>
              <a:rPr lang="en-US" sz="2800" b="1" dirty="0">
                <a:latin typeface="+mn-lt"/>
              </a:rPr>
              <a:t>Fellowship Applications: October ?? - ??, 2024</a:t>
            </a:r>
          </a:p>
          <a:p>
            <a:pPr lvl="1"/>
            <a:r>
              <a:rPr lang="en-US" sz="2400" b="1" dirty="0">
                <a:latin typeface="+mn-lt"/>
              </a:rPr>
              <a:t>(varies by discipline)</a:t>
            </a:r>
          </a:p>
          <a:p>
            <a:pPr marL="0" indent="0">
              <a:buNone/>
            </a:pPr>
            <a:endParaRPr lang="en-US" sz="2800" b="1" dirty="0">
              <a:latin typeface="+mn-lt"/>
            </a:endParaRPr>
          </a:p>
          <a:p>
            <a:r>
              <a:rPr lang="en-US" sz="2800" b="1" dirty="0">
                <a:latin typeface="+mn-lt"/>
              </a:rPr>
              <a:t>Letters of Reference: October ??, 2024 [5:00 pm ET] </a:t>
            </a:r>
          </a:p>
        </p:txBody>
      </p:sp>
    </p:spTree>
    <p:extLst>
      <p:ext uri="{BB962C8B-B14F-4D97-AF65-F5344CB8AC3E}">
        <p14:creationId xmlns:p14="http://schemas.microsoft.com/office/powerpoint/2010/main" val="41776440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944562"/>
            <a:ext cx="82296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+mn-lt"/>
              </a:rPr>
              <a:t>Applicants submit the following information:</a:t>
            </a:r>
          </a:p>
          <a:p>
            <a:pPr marL="457200" indent="-457200">
              <a:buFont typeface="Arial"/>
              <a:buChar char="•"/>
            </a:pPr>
            <a:r>
              <a:rPr lang="en-US" sz="2400" b="1" dirty="0">
                <a:latin typeface="+mn-lt"/>
              </a:rPr>
              <a:t>Personal Information</a:t>
            </a:r>
          </a:p>
          <a:p>
            <a:pPr marL="457200" indent="-457200">
              <a:buFont typeface="Arial"/>
              <a:buChar char="•"/>
            </a:pPr>
            <a:r>
              <a:rPr lang="en-US" sz="2400" b="1" dirty="0">
                <a:latin typeface="+mn-lt"/>
              </a:rPr>
              <a:t>Education and Other Experience</a:t>
            </a:r>
          </a:p>
          <a:p>
            <a:pPr marL="457200" indent="-457200">
              <a:buFont typeface="Arial"/>
              <a:buChar char="•"/>
            </a:pPr>
            <a:r>
              <a:rPr lang="en-US" sz="2400" b="1" dirty="0">
                <a:latin typeface="+mn-lt"/>
              </a:rPr>
              <a:t>Field(s) of Study</a:t>
            </a:r>
          </a:p>
          <a:p>
            <a:pPr marL="457200" indent="-457200">
              <a:buFont typeface="Arial"/>
              <a:buChar char="•"/>
            </a:pPr>
            <a:r>
              <a:rPr lang="en-US" sz="2400" b="1" dirty="0">
                <a:latin typeface="+mn-lt"/>
              </a:rPr>
              <a:t>Graduate School Information</a:t>
            </a:r>
          </a:p>
          <a:p>
            <a:pPr marL="457200" indent="-457200">
              <a:buFont typeface="Arial"/>
              <a:buChar char="•"/>
            </a:pPr>
            <a:r>
              <a:rPr lang="en-US" sz="2400" b="1" dirty="0">
                <a:solidFill>
                  <a:srgbClr val="FF0000"/>
                </a:solidFill>
                <a:latin typeface="+mn-lt"/>
              </a:rPr>
              <a:t>Personal, Relevant Background and Future Goals Statement (3 pages max)</a:t>
            </a:r>
          </a:p>
          <a:p>
            <a:pPr marL="457200" indent="-457200">
              <a:buFont typeface="Arial"/>
              <a:buChar char="•"/>
            </a:pPr>
            <a:r>
              <a:rPr lang="en-US" sz="2400" b="1" dirty="0">
                <a:solidFill>
                  <a:srgbClr val="FF0000"/>
                </a:solidFill>
                <a:latin typeface="+mn-lt"/>
              </a:rPr>
              <a:t>Graduate Research Plan Statement (2 pages max)</a:t>
            </a:r>
          </a:p>
          <a:p>
            <a:pPr marL="457200" indent="-457200">
              <a:buFont typeface="Arial"/>
              <a:buChar char="•"/>
            </a:pPr>
            <a:r>
              <a:rPr lang="en-US" sz="2400" b="1" dirty="0">
                <a:latin typeface="+mn-lt"/>
              </a:rPr>
              <a:t>Eligibility Statement (</a:t>
            </a:r>
            <a:r>
              <a:rPr lang="en-US" sz="2400" b="1" i="1" dirty="0">
                <a:latin typeface="+mn-lt"/>
              </a:rPr>
              <a:t>extenuating circumstances</a:t>
            </a:r>
            <a:r>
              <a:rPr lang="en-US" sz="2400" b="1" dirty="0">
                <a:latin typeface="+mn-lt"/>
              </a:rPr>
              <a:t>)</a:t>
            </a:r>
          </a:p>
          <a:p>
            <a:pPr marL="457200" indent="-457200">
              <a:buFont typeface="Arial"/>
              <a:buChar char="•"/>
            </a:pPr>
            <a:r>
              <a:rPr lang="en-US" sz="2400" b="1" dirty="0">
                <a:latin typeface="+mn-lt"/>
              </a:rPr>
              <a:t>Transcripts</a:t>
            </a:r>
          </a:p>
          <a:p>
            <a:pPr marL="457200" indent="-457200">
              <a:buFont typeface="Arial"/>
              <a:buChar char="•"/>
            </a:pPr>
            <a:r>
              <a:rPr lang="en-US" sz="2400" b="1" dirty="0">
                <a:latin typeface="+mn-lt"/>
              </a:rPr>
              <a:t>Reference Letter writers (3) – </a:t>
            </a:r>
            <a:r>
              <a:rPr lang="en-US" sz="2400" b="1" i="1" dirty="0">
                <a:latin typeface="+mn-lt"/>
              </a:rPr>
              <a:t>must be strong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3455462-1A36-E8F6-82A3-A4D882245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NSF GRFP</a:t>
            </a:r>
          </a:p>
        </p:txBody>
      </p:sp>
    </p:spTree>
    <p:extLst>
      <p:ext uri="{BB962C8B-B14F-4D97-AF65-F5344CB8AC3E}">
        <p14:creationId xmlns:p14="http://schemas.microsoft.com/office/powerpoint/2010/main" val="22168136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1"/>
            <a:ext cx="8229600" cy="944563"/>
          </a:xfrm>
        </p:spPr>
        <p:txBody>
          <a:bodyPr/>
          <a:lstStyle/>
          <a:p>
            <a:r>
              <a:rPr lang="en-US" b="1" dirty="0">
                <a:latin typeface="+mn-lt"/>
              </a:rPr>
              <a:t>NSF Review Criteria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647" y="947334"/>
            <a:ext cx="8229600" cy="4419600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>
                <a:latin typeface="+mn-lt"/>
              </a:rPr>
              <a:t>The following elements should be considered in the review for both criteria:</a:t>
            </a:r>
          </a:p>
          <a:p>
            <a:pPr>
              <a:buFont typeface="+mj-lt"/>
              <a:buAutoNum type="arabicPeriod"/>
            </a:pPr>
            <a:r>
              <a:rPr lang="en-US" sz="2400" b="1" dirty="0">
                <a:latin typeface="+mn-lt"/>
              </a:rPr>
              <a:t>What is the potential for the proposed activity to:</a:t>
            </a:r>
          </a:p>
          <a:p>
            <a:pPr marL="800100" lvl="1" indent="-342900">
              <a:buAutoNum type="alphaLcPeriod"/>
            </a:pPr>
            <a:r>
              <a:rPr lang="en-US" sz="2400" b="1" dirty="0">
                <a:latin typeface="+mn-lt"/>
              </a:rPr>
              <a:t>Advance knowledge and understanding within its own field or across different fields (</a:t>
            </a:r>
            <a:r>
              <a:rPr lang="en-US" sz="2400" b="1" dirty="0">
                <a:solidFill>
                  <a:srgbClr val="FF0000"/>
                </a:solidFill>
                <a:latin typeface="+mn-lt"/>
              </a:rPr>
              <a:t>Intellectual Merit</a:t>
            </a:r>
            <a:r>
              <a:rPr lang="en-US" sz="2400" b="1" dirty="0">
                <a:latin typeface="+mn-lt"/>
              </a:rPr>
              <a:t>)</a:t>
            </a:r>
          </a:p>
          <a:p>
            <a:pPr marL="800100" lvl="1" indent="-342900">
              <a:buAutoNum type="alphaLcPeriod"/>
            </a:pPr>
            <a:r>
              <a:rPr lang="en-US" sz="2400" b="1" dirty="0">
                <a:latin typeface="+mn-lt"/>
              </a:rPr>
              <a:t>Benefit society or advance desired societal outcomes (</a:t>
            </a:r>
            <a:r>
              <a:rPr lang="en-US" sz="2400" b="1" dirty="0">
                <a:solidFill>
                  <a:srgbClr val="FF0000"/>
                </a:solidFill>
                <a:latin typeface="+mn-lt"/>
              </a:rPr>
              <a:t>Broader Impacts</a:t>
            </a:r>
            <a:r>
              <a:rPr lang="en-US" sz="2400" b="1" dirty="0">
                <a:latin typeface="+mn-lt"/>
              </a:rPr>
              <a:t>)</a:t>
            </a:r>
          </a:p>
          <a:p>
            <a:pPr marL="0" indent="0">
              <a:buNone/>
            </a:pPr>
            <a:r>
              <a:rPr lang="en-US" sz="2400" b="1" dirty="0">
                <a:latin typeface="+mn-lt"/>
              </a:rPr>
              <a:t>2. To what extent do the proposed activities suggest and explore creative, original, or potentially transformative concepts?</a:t>
            </a:r>
          </a:p>
        </p:txBody>
      </p:sp>
    </p:spTree>
    <p:extLst>
      <p:ext uri="{BB962C8B-B14F-4D97-AF65-F5344CB8AC3E}">
        <p14:creationId xmlns:p14="http://schemas.microsoft.com/office/powerpoint/2010/main" val="16933045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B49E01-05F3-EA32-2B53-64EA797E01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4D279-DE7D-4F00-84C8-002D5F7BD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71"/>
            <a:ext cx="8229600" cy="944563"/>
          </a:xfrm>
        </p:spPr>
        <p:txBody>
          <a:bodyPr/>
          <a:lstStyle/>
          <a:p>
            <a:r>
              <a:rPr lang="en-US" b="1" dirty="0">
                <a:latin typeface="+mn-lt"/>
              </a:rPr>
              <a:t>NSF Review Criteria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99AF80-3EE0-048E-DE66-2077A876FC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47334"/>
            <a:ext cx="8229600" cy="3889248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>
                <a:latin typeface="+mn-lt"/>
              </a:rPr>
              <a:t>3. Is the plan for carrying out the proposed activities well-reasoned, well-organized, and based on a sound rationale? Does the plan incorporate a mechanism to assess success?</a:t>
            </a:r>
          </a:p>
          <a:p>
            <a:pPr marL="0" indent="0">
              <a:buNone/>
            </a:pPr>
            <a:endParaRPr lang="en-US" sz="1200" b="1" dirty="0">
              <a:latin typeface="+mn-lt"/>
            </a:endParaRPr>
          </a:p>
          <a:p>
            <a:pPr marL="0" indent="0">
              <a:buNone/>
            </a:pPr>
            <a:r>
              <a:rPr lang="en-US" sz="2400" b="1" dirty="0">
                <a:latin typeface="+mn-lt"/>
              </a:rPr>
              <a:t>4. How well qualified is the individual, team, or organization to conduct the proposed activities?</a:t>
            </a:r>
          </a:p>
          <a:p>
            <a:pPr marL="0" indent="0">
              <a:buNone/>
            </a:pPr>
            <a:endParaRPr lang="en-US" sz="1200" b="1" dirty="0">
              <a:latin typeface="+mn-lt"/>
            </a:endParaRPr>
          </a:p>
          <a:p>
            <a:pPr marL="0" indent="0">
              <a:buNone/>
            </a:pPr>
            <a:r>
              <a:rPr lang="en-US" sz="2400" b="1" dirty="0">
                <a:latin typeface="+mn-lt"/>
              </a:rPr>
              <a:t>5. Are there adequate resources available to the PI (either at the home organization or through collaborations) to carry out the proposed activities?</a:t>
            </a:r>
          </a:p>
        </p:txBody>
      </p:sp>
    </p:spTree>
    <p:extLst>
      <p:ext uri="{BB962C8B-B14F-4D97-AF65-F5344CB8AC3E}">
        <p14:creationId xmlns:p14="http://schemas.microsoft.com/office/powerpoint/2010/main" val="21951173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945947"/>
            <a:ext cx="8153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n-lt"/>
              </a:rPr>
              <a:t>In this section you are convincing the reviewers that you have exceptional: 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b="1" i="1" dirty="0">
                <a:latin typeface="+mn-lt"/>
              </a:rPr>
              <a:t>educational accomplishments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b="1" i="1" dirty="0">
                <a:latin typeface="+mn-lt"/>
              </a:rPr>
              <a:t>experience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b="1" i="1" dirty="0">
                <a:latin typeface="+mn-lt"/>
              </a:rPr>
              <a:t>leadership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b="1" i="1" dirty="0">
                <a:latin typeface="+mn-lt"/>
              </a:rPr>
              <a:t>motivation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b="1" i="1" dirty="0">
                <a:latin typeface="+mn-lt"/>
              </a:rPr>
              <a:t>other positive personal and professional characteristics to successfully carry out the research proposed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A90700-DC1D-955A-84F8-0DD5529A6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44562"/>
          </a:xfrm>
        </p:spPr>
        <p:txBody>
          <a:bodyPr/>
          <a:lstStyle/>
          <a:p>
            <a:r>
              <a:rPr lang="en-US" sz="4000" dirty="0"/>
              <a:t>Personal, Background, and Future Goals</a:t>
            </a:r>
          </a:p>
        </p:txBody>
      </p:sp>
    </p:spTree>
    <p:extLst>
      <p:ext uri="{BB962C8B-B14F-4D97-AF65-F5344CB8AC3E}">
        <p14:creationId xmlns:p14="http://schemas.microsoft.com/office/powerpoint/2010/main" val="4198249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>
            <a:extLst>
              <a:ext uri="{FF2B5EF4-FFF2-40B4-BE49-F238E27FC236}">
                <a16:creationId xmlns:a16="http://schemas.microsoft.com/office/drawing/2014/main" id="{5ED5317D-0724-34F6-3427-2E411D3C4F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153400" cy="4394200"/>
          </a:xfrm>
        </p:spPr>
        <p:txBody>
          <a:bodyPr/>
          <a:lstStyle/>
          <a:p>
            <a:pPr marL="457200" indent="-457200">
              <a:buFontTx/>
              <a:buChar char="•"/>
            </a:pPr>
            <a:r>
              <a:rPr lang="en-US" altLang="en-US" sz="2400" b="1" dirty="0">
                <a:latin typeface="+mn-lt"/>
              </a:rPr>
              <a:t>Assists students and postdocs with finding external funding opportunities and with developing competitive applications</a:t>
            </a:r>
          </a:p>
          <a:p>
            <a:pPr marL="457200" indent="-457200">
              <a:buFontTx/>
              <a:buChar char="•"/>
            </a:pPr>
            <a:r>
              <a:rPr lang="en-US" altLang="en-US" sz="2400" b="1" dirty="0">
                <a:latin typeface="+mn-lt"/>
              </a:rPr>
              <a:t>Coordinates submission of fellowship applications and award administration </a:t>
            </a:r>
          </a:p>
        </p:txBody>
      </p:sp>
      <p:sp>
        <p:nvSpPr>
          <p:cNvPr id="9219" name="Title 1">
            <a:extLst>
              <a:ext uri="{FF2B5EF4-FFF2-40B4-BE49-F238E27FC236}">
                <a16:creationId xmlns:a16="http://schemas.microsoft.com/office/drawing/2014/main" id="{84403308-B54E-4961-BB61-A6F77E64346E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ct val="2500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00050" indent="-285750">
              <a:spcBef>
                <a:spcPct val="20000"/>
              </a:spcBef>
              <a:buClr>
                <a:srgbClr val="CC0000"/>
              </a:buClr>
              <a:buSzPct val="9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742950" indent="-228600">
              <a:spcBef>
                <a:spcPct val="40000"/>
              </a:spcBef>
              <a:buChar char="•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58888" indent="-228600">
              <a:spcBef>
                <a:spcPct val="4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400" b="1" dirty="0">
                <a:latin typeface="+mn-lt"/>
              </a:rPr>
              <a:t>Office of Graduate and Postdoctoral Fellowships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865E260E-F84C-D1AC-7FDD-874E220B4D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921381"/>
              </p:ext>
            </p:extLst>
          </p:nvPr>
        </p:nvGraphicFramePr>
        <p:xfrm>
          <a:off x="223043" y="3205711"/>
          <a:ext cx="8697914" cy="34416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44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401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194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63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373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+mj-lt"/>
                        </a:rPr>
                        <a:t>Title</a:t>
                      </a:r>
                    </a:p>
                  </a:txBody>
                  <a:tcPr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+mj-lt"/>
                        </a:rPr>
                        <a:t>Name</a:t>
                      </a:r>
                    </a:p>
                  </a:txBody>
                  <a:tcPr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+mj-lt"/>
                        </a:rPr>
                        <a:t>Email</a:t>
                      </a:r>
                    </a:p>
                  </a:txBody>
                  <a:tcPr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+mj-lt"/>
                        </a:rPr>
                        <a:t>Phone</a:t>
                      </a:r>
                    </a:p>
                  </a:txBody>
                  <a:tcPr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036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latin typeface="+mj-lt"/>
                        </a:rPr>
                        <a:t>Associate Dean</a:t>
                      </a:r>
                    </a:p>
                  </a:txBody>
                  <a:tcPr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+mj-lt"/>
                        </a:rPr>
                        <a:t>Tim Dallas, PhD</a:t>
                      </a:r>
                    </a:p>
                  </a:txBody>
                  <a:tcPr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+mj-lt"/>
                        </a:rPr>
                        <a:t>tim.dallas@ttu.edu</a:t>
                      </a:r>
                    </a:p>
                  </a:txBody>
                  <a:tcPr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+mj-lt"/>
                        </a:rPr>
                        <a:t>(806) 834-6856</a:t>
                      </a:r>
                    </a:p>
                  </a:txBody>
                  <a:tcPr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63138"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>
                          <a:solidFill>
                            <a:srgbClr val="333333"/>
                          </a:solidFill>
                          <a:effectLst/>
                          <a:latin typeface="+mj-lt"/>
                        </a:rPr>
                        <a:t>Director</a:t>
                      </a:r>
                      <a:br>
                        <a:rPr lang="en-US" sz="1800" b="1" i="0" dirty="0">
                          <a:solidFill>
                            <a:srgbClr val="333333"/>
                          </a:solidFill>
                          <a:effectLst/>
                          <a:latin typeface="+mj-lt"/>
                        </a:rPr>
                      </a:br>
                      <a:r>
                        <a:rPr lang="en-US" sz="1800" b="1" i="0" dirty="0">
                          <a:solidFill>
                            <a:srgbClr val="333333"/>
                          </a:solidFill>
                          <a:effectLst/>
                          <a:latin typeface="+mj-lt"/>
                        </a:rPr>
                        <a:t>Fellowships &amp; Scholarships</a:t>
                      </a:r>
                    </a:p>
                    <a:p>
                      <a:pPr algn="ctr"/>
                      <a:r>
                        <a:rPr lang="en-US" sz="1800" b="1" i="0" dirty="0">
                          <a:solidFill>
                            <a:srgbClr val="333333"/>
                          </a:solidFill>
                          <a:effectLst/>
                          <a:latin typeface="+mj-lt"/>
                        </a:rPr>
                        <a:t> Alumni &amp; Donor Relations</a:t>
                      </a:r>
                      <a:endParaRPr lang="en-US" sz="1800" dirty="0">
                        <a:latin typeface="+mj-lt"/>
                      </a:endParaRPr>
                    </a:p>
                  </a:txBody>
                  <a:tcPr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+mj-lt"/>
                        </a:rPr>
                        <a:t>Donna Rogers</a:t>
                      </a:r>
                    </a:p>
                  </a:txBody>
                  <a:tcPr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u="none" strike="noStrike" dirty="0">
                          <a:solidFill>
                            <a:srgbClr val="1B1B1B"/>
                          </a:solidFill>
                          <a:effectLst/>
                          <a:latin typeface="+mj-lt"/>
                        </a:rPr>
                        <a:t>donna.rogers@ttu.edu</a:t>
                      </a:r>
                      <a:endParaRPr lang="en-US" sz="1800" dirty="0">
                        <a:latin typeface="+mj-lt"/>
                      </a:endParaRPr>
                    </a:p>
                  </a:txBody>
                  <a:tcPr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>
                          <a:solidFill>
                            <a:srgbClr val="333333"/>
                          </a:solidFill>
                          <a:effectLst/>
                          <a:latin typeface="+mj-lt"/>
                        </a:rPr>
                        <a:t>(806) 834-4079</a:t>
                      </a:r>
                      <a:endParaRPr lang="en-US" sz="1800" dirty="0">
                        <a:latin typeface="+mj-lt"/>
                      </a:endParaRPr>
                    </a:p>
                  </a:txBody>
                  <a:tcPr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461"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>
                          <a:solidFill>
                            <a:srgbClr val="333333"/>
                          </a:solidFill>
                          <a:effectLst/>
                          <a:latin typeface="+mj-lt"/>
                        </a:rPr>
                        <a:t>Fellowship &amp; Scholarship Coordinator</a:t>
                      </a:r>
                      <a:endParaRPr lang="en-US" sz="1800" dirty="0">
                        <a:latin typeface="+mj-lt"/>
                      </a:endParaRPr>
                    </a:p>
                  </a:txBody>
                  <a:tcPr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dirty="0">
                          <a:solidFill>
                            <a:srgbClr val="333333"/>
                          </a:solidFill>
                          <a:effectLst/>
                          <a:latin typeface="+mj-lt"/>
                        </a:rPr>
                        <a:t>Matthew Hurtado</a:t>
                      </a:r>
                    </a:p>
                  </a:txBody>
                  <a:tcPr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u="none" strike="noStrike" dirty="0">
                          <a:solidFill>
                            <a:srgbClr val="1B1B1B"/>
                          </a:solidFill>
                          <a:effectLst/>
                          <a:latin typeface="+mj-lt"/>
                        </a:rPr>
                        <a:t>matthurt@ttu.edu</a:t>
                      </a:r>
                      <a:endParaRPr lang="en-US" sz="1800" dirty="0">
                        <a:latin typeface="+mj-lt"/>
                      </a:endParaRPr>
                    </a:p>
                  </a:txBody>
                  <a:tcPr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>
                          <a:solidFill>
                            <a:srgbClr val="333333"/>
                          </a:solidFill>
                          <a:effectLst/>
                          <a:latin typeface="+mj-lt"/>
                        </a:rPr>
                        <a:t>(806) 834-0770</a:t>
                      </a:r>
                      <a:endParaRPr lang="en-US" sz="1800" dirty="0">
                        <a:latin typeface="+mj-lt"/>
                      </a:endParaRPr>
                    </a:p>
                  </a:txBody>
                  <a:tcPr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944562"/>
            <a:ext cx="83058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+mn-lt"/>
              </a:rPr>
              <a:t>Intellectual Merit</a:t>
            </a:r>
          </a:p>
          <a:p>
            <a:pPr marL="285750" indent="-285750">
              <a:buFont typeface="Arial"/>
              <a:buChar char="•"/>
            </a:pPr>
            <a:r>
              <a:rPr lang="en-US" sz="2400" b="1" dirty="0">
                <a:latin typeface="+mn-lt"/>
              </a:rPr>
              <a:t>Why you?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b="1" i="1" dirty="0">
                <a:latin typeface="+mn-lt"/>
              </a:rPr>
              <a:t>What do you bring that will make you successful, a </a:t>
            </a:r>
            <a:r>
              <a:rPr lang="en-US" sz="2000" b="1" i="1" u="sng" dirty="0">
                <a:latin typeface="+mn-lt"/>
              </a:rPr>
              <a:t>leader</a:t>
            </a:r>
            <a:r>
              <a:rPr lang="en-US" sz="2000" b="1" i="1" dirty="0">
                <a:latin typeface="+mn-lt"/>
              </a:rPr>
              <a:t> in your field?</a:t>
            </a:r>
          </a:p>
          <a:p>
            <a:pPr lvl="1"/>
            <a:endParaRPr lang="en-US" sz="1200" b="1" i="1" dirty="0">
              <a:latin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sz="2400" b="1" dirty="0">
                <a:latin typeface="+mn-lt"/>
              </a:rPr>
              <a:t>Describe your previous research experience(s)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b="1" i="1" dirty="0">
                <a:latin typeface="+mn-lt"/>
              </a:rPr>
              <a:t>What did you contribute?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b="1" i="1" dirty="0">
                <a:latin typeface="+mn-lt"/>
              </a:rPr>
              <a:t>What did you learn (e.g., skills – experimental, software, hardware, inter-personal, etc.)?</a:t>
            </a:r>
          </a:p>
          <a:p>
            <a:pPr lvl="1"/>
            <a:endParaRPr lang="en-US" sz="1200" b="1" i="1" dirty="0">
              <a:latin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sz="2400" b="1" dirty="0">
                <a:latin typeface="+mn-lt"/>
              </a:rPr>
              <a:t>Tie in your background (education and experiences) with what you plan to do (future goals).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D73E3C-4971-37A6-8803-5C78EF549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44562"/>
          </a:xfrm>
        </p:spPr>
        <p:txBody>
          <a:bodyPr/>
          <a:lstStyle/>
          <a:p>
            <a:r>
              <a:rPr lang="en-US" sz="4000" dirty="0"/>
              <a:t>Personal, Background, and Future Goals</a:t>
            </a:r>
          </a:p>
        </p:txBody>
      </p:sp>
    </p:spTree>
    <p:extLst>
      <p:ext uri="{BB962C8B-B14F-4D97-AF65-F5344CB8AC3E}">
        <p14:creationId xmlns:p14="http://schemas.microsoft.com/office/powerpoint/2010/main" val="1228924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944562"/>
            <a:ext cx="83058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+mn-lt"/>
              </a:rPr>
              <a:t>Broader Impacts</a:t>
            </a:r>
          </a:p>
          <a:p>
            <a:pPr marL="285750" indent="-285750">
              <a:buFont typeface="Arial"/>
              <a:buChar char="•"/>
            </a:pPr>
            <a:r>
              <a:rPr lang="en-US" sz="2400" b="1" dirty="0">
                <a:latin typeface="+mn-lt"/>
              </a:rPr>
              <a:t>How did you, personally and/or through your past research, impact society beneficially?</a:t>
            </a:r>
          </a:p>
          <a:p>
            <a:pPr lvl="2"/>
            <a:endParaRPr lang="en-US" sz="1200" b="1" dirty="0">
              <a:latin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sz="2400" b="1" dirty="0">
                <a:latin typeface="+mn-lt"/>
              </a:rPr>
              <a:t>Reviewers are impressed with what you ‘have done,’ rather than ‘will do.’</a:t>
            </a:r>
          </a:p>
          <a:p>
            <a:pPr lvl="2"/>
            <a:endParaRPr lang="en-US" sz="1200" b="1" dirty="0">
              <a:latin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sz="2400" b="1" dirty="0">
                <a:latin typeface="+mn-lt"/>
              </a:rPr>
              <a:t>How do you plan to actively participate/give back to society?</a:t>
            </a:r>
          </a:p>
          <a:p>
            <a:pPr lvl="2"/>
            <a:endParaRPr lang="en-US" sz="1200" b="1" dirty="0">
              <a:latin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sz="2400" b="1" dirty="0">
                <a:latin typeface="+mn-lt"/>
              </a:rPr>
              <a:t>Don’t exaggerate, be reasonable. </a:t>
            </a:r>
          </a:p>
          <a:p>
            <a:pPr lvl="2"/>
            <a:endParaRPr lang="en-US" sz="1200" b="1" dirty="0">
              <a:latin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sz="2400" b="1" dirty="0">
                <a:latin typeface="+mn-lt"/>
              </a:rPr>
              <a:t>Have you had to overcome a unique challenge?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EA3204-2E1E-B718-36D2-EDDF5623A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44562"/>
          </a:xfrm>
        </p:spPr>
        <p:txBody>
          <a:bodyPr/>
          <a:lstStyle/>
          <a:p>
            <a:r>
              <a:rPr lang="en-US" sz="4000" dirty="0"/>
              <a:t>Personal, Background, and Future Goals</a:t>
            </a:r>
          </a:p>
        </p:txBody>
      </p:sp>
    </p:spTree>
    <p:extLst>
      <p:ext uri="{BB962C8B-B14F-4D97-AF65-F5344CB8AC3E}">
        <p14:creationId xmlns:p14="http://schemas.microsoft.com/office/powerpoint/2010/main" val="20081822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Research Plan Statement</a:t>
            </a:r>
            <a:endParaRPr lang="en-US" dirty="0">
              <a:latin typeface="+mn-lt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72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+mn-lt"/>
                <a:cs typeface="Arial"/>
              </a:rPr>
              <a:t>Background</a:t>
            </a:r>
          </a:p>
          <a:p>
            <a:r>
              <a:rPr lang="en-US" sz="2400" b="1" dirty="0">
                <a:latin typeface="+mn-lt"/>
                <a:cs typeface="Arial"/>
              </a:rPr>
              <a:t>Topically relevant to the mission of NSF</a:t>
            </a:r>
          </a:p>
          <a:p>
            <a:r>
              <a:rPr lang="en-US" sz="2400" b="1" dirty="0">
                <a:latin typeface="+mn-lt"/>
                <a:cs typeface="Arial"/>
              </a:rPr>
              <a:t>Convey to reviewers that you know what has been done and the significance of the work proposed</a:t>
            </a:r>
          </a:p>
          <a:p>
            <a:r>
              <a:rPr lang="en-US" sz="2400" b="1" dirty="0">
                <a:latin typeface="+mn-lt"/>
                <a:cs typeface="Arial"/>
              </a:rPr>
              <a:t>Do your homework (</a:t>
            </a:r>
            <a:r>
              <a:rPr lang="en-US" sz="2400" b="1" i="1" dirty="0">
                <a:latin typeface="+mn-lt"/>
                <a:cs typeface="Arial"/>
              </a:rPr>
              <a:t>i.e., </a:t>
            </a:r>
            <a:r>
              <a:rPr lang="en-US" sz="2400" b="1" dirty="0">
                <a:latin typeface="+mn-lt"/>
                <a:cs typeface="Arial"/>
              </a:rPr>
              <a:t>literature review)</a:t>
            </a:r>
          </a:p>
          <a:p>
            <a:r>
              <a:rPr lang="en-US" sz="2400" b="1" dirty="0">
                <a:latin typeface="+mn-lt"/>
                <a:cs typeface="Arial"/>
              </a:rPr>
              <a:t>What is considered state-of-the-art or current thinking?</a:t>
            </a:r>
          </a:p>
          <a:p>
            <a:r>
              <a:rPr lang="en-US" sz="2400" b="1" dirty="0">
                <a:latin typeface="+mn-lt"/>
                <a:cs typeface="Arial"/>
              </a:rPr>
              <a:t>What is your motivation for performing the research?</a:t>
            </a:r>
          </a:p>
          <a:p>
            <a:r>
              <a:rPr lang="en-US" sz="2400" b="1" dirty="0">
                <a:latin typeface="+mn-lt"/>
                <a:cs typeface="Arial"/>
              </a:rPr>
              <a:t>Are there important benchmarks to be surpassed?</a:t>
            </a:r>
          </a:p>
          <a:p>
            <a:r>
              <a:rPr lang="en-US" sz="2400" b="1" dirty="0">
                <a:latin typeface="+mn-lt"/>
                <a:cs typeface="Arial"/>
              </a:rPr>
              <a:t>Why is this research important?</a:t>
            </a:r>
          </a:p>
          <a:p>
            <a:pPr marL="0" indent="0">
              <a:buNone/>
            </a:pPr>
            <a:endParaRPr lang="en-US" b="1" dirty="0">
              <a:latin typeface="+mn-lt"/>
              <a:cs typeface="Times New Roman"/>
            </a:endParaRPr>
          </a:p>
          <a:p>
            <a:pPr marL="0" indent="0">
              <a:buNone/>
            </a:pPr>
            <a:endParaRPr lang="en-US" b="1" dirty="0">
              <a:latin typeface="+mn-lt"/>
              <a:cs typeface="Times New Roman"/>
            </a:endParaRPr>
          </a:p>
          <a:p>
            <a:endParaRPr lang="en-US" b="1" dirty="0">
              <a:latin typeface="+mn-lt"/>
              <a:cs typeface="Times New Roman"/>
            </a:endParaRPr>
          </a:p>
          <a:p>
            <a:endParaRPr lang="en-US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02621720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Research Plan Statement</a:t>
            </a:r>
            <a:endParaRPr lang="en-US" dirty="0">
              <a:latin typeface="+mn-lt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9006" y="944563"/>
            <a:ext cx="8217794" cy="2484437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+mn-lt"/>
                <a:cs typeface="Arial"/>
              </a:rPr>
              <a:t>Intellectual Merit</a:t>
            </a:r>
          </a:p>
          <a:p>
            <a:r>
              <a:rPr lang="en-US" sz="2400" b="1" dirty="0">
                <a:latin typeface="+mn-lt"/>
                <a:cs typeface="Arial"/>
              </a:rPr>
              <a:t>What is significant about the proposed research?</a:t>
            </a:r>
          </a:p>
          <a:p>
            <a:r>
              <a:rPr lang="en-US" sz="2400" b="1" dirty="0">
                <a:latin typeface="+mn-lt"/>
                <a:cs typeface="Arial"/>
              </a:rPr>
              <a:t>What problem will it solve?</a:t>
            </a:r>
          </a:p>
          <a:p>
            <a:r>
              <a:rPr lang="en-US" sz="2400" b="1" dirty="0">
                <a:latin typeface="+mn-lt"/>
                <a:cs typeface="Arial"/>
              </a:rPr>
              <a:t>How will it advance knowledge?</a:t>
            </a:r>
          </a:p>
          <a:p>
            <a:r>
              <a:rPr lang="en-US" sz="2400" b="1" dirty="0">
                <a:latin typeface="+mn-lt"/>
                <a:cs typeface="Arial"/>
              </a:rPr>
              <a:t>How will it impact science/engineering?</a:t>
            </a:r>
          </a:p>
          <a:p>
            <a:pPr marL="0" indent="0">
              <a:buNone/>
            </a:pPr>
            <a:endParaRPr lang="en-US" sz="2400" b="1" dirty="0">
              <a:latin typeface="+mn-lt"/>
              <a:cs typeface="Times New Roman"/>
            </a:endParaRPr>
          </a:p>
          <a:p>
            <a:endParaRPr lang="en-US" b="1" dirty="0">
              <a:latin typeface="+mn-lt"/>
              <a:cs typeface="Times New Roman"/>
            </a:endParaRPr>
          </a:p>
          <a:p>
            <a:endParaRPr lang="en-US" b="1" dirty="0">
              <a:latin typeface="+mn-lt"/>
              <a:cs typeface="Times New Roman"/>
            </a:endParaRPr>
          </a:p>
          <a:p>
            <a:endParaRPr lang="en-US" b="1" dirty="0">
              <a:latin typeface="+mn-lt"/>
              <a:cs typeface="Times New Roman"/>
            </a:endParaRPr>
          </a:p>
          <a:p>
            <a:endParaRPr lang="en-US" b="1" dirty="0">
              <a:latin typeface="+mn-lt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19DFC30-4899-8AAE-5C1D-1B575AC011CC}"/>
              </a:ext>
            </a:extLst>
          </p:cNvPr>
          <p:cNvSpPr/>
          <p:nvPr/>
        </p:nvSpPr>
        <p:spPr>
          <a:xfrm>
            <a:off x="1828800" y="3535363"/>
            <a:ext cx="5486400" cy="1676400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</a:rPr>
              <a:t>You are trying to convince a review panel of experts, though not necessarily in the exact area you are working, that your research topic is important enough to award you money and that you have constructed a cogent (clear, logical, rational) plan.</a:t>
            </a:r>
          </a:p>
        </p:txBody>
      </p:sp>
    </p:spTree>
    <p:extLst>
      <p:ext uri="{BB962C8B-B14F-4D97-AF65-F5344CB8AC3E}">
        <p14:creationId xmlns:p14="http://schemas.microsoft.com/office/powerpoint/2010/main" val="4107837287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44563"/>
          </a:xfrm>
        </p:spPr>
        <p:txBody>
          <a:bodyPr/>
          <a:lstStyle/>
          <a:p>
            <a:r>
              <a:rPr lang="en-US" b="1" dirty="0">
                <a:latin typeface="+mn-lt"/>
              </a:rPr>
              <a:t>Research Plan Statement</a:t>
            </a:r>
            <a:endParaRPr lang="en-US" dirty="0">
              <a:latin typeface="+mn-lt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43178"/>
            <a:ext cx="8305800" cy="4695622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+mn-lt"/>
                <a:cs typeface="Arial"/>
              </a:rPr>
              <a:t>Broader Impacts</a:t>
            </a:r>
          </a:p>
          <a:p>
            <a:pPr marL="0" indent="0">
              <a:buNone/>
            </a:pPr>
            <a:r>
              <a:rPr lang="en-US" sz="2000" b="1" dirty="0">
                <a:latin typeface="+mn-lt"/>
                <a:cs typeface="Arial"/>
              </a:rPr>
              <a:t>You need to convince a panel that the proposed research will impact society and that you will impact society. Be reasonable and realistic.</a:t>
            </a:r>
          </a:p>
          <a:p>
            <a:r>
              <a:rPr lang="en-US" sz="1600" b="1" dirty="0">
                <a:latin typeface="+mn-lt"/>
              </a:rPr>
              <a:t>full participation of women, persons with disabilities, and underrepresented minorities in science, technology, engineering, and mathematics (STEM)</a:t>
            </a:r>
          </a:p>
          <a:p>
            <a:r>
              <a:rPr lang="en-US" sz="1600" b="1" dirty="0">
                <a:latin typeface="+mn-lt"/>
              </a:rPr>
              <a:t>improved STEM education and educator development at any level</a:t>
            </a:r>
          </a:p>
          <a:p>
            <a:r>
              <a:rPr lang="en-US" sz="1600" b="1" dirty="0">
                <a:latin typeface="+mn-lt"/>
              </a:rPr>
              <a:t>increased public scientific literacy and public engagement with science and technology</a:t>
            </a:r>
          </a:p>
          <a:p>
            <a:r>
              <a:rPr lang="en-US" sz="1600" b="1" dirty="0">
                <a:latin typeface="+mn-lt"/>
              </a:rPr>
              <a:t>improved well-being of individuals in society</a:t>
            </a:r>
          </a:p>
          <a:p>
            <a:r>
              <a:rPr lang="en-US" sz="1600" b="1" dirty="0">
                <a:latin typeface="+mn-lt"/>
              </a:rPr>
              <a:t>development of a diverse, globally competitive STEM workforce</a:t>
            </a:r>
          </a:p>
          <a:p>
            <a:r>
              <a:rPr lang="en-US" sz="1600" b="1" dirty="0">
                <a:latin typeface="+mn-lt"/>
              </a:rPr>
              <a:t>applications of research </a:t>
            </a:r>
          </a:p>
          <a:p>
            <a:r>
              <a:rPr lang="en-US" sz="1600" b="1" dirty="0">
                <a:latin typeface="+mn-lt"/>
              </a:rPr>
              <a:t>increased partnerships between academia, industry, and others</a:t>
            </a:r>
          </a:p>
          <a:p>
            <a:r>
              <a:rPr lang="en-US" sz="1600" b="1" dirty="0">
                <a:latin typeface="+mn-lt"/>
              </a:rPr>
              <a:t>improved national security</a:t>
            </a:r>
          </a:p>
          <a:p>
            <a:r>
              <a:rPr lang="en-US" sz="1600" b="1" dirty="0">
                <a:latin typeface="+mn-lt"/>
              </a:rPr>
              <a:t>increased economic competitiveness of the US</a:t>
            </a:r>
          </a:p>
          <a:p>
            <a:r>
              <a:rPr lang="en-US" sz="1600" b="1" dirty="0">
                <a:latin typeface="+mn-lt"/>
              </a:rPr>
              <a:t>enhanced infrastructure for research and education</a:t>
            </a:r>
            <a:endParaRPr lang="en-US" sz="1600" b="1" dirty="0">
              <a:latin typeface="+mn-lt"/>
              <a:cs typeface="Arial"/>
            </a:endParaRPr>
          </a:p>
          <a:p>
            <a:pPr lvl="2"/>
            <a:endParaRPr lang="en-US" dirty="0">
              <a:latin typeface="+mn-lt"/>
              <a:cs typeface="Times New Roman"/>
            </a:endParaRPr>
          </a:p>
          <a:p>
            <a:pPr marL="0" indent="0">
              <a:buNone/>
            </a:pPr>
            <a:endParaRPr lang="en-US" dirty="0">
              <a:latin typeface="+mn-lt"/>
              <a:cs typeface="Times New Roman"/>
            </a:endParaRPr>
          </a:p>
          <a:p>
            <a:pPr marL="0" indent="0">
              <a:buNone/>
            </a:pPr>
            <a:endParaRPr lang="en-US" dirty="0">
              <a:latin typeface="+mn-lt"/>
              <a:cs typeface="Times New Roman"/>
            </a:endParaRPr>
          </a:p>
          <a:p>
            <a:endParaRPr lang="en-US" dirty="0">
              <a:latin typeface="+mn-lt"/>
              <a:cs typeface="Times New Roman"/>
            </a:endParaRPr>
          </a:p>
          <a:p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42245882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Research Plan Statement</a:t>
            </a:r>
            <a:endParaRPr lang="en-US" dirty="0">
              <a:latin typeface="+mn-lt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944563"/>
            <a:ext cx="8229600" cy="3889248"/>
          </a:xfrm>
        </p:spPr>
        <p:txBody>
          <a:bodyPr/>
          <a:lstStyle/>
          <a:p>
            <a:r>
              <a:rPr lang="en-US" b="1" dirty="0">
                <a:latin typeface="+mj-lt"/>
                <a:cs typeface="Arial"/>
              </a:rPr>
              <a:t>Other suggestions:</a:t>
            </a:r>
          </a:p>
          <a:p>
            <a:pPr lvl="1"/>
            <a:r>
              <a:rPr lang="en-US" sz="2400" b="1" dirty="0">
                <a:latin typeface="+mj-lt"/>
                <a:cs typeface="Arial"/>
              </a:rPr>
              <a:t>Make the proposal easy to read with clearly defined sections.</a:t>
            </a:r>
          </a:p>
          <a:p>
            <a:pPr lvl="1"/>
            <a:r>
              <a:rPr lang="en-US" sz="2400" b="1" dirty="0">
                <a:latin typeface="+mj-lt"/>
                <a:cs typeface="Arial"/>
              </a:rPr>
              <a:t>Include a brief plan for accomplishing the research.</a:t>
            </a:r>
          </a:p>
          <a:p>
            <a:pPr lvl="1"/>
            <a:r>
              <a:rPr lang="en-US" sz="2400" b="1" dirty="0">
                <a:latin typeface="+mj-lt"/>
                <a:cs typeface="Arial"/>
              </a:rPr>
              <a:t>Divide the work into phases and describe the work to be performed in each phase (timeline).</a:t>
            </a:r>
            <a:endParaRPr lang="en-US" sz="2400" b="1" dirty="0">
              <a:latin typeface="+mj-lt"/>
              <a:cs typeface="Times New Roman"/>
            </a:endParaRPr>
          </a:p>
          <a:p>
            <a:endParaRPr lang="en-US" b="1" dirty="0">
              <a:latin typeface="+mj-lt"/>
              <a:cs typeface="Times New Roman"/>
            </a:endParaRPr>
          </a:p>
          <a:p>
            <a:endParaRPr lang="en-US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30637747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Reference Letters</a:t>
            </a:r>
            <a:endParaRPr lang="en-US" dirty="0">
              <a:latin typeface="+mn-lt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44562"/>
            <a:ext cx="8229600" cy="4618037"/>
          </a:xfrm>
        </p:spPr>
        <p:txBody>
          <a:bodyPr/>
          <a:lstStyle/>
          <a:p>
            <a:r>
              <a:rPr lang="en-US" sz="2400" b="1" dirty="0">
                <a:solidFill>
                  <a:srgbClr val="3333CC"/>
                </a:solidFill>
                <a:latin typeface="+mn-lt"/>
                <a:cs typeface="Arial"/>
              </a:rPr>
              <a:t>Three</a:t>
            </a:r>
            <a:r>
              <a:rPr lang="en-US" sz="2400" b="1" dirty="0">
                <a:latin typeface="+mn-lt"/>
                <a:cs typeface="Arial"/>
              </a:rPr>
              <a:t> reference letters required.</a:t>
            </a:r>
          </a:p>
          <a:p>
            <a:r>
              <a:rPr lang="en-US" sz="2400" b="1" dirty="0">
                <a:latin typeface="+mn-lt"/>
                <a:cs typeface="Arial"/>
              </a:rPr>
              <a:t>Important to ask someone who knows you well enough that they can cite specific examples of your work and/or personal characteristics that support your proposal </a:t>
            </a:r>
          </a:p>
          <a:p>
            <a:r>
              <a:rPr lang="en-US" sz="2400" b="1" dirty="0">
                <a:latin typeface="+mn-lt"/>
                <a:cs typeface="Arial"/>
              </a:rPr>
              <a:t>Ask for letters well in advance - Professors, Intern and Coop Supervisors, Research Supervisors </a:t>
            </a:r>
          </a:p>
          <a:p>
            <a:r>
              <a:rPr lang="en-US" sz="2400" b="1" dirty="0">
                <a:latin typeface="+mn-lt"/>
                <a:cs typeface="Arial"/>
              </a:rPr>
              <a:t>Provide a brief synopsis (no more than a couple of pages) of yourself to your references</a:t>
            </a:r>
          </a:p>
          <a:p>
            <a:pPr lvl="1"/>
            <a:r>
              <a:rPr lang="en-US" sz="2000" b="1" dirty="0">
                <a:latin typeface="+mn-lt"/>
                <a:cs typeface="Arial"/>
              </a:rPr>
              <a:t>Personal and academic achievements</a:t>
            </a:r>
          </a:p>
          <a:p>
            <a:pPr lvl="1"/>
            <a:r>
              <a:rPr lang="en-US" sz="2000" b="1" dirty="0">
                <a:latin typeface="+mn-lt"/>
                <a:cs typeface="Arial"/>
              </a:rPr>
              <a:t>Activities your references would not be aware of that support your personal characteristics and goals</a:t>
            </a:r>
          </a:p>
          <a:p>
            <a:pPr marL="0" indent="0">
              <a:buNone/>
            </a:pPr>
            <a:endParaRPr lang="en-US" b="1" dirty="0">
              <a:latin typeface="+mn-lt"/>
              <a:cs typeface="Times New Roman"/>
            </a:endParaRPr>
          </a:p>
          <a:p>
            <a:endParaRPr lang="en-US" b="1" dirty="0">
              <a:latin typeface="+mn-lt"/>
              <a:cs typeface="Times New Roman"/>
            </a:endParaRPr>
          </a:p>
          <a:p>
            <a:endParaRPr lang="en-US" b="1" dirty="0">
              <a:latin typeface="+mn-lt"/>
              <a:cs typeface="Times New Roman"/>
            </a:endParaRPr>
          </a:p>
          <a:p>
            <a:endParaRPr lang="en-US" b="1" dirty="0">
              <a:latin typeface="+mn-lt"/>
              <a:cs typeface="Times New Roman"/>
            </a:endParaRPr>
          </a:p>
          <a:p>
            <a:endParaRPr lang="en-US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75284885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B389C-C36D-DD72-55CE-7058CE30C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Take 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789467-9E21-F291-149E-09521D3D08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70886"/>
            <a:ext cx="8229600" cy="4286913"/>
          </a:xfrm>
        </p:spPr>
        <p:txBody>
          <a:bodyPr/>
          <a:lstStyle/>
          <a:p>
            <a:r>
              <a:rPr lang="en-US" b="1" dirty="0"/>
              <a:t>Ask not – Receive not…so go ASK!</a:t>
            </a:r>
          </a:p>
          <a:p>
            <a:r>
              <a:rPr lang="en-US" b="1" dirty="0"/>
              <a:t>Identify opportunities</a:t>
            </a:r>
          </a:p>
          <a:p>
            <a:r>
              <a:rPr lang="en-US" b="1" dirty="0"/>
              <a:t>Develop essays</a:t>
            </a:r>
          </a:p>
          <a:p>
            <a:r>
              <a:rPr lang="en-US" b="1" dirty="0"/>
              <a:t>Compile transcripts</a:t>
            </a:r>
          </a:p>
          <a:p>
            <a:r>
              <a:rPr lang="en-US" b="1" dirty="0"/>
              <a:t>Cultivate letters of recommendation</a:t>
            </a:r>
          </a:p>
          <a:p>
            <a:r>
              <a:rPr lang="en-US" b="1" dirty="0"/>
              <a:t>Get counsel from faculty and staff</a:t>
            </a:r>
          </a:p>
          <a:p>
            <a:r>
              <a:rPr lang="en-US" b="1" dirty="0"/>
              <a:t>Submit compelling applications</a:t>
            </a: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83374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35842" name="Picture 4" descr="TTUtl_DblTalt_c4Crvs.t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463" y="1752600"/>
            <a:ext cx="3521075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30046-5875-8A81-B857-F3B38E8B8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Graduate Writing Center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3822FD-74E0-C930-C591-FF421D604DCC}"/>
              </a:ext>
            </a:extLst>
          </p:cNvPr>
          <p:cNvSpPr txBox="1"/>
          <p:nvPr/>
        </p:nvSpPr>
        <p:spPr>
          <a:xfrm>
            <a:off x="838200" y="1252521"/>
            <a:ext cx="74676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https://www.depts.ttu.edu/gradschool/gswc.php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3E21D2-CA2D-C782-4186-35330BD155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00" t="59949" r="3333" b="8783"/>
          <a:stretch/>
        </p:blipFill>
        <p:spPr>
          <a:xfrm>
            <a:off x="266700" y="3048000"/>
            <a:ext cx="8610600" cy="16764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800703C-1661-2E21-3B95-E094D3BE7A46}"/>
              </a:ext>
            </a:extLst>
          </p:cNvPr>
          <p:cNvSpPr txBox="1"/>
          <p:nvPr/>
        </p:nvSpPr>
        <p:spPr>
          <a:xfrm>
            <a:off x="2209800" y="1832620"/>
            <a:ext cx="457615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0" dirty="0">
                <a:solidFill>
                  <a:srgbClr val="212529"/>
                </a:solidFill>
                <a:effectLst/>
                <a:latin typeface="+mj-lt"/>
              </a:rPr>
              <a:t>806.742.2476, ext. 1</a:t>
            </a:r>
          </a:p>
          <a:p>
            <a:pPr algn="ctr"/>
            <a:r>
              <a:rPr lang="en-US" sz="2800" b="1" i="0" u="none" strike="noStrike" dirty="0">
                <a:solidFill>
                  <a:srgbClr val="D60000"/>
                </a:solidFill>
                <a:effectLst/>
                <a:latin typeface="+mj-lt"/>
                <a:hlinkClick r:id="rId3"/>
              </a:rPr>
              <a:t>gradwritingcenter@ttu.edu</a:t>
            </a:r>
            <a:endParaRPr lang="en-US" sz="2800" b="1" i="0" dirty="0">
              <a:solidFill>
                <a:srgbClr val="212529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26700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B30F6-43C2-5FFF-AAE2-B245D7566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Why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E6656A-9D9A-639D-F772-C4A0CB78A67F}"/>
              </a:ext>
            </a:extLst>
          </p:cNvPr>
          <p:cNvSpPr txBox="1">
            <a:spLocks/>
          </p:cNvSpPr>
          <p:nvPr/>
        </p:nvSpPr>
        <p:spPr>
          <a:xfrm>
            <a:off x="322346" y="944562"/>
            <a:ext cx="8534400" cy="4618038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000" b="1" dirty="0">
                <a:latin typeface="+mn-lt"/>
              </a:rPr>
              <a:t>Why should students apply for externally funded fellowships and other awards?</a:t>
            </a:r>
          </a:p>
          <a:p>
            <a:endParaRPr lang="en-US" sz="200" b="1" dirty="0">
              <a:solidFill>
                <a:srgbClr val="002060"/>
              </a:solidFill>
              <a:latin typeface="+mn-lt"/>
            </a:endParaRP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600" b="1" dirty="0">
                <a:solidFill>
                  <a:srgbClr val="000000"/>
                </a:solidFill>
                <a:latin typeface="+mn-lt"/>
              </a:rPr>
              <a:t>Individual benefits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US" i="1" dirty="0">
                <a:solidFill>
                  <a:srgbClr val="000000"/>
                </a:solidFill>
                <a:latin typeface="+mn-lt"/>
              </a:rPr>
              <a:t>Financial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US" i="1" dirty="0">
                <a:solidFill>
                  <a:srgbClr val="000000"/>
                </a:solidFill>
                <a:latin typeface="+mn-lt"/>
              </a:rPr>
              <a:t>Prestige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US" i="1" dirty="0">
                <a:solidFill>
                  <a:srgbClr val="000000"/>
                </a:solidFill>
                <a:latin typeface="+mn-lt"/>
              </a:rPr>
              <a:t>More opportunities</a:t>
            </a:r>
          </a:p>
          <a:p>
            <a:pPr lvl="2"/>
            <a:endParaRPr lang="en-US" sz="1200" i="1" dirty="0">
              <a:solidFill>
                <a:srgbClr val="000000"/>
              </a:solidFill>
              <a:latin typeface="+mn-lt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rgbClr val="000000"/>
                </a:solidFill>
                <a:latin typeface="+mn-lt"/>
              </a:rPr>
              <a:t>Enhance scholarly activity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000000"/>
                </a:solidFill>
                <a:latin typeface="+mn-lt"/>
              </a:rPr>
              <a:t>More publications/performances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000000"/>
                </a:solidFill>
                <a:latin typeface="+mn-lt"/>
              </a:rPr>
              <a:t>More funded research projects</a:t>
            </a:r>
          </a:p>
          <a:p>
            <a:pPr lvl="1"/>
            <a:endParaRPr lang="en-US" sz="1200" b="1" dirty="0">
              <a:solidFill>
                <a:srgbClr val="000000"/>
              </a:solidFill>
              <a:latin typeface="+mn-lt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rgbClr val="000000"/>
                </a:solidFill>
                <a:latin typeface="+mn-lt"/>
              </a:rPr>
              <a:t>Institutional benefits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000000"/>
                </a:solidFill>
                <a:latin typeface="+mn-lt"/>
              </a:rPr>
              <a:t>Increases graduate student capacity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000000"/>
                </a:solidFill>
                <a:latin typeface="+mn-lt"/>
              </a:rPr>
              <a:t>Contributes to stature of university</a:t>
            </a:r>
          </a:p>
        </p:txBody>
      </p:sp>
      <p:pic>
        <p:nvPicPr>
          <p:cNvPr id="4" name="Picture 2" descr="Fellowships">
            <a:extLst>
              <a:ext uri="{FF2B5EF4-FFF2-40B4-BE49-F238E27FC236}">
                <a16:creationId xmlns:a16="http://schemas.microsoft.com/office/drawing/2014/main" id="{724A2DFD-48CC-A2EA-8C1C-5FC578CC4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133600"/>
            <a:ext cx="3182854" cy="2073276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6081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8E9FC6A8-EAA7-BB09-E8A1-5C11C706BF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The Opportunities</a:t>
            </a:r>
          </a:p>
        </p:txBody>
      </p:sp>
      <p:sp>
        <p:nvSpPr>
          <p:cNvPr id="16387" name="Content Placeholder 5">
            <a:extLst>
              <a:ext uri="{FF2B5EF4-FFF2-40B4-BE49-F238E27FC236}">
                <a16:creationId xmlns:a16="http://schemas.microsoft.com/office/drawing/2014/main" id="{1F0BEF00-C0D1-EEF0-B278-F93E4DD67F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927937"/>
            <a:ext cx="8382000" cy="322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ct val="2500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00050" indent="-285750">
              <a:spcBef>
                <a:spcPct val="20000"/>
              </a:spcBef>
              <a:buClr>
                <a:srgbClr val="CC0000"/>
              </a:buClr>
              <a:buSzPct val="9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742950" indent="-228600">
              <a:spcBef>
                <a:spcPct val="40000"/>
              </a:spcBef>
              <a:buChar char="•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58888" indent="-228600">
              <a:spcBef>
                <a:spcPct val="4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Char char="•"/>
            </a:pPr>
            <a:r>
              <a:rPr lang="en-US" altLang="en-US" sz="2800" b="1" dirty="0">
                <a:latin typeface="+mn-lt"/>
                <a:ea typeface="MS PGothic" panose="020B0600070205080204" pitchFamily="34" charset="-128"/>
              </a:rPr>
              <a:t> Comprehensive, multi-year fellowship awards</a:t>
            </a:r>
          </a:p>
          <a:p>
            <a:pPr>
              <a:buFontTx/>
              <a:buChar char="•"/>
            </a:pPr>
            <a:r>
              <a:rPr lang="en-US" altLang="en-US" sz="2800" b="1" dirty="0">
                <a:latin typeface="+mn-lt"/>
                <a:ea typeface="MS PGothic" panose="020B0600070205080204" pitchFamily="34" charset="-128"/>
              </a:rPr>
              <a:t> Travel funding for research conferences                       </a:t>
            </a:r>
          </a:p>
          <a:p>
            <a:pPr>
              <a:buFontTx/>
              <a:buChar char="•"/>
            </a:pPr>
            <a:r>
              <a:rPr lang="en-US" altLang="en-US" sz="2800" b="1" dirty="0">
                <a:latin typeface="+mn-lt"/>
                <a:ea typeface="MS PGothic" panose="020B0600070205080204" pitchFamily="34" charset="-128"/>
              </a:rPr>
              <a:t> Short-term/special purpose awards</a:t>
            </a:r>
          </a:p>
          <a:p>
            <a:pPr>
              <a:buFontTx/>
              <a:buChar char="•"/>
            </a:pPr>
            <a:r>
              <a:rPr lang="en-US" altLang="en-US" sz="2800" b="1" dirty="0">
                <a:latin typeface="+mn-lt"/>
                <a:ea typeface="MS PGothic" panose="020B0600070205080204" pitchFamily="34" charset="-128"/>
              </a:rPr>
              <a:t> International experiences</a:t>
            </a:r>
          </a:p>
        </p:txBody>
      </p:sp>
      <p:pic>
        <p:nvPicPr>
          <p:cNvPr id="16388" name="Picture 7">
            <a:extLst>
              <a:ext uri="{FF2B5EF4-FFF2-40B4-BE49-F238E27FC236}">
                <a16:creationId xmlns:a16="http://schemas.microsoft.com/office/drawing/2014/main" id="{A059CE59-C059-BB64-E1A0-B427368197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4316" y="2590800"/>
            <a:ext cx="2895080" cy="289508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38E702CD-65DD-8BEC-E63D-4D2329746D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Searching for Fellowships</a:t>
            </a:r>
          </a:p>
        </p:txBody>
      </p:sp>
      <p:sp>
        <p:nvSpPr>
          <p:cNvPr id="21507" name="Subtitle 3">
            <a:extLst>
              <a:ext uri="{FF2B5EF4-FFF2-40B4-BE49-F238E27FC236}">
                <a16:creationId xmlns:a16="http://schemas.microsoft.com/office/drawing/2014/main" id="{6F4123A2-7474-4ECF-C78F-5C8C716928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638" y="1281113"/>
            <a:ext cx="8869362" cy="114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spcAft>
                <a:spcPct val="2500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00050" indent="-285750">
              <a:spcBef>
                <a:spcPct val="20000"/>
              </a:spcBef>
              <a:buClr>
                <a:srgbClr val="CC0000"/>
              </a:buClr>
              <a:buSzPct val="9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742950" indent="-228600">
              <a:spcBef>
                <a:spcPct val="40000"/>
              </a:spcBef>
              <a:buChar char="•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58888" indent="-228600">
              <a:spcBef>
                <a:spcPct val="4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Char char="•"/>
            </a:pPr>
            <a:r>
              <a:rPr lang="en-US" altLang="en-US" sz="2800" dirty="0">
                <a:latin typeface="+mn-lt"/>
                <a:ea typeface="MS PGothic" panose="020B0600070205080204" pitchFamily="34" charset="-128"/>
              </a:rPr>
              <a:t>Go to </a:t>
            </a:r>
            <a:r>
              <a:rPr lang="en-US" altLang="en-US" sz="2800" b="1" dirty="0">
                <a:latin typeface="+mn-lt"/>
                <a:ea typeface="MS PGothic" panose="020B0600070205080204" pitchFamily="34" charset="-128"/>
                <a:hlinkClick r:id="rId2"/>
              </a:rPr>
              <a:t>www.depts.ttu.edu/gradschool</a:t>
            </a:r>
            <a:endParaRPr lang="en-US" altLang="en-US" sz="2800" b="1" dirty="0">
              <a:latin typeface="+mn-lt"/>
              <a:ea typeface="MS PGothic" panose="020B0600070205080204" pitchFamily="34" charset="-128"/>
            </a:endParaRPr>
          </a:p>
          <a:p>
            <a:pPr>
              <a:buFontTx/>
              <a:buChar char="•"/>
            </a:pPr>
            <a:r>
              <a:rPr lang="en-US" altLang="en-US" sz="2800" dirty="0">
                <a:latin typeface="+mn-lt"/>
                <a:ea typeface="MS PGothic" panose="020B0600070205080204" pitchFamily="34" charset="-128"/>
              </a:rPr>
              <a:t>Select “</a:t>
            </a:r>
            <a:r>
              <a:rPr lang="en-US" altLang="en-US" sz="2800" b="1" dirty="0">
                <a:latin typeface="+mn-lt"/>
                <a:ea typeface="MS PGothic" panose="020B0600070205080204" pitchFamily="34" charset="-128"/>
              </a:rPr>
              <a:t>Financial Support</a:t>
            </a:r>
            <a:r>
              <a:rPr lang="en-US" altLang="en-US" sz="2800" dirty="0">
                <a:latin typeface="+mn-lt"/>
                <a:ea typeface="MS PGothic" panose="020B0600070205080204" pitchFamily="34" charset="-128"/>
              </a:rPr>
              <a:t>” tab</a:t>
            </a:r>
          </a:p>
        </p:txBody>
      </p:sp>
      <p:pic>
        <p:nvPicPr>
          <p:cNvPr id="21508" name="Picture 6">
            <a:extLst>
              <a:ext uri="{FF2B5EF4-FFF2-40B4-BE49-F238E27FC236}">
                <a16:creationId xmlns:a16="http://schemas.microsoft.com/office/drawing/2014/main" id="{2152FEB8-D653-B2FA-071C-0EF5023CF8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3" t="13777" r="5141" b="47488"/>
          <a:stretch>
            <a:fillRect/>
          </a:stretch>
        </p:blipFill>
        <p:spPr bwMode="auto">
          <a:xfrm>
            <a:off x="47625" y="2590800"/>
            <a:ext cx="904875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60D8AEA1-E3BF-D9ED-A688-981DBD7071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Searching for Fellowships</a:t>
            </a:r>
          </a:p>
        </p:txBody>
      </p:sp>
      <p:pic>
        <p:nvPicPr>
          <p:cNvPr id="22531" name="Picture 3">
            <a:extLst>
              <a:ext uri="{FF2B5EF4-FFF2-40B4-BE49-F238E27FC236}">
                <a16:creationId xmlns:a16="http://schemas.microsoft.com/office/drawing/2014/main" id="{7ABC59D7-C205-E643-C0A5-E6C436BE7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52" t="12711" r="28999" b="19223"/>
          <a:stretch>
            <a:fillRect/>
          </a:stretch>
        </p:blipFill>
        <p:spPr bwMode="auto">
          <a:xfrm>
            <a:off x="3886200" y="838200"/>
            <a:ext cx="4864100" cy="468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>
            <a:extLst>
              <a:ext uri="{FF2B5EF4-FFF2-40B4-BE49-F238E27FC236}">
                <a16:creationId xmlns:a16="http://schemas.microsoft.com/office/drawing/2014/main" id="{1918D0F9-0086-742A-0C3D-1521EBBB5B9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21" r="81454" b="86514"/>
          <a:stretch>
            <a:fillRect/>
          </a:stretch>
        </p:blipFill>
        <p:spPr bwMode="auto">
          <a:xfrm>
            <a:off x="249238" y="2736850"/>
            <a:ext cx="2768600" cy="61595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nector: Elbow 4">
            <a:extLst>
              <a:ext uri="{FF2B5EF4-FFF2-40B4-BE49-F238E27FC236}">
                <a16:creationId xmlns:a16="http://schemas.microsoft.com/office/drawing/2014/main" id="{0AE1AC24-6250-4B08-A642-D92CCAE8DA4A}"/>
              </a:ext>
            </a:extLst>
          </p:cNvPr>
          <p:cNvCxnSpPr>
            <a:cxnSpLocks/>
          </p:cNvCxnSpPr>
          <p:nvPr/>
        </p:nvCxnSpPr>
        <p:spPr>
          <a:xfrm rot="10800000">
            <a:off x="3124200" y="3040062"/>
            <a:ext cx="690563" cy="625475"/>
          </a:xfrm>
          <a:prstGeom prst="bent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CD953186-4535-DB2F-989C-420C196A38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Significant STEM Fellowships</a:t>
            </a:r>
          </a:p>
        </p:txBody>
      </p:sp>
      <p:sp>
        <p:nvSpPr>
          <p:cNvPr id="20483" name="Content Placeholder 1">
            <a:extLst>
              <a:ext uri="{FF2B5EF4-FFF2-40B4-BE49-F238E27FC236}">
                <a16:creationId xmlns:a16="http://schemas.microsoft.com/office/drawing/2014/main" id="{22DCB8EC-642E-0DD9-BC74-58634D2CCC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838200"/>
            <a:ext cx="8610600" cy="486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ct val="2500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00050" indent="-285750">
              <a:spcBef>
                <a:spcPct val="20000"/>
              </a:spcBef>
              <a:buClr>
                <a:srgbClr val="CC0000"/>
              </a:buClr>
              <a:buSzPct val="9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742950" indent="-228600">
              <a:spcBef>
                <a:spcPct val="40000"/>
              </a:spcBef>
              <a:buChar char="•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58888" indent="-228600">
              <a:spcBef>
                <a:spcPct val="4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Char char="•"/>
            </a:pPr>
            <a:r>
              <a:rPr lang="en-US" altLang="en-US" sz="1800" b="1" dirty="0">
                <a:latin typeface="+mn-lt"/>
                <a:ea typeface="MS PGothic" panose="020B0600070205080204" pitchFamily="34" charset="-128"/>
              </a:rPr>
              <a:t> National Science Foundation-Graduate Research Fellowship Program (GRFP): https://www.nsfgrfp.org/</a:t>
            </a:r>
            <a:endParaRPr lang="en-US" altLang="en-US" sz="1800" b="1" dirty="0">
              <a:latin typeface="+mn-lt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>
              <a:buFontTx/>
              <a:buChar char="•"/>
            </a:pPr>
            <a:r>
              <a:rPr lang="en-US" altLang="en-US" sz="1800" b="1" dirty="0">
                <a:latin typeface="+mn-lt"/>
                <a:ea typeface="MS PGothic" panose="020B0600070205080204" pitchFamily="34" charset="-128"/>
                <a:cs typeface="Arial" panose="020B0604020202020204" pitchFamily="34" charset="0"/>
              </a:rPr>
              <a:t> DOD SMART (Science, Mathematics &amp; Research for Transformation) Fellowships: http://smart.asee.org</a:t>
            </a:r>
          </a:p>
          <a:p>
            <a:pPr>
              <a:buFontTx/>
              <a:buChar char="•"/>
            </a:pPr>
            <a:r>
              <a:rPr lang="en-US" altLang="en-US" sz="1800" b="1" dirty="0">
                <a:latin typeface="+mn-lt"/>
                <a:ea typeface="MS PGothic" panose="020B0600070205080204" pitchFamily="34" charset="-128"/>
                <a:cs typeface="Arial" panose="020B0604020202020204" pitchFamily="34" charset="0"/>
              </a:rPr>
              <a:t> DOD National Defense Science &amp; Engineering Fellowship: http://www.asee.org/ndseg</a:t>
            </a:r>
          </a:p>
          <a:p>
            <a:pPr>
              <a:buFontTx/>
              <a:buChar char="•"/>
            </a:pPr>
            <a:r>
              <a:rPr lang="en-US" altLang="en-US" sz="1800" b="1" dirty="0">
                <a:latin typeface="+mn-lt"/>
                <a:ea typeface="MS PGothic" panose="020B0600070205080204" pitchFamily="34" charset="-128"/>
                <a:cs typeface="Arial" panose="020B0604020202020204" pitchFamily="34" charset="0"/>
              </a:rPr>
              <a:t> National Physical Science Consortium: http://www.npsc.org</a:t>
            </a:r>
          </a:p>
          <a:p>
            <a:pPr>
              <a:buFontTx/>
              <a:buChar char="•"/>
            </a:pPr>
            <a:r>
              <a:rPr lang="en-US" altLang="en-US" sz="1800" b="1" dirty="0">
                <a:latin typeface="+mn-lt"/>
                <a:ea typeface="MS PGothic" panose="020B0600070205080204" pitchFamily="34" charset="-128"/>
                <a:cs typeface="Arial" panose="020B0604020202020204" pitchFamily="34" charset="0"/>
              </a:rPr>
              <a:t> DOE Computational Science Graduate Fellowship, http://www.krellinst.org/csgf</a:t>
            </a:r>
          </a:p>
          <a:p>
            <a:pPr>
              <a:buFontTx/>
              <a:buChar char="•"/>
            </a:pPr>
            <a:r>
              <a:rPr lang="en-US" altLang="en-US" sz="1800" b="1" dirty="0">
                <a:latin typeface="+mn-lt"/>
                <a:ea typeface="MS PGothic" panose="020B0600070205080204" pitchFamily="34" charset="-128"/>
              </a:rPr>
              <a:t> DOE NNSA Stewardship Science Graduate Fellowship: http://www.krellinst.org/ssgf</a:t>
            </a:r>
          </a:p>
          <a:p>
            <a:pPr>
              <a:buFontTx/>
              <a:buChar char="•"/>
            </a:pPr>
            <a:r>
              <a:rPr lang="en-US" altLang="en-US" sz="1800" b="1" dirty="0">
                <a:latin typeface="+mn-lt"/>
                <a:ea typeface="MS PGothic" panose="020B0600070205080204" pitchFamily="34" charset="-128"/>
              </a:rPr>
              <a:t> The Hertz Foundation: http://www.hertzfoundation.org</a:t>
            </a:r>
          </a:p>
          <a:p>
            <a:pPr>
              <a:buFontTx/>
              <a:buChar char="•"/>
            </a:pPr>
            <a:r>
              <a:rPr lang="en-US" altLang="en-US" sz="1800" b="1" dirty="0">
                <a:latin typeface="+mn-lt"/>
                <a:ea typeface="MS PGothic" panose="020B0600070205080204" pitchFamily="34" charset="-128"/>
              </a:rPr>
              <a:t> The National GEM Consortium for underrepresented groups: http://www.gemfellowship.org</a:t>
            </a:r>
          </a:p>
          <a:p>
            <a:pPr>
              <a:buFontTx/>
              <a:buChar char="•"/>
            </a:pPr>
            <a:r>
              <a:rPr lang="en-US" altLang="en-US" sz="1800" b="1" dirty="0">
                <a:latin typeface="+mn-lt"/>
                <a:ea typeface="MS PGothic" panose="020B0600070205080204" pitchFamily="34" charset="-128"/>
              </a:rPr>
              <a:t> Ruth L. </a:t>
            </a:r>
            <a:r>
              <a:rPr lang="en-US" altLang="en-US" sz="1800" b="1" dirty="0" err="1">
                <a:latin typeface="+mn-lt"/>
                <a:ea typeface="MS PGothic" panose="020B0600070205080204" pitchFamily="34" charset="-128"/>
              </a:rPr>
              <a:t>Kirschstein</a:t>
            </a:r>
            <a:r>
              <a:rPr lang="en-US" altLang="en-US" sz="1800" b="1" dirty="0">
                <a:latin typeface="+mn-lt"/>
                <a:ea typeface="MS PGothic" panose="020B0600070205080204" pitchFamily="34" charset="-128"/>
              </a:rPr>
              <a:t> National Research Service Award (NRSA) programs: http://grants.nih.gov/training/nrsa.htm</a:t>
            </a:r>
          </a:p>
          <a:p>
            <a:endParaRPr lang="en-US" altLang="en-US" sz="2000" dirty="0">
              <a:ea typeface="MS PGothic" panose="020B0600070205080204" pitchFamily="34" charset="-128"/>
            </a:endParaRPr>
          </a:p>
          <a:p>
            <a:pPr>
              <a:buFontTx/>
              <a:buChar char="•"/>
            </a:pPr>
            <a:endParaRPr lang="en-US" altLang="en-US" sz="2000" dirty="0">
              <a:ea typeface="MS PGothic" panose="020B0600070205080204" pitchFamily="34" charset="-128"/>
            </a:endParaRPr>
          </a:p>
          <a:p>
            <a:pPr>
              <a:buFontTx/>
              <a:buChar char="•"/>
            </a:pPr>
            <a:endParaRPr lang="en-US" altLang="en-US" sz="2000" dirty="0">
              <a:ea typeface="MS PGothic" panose="020B0600070205080204" pitchFamily="34" charset="-128"/>
            </a:endParaRPr>
          </a:p>
          <a:p>
            <a:pPr>
              <a:buFontTx/>
              <a:buChar char="•"/>
            </a:pPr>
            <a:endParaRPr lang="en-US" altLang="en-US" sz="2000" dirty="0">
              <a:ea typeface="MS PGothic" panose="020B0600070205080204" pitchFamily="34" charset="-128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3" name="Picture 2">
            <a:extLst>
              <a:ext uri="{FF2B5EF4-FFF2-40B4-BE49-F238E27FC236}">
                <a16:creationId xmlns:a16="http://schemas.microsoft.com/office/drawing/2014/main" id="{D690D6E4-6373-A1F9-8359-2490E086E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575" y="4099719"/>
            <a:ext cx="1720850" cy="172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Title 1">
            <a:extLst>
              <a:ext uri="{FF2B5EF4-FFF2-40B4-BE49-F238E27FC236}">
                <a16:creationId xmlns:a16="http://schemas.microsoft.com/office/drawing/2014/main" id="{115A6FD7-7FD5-3191-E3FA-B3FF37C8A8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Competitive Federal Fellowships</a:t>
            </a:r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51D89C35-E53F-BB59-4CC1-902815499A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9" y="942975"/>
            <a:ext cx="8353424" cy="401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ct val="2500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00050" indent="-285750">
              <a:spcBef>
                <a:spcPct val="20000"/>
              </a:spcBef>
              <a:buClr>
                <a:srgbClr val="CC0000"/>
              </a:buClr>
              <a:buSzPct val="9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742950" indent="-228600">
              <a:spcBef>
                <a:spcPct val="40000"/>
              </a:spcBef>
              <a:buChar char="•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58888" indent="-228600">
              <a:spcBef>
                <a:spcPct val="4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800" dirty="0">
                <a:latin typeface="+mn-lt"/>
              </a:rPr>
              <a:t>The US Federal Government supports many fellowship programs for US citizens, US nationals, or permanent residents.</a:t>
            </a:r>
          </a:p>
          <a:p>
            <a:r>
              <a:rPr lang="en-US" altLang="en-US" sz="1800" b="1" dirty="0">
                <a:latin typeface="+mn-lt"/>
                <a:cs typeface="Arial" panose="020B0604020202020204" pitchFamily="34" charset="0"/>
              </a:rPr>
              <a:t>National Science Foundation Graduate Research Fellowship Program: </a:t>
            </a:r>
            <a:r>
              <a:rPr lang="en-US" altLang="en-US" sz="1800" dirty="0">
                <a:latin typeface="+mn-lt"/>
                <a:cs typeface="Arial" panose="020B0604020202020204" pitchFamily="34" charset="0"/>
              </a:rPr>
              <a:t>$159,000 in stipend and cost-of-education to support research in many science and engineering fields.</a:t>
            </a:r>
          </a:p>
          <a:p>
            <a:r>
              <a:rPr lang="en-US" altLang="en-US" sz="1800" b="1" dirty="0">
                <a:latin typeface="+mn-lt"/>
                <a:cs typeface="Arial" panose="020B0604020202020204" pitchFamily="34" charset="0"/>
              </a:rPr>
              <a:t>Fulbright</a:t>
            </a:r>
            <a:r>
              <a:rPr lang="en-US" altLang="en-US" sz="1800" dirty="0">
                <a:latin typeface="+mn-lt"/>
                <a:cs typeface="Arial" panose="020B0604020202020204" pitchFamily="34" charset="0"/>
              </a:rPr>
              <a:t>: 6-9 months of support to conduct research, teach, or enroll in a special MS program in over 100 countries.</a:t>
            </a:r>
          </a:p>
          <a:p>
            <a:r>
              <a:rPr lang="en-US" altLang="en-US" sz="1800" b="1" dirty="0">
                <a:latin typeface="+mn-lt"/>
                <a:cs typeface="Arial" panose="020B0604020202020204" pitchFamily="34" charset="0"/>
              </a:rPr>
              <a:t>National Institutes of Health Ruth L. </a:t>
            </a:r>
            <a:r>
              <a:rPr lang="en-US" altLang="en-US" sz="1800" b="1" dirty="0" err="1">
                <a:latin typeface="+mn-lt"/>
                <a:cs typeface="Arial" panose="020B0604020202020204" pitchFamily="34" charset="0"/>
              </a:rPr>
              <a:t>Kirschstein</a:t>
            </a:r>
            <a:r>
              <a:rPr lang="en-US" altLang="en-US" sz="1800" b="1" dirty="0">
                <a:latin typeface="+mn-lt"/>
                <a:cs typeface="Arial" panose="020B0604020202020204" pitchFamily="34" charset="0"/>
              </a:rPr>
              <a:t> Pre-doctoral Individual National Research Service Award: </a:t>
            </a:r>
            <a:r>
              <a:rPr lang="en-US" altLang="en-US" sz="1800" dirty="0">
                <a:latin typeface="+mn-lt"/>
                <a:cs typeface="Arial" panose="020B0604020202020204" pitchFamily="34" charset="0"/>
              </a:rPr>
              <a:t>The program enables promising pre-doctoral students with potential to develop into a productive, independent research scientists, to obtain mentored research training while conducting dissertation research. </a:t>
            </a:r>
            <a:endParaRPr lang="en-US" altLang="en-US" sz="1800" b="1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7412" name="Picture 2" descr="Fulbright U.S. Student Program Â» Fellowships &amp; Scholarships ...">
            <a:extLst>
              <a:ext uri="{FF2B5EF4-FFF2-40B4-BE49-F238E27FC236}">
                <a16:creationId xmlns:a16="http://schemas.microsoft.com/office/drawing/2014/main" id="{B0264076-9DB6-0037-DBE0-245AE91CE4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728369"/>
            <a:ext cx="2908300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4" descr="Instructions and Form Files for PHS 416-1">
            <a:extLst>
              <a:ext uri="{FF2B5EF4-FFF2-40B4-BE49-F238E27FC236}">
                <a16:creationId xmlns:a16="http://schemas.microsoft.com/office/drawing/2014/main" id="{28224F79-61B8-4A56-31D5-C5B339F95D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900" y="4382294"/>
            <a:ext cx="2849563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2"/>
  <p:tag name="MMPROD_UIDATA" val="&lt;database version=&quot;7.0&quot;&gt;&lt;object type=&quot;1&quot; unique_id=&quot;10001&quot;&gt;&lt;object type=&quot;8&quot; unique_id=&quot;78320&quot;&gt;&lt;/object&gt;&lt;object type=&quot;2&quot; unique_id=&quot;78321&quot;&gt;&lt;object type=&quot;3&quot; unique_id=&quot;78322&quot;&gt;&lt;property id=&quot;20148&quot; value=&quot;5&quot;/&gt;&lt;property id=&quot;20300&quot; value=&quot;Slide 1&quot;/&gt;&lt;property id=&quot;20307&quot; value=&quot;277&quot;/&gt;&lt;/object&gt;&lt;object type=&quot;3&quot; unique_id=&quot;78323&quot;&gt;&lt;property id=&quot;20148&quot; value=&quot;5&quot;/&gt;&lt;property id=&quot;20300&quot; value=&quot;Slide 2&quot;/&gt;&lt;property id=&quot;20307&quot; value=&quot;304&quot;/&gt;&lt;/object&gt;&lt;object type=&quot;3&quot; unique_id=&quot;78324&quot;&gt;&lt;property id=&quot;20148&quot; value=&quot;5&quot;/&gt;&lt;property id=&quot;20300&quot; value=&quot;Slide 3&quot;/&gt;&lt;property id=&quot;20307&quot; value=&quot;305&quot;/&gt;&lt;/object&gt;&lt;object type=&quot;3&quot; unique_id=&quot;78325&quot;&gt;&lt;property id=&quot;20148&quot; value=&quot;5&quot;/&gt;&lt;property id=&quot;20300&quot; value=&quot;Slide 4&quot;/&gt;&lt;property id=&quot;20307&quot; value=&quot;306&quot;/&gt;&lt;/object&gt;&lt;object type=&quot;3&quot; unique_id=&quot;78326&quot;&gt;&lt;property id=&quot;20148&quot; value=&quot;5&quot;/&gt;&lt;property id=&quot;20300&quot; value=&quot;Slide 5&quot;/&gt;&lt;property id=&quot;20307&quot; value=&quot;307&quot;/&gt;&lt;/object&gt;&lt;object type=&quot;3&quot; unique_id=&quot;78327&quot;&gt;&lt;property id=&quot;20148&quot; value=&quot;5&quot;/&gt;&lt;property id=&quot;20300&quot; value=&quot;Slide 6&quot;/&gt;&lt;property id=&quot;20307&quot; value=&quot;308&quot;/&gt;&lt;/object&gt;&lt;object type=&quot;3&quot; unique_id=&quot;78328&quot;&gt;&lt;property id=&quot;20148&quot; value=&quot;5&quot;/&gt;&lt;property id=&quot;20300&quot; value=&quot;Slide 7&quot;/&gt;&lt;property id=&quot;20307&quot; value=&quot;309&quot;/&gt;&lt;/object&gt;&lt;object type=&quot;3&quot; unique_id=&quot;78329&quot;&gt;&lt;property id=&quot;20148&quot; value=&quot;5&quot;/&gt;&lt;property id=&quot;20300&quot; value=&quot;Slide 8&quot;/&gt;&lt;property id=&quot;20307&quot; value=&quot;310&quot;/&gt;&lt;/object&gt;&lt;object type=&quot;3&quot; unique_id=&quot;78330&quot;&gt;&lt;property id=&quot;20148&quot; value=&quot;5&quot;/&gt;&lt;property id=&quot;20300&quot; value=&quot;Slide 9&quot;/&gt;&lt;property id=&quot;20307&quot; value=&quot;311&quot;/&gt;&lt;/object&gt;&lt;object type=&quot;3&quot; unique_id=&quot;78331&quot;&gt;&lt;property id=&quot;20148&quot; value=&quot;5&quot;/&gt;&lt;property id=&quot;20300&quot; value=&quot;Slide 10&quot;/&gt;&lt;property id=&quot;20307&quot; value=&quot;312&quot;/&gt;&lt;/object&gt;&lt;object type=&quot;3&quot; unique_id=&quot;78332&quot;&gt;&lt;property id=&quot;20148&quot; value=&quot;5&quot;/&gt;&lt;property id=&quot;20300&quot; value=&quot;Slide 11&quot;/&gt;&lt;property id=&quot;20307&quot; value=&quot;313&quot;/&gt;&lt;/object&gt;&lt;object type=&quot;3&quot; unique_id=&quot;78333&quot;&gt;&lt;property id=&quot;20148&quot; value=&quot;5&quot;/&gt;&lt;property id=&quot;20300&quot; value=&quot;Slide 13&quot;/&gt;&lt;property id=&quot;20307&quot; value=&quot;314&quot;/&gt;&lt;/object&gt;&lt;object type=&quot;3&quot; unique_id=&quot;78334&quot;&gt;&lt;property id=&quot;20148&quot; value=&quot;5&quot;/&gt;&lt;property id=&quot;20300&quot; value=&quot;Slide 14 - &amp;quot;Graduate Research Plan Statement&amp;quot;&quot;/&gt;&lt;property id=&quot;20307&quot; value=&quot;262&quot;/&gt;&lt;/object&gt;&lt;object type=&quot;3&quot; unique_id=&quot;78335&quot;&gt;&lt;property id=&quot;20148&quot; value=&quot;5&quot;/&gt;&lt;property id=&quot;20300&quot; value=&quot;Slide 15 - &amp;quot;Graduate Research Plan Statement&amp;quot;&quot;/&gt;&lt;property id=&quot;20307&quot; value=&quot;316&quot;/&gt;&lt;/object&gt;&lt;object type=&quot;3&quot; unique_id=&quot;78336&quot;&gt;&lt;property id=&quot;20148&quot; value=&quot;5&quot;/&gt;&lt;property id=&quot;20300&quot; value=&quot;Slide 16 - &amp;quot;Graduate Research Plan Statement&amp;quot;&quot;/&gt;&lt;property id=&quot;20307&quot; value=&quot;322&quot;/&gt;&lt;/object&gt;&lt;object type=&quot;3&quot; unique_id=&quot;78337&quot;&gt;&lt;property id=&quot;20148&quot; value=&quot;5&quot;/&gt;&lt;property id=&quot;20300&quot; value=&quot;Slide 17 - &amp;quot;Graduate Research Plan Statement&amp;quot;&quot;/&gt;&lt;property id=&quot;20307&quot; value=&quot;323&quot;/&gt;&lt;/object&gt;&lt;object type=&quot;3&quot; unique_id=&quot;78338&quot;&gt;&lt;property id=&quot;20148&quot; value=&quot;5&quot;/&gt;&lt;property id=&quot;20300&quot; value=&quot;Slide 18 - &amp;quot;Reference Letters&amp;quot;&quot;/&gt;&lt;property id=&quot;20307&quot; value=&quot;317&quot;/&gt;&lt;/object&gt;&lt;object type=&quot;3&quot; unique_id=&quot;78339&quot;&gt;&lt;property id=&quot;20148&quot; value=&quot;5&quot;/&gt;&lt;property id=&quot;20300&quot; value=&quot;Slide 19 - &amp;quot;Competitive Application&amp;quot;&quot;/&gt;&lt;property id=&quot;20307&quot; value=&quot;318&quot;/&gt;&lt;/object&gt;&lt;object type=&quot;3&quot; unique_id=&quot;78340&quot;&gt;&lt;property id=&quot;20148&quot; value=&quot;5&quot;/&gt;&lt;property id=&quot;20300&quot; value=&quot;Slide 20 - &amp;quot;Competitive Application&amp;quot;&quot;/&gt;&lt;property id=&quot;20307&quot; value=&quot;319&quot;/&gt;&lt;/object&gt;&lt;object type=&quot;3&quot; unique_id=&quot;78341&quot;&gt;&lt;property id=&quot;20148&quot; value=&quot;5&quot;/&gt;&lt;property id=&quot;20300&quot; value=&quot;Slide 22 - &amp;quot;Other Significant STEM Fellowships&amp;quot;&quot;/&gt;&lt;property id=&quot;20307&quot; value=&quot;320&quot;/&gt;&lt;/object&gt;&lt;object type=&quot;3&quot; unique_id=&quot;78342&quot;&gt;&lt;property id=&quot;20148&quot; value=&quot;5&quot;/&gt;&lt;property id=&quot;20300&quot; value=&quot;Slide 23 - &amp;quot;National Institutes of Health Fellowships&amp;quot;&quot;/&gt;&lt;property id=&quot;20307&quot; value=&quot;321&quot;/&gt;&lt;/object&gt;&lt;object type=&quot;3&quot; unique_id=&quot;78343&quot;&gt;&lt;property id=&quot;20148&quot; value=&quot;5&quot;/&gt;&lt;property id=&quot;20300&quot; value=&quot;Slide 24&quot;/&gt;&lt;property id=&quot;20307&quot; value=&quot;265&quot;/&gt;&lt;/object&gt;&lt;object type=&quot;3&quot; unique_id=&quot;78704&quot;&gt;&lt;property id=&quot;20148&quot; value=&quot;5&quot;/&gt;&lt;property id=&quot;20300&quot; value=&quot;Slide 21 - &amp;quot;Checklist &amp;amp; Deadlines&amp;quot;&quot;/&gt;&lt;property id=&quot;20307&quot; value=&quot;324&quot;/&gt;&lt;/object&gt;&lt;object type=&quot;3&quot; unique_id=&quot;78980&quot;&gt;&lt;property id=&quot;20148&quot; value=&quot;5&quot;/&gt;&lt;property id=&quot;20300&quot; value=&quot;Slide 12&quot;/&gt;&lt;property id=&quot;20307&quot; value=&quot;325&quot;/&gt;&lt;/object&gt;&lt;/object&gt;&lt;/object&gt;&lt;/database&gt;"/>
  <p:tag name="SECTOMILLISECCONVERTED" val="1"/>
  <p:tag name="TPPRESENTATIONGUID" val="a3a13f14-db87-404b-8a1a-4cc243119e43"/>
  <p:tag name="TPVERSION" val="8"/>
  <p:tag name="TPFULLVERSION" val="8.9.3.13"/>
  <p:tag name="PPTVERSION" val="16"/>
  <p:tag name="TPOS" val="2"/>
  <p:tag name="TPLASTSAVEVERSION" val="6.4 PC"/>
</p:tagLst>
</file>

<file path=ppt/theme/theme1.xml><?xml version="1.0" encoding="utf-8"?>
<a:theme xmlns:a="http://schemas.openxmlformats.org/drawingml/2006/main" name="Office Theme">
  <a:themeElements>
    <a:clrScheme name="TTU">
      <a:dk1>
        <a:srgbClr val="000000"/>
      </a:dk1>
      <a:lt1>
        <a:sysClr val="window" lastClr="FFFFFF"/>
      </a:lt1>
      <a:dk2>
        <a:srgbClr val="000000"/>
      </a:dk2>
      <a:lt2>
        <a:srgbClr val="CC0000"/>
      </a:lt2>
      <a:accent1>
        <a:srgbClr val="CCCCCC"/>
      </a:accent1>
      <a:accent2>
        <a:srgbClr val="333333"/>
      </a:accent2>
      <a:accent3>
        <a:srgbClr val="990000"/>
      </a:accent3>
      <a:accent4>
        <a:srgbClr val="C4A97C"/>
      </a:accent4>
      <a:accent5>
        <a:srgbClr val="EFE3B9"/>
      </a:accent5>
      <a:accent6>
        <a:srgbClr val="7399B1"/>
      </a:accent6>
      <a:hlink>
        <a:srgbClr val="003055"/>
      </a:hlink>
      <a:folHlink>
        <a:srgbClr val="A5AD7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31108</TotalTime>
  <Words>1691</Words>
  <Application>Microsoft Office PowerPoint</Application>
  <PresentationFormat>On-screen Show (4:3)</PresentationFormat>
  <Paragraphs>250</Paragraphs>
  <Slides>28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MS PGothic</vt:lpstr>
      <vt:lpstr>Arial</vt:lpstr>
      <vt:lpstr>Calibri</vt:lpstr>
      <vt:lpstr>News Gothic MT</vt:lpstr>
      <vt:lpstr>Times New Roman</vt:lpstr>
      <vt:lpstr>Wingdings</vt:lpstr>
      <vt:lpstr>Office Theme</vt:lpstr>
      <vt:lpstr>PowerPoint Presentation</vt:lpstr>
      <vt:lpstr>PowerPoint Presentation</vt:lpstr>
      <vt:lpstr>Graduate Writing Center</vt:lpstr>
      <vt:lpstr>The Why</vt:lpstr>
      <vt:lpstr>The Opportunities</vt:lpstr>
      <vt:lpstr>Searching for Fellowships</vt:lpstr>
      <vt:lpstr>Searching for Fellowships</vt:lpstr>
      <vt:lpstr>Significant STEM Fellowships</vt:lpstr>
      <vt:lpstr>Competitive Federal Fellowships</vt:lpstr>
      <vt:lpstr>Texas Tech’s Fulbright Process</vt:lpstr>
      <vt:lpstr>Fulbright US Student Program</vt:lpstr>
      <vt:lpstr>NSF GRFP</vt:lpstr>
      <vt:lpstr>2024 NSF GRFP</vt:lpstr>
      <vt:lpstr>2024 NSF GRFP Program Information</vt:lpstr>
      <vt:lpstr>NSF Submission Deadlines</vt:lpstr>
      <vt:lpstr>NSF GRFP</vt:lpstr>
      <vt:lpstr>NSF Review Criteria</vt:lpstr>
      <vt:lpstr>NSF Review Criteria</vt:lpstr>
      <vt:lpstr>Personal, Background, and Future Goals</vt:lpstr>
      <vt:lpstr>Personal, Background, and Future Goals</vt:lpstr>
      <vt:lpstr>Personal, Background, and Future Goals</vt:lpstr>
      <vt:lpstr>Research Plan Statement</vt:lpstr>
      <vt:lpstr>Research Plan Statement</vt:lpstr>
      <vt:lpstr>Research Plan Statement</vt:lpstr>
      <vt:lpstr>Research Plan Statement</vt:lpstr>
      <vt:lpstr>Reference Letters</vt:lpstr>
      <vt:lpstr>Take Action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 -  Slide 1</dc:title>
  <dc:creator>mhoughla</dc:creator>
  <cp:lastModifiedBy>Dallas, Tim</cp:lastModifiedBy>
  <cp:revision>443</cp:revision>
  <cp:lastPrinted>2014-09-19T14:41:37Z</cp:lastPrinted>
  <dcterms:created xsi:type="dcterms:W3CDTF">2010-10-11T15:15:06Z</dcterms:created>
  <dcterms:modified xsi:type="dcterms:W3CDTF">2024-02-07T15:06:36Z</dcterms:modified>
</cp:coreProperties>
</file>