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7" r:id="rId2"/>
    <p:sldId id="383" r:id="rId3"/>
    <p:sldId id="386" r:id="rId4"/>
    <p:sldId id="298" r:id="rId5"/>
    <p:sldId id="387" r:id="rId6"/>
    <p:sldId id="344" r:id="rId7"/>
    <p:sldId id="395" r:id="rId8"/>
    <p:sldId id="394" r:id="rId9"/>
    <p:sldId id="380" r:id="rId10"/>
    <p:sldId id="393" r:id="rId11"/>
    <p:sldId id="391" r:id="rId12"/>
    <p:sldId id="390" r:id="rId13"/>
    <p:sldId id="396" r:id="rId14"/>
    <p:sldId id="265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16" autoAdjust="0"/>
  </p:normalViewPr>
  <p:slideViewPr>
    <p:cSldViewPr>
      <p:cViewPr varScale="1">
        <p:scale>
          <a:sx n="77" d="100"/>
          <a:sy n="77" d="100"/>
        </p:scale>
        <p:origin x="9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8T21:48:04.6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79,'5'-3,"0"1,1-1,-1 1,0 0,1 0,0 1,-1 0,1 0,0 0,0 0,-1 1,1 0,8 1,20-2,98-14,143 2,-152 16,147-6,-180-12,-66 9,1 2,37-2,18 6,-67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8T21:48:28.6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50,'5'-3,"-1"0,1 0,1 1,-1 0,0 0,0 0,1 1,-1-1,1 1,0 1,7-1,2-1,175-16,329 10,-294 11,409-5,534 4,-892 14,-23-1,-168-14,-65-1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8T21:48:55.2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0 107,'428'3,"461"-6,-636-10,93-1,75 1,32-1,-397 13,97-17,-82 11,0 3,85 7,-32-1,183-23,-168 14,-117 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F231EDB7-4E92-A54B-93B2-929268ADC6DF}" type="datetime1">
              <a:rPr lang="en-US"/>
              <a:pPr>
                <a:defRPr/>
              </a:pPr>
              <a:t>9/8/2023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1FEE54B0-646C-884D-BC24-7817843A6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25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297C20-3E02-974E-956B-4DAFC7463550}" type="slidenum">
              <a:rPr lang="en-US" sz="1200">
                <a:latin typeface="Calibri" charset="0"/>
              </a:rPr>
              <a:pPr eaLnBrk="1" hangingPunct="1"/>
              <a:t>14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2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4752"/>
            <a:ext cx="8229600" cy="38892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595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4752"/>
            <a:ext cx="4038600" cy="38892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4752"/>
            <a:ext cx="4038600" cy="38892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035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4752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159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444752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159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45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75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68811-E21F-4B32-9354-19C364991772}" type="datetime1">
              <a:rPr lang="en-US" smtClean="0"/>
              <a:t>9/8/2023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9DFE3-67E1-6843-86B7-9F6C143266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9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2EB9-9646-4FBD-85D5-B7B844029E10}" type="datetime1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A0F7D6C-499A-4C3F-A3E0-F7C96C48C9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8" name="Picture 18" descr="TTU 2 Title Page_logo">
            <a:extLst>
              <a:ext uri="{FF2B5EF4-FFF2-40B4-BE49-F238E27FC236}">
                <a16:creationId xmlns:a16="http://schemas.microsoft.com/office/drawing/2014/main" id="{41666725-39DE-4ABE-AF17-B8F1BF7889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-3175"/>
            <a:ext cx="1103312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137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602F-8403-4B6E-A160-FD1B058718B3}" type="datetime1">
              <a:rPr lang="en-US" smtClean="0"/>
              <a:t>9/8/2023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470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5"/>
          <p:cNvSpPr>
            <a:spLocks noChangeArrowheads="1"/>
          </p:cNvSpPr>
          <p:nvPr userDrawn="1"/>
        </p:nvSpPr>
        <p:spPr bwMode="auto"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  <a:ln w="9525">
            <a:solidFill>
              <a:srgbClr val="C7C7C7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latin typeface="Calibri" charset="0"/>
            </a:endParaRPr>
          </a:p>
        </p:txBody>
      </p:sp>
      <p:pic>
        <p:nvPicPr>
          <p:cNvPr id="1029" name="Picture 8" descr="Footer.tif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91200"/>
            <a:ext cx="82296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customXml" Target="../ink/ink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customXml" Target="../ink/ink1.xm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customXml" Target="../ink/ink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gradfellowships@ttu.edu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pts.ttu.edu/gradschool/financial/StudentRequirements.php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depts.ttu.edu/gradschool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depts.ttu.edu/gradschool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0"/>
            <a:ext cx="3937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400" y="4572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n-lt"/>
                <a:cs typeface="Times New Roman"/>
              </a:rPr>
              <a:t>Fellowship Requirement Orientation</a:t>
            </a:r>
          </a:p>
          <a:p>
            <a:pPr algn="ctr"/>
            <a:r>
              <a:rPr lang="en-US" sz="3200" b="1" dirty="0">
                <a:latin typeface="+mn-lt"/>
                <a:cs typeface="Times New Roman"/>
              </a:rPr>
              <a:t>  Fall 2023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600" y="3124200"/>
            <a:ext cx="5029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cs typeface="Times New Roman"/>
              </a:rPr>
              <a:t>Donna Rogers, M.P.A.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cs typeface="Times New Roman"/>
              </a:rPr>
              <a:t> 	</a:t>
            </a:r>
            <a:r>
              <a:rPr lang="en-US" sz="1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Office of Graduate &amp; Postdoctoral Fellowships</a:t>
            </a:r>
            <a:endParaRPr lang="en-US" sz="1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1" dirty="0">
                <a:latin typeface="+mj-lt"/>
                <a:cs typeface="Times New Roman"/>
              </a:rPr>
              <a:t>Director of Scholarships, Fellowships,</a:t>
            </a:r>
          </a:p>
          <a:p>
            <a:pPr algn="ctr"/>
            <a:r>
              <a:rPr lang="en-US" sz="1400" b="1" dirty="0">
                <a:latin typeface="+mj-lt"/>
                <a:cs typeface="Times New Roman"/>
              </a:rPr>
              <a:t>&amp; Donor Relations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34665-2A06-4486-90E5-A4B646BFA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228600"/>
            <a:ext cx="9144000" cy="8382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Searching for External Funding</a:t>
            </a:r>
            <a:endParaRPr lang="en-US" sz="4000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CBB975-98DF-58BF-4533-2AA130037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066800"/>
            <a:ext cx="6096000" cy="16856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514395-95F0-D7DD-2ADD-97B59ED9E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787331"/>
            <a:ext cx="3200400" cy="27184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C40799-A35A-C851-FBDB-F2A8C96B9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2787331"/>
            <a:ext cx="3212700" cy="2718438"/>
          </a:xfrm>
          <a:prstGeom prst="rect">
            <a:avLst/>
          </a:prstGeom>
        </p:spPr>
      </p:pic>
      <p:sp>
        <p:nvSpPr>
          <p:cNvPr id="17" name="Arrow: Bent-Up 16">
            <a:extLst>
              <a:ext uri="{FF2B5EF4-FFF2-40B4-BE49-F238E27FC236}">
                <a16:creationId xmlns:a16="http://schemas.microsoft.com/office/drawing/2014/main" id="{CE6A6008-0977-A540-6D75-51758C1F81BA}"/>
              </a:ext>
            </a:extLst>
          </p:cNvPr>
          <p:cNvSpPr/>
          <p:nvPr/>
        </p:nvSpPr>
        <p:spPr>
          <a:xfrm rot="10800000">
            <a:off x="381000" y="1526857"/>
            <a:ext cx="838200" cy="1066800"/>
          </a:xfrm>
          <a:prstGeom prst="bentUpArrow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76C1E941-0DE3-8B90-0AA0-07AB1BFF7A5E}"/>
              </a:ext>
            </a:extLst>
          </p:cNvPr>
          <p:cNvSpPr/>
          <p:nvPr/>
        </p:nvSpPr>
        <p:spPr>
          <a:xfrm>
            <a:off x="3733800" y="4267200"/>
            <a:ext cx="1676400" cy="838200"/>
          </a:xfrm>
          <a:prstGeom prst="rightArrow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AE59A18-42EE-486B-7573-4661CA4C3E06}"/>
                  </a:ext>
                </a:extLst>
              </p14:cNvPr>
              <p14:cNvContentPartPr/>
              <p14:nvPr/>
            </p14:nvContentPartPr>
            <p14:xfrm>
              <a:off x="1463696" y="5160443"/>
              <a:ext cx="437400" cy="28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AE59A18-42EE-486B-7573-4661CA4C3E0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10056" y="5052803"/>
                <a:ext cx="54504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101D83D-7B7D-3D51-41FB-C1687B9EFC30}"/>
                  </a:ext>
                </a:extLst>
              </p14:cNvPr>
              <p14:cNvContentPartPr/>
              <p14:nvPr/>
            </p14:nvContentPartPr>
            <p14:xfrm>
              <a:off x="6821216" y="4868123"/>
              <a:ext cx="1244520" cy="18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101D83D-7B7D-3D51-41FB-C1687B9EFC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67576" y="4760123"/>
                <a:ext cx="13521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89B062E-EBFD-5C87-28B9-D06C47259144}"/>
                  </a:ext>
                </a:extLst>
              </p14:cNvPr>
              <p14:cNvContentPartPr/>
              <p14:nvPr/>
            </p14:nvContentPartPr>
            <p14:xfrm>
              <a:off x="1685580" y="1561275"/>
              <a:ext cx="1400400" cy="399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89B062E-EBFD-5C87-28B9-D06C4725914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31580" y="1453275"/>
                <a:ext cx="1508040" cy="25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0028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82F56-99A3-4B1F-A5B1-9FE4ABB3A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Graduate School Notification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358E00EC-E42C-4BBC-9BB3-2C9C31897F74}"/>
              </a:ext>
            </a:extLst>
          </p:cNvPr>
          <p:cNvSpPr txBox="1">
            <a:spLocks/>
          </p:cNvSpPr>
          <p:nvPr/>
        </p:nvSpPr>
        <p:spPr>
          <a:xfrm>
            <a:off x="304511" y="919733"/>
            <a:ext cx="8534978" cy="461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sz="2600" dirty="0">
                <a:latin typeface="+mn-lt"/>
                <a:cs typeface="Times New Roman" panose="02020603050405020304" pitchFamily="18" charset="0"/>
              </a:rPr>
              <a:t>TTU requires the Graduate School to track all external fellowship and scholarship applications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>
                <a:latin typeface="+mn-lt"/>
                <a:cs typeface="Times New Roman" panose="02020603050405020304" pitchFamily="18" charset="0"/>
              </a:rPr>
              <a:t>From the “Funding your Education” tab under “External Fellowships &amp; Grants” there is a “Submit &amp; Follow-up” menu 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>
                <a:latin typeface="+mn-lt"/>
                <a:cs typeface="Times New Roman" panose="02020603050405020304" pitchFamily="18" charset="0"/>
              </a:rPr>
              <a:t>You will be asked to login using your </a:t>
            </a: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eRaider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ID and password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>
                <a:latin typeface="+mn-lt"/>
                <a:cs typeface="Times New Roman" panose="02020603050405020304" pitchFamily="18" charset="0"/>
              </a:rPr>
              <a:t>Complete the requested information </a:t>
            </a:r>
            <a:r>
              <a:rPr lang="en-US" sz="2400" u="sng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at least 1 week prior 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to fellowship/scholarship deadline 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>
                <a:latin typeface="+mn-lt"/>
                <a:cs typeface="Times New Roman" panose="02020603050405020304" pitchFamily="18" charset="0"/>
              </a:rPr>
              <a:t>You will receive notification from Graduate School that it is ok for </a:t>
            </a:r>
            <a:r>
              <a:rPr lang="en-US" sz="2400" b="1" dirty="0">
                <a:latin typeface="+mn-lt"/>
                <a:cs typeface="Times New Roman" panose="02020603050405020304" pitchFamily="18" charset="0"/>
              </a:rPr>
              <a:t>you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to submit the application</a:t>
            </a:r>
          </a:p>
        </p:txBody>
      </p:sp>
    </p:spTree>
    <p:extLst>
      <p:ext uri="{BB962C8B-B14F-4D97-AF65-F5344CB8AC3E}">
        <p14:creationId xmlns:p14="http://schemas.microsoft.com/office/powerpoint/2010/main" val="4201120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3E757-E30E-41C4-9F76-11017F062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Graduate Writing Center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009D8B-47F1-490E-A3D2-FFA67FFB1E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7" t="15307" r="33205"/>
          <a:stretch/>
        </p:blipFill>
        <p:spPr>
          <a:xfrm>
            <a:off x="0" y="762000"/>
            <a:ext cx="5181881" cy="49020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75BBCF-9CE7-4AFC-91A3-836B7C59EE5A}"/>
              </a:ext>
            </a:extLst>
          </p:cNvPr>
          <p:cNvSpPr txBox="1"/>
          <p:nvPr/>
        </p:nvSpPr>
        <p:spPr>
          <a:xfrm>
            <a:off x="6172200" y="3136612"/>
            <a:ext cx="2406649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Director: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Jennifer Marciniak, PhD</a:t>
            </a:r>
          </a:p>
        </p:txBody>
      </p:sp>
    </p:spTree>
    <p:extLst>
      <p:ext uri="{BB962C8B-B14F-4D97-AF65-F5344CB8AC3E}">
        <p14:creationId xmlns:p14="http://schemas.microsoft.com/office/powerpoint/2010/main" val="14083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82F56-99A3-4B1F-A5B1-9FE4ABB3A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Final Notes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358E00EC-E42C-4BBC-9BB3-2C9C31897F74}"/>
              </a:ext>
            </a:extLst>
          </p:cNvPr>
          <p:cNvSpPr txBox="1">
            <a:spLocks/>
          </p:cNvSpPr>
          <p:nvPr/>
        </p:nvSpPr>
        <p:spPr>
          <a:xfrm>
            <a:off x="304511" y="919733"/>
            <a:ext cx="8534978" cy="493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buFont typeface="Arial"/>
              <a:buChar char="•"/>
            </a:pPr>
            <a:r>
              <a:rPr lang="en-US" sz="2600" dirty="0">
                <a:latin typeface="+mn-lt"/>
                <a:cs typeface="Times New Roman" panose="02020603050405020304" pitchFamily="18" charset="0"/>
              </a:rPr>
              <a:t>Start early!  Some academic majors are more difficult to find external funding opportunities so make sure and give yourself enough time to submit prior to our deadlines.</a:t>
            </a:r>
          </a:p>
          <a:p>
            <a:pPr marL="457200" indent="-457200">
              <a:spcBef>
                <a:spcPts val="0"/>
              </a:spcBef>
              <a:buFont typeface="Arial"/>
              <a:buChar char="•"/>
            </a:pPr>
            <a:endParaRPr lang="en-US" sz="2600" dirty="0">
              <a:latin typeface="+mn-lt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Font typeface="Arial"/>
              <a:buChar char="•"/>
            </a:pPr>
            <a:r>
              <a:rPr lang="en-US" sz="2600" dirty="0">
                <a:latin typeface="+mn-lt"/>
                <a:cs typeface="Times New Roman" panose="02020603050405020304" pitchFamily="18" charset="0"/>
              </a:rPr>
              <a:t>Yearly requirement submission dates are September 1, 2023 – August 31, 2024.</a:t>
            </a:r>
          </a:p>
          <a:p>
            <a:pPr marL="457200" indent="-457200">
              <a:spcBef>
                <a:spcPts val="0"/>
              </a:spcBef>
              <a:buFont typeface="Arial"/>
              <a:buChar char="•"/>
            </a:pPr>
            <a:endParaRPr lang="en-US" sz="2600" dirty="0">
              <a:latin typeface="+mn-lt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Font typeface="Arial"/>
              <a:buChar char="•"/>
            </a:pPr>
            <a:r>
              <a:rPr lang="en-US" sz="2600" dirty="0">
                <a:latin typeface="+mn-lt"/>
                <a:cs typeface="Times New Roman" panose="02020603050405020304" pitchFamily="18" charset="0"/>
              </a:rPr>
              <a:t>Funding is subject to cancellation if yearly requirements are not met</a:t>
            </a:r>
          </a:p>
          <a:p>
            <a:pPr marL="457200" indent="-457200">
              <a:spcBef>
                <a:spcPts val="0"/>
              </a:spcBef>
              <a:buFont typeface="Arial"/>
              <a:buChar char="•"/>
            </a:pPr>
            <a:endParaRPr lang="en-US" sz="2600" dirty="0">
              <a:latin typeface="+mn-lt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Font typeface="Arial"/>
              <a:buChar char="•"/>
            </a:pPr>
            <a:r>
              <a:rPr lang="en-US" sz="2600" dirty="0">
                <a:latin typeface="+mn-lt"/>
                <a:cs typeface="Times New Roman" panose="02020603050405020304" pitchFamily="18" charset="0"/>
              </a:rPr>
              <a:t>Questions:  </a:t>
            </a:r>
            <a:r>
              <a:rPr lang="en-US" sz="2600" dirty="0">
                <a:latin typeface="+mn-lt"/>
                <a:cs typeface="Times New Roman" panose="02020603050405020304" pitchFamily="18" charset="0"/>
                <a:hlinkClick r:id="rId2"/>
              </a:rPr>
              <a:t>gradfellowships@ttu.edu</a:t>
            </a:r>
            <a:endParaRPr lang="en-US" sz="2600" dirty="0">
              <a:latin typeface="+mn-lt"/>
              <a:cs typeface="Times New Roman" panose="02020603050405020304" pitchFamily="18" charset="0"/>
            </a:endParaRPr>
          </a:p>
          <a:p>
            <a:pPr marL="457200" indent="-457200">
              <a:buFont typeface="Arial"/>
              <a:buChar char="•"/>
            </a:pPr>
            <a:endParaRPr lang="en-US" sz="24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178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5842" name="Picture 4" descr="TTUtl_DblTalt_c4Crvs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1752600"/>
            <a:ext cx="35210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B80F16-E4BB-46EA-823B-E7E9FDE4B206}"/>
              </a:ext>
            </a:extLst>
          </p:cNvPr>
          <p:cNvSpPr txBox="1"/>
          <p:nvPr/>
        </p:nvSpPr>
        <p:spPr>
          <a:xfrm>
            <a:off x="533400" y="2286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+mn-lt"/>
                <a:cs typeface="Times New Roman" panose="02020603050405020304" pitchFamily="18" charset="0"/>
              </a:rPr>
              <a:t>Graduate School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D21F63-6264-4152-9169-F4433415F2C8}"/>
              </a:ext>
            </a:extLst>
          </p:cNvPr>
          <p:cNvSpPr txBox="1"/>
          <p:nvPr/>
        </p:nvSpPr>
        <p:spPr>
          <a:xfrm>
            <a:off x="381000" y="2438400"/>
            <a:ext cx="8382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latin typeface="Calibri" panose="020F0502020204030204" pitchFamily="34" charset="0"/>
              </a:rPr>
              <a:t>Leadership team: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altLang="en-US" sz="800" b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Mark A. Sheridan, Vice Provost/Dean of the Grad School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Kristi Gaines, Associate Dean (student affairs &amp; pro development)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Tim Dallas, Interim Associate Dean (funding initiatives)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Heather Greenhalgh-Spencer, Associate Dean (programs)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altLang="en-US" sz="1800" b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latin typeface="Calibri" panose="020F0502020204030204" pitchFamily="34" charset="0"/>
              </a:rPr>
              <a:t>Governing Bodies: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The Graduate Council (14 members)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The Graduate Faculty</a:t>
            </a: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7ED34BB4-A720-42CF-90E3-0435DD8F38C2}"/>
              </a:ext>
            </a:extLst>
          </p:cNvPr>
          <p:cNvGrpSpPr>
            <a:grpSpLocks/>
          </p:cNvGrpSpPr>
          <p:nvPr/>
        </p:nvGrpSpPr>
        <p:grpSpPr bwMode="auto">
          <a:xfrm>
            <a:off x="420687" y="1447800"/>
            <a:ext cx="8302625" cy="612775"/>
            <a:chOff x="394856" y="1537855"/>
            <a:chExt cx="8302334" cy="6130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94AB25-E9E5-4C89-9351-2649915C81F1}"/>
                </a:ext>
              </a:extLst>
            </p:cNvPr>
            <p:cNvSpPr/>
            <p:nvPr/>
          </p:nvSpPr>
          <p:spPr>
            <a:xfrm>
              <a:off x="394856" y="1537855"/>
              <a:ext cx="2763741" cy="61306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Graduate School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0A2213-B67C-4A73-B0EA-30778A592F0A}"/>
                </a:ext>
              </a:extLst>
            </p:cNvPr>
            <p:cNvSpPr/>
            <p:nvPr/>
          </p:nvSpPr>
          <p:spPr>
            <a:xfrm>
              <a:off x="3169709" y="1537855"/>
              <a:ext cx="2763741" cy="613063"/>
            </a:xfrm>
            <a:prstGeom prst="rect">
              <a:avLst/>
            </a:prstGeom>
            <a:solidFill>
              <a:srgbClr val="A47CA4"/>
            </a:solidFill>
            <a:ln>
              <a:solidFill>
                <a:srgbClr val="A47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Office of Postdoctoral Affairs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8B6E2F-BE32-4312-B8EC-861987B1C4BC}"/>
                </a:ext>
              </a:extLst>
            </p:cNvPr>
            <p:cNvSpPr/>
            <p:nvPr/>
          </p:nvSpPr>
          <p:spPr>
            <a:xfrm>
              <a:off x="5933450" y="1537855"/>
              <a:ext cx="2763740" cy="6130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Office of Graduate and Postdoctoral Fellowships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443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A66EFF-39CC-457B-B8ED-36B39B1F1D61}"/>
              </a:ext>
            </a:extLst>
          </p:cNvPr>
          <p:cNvSpPr txBox="1"/>
          <p:nvPr/>
        </p:nvSpPr>
        <p:spPr>
          <a:xfrm>
            <a:off x="481734" y="851133"/>
            <a:ext cx="838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Thank You Note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Professional Development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External Funding Application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Community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Annual Donor-Recipient Fellowship Reception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Requirement details:  </a:t>
            </a:r>
            <a:r>
              <a:rPr lang="en-US" sz="2400" b="1" dirty="0">
                <a:latin typeface="+mn-lt"/>
                <a:cs typeface="Times New Roman" panose="02020603050405020304" pitchFamily="18" charset="0"/>
                <a:hlinkClick r:id="rId2"/>
              </a:rPr>
              <a:t>https://www.depts.ttu.edu/gradschool/financial/StudentRequirements.php</a:t>
            </a:r>
            <a:r>
              <a:rPr lang="en-US" sz="2400" b="1" dirty="0"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D5AFA08-6C7D-4D5E-83FC-762275F85F59}"/>
              </a:ext>
            </a:extLst>
          </p:cNvPr>
          <p:cNvSpPr txBox="1">
            <a:spLocks/>
          </p:cNvSpPr>
          <p:nvPr/>
        </p:nvSpPr>
        <p:spPr>
          <a:xfrm>
            <a:off x="481734" y="224684"/>
            <a:ext cx="7886700" cy="88853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4000" b="1" dirty="0">
                <a:latin typeface="+mj-lt"/>
              </a:rPr>
              <a:t>Fellowship Requirements</a:t>
            </a:r>
            <a:br>
              <a:rPr lang="en-US" sz="4000" b="1" dirty="0">
                <a:latin typeface="+mj-lt"/>
              </a:rPr>
            </a:b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2728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30967"/>
          </a:xfrm>
        </p:spPr>
        <p:txBody>
          <a:bodyPr anchor="ctr">
            <a:normAutofit fontScale="90000"/>
          </a:bodyPr>
          <a:lstStyle/>
          <a:p>
            <a:br>
              <a:rPr lang="en-US" sz="40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4000" b="1" dirty="0">
                <a:solidFill>
                  <a:schemeClr val="bg1">
                    <a:lumMod val="95000"/>
                  </a:schemeClr>
                </a:solidFill>
              </a:rPr>
              <a:t>Purpose of Requirements </a:t>
            </a:r>
            <a:br>
              <a:rPr lang="en-US" sz="4000" b="1" dirty="0">
                <a:solidFill>
                  <a:srgbClr val="002060"/>
                </a:solidFill>
              </a:rPr>
            </a:b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251" y="1016931"/>
            <a:ext cx="8924059" cy="4824138"/>
          </a:xfrm>
        </p:spPr>
        <p:txBody>
          <a:bodyPr>
            <a:normAutofit/>
          </a:bodyPr>
          <a:lstStyle/>
          <a:p>
            <a:pPr lvl="1" algn="l"/>
            <a:endParaRPr lang="en-US" b="1" dirty="0">
              <a:solidFill>
                <a:srgbClr val="002060"/>
              </a:solidFill>
            </a:endParaRPr>
          </a:p>
          <a:p>
            <a:pPr lvl="1" algn="l"/>
            <a:r>
              <a:rPr lang="en-US" b="1" dirty="0">
                <a:solidFill>
                  <a:srgbClr val="000000"/>
                </a:solidFill>
              </a:rPr>
              <a:t>Thank You Note	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rgbClr val="000000"/>
                </a:solidFill>
              </a:rPr>
              <a:t>Opportunity to share your story with the donors.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rgbClr val="000000"/>
                </a:solidFill>
              </a:rPr>
              <a:t>Donors are able to see what their investment is supporting.</a:t>
            </a:r>
          </a:p>
          <a:p>
            <a:pPr lvl="2" algn="l"/>
            <a:endParaRPr lang="en-US" i="1" dirty="0">
              <a:solidFill>
                <a:srgbClr val="000000"/>
              </a:solidFill>
            </a:endParaRPr>
          </a:p>
          <a:p>
            <a:pPr lvl="1" algn="l"/>
            <a:r>
              <a:rPr lang="en-US" b="1" dirty="0">
                <a:solidFill>
                  <a:srgbClr val="000000"/>
                </a:solidFill>
              </a:rPr>
              <a:t>Professional Development Events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rgbClr val="000000"/>
                </a:solidFill>
              </a:rPr>
              <a:t>Preparation for life outside of academia.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rgbClr val="000000"/>
                </a:solidFill>
              </a:rPr>
              <a:t>Stronger candidate in the private sector.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00"/>
              </a:solidFill>
            </a:endParaRPr>
          </a:p>
          <a:p>
            <a:pPr lvl="1" algn="l"/>
            <a:r>
              <a:rPr lang="en-US" b="1" dirty="0">
                <a:solidFill>
                  <a:srgbClr val="000000"/>
                </a:solidFill>
              </a:rPr>
              <a:t>External Funding Application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rgbClr val="000000"/>
                </a:solidFill>
              </a:rPr>
              <a:t>Prestige for students and TTU.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rgbClr val="000000"/>
                </a:solidFill>
              </a:rPr>
              <a:t>Possible supplemental funding.</a:t>
            </a:r>
          </a:p>
          <a:p>
            <a:pPr lvl="1" algn="l"/>
            <a:r>
              <a:rPr lang="en-US" sz="1800" i="1" dirty="0">
                <a:solidFill>
                  <a:srgbClr val="000000"/>
                </a:solidFill>
              </a:rPr>
              <a:t>.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800" i="1" dirty="0">
              <a:solidFill>
                <a:srgbClr val="000000"/>
              </a:solidFill>
            </a:endParaRPr>
          </a:p>
        </p:txBody>
      </p:sp>
      <p:pic>
        <p:nvPicPr>
          <p:cNvPr id="27650" name="Picture 2" descr="Fellowships">
            <a:extLst>
              <a:ext uri="{FF2B5EF4-FFF2-40B4-BE49-F238E27FC236}">
                <a16:creationId xmlns:a16="http://schemas.microsoft.com/office/drawing/2014/main" id="{83B3EBB7-1CD7-4F8F-BA1D-012608D19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750" y="2895600"/>
            <a:ext cx="3620617" cy="235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DF0892A-173C-F6B4-7477-057373F01B08}"/>
              </a:ext>
            </a:extLst>
          </p:cNvPr>
          <p:cNvSpPr/>
          <p:nvPr/>
        </p:nvSpPr>
        <p:spPr>
          <a:xfrm>
            <a:off x="8077200" y="93266"/>
            <a:ext cx="914400" cy="9144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23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C1024C-380C-49AB-A75E-9C417868A371}"/>
              </a:ext>
            </a:extLst>
          </p:cNvPr>
          <p:cNvSpPr txBox="1"/>
          <p:nvPr/>
        </p:nvSpPr>
        <p:spPr>
          <a:xfrm>
            <a:off x="1371600" y="1524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+mn-lt"/>
              </a:rPr>
              <a:t>Award Tracker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3189D28-2543-4206-BFE9-15712512D4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382"/>
            <a:ext cx="9144000" cy="463923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65D26C5-9BFB-220D-51BC-741F54ACF993}"/>
              </a:ext>
            </a:extLst>
          </p:cNvPr>
          <p:cNvSpPr/>
          <p:nvPr/>
        </p:nvSpPr>
        <p:spPr>
          <a:xfrm>
            <a:off x="4572000" y="3810000"/>
            <a:ext cx="2057400" cy="3048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BABCC4-0353-9773-2A41-0237B95E05ED}"/>
              </a:ext>
            </a:extLst>
          </p:cNvPr>
          <p:cNvSpPr/>
          <p:nvPr/>
        </p:nvSpPr>
        <p:spPr>
          <a:xfrm>
            <a:off x="0" y="4648200"/>
            <a:ext cx="1828800" cy="533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84C86E2-D486-8EB0-55AF-5D19E79DFF4D}"/>
              </a:ext>
            </a:extLst>
          </p:cNvPr>
          <p:cNvSpPr/>
          <p:nvPr/>
        </p:nvSpPr>
        <p:spPr>
          <a:xfrm>
            <a:off x="0" y="3733800"/>
            <a:ext cx="1219200" cy="381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85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961"/>
            <a:ext cx="9144000" cy="1136050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Searching for Events</a:t>
            </a:r>
          </a:p>
        </p:txBody>
      </p:sp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137320" y="1256135"/>
            <a:ext cx="8869362" cy="155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Go to </a:t>
            </a:r>
            <a:r>
              <a:rPr lang="en-US" sz="2800" dirty="0">
                <a:solidFill>
                  <a:schemeClr val="tx1"/>
                </a:solidFill>
                <a:hlinkClick r:id="rId2"/>
              </a:rPr>
              <a:t>www.depts.ttu.edu/gradschool</a:t>
            </a:r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Select “Professional Development” tab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6367A38-2C8A-49A2-DF72-78508F700630}"/>
              </a:ext>
            </a:extLst>
          </p:cNvPr>
          <p:cNvSpPr/>
          <p:nvPr/>
        </p:nvSpPr>
        <p:spPr>
          <a:xfrm>
            <a:off x="5334000" y="4191000"/>
            <a:ext cx="1066800" cy="384001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F1554E-0545-FEBF-786D-EB763FE53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41658"/>
            <a:ext cx="9144000" cy="262299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EBEBE86-7E42-4954-A6B8-E14DF31ED2C1}"/>
              </a:ext>
            </a:extLst>
          </p:cNvPr>
          <p:cNvSpPr/>
          <p:nvPr/>
        </p:nvSpPr>
        <p:spPr>
          <a:xfrm>
            <a:off x="3200400" y="4676775"/>
            <a:ext cx="1371600" cy="304800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C93B90-9056-2B30-6FE0-2BDDC501B674}"/>
              </a:ext>
            </a:extLst>
          </p:cNvPr>
          <p:cNvSpPr/>
          <p:nvPr/>
        </p:nvSpPr>
        <p:spPr>
          <a:xfrm>
            <a:off x="8092282" y="121786"/>
            <a:ext cx="914400" cy="9144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86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34665-2A06-4486-90E5-A4B646BFA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92"/>
            <a:ext cx="9144000" cy="113947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Searching for Events</a:t>
            </a:r>
            <a:endParaRPr lang="en-US" sz="4000" dirty="0"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A3A3C8-A6CB-4BEC-2761-20C529396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914400"/>
            <a:ext cx="5562600" cy="2706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E30B3C-7BE9-58BD-3460-467A15CC7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133600"/>
            <a:ext cx="4267200" cy="3408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31060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961"/>
            <a:ext cx="9144000" cy="1136050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Searching for External Funding</a:t>
            </a:r>
          </a:p>
        </p:txBody>
      </p:sp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137320" y="1256135"/>
            <a:ext cx="8869362" cy="1512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Go to </a:t>
            </a:r>
            <a:r>
              <a:rPr lang="en-US" sz="2800" dirty="0">
                <a:solidFill>
                  <a:schemeClr val="tx1"/>
                </a:solidFill>
                <a:hlinkClick r:id="rId2"/>
              </a:rPr>
              <a:t>www.depts.ttu.edu/gradschool</a:t>
            </a:r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Select “Financial Support” tab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CAD813-944C-4526-868E-5B6F18DE99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3" t="13777" r="5140" b="47489"/>
          <a:stretch/>
        </p:blipFill>
        <p:spPr>
          <a:xfrm>
            <a:off x="0" y="2877468"/>
            <a:ext cx="9048971" cy="220125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6367A38-2C8A-49A2-DF72-78508F700630}"/>
              </a:ext>
            </a:extLst>
          </p:cNvPr>
          <p:cNvSpPr/>
          <p:nvPr/>
        </p:nvSpPr>
        <p:spPr>
          <a:xfrm>
            <a:off x="5334000" y="4191000"/>
            <a:ext cx="1066800" cy="384001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EFF927-8A60-CF81-0FA4-84FC31C81151}"/>
              </a:ext>
            </a:extLst>
          </p:cNvPr>
          <p:cNvSpPr/>
          <p:nvPr/>
        </p:nvSpPr>
        <p:spPr>
          <a:xfrm>
            <a:off x="8134571" y="121786"/>
            <a:ext cx="914400" cy="9144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42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34665-2A06-4486-90E5-A4B646BFA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92"/>
            <a:ext cx="9144000" cy="113947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Searching for External Funding</a:t>
            </a:r>
            <a:endParaRPr lang="en-US" sz="40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6C1930-4220-4119-80CF-A27B65C8D4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52" t="12710" r="29000" b="19223"/>
          <a:stretch/>
        </p:blipFill>
        <p:spPr>
          <a:xfrm>
            <a:off x="4066736" y="1147764"/>
            <a:ext cx="4462388" cy="4296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DE6561-1052-4054-967F-2FBF7DFA70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21" r="81455" b="86515"/>
          <a:stretch/>
        </p:blipFill>
        <p:spPr>
          <a:xfrm>
            <a:off x="381000" y="2728795"/>
            <a:ext cx="2768139" cy="61586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23C89523-99D2-4173-AEC5-0CAD6FD901E5}"/>
              </a:ext>
            </a:extLst>
          </p:cNvPr>
          <p:cNvCxnSpPr>
            <a:cxnSpLocks/>
          </p:cNvCxnSpPr>
          <p:nvPr/>
        </p:nvCxnSpPr>
        <p:spPr>
          <a:xfrm rot="10800000">
            <a:off x="3397071" y="3110735"/>
            <a:ext cx="689956" cy="626195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1253396-2C8E-1FB6-9D78-DAB132C6A8C8}"/>
              </a:ext>
            </a:extLst>
          </p:cNvPr>
          <p:cNvSpPr txBox="1"/>
          <p:nvPr/>
        </p:nvSpPr>
        <p:spPr>
          <a:xfrm>
            <a:off x="-40178" y="3945373"/>
            <a:ext cx="36977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800" b="1" i="1" dirty="0"/>
              <a:t>Central coordination support for large grants i.e.  Fulbright, NSF GRFP, USDA, NIH</a:t>
            </a:r>
          </a:p>
        </p:txBody>
      </p:sp>
    </p:spTree>
    <p:extLst>
      <p:ext uri="{BB962C8B-B14F-4D97-AF65-F5344CB8AC3E}">
        <p14:creationId xmlns:p14="http://schemas.microsoft.com/office/powerpoint/2010/main" val="38472489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7.0&quot;&gt;&lt;object type=&quot;1&quot; unique_id=&quot;10001&quot;&gt;&lt;object type=&quot;8&quot; unique_id=&quot;78320&quot;&gt;&lt;/object&gt;&lt;object type=&quot;2&quot; unique_id=&quot;78321&quot;&gt;&lt;object type=&quot;3&quot; unique_id=&quot;78322&quot;&gt;&lt;property id=&quot;20148&quot; value=&quot;5&quot;/&gt;&lt;property id=&quot;20300&quot; value=&quot;Slide 1&quot;/&gt;&lt;property id=&quot;20307&quot; value=&quot;277&quot;/&gt;&lt;/object&gt;&lt;object type=&quot;3&quot; unique_id=&quot;78323&quot;&gt;&lt;property id=&quot;20148&quot; value=&quot;5&quot;/&gt;&lt;property id=&quot;20300&quot; value=&quot;Slide 2&quot;/&gt;&lt;property id=&quot;20307&quot; value=&quot;304&quot;/&gt;&lt;/object&gt;&lt;object type=&quot;3&quot; unique_id=&quot;78324&quot;&gt;&lt;property id=&quot;20148&quot; value=&quot;5&quot;/&gt;&lt;property id=&quot;20300&quot; value=&quot;Slide 3&quot;/&gt;&lt;property id=&quot;20307&quot; value=&quot;305&quot;/&gt;&lt;/object&gt;&lt;object type=&quot;3&quot; unique_id=&quot;78325&quot;&gt;&lt;property id=&quot;20148&quot; value=&quot;5&quot;/&gt;&lt;property id=&quot;20300&quot; value=&quot;Slide 4&quot;/&gt;&lt;property id=&quot;20307&quot; value=&quot;306&quot;/&gt;&lt;/object&gt;&lt;object type=&quot;3&quot; unique_id=&quot;78326&quot;&gt;&lt;property id=&quot;20148&quot; value=&quot;5&quot;/&gt;&lt;property id=&quot;20300&quot; value=&quot;Slide 5&quot;/&gt;&lt;property id=&quot;20307&quot; value=&quot;307&quot;/&gt;&lt;/object&gt;&lt;object type=&quot;3&quot; unique_id=&quot;78327&quot;&gt;&lt;property id=&quot;20148&quot; value=&quot;5&quot;/&gt;&lt;property id=&quot;20300&quot; value=&quot;Slide 6&quot;/&gt;&lt;property id=&quot;20307&quot; value=&quot;308&quot;/&gt;&lt;/object&gt;&lt;object type=&quot;3&quot; unique_id=&quot;78328&quot;&gt;&lt;property id=&quot;20148&quot; value=&quot;5&quot;/&gt;&lt;property id=&quot;20300&quot; value=&quot;Slide 7&quot;/&gt;&lt;property id=&quot;20307&quot; value=&quot;309&quot;/&gt;&lt;/object&gt;&lt;object type=&quot;3&quot; unique_id=&quot;78329&quot;&gt;&lt;property id=&quot;20148&quot; value=&quot;5&quot;/&gt;&lt;property id=&quot;20300&quot; value=&quot;Slide 8&quot;/&gt;&lt;property id=&quot;20307&quot; value=&quot;310&quot;/&gt;&lt;/object&gt;&lt;object type=&quot;3&quot; unique_id=&quot;78330&quot;&gt;&lt;property id=&quot;20148&quot; value=&quot;5&quot;/&gt;&lt;property id=&quot;20300&quot; value=&quot;Slide 9&quot;/&gt;&lt;property id=&quot;20307&quot; value=&quot;311&quot;/&gt;&lt;/object&gt;&lt;object type=&quot;3&quot; unique_id=&quot;78331&quot;&gt;&lt;property id=&quot;20148&quot; value=&quot;5&quot;/&gt;&lt;property id=&quot;20300&quot; value=&quot;Slide 10&quot;/&gt;&lt;property id=&quot;20307&quot; value=&quot;312&quot;/&gt;&lt;/object&gt;&lt;object type=&quot;3&quot; unique_id=&quot;78332&quot;&gt;&lt;property id=&quot;20148&quot; value=&quot;5&quot;/&gt;&lt;property id=&quot;20300&quot; value=&quot;Slide 11&quot;/&gt;&lt;property id=&quot;20307&quot; value=&quot;313&quot;/&gt;&lt;/object&gt;&lt;object type=&quot;3&quot; unique_id=&quot;78333&quot;&gt;&lt;property id=&quot;20148&quot; value=&quot;5&quot;/&gt;&lt;property id=&quot;20300&quot; value=&quot;Slide 13&quot;/&gt;&lt;property id=&quot;20307&quot; value=&quot;314&quot;/&gt;&lt;/object&gt;&lt;object type=&quot;3&quot; unique_id=&quot;78334&quot;&gt;&lt;property id=&quot;20148&quot; value=&quot;5&quot;/&gt;&lt;property id=&quot;20300&quot; value=&quot;Slide 14 - &amp;quot;Graduate Research Plan Statement&amp;quot;&quot;/&gt;&lt;property id=&quot;20307&quot; value=&quot;262&quot;/&gt;&lt;/object&gt;&lt;object type=&quot;3&quot; unique_id=&quot;78335&quot;&gt;&lt;property id=&quot;20148&quot; value=&quot;5&quot;/&gt;&lt;property id=&quot;20300&quot; value=&quot;Slide 15 - &amp;quot;Graduate Research Plan Statement&amp;quot;&quot;/&gt;&lt;property id=&quot;20307&quot; value=&quot;316&quot;/&gt;&lt;/object&gt;&lt;object type=&quot;3&quot; unique_id=&quot;78336&quot;&gt;&lt;property id=&quot;20148&quot; value=&quot;5&quot;/&gt;&lt;property id=&quot;20300&quot; value=&quot;Slide 16 - &amp;quot;Graduate Research Plan Statement&amp;quot;&quot;/&gt;&lt;property id=&quot;20307&quot; value=&quot;322&quot;/&gt;&lt;/object&gt;&lt;object type=&quot;3&quot; unique_id=&quot;78337&quot;&gt;&lt;property id=&quot;20148&quot; value=&quot;5&quot;/&gt;&lt;property id=&quot;20300&quot; value=&quot;Slide 17 - &amp;quot;Graduate Research Plan Statement&amp;quot;&quot;/&gt;&lt;property id=&quot;20307&quot; value=&quot;323&quot;/&gt;&lt;/object&gt;&lt;object type=&quot;3&quot; unique_id=&quot;78338&quot;&gt;&lt;property id=&quot;20148&quot; value=&quot;5&quot;/&gt;&lt;property id=&quot;20300&quot; value=&quot;Slide 18 - &amp;quot;Reference Letters&amp;quot;&quot;/&gt;&lt;property id=&quot;20307&quot; value=&quot;317&quot;/&gt;&lt;/object&gt;&lt;object type=&quot;3&quot; unique_id=&quot;78339&quot;&gt;&lt;property id=&quot;20148&quot; value=&quot;5&quot;/&gt;&lt;property id=&quot;20300&quot; value=&quot;Slide 19 - &amp;quot;Competitive Application&amp;quot;&quot;/&gt;&lt;property id=&quot;20307&quot; value=&quot;318&quot;/&gt;&lt;/object&gt;&lt;object type=&quot;3&quot; unique_id=&quot;78340&quot;&gt;&lt;property id=&quot;20148&quot; value=&quot;5&quot;/&gt;&lt;property id=&quot;20300&quot; value=&quot;Slide 20 - &amp;quot;Competitive Application&amp;quot;&quot;/&gt;&lt;property id=&quot;20307&quot; value=&quot;319&quot;/&gt;&lt;/object&gt;&lt;object type=&quot;3&quot; unique_id=&quot;78341&quot;&gt;&lt;property id=&quot;20148&quot; value=&quot;5&quot;/&gt;&lt;property id=&quot;20300&quot; value=&quot;Slide 22 - &amp;quot;Other Significant STEM Fellowships&amp;quot;&quot;/&gt;&lt;property id=&quot;20307&quot; value=&quot;320&quot;/&gt;&lt;/object&gt;&lt;object type=&quot;3&quot; unique_id=&quot;78342&quot;&gt;&lt;property id=&quot;20148&quot; value=&quot;5&quot;/&gt;&lt;property id=&quot;20300&quot; value=&quot;Slide 23 - &amp;quot;National Institutes of Health Fellowships&amp;quot;&quot;/&gt;&lt;property id=&quot;20307&quot; value=&quot;321&quot;/&gt;&lt;/object&gt;&lt;object type=&quot;3&quot; unique_id=&quot;78343&quot;&gt;&lt;property id=&quot;20148&quot; value=&quot;5&quot;/&gt;&lt;property id=&quot;20300&quot; value=&quot;Slide 24&quot;/&gt;&lt;property id=&quot;20307&quot; value=&quot;265&quot;/&gt;&lt;/object&gt;&lt;object type=&quot;3&quot; unique_id=&quot;78704&quot;&gt;&lt;property id=&quot;20148&quot; value=&quot;5&quot;/&gt;&lt;property id=&quot;20300&quot; value=&quot;Slide 21 - &amp;quot;Checklist &amp;amp; Deadlines&amp;quot;&quot;/&gt;&lt;property id=&quot;20307&quot; value=&quot;324&quot;/&gt;&lt;/object&gt;&lt;object type=&quot;3&quot; unique_id=&quot;78980&quot;&gt;&lt;property id=&quot;20148&quot; value=&quot;5&quot;/&gt;&lt;property id=&quot;20300&quot; value=&quot;Slide 12&quot;/&gt;&lt;property id=&quot;20307&quot; value=&quot;325&quot;/&gt;&lt;/object&gt;&lt;/object&gt;&lt;/object&gt;&lt;/database&gt;"/>
  <p:tag name="SECTOMILLISECCONVERTED" val="1"/>
  <p:tag name="TPPRESENTATIONGUID" val="a3a13f14-db87-404b-8a1a-4cc243119e43"/>
  <p:tag name="TPVERSION" val="8"/>
  <p:tag name="TPFULLVERSION" val="8.9.3.13"/>
  <p:tag name="PPTVERSION" val="16"/>
  <p:tag name="TPOS" val="2"/>
  <p:tag name="TPLASTSAVEVERSION" val="6.4 PC"/>
</p:tagLst>
</file>

<file path=ppt/theme/theme1.xml><?xml version="1.0" encoding="utf-8"?>
<a:theme xmlns:a="http://schemas.openxmlformats.org/drawingml/2006/main" name="Office Theme">
  <a:themeElements>
    <a:clrScheme name="TTU">
      <a:dk1>
        <a:srgbClr val="000000"/>
      </a:dk1>
      <a:lt1>
        <a:sysClr val="window" lastClr="FFFFFF"/>
      </a:lt1>
      <a:dk2>
        <a:srgbClr val="000000"/>
      </a:dk2>
      <a:lt2>
        <a:srgbClr val="CC0000"/>
      </a:lt2>
      <a:accent1>
        <a:srgbClr val="CCCCCC"/>
      </a:accent1>
      <a:accent2>
        <a:srgbClr val="333333"/>
      </a:accent2>
      <a:accent3>
        <a:srgbClr val="990000"/>
      </a:accent3>
      <a:accent4>
        <a:srgbClr val="C4A97C"/>
      </a:accent4>
      <a:accent5>
        <a:srgbClr val="EFE3B9"/>
      </a:accent5>
      <a:accent6>
        <a:srgbClr val="7399B1"/>
      </a:accent6>
      <a:hlink>
        <a:srgbClr val="003055"/>
      </a:hlink>
      <a:folHlink>
        <a:srgbClr val="A5AD7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28653</TotalTime>
  <Words>432</Words>
  <Application>Microsoft Office PowerPoint</Application>
  <PresentationFormat>On-screen Show (4:3)</PresentationFormat>
  <Paragraphs>77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 Purpose of Requirements  </vt:lpstr>
      <vt:lpstr>PowerPoint Presentation</vt:lpstr>
      <vt:lpstr>Searching for Events</vt:lpstr>
      <vt:lpstr>Searching for Events</vt:lpstr>
      <vt:lpstr>Searching for External Funding</vt:lpstr>
      <vt:lpstr>Searching for External Funding</vt:lpstr>
      <vt:lpstr>Searching for External Funding</vt:lpstr>
      <vt:lpstr>Graduate School Notification</vt:lpstr>
      <vt:lpstr>Graduate Writing Center</vt:lpstr>
      <vt:lpstr>Final Notes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Slide 1</dc:title>
  <dc:creator>mhoughla</dc:creator>
  <cp:lastModifiedBy>Rogers, Donna</cp:lastModifiedBy>
  <cp:revision>444</cp:revision>
  <cp:lastPrinted>2014-09-19T14:41:37Z</cp:lastPrinted>
  <dcterms:created xsi:type="dcterms:W3CDTF">2010-10-11T15:15:06Z</dcterms:created>
  <dcterms:modified xsi:type="dcterms:W3CDTF">2023-09-09T00:19:43Z</dcterms:modified>
</cp:coreProperties>
</file>