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8288000" cy="10287000"/>
  <p:notesSz cx="6858000" cy="9144000"/>
  <p:embeddedFontLst>
    <p:embeddedFont>
      <p:font typeface="Arimo" panose="020B0604020202020204" charset="0"/>
      <p:regular r:id="rId14"/>
    </p:embeddedFont>
    <p:embeddedFont>
      <p:font typeface="Trebuchet MS" panose="020B0603020202020204" pitchFamily="34" charset="0"/>
      <p:regular r:id="rId15"/>
      <p:bold r:id="rId16"/>
      <p:italic r:id="rId17"/>
      <p:boldItalic r:id="rId18"/>
    </p:embeddedFont>
    <p:embeddedFont>
      <p:font typeface="Trebuchet MS Bold" panose="020B0703020202020204" pitchFamily="34" charset="0"/>
      <p:regular r:id="rId19"/>
      <p:bold r:id="rId20"/>
    </p:embeddedFont>
    <p:embeddedFont>
      <p:font typeface="Trebuchet MS Bold Italics" panose="020B0604020202020204" charset="0"/>
      <p:regular r:id="rId21"/>
    </p:embeddedFont>
    <p:embeddedFont>
      <p:font typeface="Trebuchet MS Italics" panose="020B0604020202020204" charset="0"/>
      <p:regular r:id="rId22"/>
    </p:embeddedFont>
    <p:embeddedFont>
      <p:font typeface="TT Rounds Condensed" panose="020B060402020202020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85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08.07.2025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road with trees and a building in the background  Description automatically generated with medium confidence"/>
          <p:cNvSpPr/>
          <p:nvPr/>
        </p:nvSpPr>
        <p:spPr>
          <a:xfrm>
            <a:off x="0" y="1"/>
            <a:ext cx="18289040" cy="10287000"/>
          </a:xfrm>
          <a:custGeom>
            <a:avLst/>
            <a:gdLst/>
            <a:ahLst/>
            <a:cxnLst/>
            <a:rect l="l" t="t" r="r" b="b"/>
            <a:pathLst>
              <a:path w="18289040" h="10287000">
                <a:moveTo>
                  <a:pt x="0" y="0"/>
                </a:moveTo>
                <a:lnTo>
                  <a:pt x="18289040" y="0"/>
                </a:lnTo>
                <a:lnTo>
                  <a:pt x="18289040" y="10287001"/>
                </a:lnTo>
                <a:lnTo>
                  <a:pt x="0" y="10287001"/>
                </a:lnTo>
                <a:lnTo>
                  <a:pt x="0" y="0"/>
                </a:lnTo>
                <a:close/>
              </a:path>
            </a:pathLst>
          </a:custGeom>
          <a:blipFill>
            <a:blip r:embed="rId2"/>
            <a:stretch>
              <a:fillRect t="-11836" b="-6552"/>
            </a:stretch>
          </a:blipFill>
        </p:spPr>
        <p:txBody>
          <a:bodyPr/>
          <a:lstStyle/>
          <a:p>
            <a:endParaRPr lang="en-US"/>
          </a:p>
        </p:txBody>
      </p:sp>
      <p:sp>
        <p:nvSpPr>
          <p:cNvPr id="3" name="Freeform 3"/>
          <p:cNvSpPr/>
          <p:nvPr/>
        </p:nvSpPr>
        <p:spPr>
          <a:xfrm>
            <a:off x="6698276" y="552539"/>
            <a:ext cx="5868599" cy="4442468"/>
          </a:xfrm>
          <a:custGeom>
            <a:avLst/>
            <a:gdLst/>
            <a:ahLst/>
            <a:cxnLst/>
            <a:rect l="l" t="t" r="r" b="b"/>
            <a:pathLst>
              <a:path w="5868599" h="4442468">
                <a:moveTo>
                  <a:pt x="0" y="0"/>
                </a:moveTo>
                <a:lnTo>
                  <a:pt x="5868598" y="0"/>
                </a:lnTo>
                <a:lnTo>
                  <a:pt x="5868598" y="4442468"/>
                </a:lnTo>
                <a:lnTo>
                  <a:pt x="0" y="4442468"/>
                </a:lnTo>
                <a:lnTo>
                  <a:pt x="0" y="0"/>
                </a:lnTo>
                <a:close/>
              </a:path>
            </a:pathLst>
          </a:custGeom>
          <a:blipFill>
            <a:blip r:embed="rId3"/>
            <a:stretch>
              <a:fillRect t="-562"/>
            </a:stretch>
          </a:blipFill>
        </p:spPr>
        <p:txBody>
          <a:bodyPr/>
          <a:lstStyle/>
          <a:p>
            <a:endParaRPr lang="en-US"/>
          </a:p>
        </p:txBody>
      </p:sp>
      <p:sp>
        <p:nvSpPr>
          <p:cNvPr id="4" name="TextBox 4"/>
          <p:cNvSpPr txBox="1"/>
          <p:nvPr/>
        </p:nvSpPr>
        <p:spPr>
          <a:xfrm>
            <a:off x="6425854" y="5476516"/>
            <a:ext cx="6844637" cy="1285875"/>
          </a:xfrm>
          <a:prstGeom prst="rect">
            <a:avLst/>
          </a:prstGeom>
        </p:spPr>
        <p:txBody>
          <a:bodyPr lIns="0" tIns="0" rIns="0" bIns="0" rtlCol="0" anchor="t">
            <a:spAutoFit/>
          </a:bodyPr>
          <a:lstStyle/>
          <a:p>
            <a:pPr algn="ctr">
              <a:lnSpc>
                <a:spcPts val="5040"/>
              </a:lnSpc>
            </a:pPr>
            <a:r>
              <a:rPr lang="en-US" sz="4200" spc="39" dirty="0">
                <a:solidFill>
                  <a:srgbClr val="000000"/>
                </a:solidFill>
                <a:latin typeface="TT Rounds Condensed"/>
                <a:ea typeface="TT Rounds Condensed"/>
                <a:cs typeface="TT Rounds Condensed"/>
                <a:sym typeface="TT Rounds Condensed"/>
              </a:rPr>
              <a:t>Insurance Information</a:t>
            </a:r>
          </a:p>
          <a:p>
            <a:pPr algn="ctr">
              <a:lnSpc>
                <a:spcPts val="5040"/>
              </a:lnSpc>
            </a:pPr>
            <a:r>
              <a:rPr lang="en-US" sz="4200" spc="39" dirty="0">
                <a:solidFill>
                  <a:srgbClr val="000000"/>
                </a:solidFill>
                <a:latin typeface="TT Rounds Condensed"/>
                <a:ea typeface="TT Rounds Condensed"/>
                <a:cs typeface="TT Rounds Condensed"/>
                <a:sym typeface="TT Rounds Condensed"/>
              </a:rPr>
              <a:t>Fall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Shape, rectangle  Description automatically generated"/>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3" name="Freeform 3"/>
          <p:cNvSpPr/>
          <p:nvPr/>
        </p:nvSpPr>
        <p:spPr>
          <a:xfrm>
            <a:off x="196725" y="8994520"/>
            <a:ext cx="1958646" cy="542545"/>
          </a:xfrm>
          <a:custGeom>
            <a:avLst/>
            <a:gdLst/>
            <a:ahLst/>
            <a:cxnLst/>
            <a:rect l="l" t="t" r="r" b="b"/>
            <a:pathLst>
              <a:path w="1958646" h="542545">
                <a:moveTo>
                  <a:pt x="0" y="0"/>
                </a:moveTo>
                <a:lnTo>
                  <a:pt x="1958646" y="0"/>
                </a:lnTo>
                <a:lnTo>
                  <a:pt x="1958646" y="542546"/>
                </a:lnTo>
                <a:lnTo>
                  <a:pt x="0" y="542546"/>
                </a:lnTo>
                <a:lnTo>
                  <a:pt x="0" y="0"/>
                </a:lnTo>
                <a:close/>
              </a:path>
            </a:pathLst>
          </a:custGeom>
          <a:blipFill>
            <a:blip r:embed="rId4"/>
            <a:stretch>
              <a:fillRect t="-5054" b="-5054"/>
            </a:stretch>
          </a:blipFill>
        </p:spPr>
        <p:txBody>
          <a:bodyPr/>
          <a:lstStyle/>
          <a:p>
            <a:endParaRPr lang="en-US"/>
          </a:p>
        </p:txBody>
      </p:sp>
      <p:sp>
        <p:nvSpPr>
          <p:cNvPr id="4" name="TextBox 4"/>
          <p:cNvSpPr txBox="1"/>
          <p:nvPr/>
        </p:nvSpPr>
        <p:spPr>
          <a:xfrm>
            <a:off x="288165" y="212865"/>
            <a:ext cx="15386718" cy="1349245"/>
          </a:xfrm>
          <a:prstGeom prst="rect">
            <a:avLst/>
          </a:prstGeom>
        </p:spPr>
        <p:txBody>
          <a:bodyPr lIns="0" tIns="0" rIns="0" bIns="0" rtlCol="0" anchor="t">
            <a:spAutoFit/>
          </a:bodyPr>
          <a:lstStyle/>
          <a:p>
            <a:pPr algn="l">
              <a:lnSpc>
                <a:spcPts val="3600"/>
              </a:lnSpc>
            </a:pPr>
            <a:r>
              <a:rPr lang="en-US" sz="3000" b="1" i="1">
                <a:solidFill>
                  <a:srgbClr val="C00000"/>
                </a:solidFill>
                <a:latin typeface="Trebuchet MS Bold Italics"/>
                <a:ea typeface="Trebuchet MS Bold Italics"/>
                <a:cs typeface="Trebuchet MS Bold Italics"/>
                <a:sym typeface="Trebuchet MS Bold Italics"/>
              </a:rPr>
              <a:t>Graduate School</a:t>
            </a:r>
          </a:p>
          <a:p>
            <a:pPr algn="l">
              <a:lnSpc>
                <a:spcPts val="6480"/>
              </a:lnSpc>
            </a:pPr>
            <a:r>
              <a:rPr lang="en-US" sz="5400" b="1">
                <a:solidFill>
                  <a:srgbClr val="FFFFFF"/>
                </a:solidFill>
                <a:latin typeface="Trebuchet MS Bold"/>
                <a:ea typeface="Trebuchet MS Bold"/>
                <a:cs typeface="Trebuchet MS Bold"/>
                <a:sym typeface="Trebuchet MS Bold"/>
              </a:rPr>
              <a:t>TEXAS TECH UNIVERSITY </a:t>
            </a:r>
          </a:p>
        </p:txBody>
      </p:sp>
      <p:sp>
        <p:nvSpPr>
          <p:cNvPr id="5" name="TextBox 5"/>
          <p:cNvSpPr txBox="1"/>
          <p:nvPr/>
        </p:nvSpPr>
        <p:spPr>
          <a:xfrm>
            <a:off x="1538244" y="2223266"/>
            <a:ext cx="16219968" cy="5972175"/>
          </a:xfrm>
          <a:prstGeom prst="rect">
            <a:avLst/>
          </a:prstGeom>
        </p:spPr>
        <p:txBody>
          <a:bodyPr lIns="0" tIns="0" rIns="0" bIns="0" rtlCol="0" anchor="t">
            <a:spAutoFit/>
          </a:bodyPr>
          <a:lstStyle/>
          <a:p>
            <a:pPr algn="ctr">
              <a:lnSpc>
                <a:spcPts val="5752"/>
              </a:lnSpc>
            </a:pPr>
            <a:r>
              <a:rPr lang="en-US" sz="4793">
                <a:solidFill>
                  <a:srgbClr val="FFFFFF"/>
                </a:solidFill>
                <a:latin typeface="Trebuchet MS"/>
                <a:ea typeface="Trebuchet MS"/>
                <a:cs typeface="Trebuchet MS"/>
                <a:sym typeface="Trebuchet MS"/>
              </a:rPr>
              <a:t>Student Health Services</a:t>
            </a:r>
          </a:p>
          <a:p>
            <a:pPr algn="ctr">
              <a:lnSpc>
                <a:spcPts val="2752"/>
              </a:lnSpc>
            </a:pPr>
            <a:r>
              <a:rPr lang="en-US" sz="2293">
                <a:solidFill>
                  <a:srgbClr val="FFFFFF"/>
                </a:solidFill>
                <a:latin typeface="Trebuchet MS"/>
                <a:ea typeface="Trebuchet MS"/>
                <a:cs typeface="Trebuchet MS"/>
                <a:sym typeface="Trebuchet MS"/>
              </a:rPr>
              <a:t> </a:t>
            </a:r>
          </a:p>
          <a:p>
            <a:pPr marL="650614" lvl="1" indent="-325307" algn="l">
              <a:lnSpc>
                <a:spcPts val="4314"/>
              </a:lnSpc>
              <a:buFont typeface="Arial"/>
              <a:buChar char="•"/>
            </a:pPr>
            <a:r>
              <a:rPr lang="en-US" sz="3595">
                <a:solidFill>
                  <a:srgbClr val="FFFFFF"/>
                </a:solidFill>
                <a:latin typeface="Trebuchet MS"/>
                <a:ea typeface="Trebuchet MS"/>
                <a:cs typeface="Trebuchet MS"/>
                <a:sym typeface="Trebuchet MS"/>
              </a:rPr>
              <a:t>Provides on-campus health services for a fee; access requires           payment of the student health and wellness fee ($95) each (fall,       spring, summer)</a:t>
            </a:r>
          </a:p>
          <a:p>
            <a:pPr marL="650614" lvl="1" indent="-325307" algn="l">
              <a:lnSpc>
                <a:spcPts val="4314"/>
              </a:lnSpc>
              <a:buFont typeface="Arial"/>
              <a:buChar char="•"/>
            </a:pPr>
            <a:r>
              <a:rPr lang="en-US" sz="3595">
                <a:solidFill>
                  <a:srgbClr val="FFFFFF"/>
                </a:solidFill>
                <a:latin typeface="Trebuchet MS"/>
                <a:ea typeface="Trebuchet MS"/>
                <a:cs typeface="Trebuchet MS"/>
                <a:sym typeface="Trebuchet MS"/>
              </a:rPr>
              <a:t>Graduate students must opt into the student health and wellness fee, which will be charged to your student account.</a:t>
            </a:r>
          </a:p>
          <a:p>
            <a:pPr marL="650614" lvl="1" indent="-325307" algn="l">
              <a:lnSpc>
                <a:spcPts val="4314"/>
              </a:lnSpc>
              <a:buFont typeface="Arial"/>
              <a:buChar char="•"/>
            </a:pPr>
            <a:r>
              <a:rPr lang="en-US" sz="3595">
                <a:solidFill>
                  <a:srgbClr val="FFFFFF"/>
                </a:solidFill>
                <a:latin typeface="Trebuchet MS"/>
                <a:ea typeface="Trebuchet MS"/>
                <a:cs typeface="Trebuchet MS"/>
                <a:sym typeface="Trebuchet MS"/>
              </a:rPr>
              <a:t>When receiving care on campus at Student Health Services, this fee:</a:t>
            </a:r>
          </a:p>
          <a:p>
            <a:pPr marL="1506229" lvl="1" indent="-753114" algn="l">
              <a:lnSpc>
                <a:spcPts val="4314"/>
              </a:lnSpc>
              <a:buFont typeface="Arial"/>
              <a:buChar char="•"/>
            </a:pPr>
            <a:r>
              <a:rPr lang="en-US" sz="3595">
                <a:solidFill>
                  <a:srgbClr val="FFFFFF"/>
                </a:solidFill>
                <a:latin typeface="Trebuchet MS"/>
                <a:ea typeface="Trebuchet MS"/>
                <a:cs typeface="Trebuchet MS"/>
                <a:sym typeface="Trebuchet MS"/>
              </a:rPr>
              <a:t>Waives copayments and deductibles	</a:t>
            </a:r>
          </a:p>
          <a:p>
            <a:pPr marL="1506229" lvl="1" indent="-753114" algn="l">
              <a:lnSpc>
                <a:spcPts val="4314"/>
              </a:lnSpc>
              <a:buFont typeface="Arial"/>
              <a:buChar char="•"/>
            </a:pPr>
            <a:r>
              <a:rPr lang="en-US" sz="3595">
                <a:solidFill>
                  <a:srgbClr val="FFFFFF"/>
                </a:solidFill>
                <a:latin typeface="Trebuchet MS"/>
                <a:ea typeface="Trebuchet MS"/>
                <a:cs typeface="Trebuchet MS"/>
                <a:sym typeface="Trebuchet MS"/>
              </a:rPr>
              <a:t>Services are covered 100% when combined with the SHIP or other insurance  </a:t>
            </a:r>
          </a:p>
        </p:txBody>
      </p:sp>
      <p:sp>
        <p:nvSpPr>
          <p:cNvPr id="6" name="Freeform 6" descr="Icon  Description automatically generated"/>
          <p:cNvSpPr/>
          <p:nvPr/>
        </p:nvSpPr>
        <p:spPr>
          <a:xfrm rot="-406554">
            <a:off x="14872500" y="213990"/>
            <a:ext cx="3424998" cy="3376448"/>
          </a:xfrm>
          <a:custGeom>
            <a:avLst/>
            <a:gdLst/>
            <a:ahLst/>
            <a:cxnLst/>
            <a:rect l="l" t="t" r="r" b="b"/>
            <a:pathLst>
              <a:path w="3424998" h="3376448">
                <a:moveTo>
                  <a:pt x="0" y="0"/>
                </a:moveTo>
                <a:lnTo>
                  <a:pt x="3424998" y="0"/>
                </a:lnTo>
                <a:lnTo>
                  <a:pt x="3424998" y="3376448"/>
                </a:lnTo>
                <a:lnTo>
                  <a:pt x="0" y="3376448"/>
                </a:lnTo>
                <a:lnTo>
                  <a:pt x="0" y="0"/>
                </a:lnTo>
                <a:close/>
              </a:path>
            </a:pathLst>
          </a:custGeom>
          <a:blipFill>
            <a:blip r:embed="rId5"/>
            <a:stretch>
              <a:fillRect/>
            </a:stretch>
          </a:blipFill>
        </p:spPr>
        <p:txBody>
          <a:bodyPr/>
          <a:lstStyle/>
          <a:p>
            <a:endParaRPr lang="en-US"/>
          </a:p>
        </p:txBody>
      </p:sp>
      <p:sp>
        <p:nvSpPr>
          <p:cNvPr id="7" name="Freeform 7"/>
          <p:cNvSpPr/>
          <p:nvPr/>
        </p:nvSpPr>
        <p:spPr>
          <a:xfrm>
            <a:off x="10846241" y="8477822"/>
            <a:ext cx="6953226" cy="1507880"/>
          </a:xfrm>
          <a:custGeom>
            <a:avLst/>
            <a:gdLst/>
            <a:ahLst/>
            <a:cxnLst/>
            <a:rect l="l" t="t" r="r" b="b"/>
            <a:pathLst>
              <a:path w="6953226" h="1507880">
                <a:moveTo>
                  <a:pt x="0" y="0"/>
                </a:moveTo>
                <a:lnTo>
                  <a:pt x="6953226" y="0"/>
                </a:lnTo>
                <a:lnTo>
                  <a:pt x="6953226" y="1507879"/>
                </a:lnTo>
                <a:lnTo>
                  <a:pt x="0" y="1507879"/>
                </a:lnTo>
                <a:lnTo>
                  <a:pt x="0" y="0"/>
                </a:lnTo>
                <a:close/>
              </a:path>
            </a:pathLst>
          </a:custGeom>
          <a:blipFill>
            <a:blip r:embed="rId6"/>
            <a:stretch>
              <a:fillRect/>
            </a:stretch>
          </a:blipFill>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Shape, rectangle  Description automatically generated"/>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Freeform 3"/>
          <p:cNvSpPr/>
          <p:nvPr/>
        </p:nvSpPr>
        <p:spPr>
          <a:xfrm>
            <a:off x="196725" y="8994520"/>
            <a:ext cx="1958646" cy="542545"/>
          </a:xfrm>
          <a:custGeom>
            <a:avLst/>
            <a:gdLst/>
            <a:ahLst/>
            <a:cxnLst/>
            <a:rect l="l" t="t" r="r" b="b"/>
            <a:pathLst>
              <a:path w="1958646" h="542545">
                <a:moveTo>
                  <a:pt x="0" y="0"/>
                </a:moveTo>
                <a:lnTo>
                  <a:pt x="1958646" y="0"/>
                </a:lnTo>
                <a:lnTo>
                  <a:pt x="1958646" y="542546"/>
                </a:lnTo>
                <a:lnTo>
                  <a:pt x="0" y="542546"/>
                </a:lnTo>
                <a:lnTo>
                  <a:pt x="0" y="0"/>
                </a:lnTo>
                <a:close/>
              </a:path>
            </a:pathLst>
          </a:custGeom>
          <a:blipFill>
            <a:blip r:embed="rId3"/>
            <a:stretch>
              <a:fillRect t="-5054" b="-5054"/>
            </a:stretch>
          </a:blipFill>
        </p:spPr>
        <p:txBody>
          <a:bodyPr/>
          <a:lstStyle/>
          <a:p>
            <a:endParaRPr lang="en-US"/>
          </a:p>
        </p:txBody>
      </p:sp>
      <p:sp>
        <p:nvSpPr>
          <p:cNvPr id="4" name="TextBox 4"/>
          <p:cNvSpPr txBox="1"/>
          <p:nvPr/>
        </p:nvSpPr>
        <p:spPr>
          <a:xfrm>
            <a:off x="577215" y="343926"/>
            <a:ext cx="17233582" cy="1285875"/>
          </a:xfrm>
          <a:prstGeom prst="rect">
            <a:avLst/>
          </a:prstGeom>
        </p:spPr>
        <p:txBody>
          <a:bodyPr lIns="0" tIns="0" rIns="0" bIns="0" rtlCol="0" anchor="t">
            <a:spAutoFit/>
          </a:bodyPr>
          <a:lstStyle/>
          <a:p>
            <a:pPr algn="l">
              <a:lnSpc>
                <a:spcPts val="3600"/>
              </a:lnSpc>
            </a:pPr>
            <a:r>
              <a:rPr lang="en-US" sz="3000" b="1" i="1">
                <a:solidFill>
                  <a:srgbClr val="C00000"/>
                </a:solidFill>
                <a:latin typeface="Trebuchet MS Bold Italics"/>
                <a:ea typeface="Trebuchet MS Bold Italics"/>
                <a:cs typeface="Trebuchet MS Bold Italics"/>
                <a:sym typeface="Trebuchet MS Bold Italics"/>
              </a:rPr>
              <a:t>Please reach out with further questions</a:t>
            </a:r>
          </a:p>
          <a:p>
            <a:pPr algn="l">
              <a:lnSpc>
                <a:spcPts val="6480"/>
              </a:lnSpc>
            </a:pPr>
            <a:r>
              <a:rPr lang="en-US" sz="5400" b="1">
                <a:solidFill>
                  <a:srgbClr val="FFFFFF"/>
                </a:solidFill>
                <a:latin typeface="Trebuchet MS Bold"/>
                <a:ea typeface="Trebuchet MS Bold"/>
                <a:cs typeface="Trebuchet MS Bold"/>
                <a:sym typeface="Trebuchet MS Bold"/>
              </a:rPr>
              <a:t>THANK YOU!</a:t>
            </a:r>
          </a:p>
        </p:txBody>
      </p:sp>
      <p:sp>
        <p:nvSpPr>
          <p:cNvPr id="5" name="Freeform 5" descr="Application, icon  Description automatically generated"/>
          <p:cNvSpPr/>
          <p:nvPr/>
        </p:nvSpPr>
        <p:spPr>
          <a:xfrm>
            <a:off x="3036260" y="4616388"/>
            <a:ext cx="1185614" cy="1054224"/>
          </a:xfrm>
          <a:custGeom>
            <a:avLst/>
            <a:gdLst/>
            <a:ahLst/>
            <a:cxnLst/>
            <a:rect l="l" t="t" r="r" b="b"/>
            <a:pathLst>
              <a:path w="1185614" h="1054224">
                <a:moveTo>
                  <a:pt x="0" y="0"/>
                </a:moveTo>
                <a:lnTo>
                  <a:pt x="1185613" y="0"/>
                </a:lnTo>
                <a:lnTo>
                  <a:pt x="1185613" y="1054224"/>
                </a:lnTo>
                <a:lnTo>
                  <a:pt x="0" y="1054224"/>
                </a:lnTo>
                <a:lnTo>
                  <a:pt x="0" y="0"/>
                </a:lnTo>
                <a:close/>
              </a:path>
            </a:pathLst>
          </a:custGeom>
          <a:blipFill>
            <a:blip r:embed="rId4"/>
            <a:stretch>
              <a:fillRect l="-124101" t="-270644" r="-121181"/>
            </a:stretch>
          </a:blipFill>
        </p:spPr>
        <p:txBody>
          <a:bodyPr/>
          <a:lstStyle/>
          <a:p>
            <a:endParaRPr lang="en-US"/>
          </a:p>
        </p:txBody>
      </p:sp>
      <p:sp>
        <p:nvSpPr>
          <p:cNvPr id="6" name="Freeform 6" descr="Application, icon  Description automatically generated"/>
          <p:cNvSpPr/>
          <p:nvPr/>
        </p:nvSpPr>
        <p:spPr>
          <a:xfrm>
            <a:off x="3036260" y="2709183"/>
            <a:ext cx="1169624" cy="1372359"/>
          </a:xfrm>
          <a:custGeom>
            <a:avLst/>
            <a:gdLst/>
            <a:ahLst/>
            <a:cxnLst/>
            <a:rect l="l" t="t" r="r" b="b"/>
            <a:pathLst>
              <a:path w="1169624" h="1372359">
                <a:moveTo>
                  <a:pt x="0" y="0"/>
                </a:moveTo>
                <a:lnTo>
                  <a:pt x="1169623" y="0"/>
                </a:lnTo>
                <a:lnTo>
                  <a:pt x="1169623" y="1372359"/>
                </a:lnTo>
                <a:lnTo>
                  <a:pt x="0" y="1372359"/>
                </a:lnTo>
                <a:lnTo>
                  <a:pt x="0" y="0"/>
                </a:lnTo>
                <a:close/>
              </a:path>
            </a:pathLst>
          </a:custGeom>
          <a:blipFill>
            <a:blip r:embed="rId4"/>
            <a:stretch>
              <a:fillRect l="-144029" t="-108025" r="-141034" b="-105218"/>
            </a:stretch>
          </a:blipFill>
        </p:spPr>
        <p:txBody>
          <a:bodyPr/>
          <a:lstStyle/>
          <a:p>
            <a:endParaRPr lang="en-US"/>
          </a:p>
        </p:txBody>
      </p:sp>
      <p:sp>
        <p:nvSpPr>
          <p:cNvPr id="7" name="Freeform 7" descr="Application, icon  Description automatically generated"/>
          <p:cNvSpPr/>
          <p:nvPr/>
        </p:nvSpPr>
        <p:spPr>
          <a:xfrm>
            <a:off x="3036260" y="6390792"/>
            <a:ext cx="1086788" cy="1329802"/>
          </a:xfrm>
          <a:custGeom>
            <a:avLst/>
            <a:gdLst/>
            <a:ahLst/>
            <a:cxnLst/>
            <a:rect l="l" t="t" r="r" b="b"/>
            <a:pathLst>
              <a:path w="1086788" h="1329802">
                <a:moveTo>
                  <a:pt x="0" y="0"/>
                </a:moveTo>
                <a:lnTo>
                  <a:pt x="1086787" y="0"/>
                </a:lnTo>
                <a:lnTo>
                  <a:pt x="1086787" y="1329802"/>
                </a:lnTo>
                <a:lnTo>
                  <a:pt x="0" y="1329802"/>
                </a:lnTo>
                <a:lnTo>
                  <a:pt x="0" y="0"/>
                </a:lnTo>
                <a:close/>
              </a:path>
            </a:pathLst>
          </a:custGeom>
          <a:blipFill>
            <a:blip r:embed="rId4"/>
            <a:stretch>
              <a:fillRect t="-109759" r="-305564" b="-106605"/>
            </a:stretch>
          </a:blipFill>
        </p:spPr>
        <p:txBody>
          <a:bodyPr/>
          <a:lstStyle/>
          <a:p>
            <a:endParaRPr lang="en-US"/>
          </a:p>
        </p:txBody>
      </p:sp>
      <p:sp>
        <p:nvSpPr>
          <p:cNvPr id="8" name="TextBox 8"/>
          <p:cNvSpPr txBox="1"/>
          <p:nvPr/>
        </p:nvSpPr>
        <p:spPr>
          <a:xfrm>
            <a:off x="4444170" y="3154559"/>
            <a:ext cx="3987904" cy="472083"/>
          </a:xfrm>
          <a:prstGeom prst="rect">
            <a:avLst/>
          </a:prstGeom>
        </p:spPr>
        <p:txBody>
          <a:bodyPr lIns="0" tIns="0" rIns="0" bIns="0" rtlCol="0" anchor="t">
            <a:spAutoFit/>
          </a:bodyPr>
          <a:lstStyle/>
          <a:p>
            <a:pPr algn="l">
              <a:lnSpc>
                <a:spcPts val="3240"/>
              </a:lnSpc>
            </a:pPr>
            <a:r>
              <a:rPr lang="en-US" sz="2700">
                <a:solidFill>
                  <a:srgbClr val="FFFFFF"/>
                </a:solidFill>
                <a:latin typeface="Trebuchet MS"/>
                <a:ea typeface="Trebuchet MS"/>
                <a:cs typeface="Trebuchet MS"/>
                <a:sym typeface="Trebuchet MS"/>
              </a:rPr>
              <a:t>gradschool.ttu.edu</a:t>
            </a:r>
          </a:p>
        </p:txBody>
      </p:sp>
      <p:sp>
        <p:nvSpPr>
          <p:cNvPr id="9" name="TextBox 9"/>
          <p:cNvSpPr txBox="1"/>
          <p:nvPr/>
        </p:nvSpPr>
        <p:spPr>
          <a:xfrm>
            <a:off x="4444170" y="4776573"/>
            <a:ext cx="3987904" cy="472083"/>
          </a:xfrm>
          <a:prstGeom prst="rect">
            <a:avLst/>
          </a:prstGeom>
        </p:spPr>
        <p:txBody>
          <a:bodyPr lIns="0" tIns="0" rIns="0" bIns="0" rtlCol="0" anchor="t">
            <a:spAutoFit/>
          </a:bodyPr>
          <a:lstStyle/>
          <a:p>
            <a:pPr algn="l">
              <a:lnSpc>
                <a:spcPts val="3240"/>
              </a:lnSpc>
            </a:pPr>
            <a:r>
              <a:rPr lang="en-US" sz="2700">
                <a:solidFill>
                  <a:srgbClr val="FFFFFF"/>
                </a:solidFill>
                <a:latin typeface="Trebuchet MS"/>
                <a:ea typeface="Trebuchet MS"/>
                <a:cs typeface="Trebuchet MS"/>
                <a:sym typeface="Trebuchet MS"/>
              </a:rPr>
              <a:t>1-806-742-2787</a:t>
            </a:r>
          </a:p>
        </p:txBody>
      </p:sp>
      <p:sp>
        <p:nvSpPr>
          <p:cNvPr id="10" name="TextBox 10"/>
          <p:cNvSpPr txBox="1"/>
          <p:nvPr/>
        </p:nvSpPr>
        <p:spPr>
          <a:xfrm>
            <a:off x="4444167" y="6559623"/>
            <a:ext cx="8470192" cy="1238250"/>
          </a:xfrm>
          <a:prstGeom prst="rect">
            <a:avLst/>
          </a:prstGeom>
        </p:spPr>
        <p:txBody>
          <a:bodyPr lIns="0" tIns="0" rIns="0" bIns="0" rtlCol="0" anchor="t">
            <a:spAutoFit/>
          </a:bodyPr>
          <a:lstStyle/>
          <a:p>
            <a:pPr algn="l">
              <a:lnSpc>
                <a:spcPts val="3240"/>
              </a:lnSpc>
            </a:pPr>
            <a:r>
              <a:rPr lang="en-US" sz="2700">
                <a:solidFill>
                  <a:srgbClr val="FFFFFF"/>
                </a:solidFill>
                <a:latin typeface="Trebuchet MS"/>
                <a:ea typeface="Trebuchet MS"/>
                <a:cs typeface="Trebuchet MS"/>
                <a:sym typeface="Trebuchet MS"/>
              </a:rPr>
              <a:t>General Inquiries: </a:t>
            </a:r>
            <a:r>
              <a:rPr lang="en-US" sz="2700" i="1">
                <a:solidFill>
                  <a:srgbClr val="FFFFFF"/>
                </a:solidFill>
                <a:latin typeface="Trebuchet MS Italics"/>
                <a:ea typeface="Trebuchet MS Italics"/>
                <a:cs typeface="Trebuchet MS Italics"/>
                <a:sym typeface="Trebuchet MS Italics"/>
              </a:rPr>
              <a:t>gradschool@ttu.edu</a:t>
            </a:r>
          </a:p>
          <a:p>
            <a:pPr algn="l">
              <a:lnSpc>
                <a:spcPts val="3240"/>
              </a:lnSpc>
            </a:pPr>
            <a:r>
              <a:rPr lang="en-US" sz="2700">
                <a:solidFill>
                  <a:srgbClr val="FFFFFF"/>
                </a:solidFill>
                <a:latin typeface="Trebuchet MS"/>
                <a:ea typeface="Trebuchet MS"/>
                <a:cs typeface="Trebuchet MS"/>
                <a:sym typeface="Trebuchet MS"/>
              </a:rPr>
              <a:t>Graduate Admissions: </a:t>
            </a:r>
            <a:r>
              <a:rPr lang="en-US" sz="2700" i="1">
                <a:solidFill>
                  <a:srgbClr val="FFFFFF"/>
                </a:solidFill>
                <a:latin typeface="Trebuchet MS Italics"/>
                <a:ea typeface="Trebuchet MS Italics"/>
                <a:cs typeface="Trebuchet MS Italics"/>
                <a:sym typeface="Trebuchet MS Italics"/>
              </a:rPr>
              <a:t>graduate.admissions@ttu.edu</a:t>
            </a:r>
          </a:p>
          <a:p>
            <a:pPr algn="l">
              <a:lnSpc>
                <a:spcPts val="3240"/>
              </a:lnSpc>
            </a:pPr>
            <a:r>
              <a:rPr lang="en-US" sz="2700">
                <a:solidFill>
                  <a:srgbClr val="FFFFFF"/>
                </a:solidFill>
                <a:latin typeface="Trebuchet MS"/>
                <a:ea typeface="Trebuchet MS"/>
                <a:cs typeface="Trebuchet MS"/>
                <a:sym typeface="Trebuchet MS"/>
              </a:rPr>
              <a:t>SHIP Questions: </a:t>
            </a:r>
            <a:r>
              <a:rPr lang="en-US" sz="2700" i="1">
                <a:solidFill>
                  <a:srgbClr val="FFFFFF"/>
                </a:solidFill>
                <a:latin typeface="Trebuchet MS Italics"/>
                <a:ea typeface="Trebuchet MS Italics"/>
                <a:cs typeface="Trebuchet MS Italics"/>
                <a:sym typeface="Trebuchet MS Italics"/>
              </a:rPr>
              <a:t>studenthealthservices@ttuhsc.edu</a:t>
            </a:r>
          </a:p>
        </p:txBody>
      </p:sp>
      <p:sp>
        <p:nvSpPr>
          <p:cNvPr id="11" name="Freeform 11" descr="Image result for social media clip art"/>
          <p:cNvSpPr/>
          <p:nvPr/>
        </p:nvSpPr>
        <p:spPr>
          <a:xfrm>
            <a:off x="3036260" y="8883140"/>
            <a:ext cx="692729" cy="708747"/>
          </a:xfrm>
          <a:custGeom>
            <a:avLst/>
            <a:gdLst/>
            <a:ahLst/>
            <a:cxnLst/>
            <a:rect l="l" t="t" r="r" b="b"/>
            <a:pathLst>
              <a:path w="692729" h="708747">
                <a:moveTo>
                  <a:pt x="0" y="0"/>
                </a:moveTo>
                <a:lnTo>
                  <a:pt x="692728" y="0"/>
                </a:lnTo>
                <a:lnTo>
                  <a:pt x="692728" y="708746"/>
                </a:lnTo>
                <a:lnTo>
                  <a:pt x="0" y="708746"/>
                </a:lnTo>
                <a:lnTo>
                  <a:pt x="0" y="0"/>
                </a:lnTo>
                <a:close/>
              </a:path>
            </a:pathLst>
          </a:custGeom>
          <a:blipFill>
            <a:blip r:embed="rId5"/>
            <a:stretch>
              <a:fillRect l="-7229" t="-32357" r="-207909" b="-175659"/>
            </a:stretch>
          </a:blipFill>
        </p:spPr>
        <p:txBody>
          <a:bodyPr/>
          <a:lstStyle/>
          <a:p>
            <a:endParaRPr lang="en-US"/>
          </a:p>
        </p:txBody>
      </p:sp>
      <p:sp>
        <p:nvSpPr>
          <p:cNvPr id="12" name="TextBox 12"/>
          <p:cNvSpPr txBox="1"/>
          <p:nvPr/>
        </p:nvSpPr>
        <p:spPr>
          <a:xfrm>
            <a:off x="3698258" y="9077501"/>
            <a:ext cx="2497747" cy="310500"/>
          </a:xfrm>
          <a:prstGeom prst="rect">
            <a:avLst/>
          </a:prstGeom>
        </p:spPr>
        <p:txBody>
          <a:bodyPr lIns="0" tIns="0" rIns="0" bIns="0" rtlCol="0" anchor="t">
            <a:spAutoFit/>
          </a:bodyPr>
          <a:lstStyle/>
          <a:p>
            <a:pPr algn="l">
              <a:lnSpc>
                <a:spcPts val="1980"/>
              </a:lnSpc>
            </a:pPr>
            <a:r>
              <a:rPr lang="en-US" sz="1650" b="1">
                <a:solidFill>
                  <a:srgbClr val="000000"/>
                </a:solidFill>
                <a:latin typeface="Trebuchet MS Bold"/>
                <a:ea typeface="Trebuchet MS Bold"/>
                <a:cs typeface="Trebuchet MS Bold"/>
                <a:sym typeface="Trebuchet MS Bold"/>
              </a:rPr>
              <a:t>@ttugradschool</a:t>
            </a:r>
          </a:p>
        </p:txBody>
      </p:sp>
      <p:sp>
        <p:nvSpPr>
          <p:cNvPr id="13" name="Freeform 13" descr="Image result for social media clip art"/>
          <p:cNvSpPr/>
          <p:nvPr/>
        </p:nvSpPr>
        <p:spPr>
          <a:xfrm>
            <a:off x="5561722" y="8903392"/>
            <a:ext cx="725723" cy="708747"/>
          </a:xfrm>
          <a:custGeom>
            <a:avLst/>
            <a:gdLst/>
            <a:ahLst/>
            <a:cxnLst/>
            <a:rect l="l" t="t" r="r" b="b"/>
            <a:pathLst>
              <a:path w="725723" h="708747">
                <a:moveTo>
                  <a:pt x="0" y="0"/>
                </a:moveTo>
                <a:lnTo>
                  <a:pt x="725723" y="0"/>
                </a:lnTo>
                <a:lnTo>
                  <a:pt x="725723" y="708748"/>
                </a:lnTo>
                <a:lnTo>
                  <a:pt x="0" y="708748"/>
                </a:lnTo>
                <a:lnTo>
                  <a:pt x="0" y="0"/>
                </a:lnTo>
                <a:close/>
              </a:path>
            </a:pathLst>
          </a:custGeom>
          <a:blipFill>
            <a:blip r:embed="rId5"/>
            <a:stretch>
              <a:fillRect l="-109065" t="-38851" r="-109754" b="-187604"/>
            </a:stretch>
          </a:blipFill>
        </p:spPr>
        <p:txBody>
          <a:bodyPr/>
          <a:lstStyle/>
          <a:p>
            <a:endParaRPr lang="en-US"/>
          </a:p>
        </p:txBody>
      </p:sp>
      <p:sp>
        <p:nvSpPr>
          <p:cNvPr id="14" name="TextBox 14"/>
          <p:cNvSpPr txBox="1"/>
          <p:nvPr/>
        </p:nvSpPr>
        <p:spPr>
          <a:xfrm>
            <a:off x="6295870" y="9097167"/>
            <a:ext cx="2497748" cy="979914"/>
          </a:xfrm>
          <a:prstGeom prst="rect">
            <a:avLst/>
          </a:prstGeom>
        </p:spPr>
        <p:txBody>
          <a:bodyPr lIns="0" tIns="0" rIns="0" bIns="0" rtlCol="0" anchor="t">
            <a:spAutoFit/>
          </a:bodyPr>
          <a:lstStyle/>
          <a:p>
            <a:pPr algn="l">
              <a:lnSpc>
                <a:spcPts val="1980"/>
              </a:lnSpc>
            </a:pPr>
            <a:r>
              <a:rPr lang="en-US" sz="1650" b="1">
                <a:solidFill>
                  <a:srgbClr val="000000"/>
                </a:solidFill>
                <a:latin typeface="Trebuchet MS Bold"/>
                <a:ea typeface="Trebuchet MS Bold"/>
                <a:cs typeface="Trebuchet MS Bold"/>
                <a:sym typeface="Trebuchet MS Bold"/>
              </a:rPr>
              <a:t>@ttu_gradschool</a:t>
            </a:r>
          </a:p>
          <a:p>
            <a:pPr algn="l">
              <a:lnSpc>
                <a:spcPts val="1980"/>
              </a:lnSpc>
            </a:pPr>
            <a:endParaRPr lang="en-US" sz="1650" b="1">
              <a:solidFill>
                <a:srgbClr val="000000"/>
              </a:solidFill>
              <a:latin typeface="Trebuchet MS Bold"/>
              <a:ea typeface="Trebuchet MS Bold"/>
              <a:cs typeface="Trebuchet MS Bold"/>
              <a:sym typeface="Trebuchet MS Bold"/>
            </a:endParaRPr>
          </a:p>
          <a:p>
            <a:pPr algn="ctr">
              <a:lnSpc>
                <a:spcPts val="1980"/>
              </a:lnSpc>
            </a:pPr>
            <a:endParaRPr lang="en-US" sz="1650" b="1">
              <a:solidFill>
                <a:srgbClr val="000000"/>
              </a:solidFill>
              <a:latin typeface="Trebuchet MS Bold"/>
              <a:ea typeface="Trebuchet MS Bold"/>
              <a:cs typeface="Trebuchet MS Bold"/>
              <a:sym typeface="Trebuchet MS Bold"/>
            </a:endParaRPr>
          </a:p>
        </p:txBody>
      </p:sp>
      <p:sp>
        <p:nvSpPr>
          <p:cNvPr id="15" name="Freeform 15"/>
          <p:cNvSpPr/>
          <p:nvPr/>
        </p:nvSpPr>
        <p:spPr>
          <a:xfrm>
            <a:off x="8188908" y="8858566"/>
            <a:ext cx="737701" cy="779750"/>
          </a:xfrm>
          <a:custGeom>
            <a:avLst/>
            <a:gdLst/>
            <a:ahLst/>
            <a:cxnLst/>
            <a:rect l="l" t="t" r="r" b="b"/>
            <a:pathLst>
              <a:path w="737701" h="779750">
                <a:moveTo>
                  <a:pt x="0" y="0"/>
                </a:moveTo>
                <a:lnTo>
                  <a:pt x="737701" y="0"/>
                </a:lnTo>
                <a:lnTo>
                  <a:pt x="737701" y="779750"/>
                </a:lnTo>
                <a:lnTo>
                  <a:pt x="0" y="779750"/>
                </a:lnTo>
                <a:lnTo>
                  <a:pt x="0" y="0"/>
                </a:lnTo>
                <a:close/>
              </a:path>
            </a:pathLst>
          </a:custGeom>
          <a:blipFill>
            <a:blip r:embed="rId6"/>
            <a:stretch>
              <a:fillRect t="-49" b="-49"/>
            </a:stretch>
          </a:blipFill>
        </p:spPr>
        <p:txBody>
          <a:bodyPr/>
          <a:lstStyle/>
          <a:p>
            <a:endParaRPr lang="en-US"/>
          </a:p>
        </p:txBody>
      </p:sp>
      <p:sp>
        <p:nvSpPr>
          <p:cNvPr id="16" name="TextBox 16"/>
          <p:cNvSpPr txBox="1"/>
          <p:nvPr/>
        </p:nvSpPr>
        <p:spPr>
          <a:xfrm>
            <a:off x="8900076" y="9097167"/>
            <a:ext cx="2092729" cy="310500"/>
          </a:xfrm>
          <a:prstGeom prst="rect">
            <a:avLst/>
          </a:prstGeom>
        </p:spPr>
        <p:txBody>
          <a:bodyPr lIns="0" tIns="0" rIns="0" bIns="0" rtlCol="0" anchor="t">
            <a:spAutoFit/>
          </a:bodyPr>
          <a:lstStyle/>
          <a:p>
            <a:pPr algn="l">
              <a:lnSpc>
                <a:spcPts val="1980"/>
              </a:lnSpc>
            </a:pPr>
            <a:r>
              <a:rPr lang="en-US" sz="1650" b="1" u="sng">
                <a:solidFill>
                  <a:srgbClr val="000000"/>
                </a:solidFill>
                <a:latin typeface="Trebuchet MS Bold"/>
                <a:ea typeface="Trebuchet MS Bold"/>
                <a:cs typeface="Trebuchet MS Bold"/>
                <a:sym typeface="Trebuchet MS Bold"/>
              </a:rPr>
              <a:t>TTU Grad School</a:t>
            </a:r>
          </a:p>
        </p:txBody>
      </p:sp>
      <p:sp>
        <p:nvSpPr>
          <p:cNvPr id="17" name="Freeform 17"/>
          <p:cNvSpPr/>
          <p:nvPr/>
        </p:nvSpPr>
        <p:spPr>
          <a:xfrm>
            <a:off x="10836940" y="8944185"/>
            <a:ext cx="576477" cy="600075"/>
          </a:xfrm>
          <a:custGeom>
            <a:avLst/>
            <a:gdLst/>
            <a:ahLst/>
            <a:cxnLst/>
            <a:rect l="l" t="t" r="r" b="b"/>
            <a:pathLst>
              <a:path w="576477" h="600075">
                <a:moveTo>
                  <a:pt x="0" y="0"/>
                </a:moveTo>
                <a:lnTo>
                  <a:pt x="576478" y="0"/>
                </a:lnTo>
                <a:lnTo>
                  <a:pt x="576478" y="600075"/>
                </a:lnTo>
                <a:lnTo>
                  <a:pt x="0" y="600075"/>
                </a:lnTo>
                <a:lnTo>
                  <a:pt x="0" y="0"/>
                </a:lnTo>
                <a:close/>
              </a:path>
            </a:pathLst>
          </a:custGeom>
          <a:blipFill>
            <a:blip r:embed="rId7"/>
            <a:stretch>
              <a:fillRect l="-2046" r="-2046"/>
            </a:stretch>
          </a:blipFill>
        </p:spPr>
        <p:txBody>
          <a:bodyPr/>
          <a:lstStyle/>
          <a:p>
            <a:endParaRPr lang="en-US"/>
          </a:p>
        </p:txBody>
      </p:sp>
      <p:sp>
        <p:nvSpPr>
          <p:cNvPr id="18" name="Freeform 18" descr="Icon  Description automatically generated"/>
          <p:cNvSpPr/>
          <p:nvPr/>
        </p:nvSpPr>
        <p:spPr>
          <a:xfrm>
            <a:off x="13545864" y="8946394"/>
            <a:ext cx="576477" cy="604092"/>
          </a:xfrm>
          <a:custGeom>
            <a:avLst/>
            <a:gdLst/>
            <a:ahLst/>
            <a:cxnLst/>
            <a:rect l="l" t="t" r="r" b="b"/>
            <a:pathLst>
              <a:path w="576477" h="604092">
                <a:moveTo>
                  <a:pt x="0" y="0"/>
                </a:moveTo>
                <a:lnTo>
                  <a:pt x="576477" y="0"/>
                </a:lnTo>
                <a:lnTo>
                  <a:pt x="576477" y="604092"/>
                </a:lnTo>
                <a:lnTo>
                  <a:pt x="0" y="604092"/>
                </a:lnTo>
                <a:lnTo>
                  <a:pt x="0" y="0"/>
                </a:lnTo>
                <a:close/>
              </a:path>
            </a:pathLst>
          </a:custGeom>
          <a:blipFill>
            <a:blip r:embed="rId8"/>
            <a:stretch>
              <a:fillRect/>
            </a:stretch>
          </a:blipFill>
        </p:spPr>
        <p:txBody>
          <a:bodyPr/>
          <a:lstStyle/>
          <a:p>
            <a:endParaRPr lang="en-US"/>
          </a:p>
        </p:txBody>
      </p:sp>
      <p:sp>
        <p:nvSpPr>
          <p:cNvPr id="19" name="TextBox 19"/>
          <p:cNvSpPr txBox="1"/>
          <p:nvPr/>
        </p:nvSpPr>
        <p:spPr>
          <a:xfrm>
            <a:off x="11479668" y="9085878"/>
            <a:ext cx="2092730" cy="956830"/>
          </a:xfrm>
          <a:prstGeom prst="rect">
            <a:avLst/>
          </a:prstGeom>
        </p:spPr>
        <p:txBody>
          <a:bodyPr lIns="0" tIns="0" rIns="0" bIns="0" rtlCol="0" anchor="t">
            <a:spAutoFit/>
          </a:bodyPr>
          <a:lstStyle/>
          <a:p>
            <a:pPr algn="l">
              <a:lnSpc>
                <a:spcPts val="1980"/>
              </a:lnSpc>
            </a:pPr>
            <a:r>
              <a:rPr lang="en-US" sz="1650" b="1">
                <a:solidFill>
                  <a:srgbClr val="000000"/>
                </a:solidFill>
                <a:latin typeface="Trebuchet MS Bold"/>
                <a:ea typeface="Trebuchet MS Bold"/>
                <a:cs typeface="Trebuchet MS Bold"/>
                <a:sym typeface="Trebuchet MS Bold"/>
              </a:rPr>
              <a:t>@TTUGradSchool</a:t>
            </a:r>
          </a:p>
          <a:p>
            <a:pPr algn="l">
              <a:lnSpc>
                <a:spcPts val="1980"/>
              </a:lnSpc>
            </a:pPr>
            <a:endParaRPr lang="en-US" sz="1650" b="1">
              <a:solidFill>
                <a:srgbClr val="000000"/>
              </a:solidFill>
              <a:latin typeface="Trebuchet MS Bold"/>
              <a:ea typeface="Trebuchet MS Bold"/>
              <a:cs typeface="Trebuchet MS Bold"/>
              <a:sym typeface="Trebuchet MS Bold"/>
            </a:endParaRPr>
          </a:p>
          <a:p>
            <a:pPr algn="ctr">
              <a:lnSpc>
                <a:spcPts val="1980"/>
              </a:lnSpc>
            </a:pPr>
            <a:endParaRPr lang="en-US" sz="1650" b="1">
              <a:solidFill>
                <a:srgbClr val="000000"/>
              </a:solidFill>
              <a:latin typeface="Trebuchet MS Bold"/>
              <a:ea typeface="Trebuchet MS Bold"/>
              <a:cs typeface="Trebuchet MS Bold"/>
              <a:sym typeface="Trebuchet MS Bold"/>
            </a:endParaRPr>
          </a:p>
        </p:txBody>
      </p:sp>
      <p:sp>
        <p:nvSpPr>
          <p:cNvPr id="20" name="TextBox 20"/>
          <p:cNvSpPr txBox="1"/>
          <p:nvPr/>
        </p:nvSpPr>
        <p:spPr>
          <a:xfrm>
            <a:off x="14213781" y="9097167"/>
            <a:ext cx="3245403" cy="310500"/>
          </a:xfrm>
          <a:prstGeom prst="rect">
            <a:avLst/>
          </a:prstGeom>
        </p:spPr>
        <p:txBody>
          <a:bodyPr lIns="0" tIns="0" rIns="0" bIns="0" rtlCol="0" anchor="t">
            <a:spAutoFit/>
          </a:bodyPr>
          <a:lstStyle/>
          <a:p>
            <a:pPr algn="l">
              <a:lnSpc>
                <a:spcPts val="1980"/>
              </a:lnSpc>
            </a:pPr>
            <a:r>
              <a:rPr lang="en-US" sz="1650" b="1" u="sng">
                <a:solidFill>
                  <a:srgbClr val="000000"/>
                </a:solidFill>
                <a:latin typeface="Trebuchet MS Bold"/>
                <a:ea typeface="Trebuchet MS Bold"/>
                <a:cs typeface="Trebuchet MS Bold"/>
                <a:sym typeface="Trebuchet MS Bold"/>
              </a:rPr>
              <a:t>Texas Tech Graduate School</a:t>
            </a:r>
          </a:p>
        </p:txBody>
      </p:sp>
      <p:sp>
        <p:nvSpPr>
          <p:cNvPr id="21" name="Freeform 21" descr="Icon  Description automatically generated"/>
          <p:cNvSpPr/>
          <p:nvPr/>
        </p:nvSpPr>
        <p:spPr>
          <a:xfrm>
            <a:off x="12357717" y="1131106"/>
            <a:ext cx="4005392" cy="3948615"/>
          </a:xfrm>
          <a:custGeom>
            <a:avLst/>
            <a:gdLst/>
            <a:ahLst/>
            <a:cxnLst/>
            <a:rect l="l" t="t" r="r" b="b"/>
            <a:pathLst>
              <a:path w="4005392" h="3948615">
                <a:moveTo>
                  <a:pt x="0" y="0"/>
                </a:moveTo>
                <a:lnTo>
                  <a:pt x="4005391" y="0"/>
                </a:lnTo>
                <a:lnTo>
                  <a:pt x="4005391" y="3948616"/>
                </a:lnTo>
                <a:lnTo>
                  <a:pt x="0" y="3948616"/>
                </a:lnTo>
                <a:lnTo>
                  <a:pt x="0" y="0"/>
                </a:lnTo>
                <a:close/>
              </a:path>
            </a:pathLst>
          </a:custGeom>
          <a:blipFill>
            <a:blip r:embed="rId9"/>
            <a:stretch>
              <a:fillRect/>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Shape, rectangle  Description automatically generated"/>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3" name="Freeform 3"/>
          <p:cNvSpPr/>
          <p:nvPr/>
        </p:nvSpPr>
        <p:spPr>
          <a:xfrm>
            <a:off x="196725" y="8994520"/>
            <a:ext cx="1958646" cy="542545"/>
          </a:xfrm>
          <a:custGeom>
            <a:avLst/>
            <a:gdLst/>
            <a:ahLst/>
            <a:cxnLst/>
            <a:rect l="l" t="t" r="r" b="b"/>
            <a:pathLst>
              <a:path w="1958646" h="542545">
                <a:moveTo>
                  <a:pt x="0" y="0"/>
                </a:moveTo>
                <a:lnTo>
                  <a:pt x="1958646" y="0"/>
                </a:lnTo>
                <a:lnTo>
                  <a:pt x="1958646" y="542546"/>
                </a:lnTo>
                <a:lnTo>
                  <a:pt x="0" y="542546"/>
                </a:lnTo>
                <a:lnTo>
                  <a:pt x="0" y="0"/>
                </a:lnTo>
                <a:close/>
              </a:path>
            </a:pathLst>
          </a:custGeom>
          <a:blipFill>
            <a:blip r:embed="rId4"/>
            <a:stretch>
              <a:fillRect t="-5054" b="-5054"/>
            </a:stretch>
          </a:blipFill>
        </p:spPr>
        <p:txBody>
          <a:bodyPr/>
          <a:lstStyle/>
          <a:p>
            <a:endParaRPr lang="en-US"/>
          </a:p>
        </p:txBody>
      </p:sp>
      <p:sp>
        <p:nvSpPr>
          <p:cNvPr id="4" name="TextBox 4"/>
          <p:cNvSpPr txBox="1"/>
          <p:nvPr/>
        </p:nvSpPr>
        <p:spPr>
          <a:xfrm>
            <a:off x="452404" y="283566"/>
            <a:ext cx="15386718" cy="1349245"/>
          </a:xfrm>
          <a:prstGeom prst="rect">
            <a:avLst/>
          </a:prstGeom>
        </p:spPr>
        <p:txBody>
          <a:bodyPr lIns="0" tIns="0" rIns="0" bIns="0" rtlCol="0" anchor="t">
            <a:spAutoFit/>
          </a:bodyPr>
          <a:lstStyle/>
          <a:p>
            <a:pPr algn="l">
              <a:lnSpc>
                <a:spcPts val="3600"/>
              </a:lnSpc>
            </a:pPr>
            <a:r>
              <a:rPr lang="en-US" sz="3000" b="1" i="1">
                <a:solidFill>
                  <a:srgbClr val="C00000"/>
                </a:solidFill>
                <a:latin typeface="Trebuchet MS Bold Italics"/>
                <a:ea typeface="Trebuchet MS Bold Italics"/>
                <a:cs typeface="Trebuchet MS Bold Italics"/>
                <a:sym typeface="Trebuchet MS Bold Italics"/>
              </a:rPr>
              <a:t>Graduate School</a:t>
            </a:r>
          </a:p>
          <a:p>
            <a:pPr algn="l">
              <a:lnSpc>
                <a:spcPts val="6480"/>
              </a:lnSpc>
            </a:pPr>
            <a:r>
              <a:rPr lang="en-US" sz="5400" b="1">
                <a:solidFill>
                  <a:srgbClr val="FFFFFF"/>
                </a:solidFill>
                <a:latin typeface="Trebuchet MS Bold"/>
                <a:ea typeface="Trebuchet MS Bold"/>
                <a:cs typeface="Trebuchet MS Bold"/>
                <a:sym typeface="Trebuchet MS Bold"/>
              </a:rPr>
              <a:t>TEXAS TECH UNIVERSITY </a:t>
            </a:r>
          </a:p>
        </p:txBody>
      </p:sp>
      <p:sp>
        <p:nvSpPr>
          <p:cNvPr id="5" name="TextBox 5"/>
          <p:cNvSpPr txBox="1"/>
          <p:nvPr/>
        </p:nvSpPr>
        <p:spPr>
          <a:xfrm>
            <a:off x="1863315" y="3096129"/>
            <a:ext cx="14561369" cy="4003819"/>
          </a:xfrm>
          <a:prstGeom prst="rect">
            <a:avLst/>
          </a:prstGeom>
        </p:spPr>
        <p:txBody>
          <a:bodyPr lIns="0" tIns="0" rIns="0" bIns="0" rtlCol="0" anchor="t">
            <a:spAutoFit/>
          </a:bodyPr>
          <a:lstStyle/>
          <a:p>
            <a:pPr algn="ctr">
              <a:lnSpc>
                <a:spcPts val="5759"/>
              </a:lnSpc>
            </a:pPr>
            <a:r>
              <a:rPr lang="en-US" sz="4800">
                <a:solidFill>
                  <a:srgbClr val="FFFFFF"/>
                </a:solidFill>
                <a:latin typeface="Trebuchet MS"/>
                <a:ea typeface="Trebuchet MS"/>
                <a:cs typeface="Trebuchet MS"/>
                <a:sym typeface="Trebuchet MS"/>
              </a:rPr>
              <a:t>Why get Insurance ?</a:t>
            </a:r>
          </a:p>
          <a:p>
            <a:pPr algn="ctr">
              <a:lnSpc>
                <a:spcPts val="1867"/>
              </a:lnSpc>
            </a:pPr>
            <a:endParaRPr lang="en-US" sz="4800">
              <a:solidFill>
                <a:srgbClr val="FFFFFF"/>
              </a:solidFill>
              <a:latin typeface="Trebuchet MS"/>
              <a:ea typeface="Trebuchet MS"/>
              <a:cs typeface="Trebuchet MS"/>
              <a:sym typeface="Trebuchet MS"/>
            </a:endParaRPr>
          </a:p>
          <a:p>
            <a:pPr algn="ctr">
              <a:lnSpc>
                <a:spcPts val="1867"/>
              </a:lnSpc>
            </a:pPr>
            <a:endParaRPr lang="en-US" sz="4800">
              <a:solidFill>
                <a:srgbClr val="FFFFFF"/>
              </a:solidFill>
              <a:latin typeface="Trebuchet MS"/>
              <a:ea typeface="Trebuchet MS"/>
              <a:cs typeface="Trebuchet MS"/>
              <a:sym typeface="Trebuchet MS"/>
            </a:endParaRPr>
          </a:p>
          <a:p>
            <a:pPr marL="651510" lvl="1" indent="-325755" algn="ctr">
              <a:lnSpc>
                <a:spcPts val="4320"/>
              </a:lnSpc>
              <a:buFont typeface="Arial"/>
              <a:buChar char="•"/>
            </a:pPr>
            <a:r>
              <a:rPr lang="en-US" sz="3600" spc="-15">
                <a:solidFill>
                  <a:srgbClr val="FFFFFF"/>
                </a:solidFill>
                <a:latin typeface="Trebuchet MS"/>
                <a:ea typeface="Trebuchet MS"/>
                <a:cs typeface="Trebuchet MS"/>
                <a:sym typeface="Trebuchet MS"/>
              </a:rPr>
              <a:t>Helps students with healthcare bills when sick or injured</a:t>
            </a:r>
          </a:p>
          <a:p>
            <a:pPr marL="651510" lvl="1" indent="-325755" algn="ctr">
              <a:lnSpc>
                <a:spcPts val="4320"/>
              </a:lnSpc>
              <a:buFont typeface="Arial"/>
              <a:buChar char="•"/>
            </a:pPr>
            <a:r>
              <a:rPr lang="en-US" sz="3600" spc="-15">
                <a:solidFill>
                  <a:srgbClr val="FFFFFF"/>
                </a:solidFill>
                <a:latin typeface="Trebuchet MS"/>
                <a:ea typeface="Trebuchet MS"/>
                <a:cs typeface="Trebuchet MS"/>
                <a:sym typeface="Trebuchet MS"/>
              </a:rPr>
              <a:t>Protects students and the university from surprise medical costs</a:t>
            </a:r>
          </a:p>
          <a:p>
            <a:pPr marL="651510" lvl="1" indent="-325755" algn="l">
              <a:lnSpc>
                <a:spcPts val="4320"/>
              </a:lnSpc>
            </a:pPr>
            <a:endParaRPr lang="en-US" sz="3600" spc="-15">
              <a:solidFill>
                <a:srgbClr val="FFFFFF"/>
              </a:solidFill>
              <a:latin typeface="Trebuchet MS"/>
              <a:ea typeface="Trebuchet MS"/>
              <a:cs typeface="Trebuchet MS"/>
              <a:sym typeface="Trebuchet MS"/>
            </a:endParaRPr>
          </a:p>
          <a:p>
            <a:pPr marL="651510" lvl="1" indent="-325755" algn="l">
              <a:lnSpc>
                <a:spcPts val="4320"/>
              </a:lnSpc>
            </a:pPr>
            <a:endParaRPr lang="en-US" sz="3600" spc="-15">
              <a:solidFill>
                <a:srgbClr val="FFFFFF"/>
              </a:solidFill>
              <a:latin typeface="Trebuchet MS"/>
              <a:ea typeface="Trebuchet MS"/>
              <a:cs typeface="Trebuchet MS"/>
              <a:sym typeface="Trebuchet MS"/>
            </a:endParaRPr>
          </a:p>
        </p:txBody>
      </p:sp>
      <p:sp>
        <p:nvSpPr>
          <p:cNvPr id="6" name="Freeform 6" descr="Icon  Description automatically generated"/>
          <p:cNvSpPr/>
          <p:nvPr/>
        </p:nvSpPr>
        <p:spPr>
          <a:xfrm rot="-406554">
            <a:off x="14314812" y="437631"/>
            <a:ext cx="3424998" cy="3376448"/>
          </a:xfrm>
          <a:custGeom>
            <a:avLst/>
            <a:gdLst/>
            <a:ahLst/>
            <a:cxnLst/>
            <a:rect l="l" t="t" r="r" b="b"/>
            <a:pathLst>
              <a:path w="3424998" h="3376448">
                <a:moveTo>
                  <a:pt x="0" y="0"/>
                </a:moveTo>
                <a:lnTo>
                  <a:pt x="3424998" y="0"/>
                </a:lnTo>
                <a:lnTo>
                  <a:pt x="3424998" y="3376448"/>
                </a:lnTo>
                <a:lnTo>
                  <a:pt x="0" y="3376448"/>
                </a:lnTo>
                <a:lnTo>
                  <a:pt x="0" y="0"/>
                </a:lnTo>
                <a:close/>
              </a:path>
            </a:pathLst>
          </a:custGeom>
          <a:blipFill>
            <a:blip r:embed="rId5"/>
            <a:stretch>
              <a:fillRect/>
            </a:stretch>
          </a:blipFill>
        </p:spPr>
        <p:txBody>
          <a:bodyPr/>
          <a:lstStyle/>
          <a:p>
            <a:endParaRPr lang="en-US"/>
          </a:p>
        </p:txBody>
      </p:sp>
      <p:sp>
        <p:nvSpPr>
          <p:cNvPr id="7" name="Freeform 7"/>
          <p:cNvSpPr/>
          <p:nvPr/>
        </p:nvSpPr>
        <p:spPr>
          <a:xfrm>
            <a:off x="10846241" y="8477822"/>
            <a:ext cx="6953226" cy="1507880"/>
          </a:xfrm>
          <a:custGeom>
            <a:avLst/>
            <a:gdLst/>
            <a:ahLst/>
            <a:cxnLst/>
            <a:rect l="l" t="t" r="r" b="b"/>
            <a:pathLst>
              <a:path w="6953226" h="1507880">
                <a:moveTo>
                  <a:pt x="0" y="0"/>
                </a:moveTo>
                <a:lnTo>
                  <a:pt x="6953226" y="0"/>
                </a:lnTo>
                <a:lnTo>
                  <a:pt x="6953226" y="1507879"/>
                </a:lnTo>
                <a:lnTo>
                  <a:pt x="0" y="1507879"/>
                </a:lnTo>
                <a:lnTo>
                  <a:pt x="0" y="0"/>
                </a:lnTo>
                <a:close/>
              </a:path>
            </a:pathLst>
          </a:custGeom>
          <a:blipFill>
            <a:blip r:embed="rId6"/>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Shape, rectangle  Description automatically generated"/>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3" name="Freeform 3"/>
          <p:cNvSpPr/>
          <p:nvPr/>
        </p:nvSpPr>
        <p:spPr>
          <a:xfrm>
            <a:off x="196725" y="8994520"/>
            <a:ext cx="1958646" cy="542545"/>
          </a:xfrm>
          <a:custGeom>
            <a:avLst/>
            <a:gdLst/>
            <a:ahLst/>
            <a:cxnLst/>
            <a:rect l="l" t="t" r="r" b="b"/>
            <a:pathLst>
              <a:path w="1958646" h="542545">
                <a:moveTo>
                  <a:pt x="0" y="0"/>
                </a:moveTo>
                <a:lnTo>
                  <a:pt x="1958646" y="0"/>
                </a:lnTo>
                <a:lnTo>
                  <a:pt x="1958646" y="542546"/>
                </a:lnTo>
                <a:lnTo>
                  <a:pt x="0" y="542546"/>
                </a:lnTo>
                <a:lnTo>
                  <a:pt x="0" y="0"/>
                </a:lnTo>
                <a:close/>
              </a:path>
            </a:pathLst>
          </a:custGeom>
          <a:blipFill>
            <a:blip r:embed="rId4"/>
            <a:stretch>
              <a:fillRect t="-5054" b="-5054"/>
            </a:stretch>
          </a:blipFill>
        </p:spPr>
        <p:txBody>
          <a:bodyPr/>
          <a:lstStyle/>
          <a:p>
            <a:endParaRPr lang="en-US"/>
          </a:p>
        </p:txBody>
      </p:sp>
      <p:sp>
        <p:nvSpPr>
          <p:cNvPr id="4" name="TextBox 4"/>
          <p:cNvSpPr txBox="1"/>
          <p:nvPr/>
        </p:nvSpPr>
        <p:spPr>
          <a:xfrm>
            <a:off x="452404" y="283566"/>
            <a:ext cx="15386718" cy="1349245"/>
          </a:xfrm>
          <a:prstGeom prst="rect">
            <a:avLst/>
          </a:prstGeom>
        </p:spPr>
        <p:txBody>
          <a:bodyPr lIns="0" tIns="0" rIns="0" bIns="0" rtlCol="0" anchor="t">
            <a:spAutoFit/>
          </a:bodyPr>
          <a:lstStyle/>
          <a:p>
            <a:pPr algn="l">
              <a:lnSpc>
                <a:spcPts val="3600"/>
              </a:lnSpc>
            </a:pPr>
            <a:r>
              <a:rPr lang="en-US" sz="3000" b="1" i="1">
                <a:solidFill>
                  <a:srgbClr val="C00000"/>
                </a:solidFill>
                <a:latin typeface="Trebuchet MS Bold Italics"/>
                <a:ea typeface="Trebuchet MS Bold Italics"/>
                <a:cs typeface="Trebuchet MS Bold Italics"/>
                <a:sym typeface="Trebuchet MS Bold Italics"/>
              </a:rPr>
              <a:t>Graduate School</a:t>
            </a:r>
          </a:p>
          <a:p>
            <a:pPr algn="l">
              <a:lnSpc>
                <a:spcPts val="6480"/>
              </a:lnSpc>
            </a:pPr>
            <a:r>
              <a:rPr lang="en-US" sz="5400" b="1">
                <a:solidFill>
                  <a:srgbClr val="FFFFFF"/>
                </a:solidFill>
                <a:latin typeface="Trebuchet MS Bold"/>
                <a:ea typeface="Trebuchet MS Bold"/>
                <a:cs typeface="Trebuchet MS Bold"/>
                <a:sym typeface="Trebuchet MS Bold"/>
              </a:rPr>
              <a:t>TEXAS TECH UNIVERSITY </a:t>
            </a:r>
          </a:p>
        </p:txBody>
      </p:sp>
      <p:sp>
        <p:nvSpPr>
          <p:cNvPr id="5" name="TextBox 5"/>
          <p:cNvSpPr txBox="1"/>
          <p:nvPr/>
        </p:nvSpPr>
        <p:spPr>
          <a:xfrm>
            <a:off x="1374931" y="2626039"/>
            <a:ext cx="14561369" cy="5365730"/>
          </a:xfrm>
          <a:prstGeom prst="rect">
            <a:avLst/>
          </a:prstGeom>
        </p:spPr>
        <p:txBody>
          <a:bodyPr lIns="0" tIns="0" rIns="0" bIns="0" rtlCol="0" anchor="t">
            <a:spAutoFit/>
          </a:bodyPr>
          <a:lstStyle/>
          <a:p>
            <a:pPr algn="ctr">
              <a:lnSpc>
                <a:spcPts val="5759"/>
              </a:lnSpc>
            </a:pPr>
            <a:r>
              <a:rPr lang="en-US" sz="4800">
                <a:solidFill>
                  <a:srgbClr val="FFFFFF"/>
                </a:solidFill>
                <a:latin typeface="Trebuchet MS"/>
                <a:ea typeface="Trebuchet MS"/>
                <a:cs typeface="Trebuchet MS"/>
                <a:sym typeface="Trebuchet MS"/>
              </a:rPr>
              <a:t>Student Health Insurance Plan</a:t>
            </a:r>
          </a:p>
          <a:p>
            <a:pPr marL="651510" lvl="1" indent="-325755" algn="l">
              <a:lnSpc>
                <a:spcPts val="4320"/>
              </a:lnSpc>
              <a:buFont typeface="Arial"/>
              <a:buChar char="•"/>
            </a:pPr>
            <a:r>
              <a:rPr lang="en-US" sz="3600">
                <a:solidFill>
                  <a:srgbClr val="FFFFFF"/>
                </a:solidFill>
                <a:latin typeface="Trebuchet MS"/>
                <a:ea typeface="Trebuchet MS"/>
                <a:cs typeface="Trebuchet MS"/>
                <a:sym typeface="Trebuchet MS"/>
              </a:rPr>
              <a:t>A Student Health Insurance Plan (SHIP) is available through the university to all graduate students enrolled in at least four credits. This is a “Gold”-rated plan. </a:t>
            </a:r>
          </a:p>
          <a:p>
            <a:pPr marL="651510" lvl="1" indent="-325755" algn="l">
              <a:lnSpc>
                <a:spcPts val="4320"/>
              </a:lnSpc>
              <a:buFont typeface="Arial"/>
              <a:buChar char="•"/>
            </a:pPr>
            <a:r>
              <a:rPr lang="en-US" sz="3600">
                <a:solidFill>
                  <a:srgbClr val="FFFFFF"/>
                </a:solidFill>
                <a:latin typeface="Trebuchet MS"/>
                <a:ea typeface="Trebuchet MS"/>
                <a:cs typeface="Trebuchet MS"/>
                <a:sym typeface="Trebuchet MS"/>
              </a:rPr>
              <a:t>All international students are required to enroll in the SHIP. </a:t>
            </a:r>
          </a:p>
          <a:p>
            <a:pPr marL="651510" lvl="1" indent="-325755" algn="l">
              <a:lnSpc>
                <a:spcPts val="4320"/>
              </a:lnSpc>
              <a:buFont typeface="Arial"/>
              <a:buChar char="•"/>
            </a:pPr>
            <a:r>
              <a:rPr lang="en-US" sz="3600">
                <a:solidFill>
                  <a:srgbClr val="FFFFFF"/>
                </a:solidFill>
                <a:latin typeface="Trebuchet MS"/>
                <a:ea typeface="Trebuchet MS"/>
                <a:cs typeface="Trebuchet MS"/>
                <a:sym typeface="Trebuchet MS"/>
              </a:rPr>
              <a:t>Please note: As with all health insurance, in addition to the cost of premiums, there are some out-of-pocket costs (co-pays, deductibles) that apply for use of services.  </a:t>
            </a:r>
          </a:p>
        </p:txBody>
      </p:sp>
      <p:sp>
        <p:nvSpPr>
          <p:cNvPr id="6" name="Freeform 6" descr="Icon  Description automatically generated"/>
          <p:cNvSpPr/>
          <p:nvPr/>
        </p:nvSpPr>
        <p:spPr>
          <a:xfrm rot="-406554">
            <a:off x="14370965" y="483351"/>
            <a:ext cx="3424998" cy="3376447"/>
          </a:xfrm>
          <a:custGeom>
            <a:avLst/>
            <a:gdLst/>
            <a:ahLst/>
            <a:cxnLst/>
            <a:rect l="l" t="t" r="r" b="b"/>
            <a:pathLst>
              <a:path w="3424998" h="3376447">
                <a:moveTo>
                  <a:pt x="0" y="0"/>
                </a:moveTo>
                <a:lnTo>
                  <a:pt x="3424998" y="0"/>
                </a:lnTo>
                <a:lnTo>
                  <a:pt x="3424998" y="3376447"/>
                </a:lnTo>
                <a:lnTo>
                  <a:pt x="0" y="3376447"/>
                </a:lnTo>
                <a:lnTo>
                  <a:pt x="0" y="0"/>
                </a:lnTo>
                <a:close/>
              </a:path>
            </a:pathLst>
          </a:custGeom>
          <a:blipFill>
            <a:blip r:embed="rId5"/>
            <a:stretch>
              <a:fillRect/>
            </a:stretch>
          </a:blipFill>
        </p:spPr>
        <p:txBody>
          <a:bodyPr/>
          <a:lstStyle/>
          <a:p>
            <a:endParaRPr lang="en-US"/>
          </a:p>
        </p:txBody>
      </p:sp>
      <p:sp>
        <p:nvSpPr>
          <p:cNvPr id="7" name="Freeform 7"/>
          <p:cNvSpPr/>
          <p:nvPr/>
        </p:nvSpPr>
        <p:spPr>
          <a:xfrm>
            <a:off x="10846241" y="8477822"/>
            <a:ext cx="6953226" cy="1507880"/>
          </a:xfrm>
          <a:custGeom>
            <a:avLst/>
            <a:gdLst/>
            <a:ahLst/>
            <a:cxnLst/>
            <a:rect l="l" t="t" r="r" b="b"/>
            <a:pathLst>
              <a:path w="6953226" h="1507880">
                <a:moveTo>
                  <a:pt x="0" y="0"/>
                </a:moveTo>
                <a:lnTo>
                  <a:pt x="6953226" y="0"/>
                </a:lnTo>
                <a:lnTo>
                  <a:pt x="6953226" y="1507879"/>
                </a:lnTo>
                <a:lnTo>
                  <a:pt x="0" y="1507879"/>
                </a:lnTo>
                <a:lnTo>
                  <a:pt x="0" y="0"/>
                </a:lnTo>
                <a:close/>
              </a:path>
            </a:pathLst>
          </a:custGeom>
          <a:blipFill>
            <a:blip r:embed="rId6"/>
            <a:stretch>
              <a:fillRect/>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Shape, rectangle  Description automatically generated"/>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3" name="Freeform 3"/>
          <p:cNvSpPr/>
          <p:nvPr/>
        </p:nvSpPr>
        <p:spPr>
          <a:xfrm>
            <a:off x="196725" y="8994520"/>
            <a:ext cx="1958646" cy="542545"/>
          </a:xfrm>
          <a:custGeom>
            <a:avLst/>
            <a:gdLst/>
            <a:ahLst/>
            <a:cxnLst/>
            <a:rect l="l" t="t" r="r" b="b"/>
            <a:pathLst>
              <a:path w="1958646" h="542545">
                <a:moveTo>
                  <a:pt x="0" y="0"/>
                </a:moveTo>
                <a:lnTo>
                  <a:pt x="1958646" y="0"/>
                </a:lnTo>
                <a:lnTo>
                  <a:pt x="1958646" y="542546"/>
                </a:lnTo>
                <a:lnTo>
                  <a:pt x="0" y="542546"/>
                </a:lnTo>
                <a:lnTo>
                  <a:pt x="0" y="0"/>
                </a:lnTo>
                <a:close/>
              </a:path>
            </a:pathLst>
          </a:custGeom>
          <a:blipFill>
            <a:blip r:embed="rId4"/>
            <a:stretch>
              <a:fillRect t="-5054" b="-5054"/>
            </a:stretch>
          </a:blipFill>
        </p:spPr>
        <p:txBody>
          <a:bodyPr/>
          <a:lstStyle/>
          <a:p>
            <a:endParaRPr lang="en-US"/>
          </a:p>
        </p:txBody>
      </p:sp>
      <p:sp>
        <p:nvSpPr>
          <p:cNvPr id="4" name="TextBox 4"/>
          <p:cNvSpPr txBox="1"/>
          <p:nvPr/>
        </p:nvSpPr>
        <p:spPr>
          <a:xfrm>
            <a:off x="452404" y="283566"/>
            <a:ext cx="15386718" cy="1349245"/>
          </a:xfrm>
          <a:prstGeom prst="rect">
            <a:avLst/>
          </a:prstGeom>
        </p:spPr>
        <p:txBody>
          <a:bodyPr lIns="0" tIns="0" rIns="0" bIns="0" rtlCol="0" anchor="t">
            <a:spAutoFit/>
          </a:bodyPr>
          <a:lstStyle/>
          <a:p>
            <a:pPr algn="l">
              <a:lnSpc>
                <a:spcPts val="3600"/>
              </a:lnSpc>
            </a:pPr>
            <a:r>
              <a:rPr lang="en-US" sz="3000" b="1" i="1">
                <a:solidFill>
                  <a:srgbClr val="C00000"/>
                </a:solidFill>
                <a:latin typeface="Trebuchet MS Bold Italics"/>
                <a:ea typeface="Trebuchet MS Bold Italics"/>
                <a:cs typeface="Trebuchet MS Bold Italics"/>
                <a:sym typeface="Trebuchet MS Bold Italics"/>
              </a:rPr>
              <a:t>Graduate School</a:t>
            </a:r>
          </a:p>
          <a:p>
            <a:pPr algn="l">
              <a:lnSpc>
                <a:spcPts val="6480"/>
              </a:lnSpc>
            </a:pPr>
            <a:r>
              <a:rPr lang="en-US" sz="5400" b="1">
                <a:solidFill>
                  <a:srgbClr val="FFFFFF"/>
                </a:solidFill>
                <a:latin typeface="Trebuchet MS Bold"/>
                <a:ea typeface="Trebuchet MS Bold"/>
                <a:cs typeface="Trebuchet MS Bold"/>
                <a:sym typeface="Trebuchet MS Bold"/>
              </a:rPr>
              <a:t>TEXAS TECH UNIVERSITY </a:t>
            </a:r>
          </a:p>
        </p:txBody>
      </p:sp>
      <p:sp>
        <p:nvSpPr>
          <p:cNvPr id="5" name="TextBox 5"/>
          <p:cNvSpPr txBox="1"/>
          <p:nvPr/>
        </p:nvSpPr>
        <p:spPr>
          <a:xfrm>
            <a:off x="1267488" y="2701327"/>
            <a:ext cx="14561369" cy="2734240"/>
          </a:xfrm>
          <a:prstGeom prst="rect">
            <a:avLst/>
          </a:prstGeom>
        </p:spPr>
        <p:txBody>
          <a:bodyPr lIns="0" tIns="0" rIns="0" bIns="0" rtlCol="0" anchor="t">
            <a:spAutoFit/>
          </a:bodyPr>
          <a:lstStyle/>
          <a:p>
            <a:pPr algn="ctr">
              <a:lnSpc>
                <a:spcPts val="5759"/>
              </a:lnSpc>
            </a:pPr>
            <a:r>
              <a:rPr lang="en-US" sz="4800">
                <a:solidFill>
                  <a:srgbClr val="FFFFFF"/>
                </a:solidFill>
                <a:latin typeface="Trebuchet MS"/>
                <a:ea typeface="Trebuchet MS"/>
                <a:cs typeface="Trebuchet MS"/>
                <a:sym typeface="Trebuchet MS"/>
              </a:rPr>
              <a:t>SHIP Premium Cost </a:t>
            </a:r>
          </a:p>
          <a:p>
            <a:pPr algn="ctr">
              <a:lnSpc>
                <a:spcPts val="5759"/>
              </a:lnSpc>
            </a:pPr>
            <a:endParaRPr lang="en-US" sz="4800">
              <a:solidFill>
                <a:srgbClr val="FFFFFF"/>
              </a:solidFill>
              <a:latin typeface="Trebuchet MS"/>
              <a:ea typeface="Trebuchet MS"/>
              <a:cs typeface="Trebuchet MS"/>
              <a:sym typeface="Trebuchet MS"/>
            </a:endParaRPr>
          </a:p>
          <a:p>
            <a:pPr algn="ctr">
              <a:lnSpc>
                <a:spcPts val="5759"/>
              </a:lnSpc>
            </a:pPr>
            <a:endParaRPr lang="en-US" sz="4800">
              <a:solidFill>
                <a:srgbClr val="FFFFFF"/>
              </a:solidFill>
              <a:latin typeface="Trebuchet MS"/>
              <a:ea typeface="Trebuchet MS"/>
              <a:cs typeface="Trebuchet MS"/>
              <a:sym typeface="Trebuchet MS"/>
            </a:endParaRPr>
          </a:p>
        </p:txBody>
      </p:sp>
      <p:sp>
        <p:nvSpPr>
          <p:cNvPr id="6" name="Freeform 6" descr="Icon  Description automatically generated"/>
          <p:cNvSpPr/>
          <p:nvPr/>
        </p:nvSpPr>
        <p:spPr>
          <a:xfrm rot="-406554">
            <a:off x="14623764" y="639120"/>
            <a:ext cx="3424998" cy="3376448"/>
          </a:xfrm>
          <a:custGeom>
            <a:avLst/>
            <a:gdLst/>
            <a:ahLst/>
            <a:cxnLst/>
            <a:rect l="l" t="t" r="r" b="b"/>
            <a:pathLst>
              <a:path w="3424998" h="3376448">
                <a:moveTo>
                  <a:pt x="0" y="0"/>
                </a:moveTo>
                <a:lnTo>
                  <a:pt x="3424998" y="0"/>
                </a:lnTo>
                <a:lnTo>
                  <a:pt x="3424998" y="3376448"/>
                </a:lnTo>
                <a:lnTo>
                  <a:pt x="0" y="3376448"/>
                </a:lnTo>
                <a:lnTo>
                  <a:pt x="0" y="0"/>
                </a:lnTo>
                <a:close/>
              </a:path>
            </a:pathLst>
          </a:custGeom>
          <a:blipFill>
            <a:blip r:embed="rId5"/>
            <a:stretch>
              <a:fillRect/>
            </a:stretch>
          </a:blipFill>
        </p:spPr>
        <p:txBody>
          <a:bodyPr/>
          <a:lstStyle/>
          <a:p>
            <a:endParaRPr lang="en-US"/>
          </a:p>
        </p:txBody>
      </p:sp>
      <p:graphicFrame>
        <p:nvGraphicFramePr>
          <p:cNvPr id="7" name="Table 7"/>
          <p:cNvGraphicFramePr>
            <a:graphicFrameLocks noGrp="1"/>
          </p:cNvGraphicFramePr>
          <p:nvPr>
            <p:extLst>
              <p:ext uri="{D42A27DB-BD31-4B8C-83A1-F6EECF244321}">
                <p14:modId xmlns:p14="http://schemas.microsoft.com/office/powerpoint/2010/main" val="1527242477"/>
              </p:ext>
            </p:extLst>
          </p:nvPr>
        </p:nvGraphicFramePr>
        <p:xfrm>
          <a:off x="4101254" y="4157946"/>
          <a:ext cx="9410700" cy="3079750"/>
        </p:xfrm>
        <a:graphic>
          <a:graphicData uri="http://schemas.openxmlformats.org/drawingml/2006/table">
            <a:tbl>
              <a:tblPr/>
              <a:tblGrid>
                <a:gridCol w="3103807">
                  <a:extLst>
                    <a:ext uri="{9D8B030D-6E8A-4147-A177-3AD203B41FA5}">
                      <a16:colId xmlns:a16="http://schemas.microsoft.com/office/drawing/2014/main" val="20000"/>
                    </a:ext>
                  </a:extLst>
                </a:gridCol>
                <a:gridCol w="2269344">
                  <a:extLst>
                    <a:ext uri="{9D8B030D-6E8A-4147-A177-3AD203B41FA5}">
                      <a16:colId xmlns:a16="http://schemas.microsoft.com/office/drawing/2014/main" val="20001"/>
                    </a:ext>
                  </a:extLst>
                </a:gridCol>
                <a:gridCol w="4037549">
                  <a:extLst>
                    <a:ext uri="{9D8B030D-6E8A-4147-A177-3AD203B41FA5}">
                      <a16:colId xmlns:a16="http://schemas.microsoft.com/office/drawing/2014/main" val="20002"/>
                    </a:ext>
                  </a:extLst>
                </a:gridCol>
              </a:tblGrid>
              <a:tr h="774720">
                <a:tc>
                  <a:txBody>
                    <a:bodyPr/>
                    <a:lstStyle/>
                    <a:p>
                      <a:pPr algn="l">
                        <a:lnSpc>
                          <a:spcPts val="1980"/>
                        </a:lnSpc>
                        <a:defRPr/>
                      </a:pPr>
                      <a:r>
                        <a:rPr lang="en-US" sz="1650">
                          <a:solidFill>
                            <a:srgbClr val="000000"/>
                          </a:solidFill>
                          <a:latin typeface="Arimo"/>
                          <a:ea typeface="Arimo"/>
                          <a:cs typeface="Arimo"/>
                          <a:sym typeface="Arimo"/>
                        </a:rPr>
                        <a:t> </a:t>
                      </a:r>
                      <a:endParaRPr lang="en-US" sz="1100"/>
                    </a:p>
                  </a:txBody>
                  <a:tcPr marL="9525" marR="9525" marT="9525" marB="9525" anchor="ctr">
                    <a:lnL w="12700"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tcPr>
                </a:tc>
                <a:tc>
                  <a:txBody>
                    <a:bodyPr/>
                    <a:lstStyle/>
                    <a:p>
                      <a:pPr algn="ctr">
                        <a:lnSpc>
                          <a:spcPts val="4320"/>
                        </a:lnSpc>
                        <a:defRPr/>
                      </a:pPr>
                      <a:r>
                        <a:rPr lang="en-US" sz="3600">
                          <a:solidFill>
                            <a:srgbClr val="FFFFFF"/>
                          </a:solidFill>
                          <a:latin typeface="Arimo"/>
                          <a:ea typeface="Arimo"/>
                          <a:cs typeface="Arimo"/>
                          <a:sym typeface="Arimo"/>
                        </a:rPr>
                        <a:t>Fall </a:t>
                      </a:r>
                      <a:endParaRPr lang="en-US" sz="1100"/>
                    </a:p>
                  </a:txBody>
                  <a:tcPr marL="9525" marR="9525" marT="9525" marB="9525"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tcPr>
                </a:tc>
                <a:tc>
                  <a:txBody>
                    <a:bodyPr/>
                    <a:lstStyle/>
                    <a:p>
                      <a:pPr algn="ctr">
                        <a:lnSpc>
                          <a:spcPts val="4320"/>
                        </a:lnSpc>
                        <a:defRPr/>
                      </a:pPr>
                      <a:r>
                        <a:rPr lang="en-US" sz="3600">
                          <a:solidFill>
                            <a:srgbClr val="FFFFFF"/>
                          </a:solidFill>
                          <a:latin typeface="Arimo"/>
                          <a:ea typeface="Arimo"/>
                          <a:cs typeface="Arimo"/>
                          <a:sym typeface="Arimo"/>
                        </a:rPr>
                        <a:t>Spring &amp; Summer</a:t>
                      </a:r>
                      <a:endParaRPr lang="en-US" sz="1100"/>
                    </a:p>
                  </a:txBody>
                  <a:tcPr marL="9525" marR="9525" marT="9525" marB="9525" anchor="ctr">
                    <a:lnL w="4762"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74720">
                <a:tc>
                  <a:txBody>
                    <a:bodyPr/>
                    <a:lstStyle/>
                    <a:p>
                      <a:pPr algn="l">
                        <a:lnSpc>
                          <a:spcPts val="4320"/>
                        </a:lnSpc>
                        <a:defRPr/>
                      </a:pPr>
                      <a:r>
                        <a:rPr lang="en-US" sz="3600">
                          <a:solidFill>
                            <a:srgbClr val="FFFFFF"/>
                          </a:solidFill>
                          <a:latin typeface="Arimo"/>
                          <a:ea typeface="Arimo"/>
                          <a:cs typeface="Arimo"/>
                          <a:sym typeface="Arimo"/>
                        </a:rPr>
                        <a:t>Domestic</a:t>
                      </a:r>
                      <a:endParaRPr lang="en-US" sz="1100"/>
                    </a:p>
                  </a:txBody>
                  <a:tcPr marL="9525" marR="9525" marT="9525" marB="9525" anchor="ctr">
                    <a:lnL w="12700"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ctr">
                        <a:lnSpc>
                          <a:spcPts val="4320"/>
                        </a:lnSpc>
                        <a:defRPr/>
                      </a:pPr>
                      <a:r>
                        <a:rPr lang="en-US" sz="3600" dirty="0">
                          <a:solidFill>
                            <a:srgbClr val="FFFFFF"/>
                          </a:solidFill>
                          <a:latin typeface="Arimo"/>
                          <a:ea typeface="Arimo"/>
                          <a:cs typeface="Arimo"/>
                          <a:sym typeface="Arimo"/>
                        </a:rPr>
                        <a:t>1,229</a:t>
                      </a:r>
                      <a:endParaRPr lang="en-US" sz="1100" dirty="0"/>
                    </a:p>
                  </a:txBody>
                  <a:tcPr marL="9525" marR="9525" marT="9525" marB="9525"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ctr">
                        <a:lnSpc>
                          <a:spcPts val="4320"/>
                        </a:lnSpc>
                        <a:defRPr/>
                      </a:pPr>
                      <a:r>
                        <a:rPr lang="en-US" sz="3600" dirty="0">
                          <a:solidFill>
                            <a:srgbClr val="FFFFFF"/>
                          </a:solidFill>
                          <a:latin typeface="Arimo"/>
                          <a:ea typeface="Arimo"/>
                          <a:cs typeface="Arimo"/>
                          <a:sym typeface="Arimo"/>
                        </a:rPr>
                        <a:t>1,701</a:t>
                      </a:r>
                      <a:endParaRPr lang="en-US" sz="1100" dirty="0"/>
                    </a:p>
                  </a:txBody>
                  <a:tcPr marL="9525" marR="9525" marT="9525" marB="9525" anchor="ctr">
                    <a:lnL w="4762"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65155">
                <a:tc>
                  <a:txBody>
                    <a:bodyPr/>
                    <a:lstStyle/>
                    <a:p>
                      <a:pPr algn="l">
                        <a:lnSpc>
                          <a:spcPts val="1980"/>
                        </a:lnSpc>
                        <a:defRPr/>
                      </a:pPr>
                      <a:r>
                        <a:rPr lang="en-US" sz="1650">
                          <a:solidFill>
                            <a:srgbClr val="000000"/>
                          </a:solidFill>
                          <a:latin typeface="Arimo"/>
                          <a:ea typeface="Arimo"/>
                          <a:cs typeface="Arimo"/>
                          <a:sym typeface="Arimo"/>
                        </a:rPr>
                        <a:t> </a:t>
                      </a:r>
                      <a:endParaRPr lang="en-US" sz="1100"/>
                    </a:p>
                  </a:txBody>
                  <a:tcPr marL="9525" marR="9525" marT="9525" marB="9525" anchor="ctr">
                    <a:lnL w="12700"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l">
                        <a:lnSpc>
                          <a:spcPts val="1679"/>
                        </a:lnSpc>
                        <a:defRPr/>
                      </a:pPr>
                      <a:endParaRPr lang="en-US" sz="1100"/>
                    </a:p>
                  </a:txBody>
                  <a:tcPr marL="9525" marR="9525" marT="9525" marB="9525"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l">
                        <a:lnSpc>
                          <a:spcPts val="4320"/>
                        </a:lnSpc>
                        <a:defRPr/>
                      </a:pPr>
                      <a:r>
                        <a:rPr lang="en-US" sz="3600">
                          <a:solidFill>
                            <a:srgbClr val="FFFFFF"/>
                          </a:solidFill>
                          <a:latin typeface="Arimo"/>
                          <a:ea typeface="Arimo"/>
                          <a:cs typeface="Arimo"/>
                          <a:sym typeface="Arimo"/>
                        </a:rPr>
                        <a:t> </a:t>
                      </a:r>
                      <a:endParaRPr lang="en-US" sz="1100"/>
                    </a:p>
                  </a:txBody>
                  <a:tcPr marL="9525" marR="9525" marT="9525" marB="9525" anchor="ctr">
                    <a:lnL w="4762"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65155">
                <a:tc>
                  <a:txBody>
                    <a:bodyPr/>
                    <a:lstStyle/>
                    <a:p>
                      <a:pPr algn="l">
                        <a:lnSpc>
                          <a:spcPts val="4320"/>
                        </a:lnSpc>
                        <a:defRPr/>
                      </a:pPr>
                      <a:r>
                        <a:rPr lang="en-US" sz="3600">
                          <a:solidFill>
                            <a:srgbClr val="FFFFFF"/>
                          </a:solidFill>
                          <a:latin typeface="Arimo"/>
                          <a:ea typeface="Arimo"/>
                          <a:cs typeface="Arimo"/>
                          <a:sym typeface="Arimo"/>
                        </a:rPr>
                        <a:t>International</a:t>
                      </a:r>
                      <a:endParaRPr lang="en-US" sz="1100"/>
                    </a:p>
                  </a:txBody>
                  <a:tcPr marL="9525" marR="9525" marT="9525" marB="9525" anchor="ctr">
                    <a:lnL w="12700"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4320"/>
                        </a:lnSpc>
                        <a:defRPr/>
                      </a:pPr>
                      <a:r>
                        <a:rPr lang="en-US" sz="3600" dirty="0">
                          <a:solidFill>
                            <a:srgbClr val="FFFFFF"/>
                          </a:solidFill>
                          <a:latin typeface="Arimo"/>
                          <a:ea typeface="Arimo"/>
                          <a:cs typeface="Arimo"/>
                          <a:sym typeface="Arimo"/>
                        </a:rPr>
                        <a:t>1,229</a:t>
                      </a:r>
                      <a:endParaRPr lang="en-US" sz="1100" dirty="0"/>
                    </a:p>
                  </a:txBody>
                  <a:tcPr marL="9525" marR="9525" marT="9525" marB="9525"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4320"/>
                        </a:lnSpc>
                        <a:defRPr/>
                      </a:pPr>
                      <a:r>
                        <a:rPr lang="en-US" sz="3600" dirty="0">
                          <a:solidFill>
                            <a:srgbClr val="FFFFFF"/>
                          </a:solidFill>
                          <a:latin typeface="Arimo"/>
                          <a:ea typeface="Arimo"/>
                          <a:cs typeface="Arimo"/>
                          <a:sym typeface="Arimo"/>
                        </a:rPr>
                        <a:t>1,701</a:t>
                      </a:r>
                      <a:endParaRPr lang="en-US" sz="1100" dirty="0"/>
                    </a:p>
                  </a:txBody>
                  <a:tcPr marL="9525" marR="9525" marT="9525" marB="9525" anchor="ctr">
                    <a:lnL w="4762"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Freeform 8"/>
          <p:cNvSpPr/>
          <p:nvPr/>
        </p:nvSpPr>
        <p:spPr>
          <a:xfrm>
            <a:off x="10846241" y="8477822"/>
            <a:ext cx="6953226" cy="1507880"/>
          </a:xfrm>
          <a:custGeom>
            <a:avLst/>
            <a:gdLst/>
            <a:ahLst/>
            <a:cxnLst/>
            <a:rect l="l" t="t" r="r" b="b"/>
            <a:pathLst>
              <a:path w="6953226" h="1507880">
                <a:moveTo>
                  <a:pt x="0" y="0"/>
                </a:moveTo>
                <a:lnTo>
                  <a:pt x="6953226" y="0"/>
                </a:lnTo>
                <a:lnTo>
                  <a:pt x="6953226" y="1507879"/>
                </a:lnTo>
                <a:lnTo>
                  <a:pt x="0" y="1507879"/>
                </a:lnTo>
                <a:lnTo>
                  <a:pt x="0" y="0"/>
                </a:lnTo>
                <a:close/>
              </a:path>
            </a:pathLst>
          </a:custGeom>
          <a:blipFill>
            <a:blip r:embed="rId6"/>
            <a:stretch>
              <a:fillRect/>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Shape, rectangle  Description automatically generated"/>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3" name="Freeform 3"/>
          <p:cNvSpPr/>
          <p:nvPr/>
        </p:nvSpPr>
        <p:spPr>
          <a:xfrm>
            <a:off x="196725" y="8994520"/>
            <a:ext cx="1958646" cy="542545"/>
          </a:xfrm>
          <a:custGeom>
            <a:avLst/>
            <a:gdLst/>
            <a:ahLst/>
            <a:cxnLst/>
            <a:rect l="l" t="t" r="r" b="b"/>
            <a:pathLst>
              <a:path w="1958646" h="542545">
                <a:moveTo>
                  <a:pt x="0" y="0"/>
                </a:moveTo>
                <a:lnTo>
                  <a:pt x="1958646" y="0"/>
                </a:lnTo>
                <a:lnTo>
                  <a:pt x="1958646" y="542546"/>
                </a:lnTo>
                <a:lnTo>
                  <a:pt x="0" y="542546"/>
                </a:lnTo>
                <a:lnTo>
                  <a:pt x="0" y="0"/>
                </a:lnTo>
                <a:close/>
              </a:path>
            </a:pathLst>
          </a:custGeom>
          <a:blipFill>
            <a:blip r:embed="rId4"/>
            <a:stretch>
              <a:fillRect t="-5054" b="-5054"/>
            </a:stretch>
          </a:blipFill>
        </p:spPr>
        <p:txBody>
          <a:bodyPr/>
          <a:lstStyle/>
          <a:p>
            <a:endParaRPr lang="en-US"/>
          </a:p>
        </p:txBody>
      </p:sp>
      <p:sp>
        <p:nvSpPr>
          <p:cNvPr id="4" name="TextBox 4"/>
          <p:cNvSpPr txBox="1"/>
          <p:nvPr/>
        </p:nvSpPr>
        <p:spPr>
          <a:xfrm>
            <a:off x="452404" y="283566"/>
            <a:ext cx="15386718" cy="1349245"/>
          </a:xfrm>
          <a:prstGeom prst="rect">
            <a:avLst/>
          </a:prstGeom>
        </p:spPr>
        <p:txBody>
          <a:bodyPr lIns="0" tIns="0" rIns="0" bIns="0" rtlCol="0" anchor="t">
            <a:spAutoFit/>
          </a:bodyPr>
          <a:lstStyle/>
          <a:p>
            <a:pPr algn="l">
              <a:lnSpc>
                <a:spcPts val="3600"/>
              </a:lnSpc>
            </a:pPr>
            <a:r>
              <a:rPr lang="en-US" sz="3000" b="1" i="1">
                <a:solidFill>
                  <a:srgbClr val="C00000"/>
                </a:solidFill>
                <a:latin typeface="Trebuchet MS Bold Italics"/>
                <a:ea typeface="Trebuchet MS Bold Italics"/>
                <a:cs typeface="Trebuchet MS Bold Italics"/>
                <a:sym typeface="Trebuchet MS Bold Italics"/>
              </a:rPr>
              <a:t>Graduate School</a:t>
            </a:r>
          </a:p>
          <a:p>
            <a:pPr algn="l">
              <a:lnSpc>
                <a:spcPts val="6480"/>
              </a:lnSpc>
            </a:pPr>
            <a:r>
              <a:rPr lang="en-US" sz="5400" b="1">
                <a:solidFill>
                  <a:srgbClr val="FFFFFF"/>
                </a:solidFill>
                <a:latin typeface="Trebuchet MS Bold"/>
                <a:ea typeface="Trebuchet MS Bold"/>
                <a:cs typeface="Trebuchet MS Bold"/>
                <a:sym typeface="Trebuchet MS Bold"/>
              </a:rPr>
              <a:t>TEXAS TECH UNIVERSITY </a:t>
            </a:r>
          </a:p>
        </p:txBody>
      </p:sp>
      <p:sp>
        <p:nvSpPr>
          <p:cNvPr id="5" name="TextBox 5"/>
          <p:cNvSpPr txBox="1"/>
          <p:nvPr/>
        </p:nvSpPr>
        <p:spPr>
          <a:xfrm>
            <a:off x="1176048" y="1973206"/>
            <a:ext cx="14922558" cy="7258556"/>
          </a:xfrm>
          <a:prstGeom prst="rect">
            <a:avLst/>
          </a:prstGeom>
        </p:spPr>
        <p:txBody>
          <a:bodyPr lIns="0" tIns="0" rIns="0" bIns="0" rtlCol="0" anchor="t">
            <a:spAutoFit/>
          </a:bodyPr>
          <a:lstStyle/>
          <a:p>
            <a:pPr algn="ctr">
              <a:lnSpc>
                <a:spcPts val="5759"/>
              </a:lnSpc>
            </a:pPr>
            <a:r>
              <a:rPr lang="en-US" sz="4800">
                <a:solidFill>
                  <a:srgbClr val="FFFFFF"/>
                </a:solidFill>
                <a:latin typeface="Trebuchet MS"/>
                <a:ea typeface="Trebuchet MS"/>
                <a:cs typeface="Trebuchet MS"/>
                <a:sym typeface="Trebuchet MS"/>
              </a:rPr>
              <a:t>Graduate Student Employees</a:t>
            </a:r>
          </a:p>
          <a:p>
            <a:pPr marL="651510" lvl="1" indent="-325755" algn="l">
              <a:lnSpc>
                <a:spcPts val="4320"/>
              </a:lnSpc>
              <a:buFont typeface="Arial"/>
              <a:buChar char="•"/>
            </a:pPr>
            <a:r>
              <a:rPr lang="en-US" sz="3600">
                <a:solidFill>
                  <a:srgbClr val="FFFFFF"/>
                </a:solidFill>
                <a:latin typeface="Trebuchet MS"/>
                <a:ea typeface="Trebuchet MS"/>
                <a:cs typeface="Trebuchet MS"/>
                <a:sym typeface="Trebuchet MS"/>
              </a:rPr>
              <a:t>Graduate students employed as Graduate Part-time Instructors (GPTI), Teaching Assistants (TA), or Research Assistants (RA) are eligible for health insurance benefits (w/half-time appointment)</a:t>
            </a:r>
          </a:p>
          <a:p>
            <a:pPr marL="651510" lvl="1" indent="-325755" algn="l">
              <a:lnSpc>
                <a:spcPts val="4320"/>
              </a:lnSpc>
              <a:buFont typeface="Arial"/>
              <a:buChar char="•"/>
            </a:pPr>
            <a:r>
              <a:rPr lang="en-US" sz="3600">
                <a:solidFill>
                  <a:srgbClr val="FFFFFF"/>
                </a:solidFill>
                <a:latin typeface="Trebuchet MS"/>
                <a:ea typeface="Trebuchet MS"/>
                <a:cs typeface="Trebuchet MS"/>
                <a:sym typeface="Trebuchet MS"/>
              </a:rPr>
              <a:t>International graduate students (GPTIs/TAs/RAs) must enroll in the SHIP</a:t>
            </a:r>
          </a:p>
          <a:p>
            <a:pPr marL="651510" lvl="1" indent="-325755" algn="l">
              <a:lnSpc>
                <a:spcPts val="4320"/>
              </a:lnSpc>
              <a:buFont typeface="Arial"/>
              <a:buChar char="•"/>
            </a:pPr>
            <a:r>
              <a:rPr lang="en-US" sz="3600">
                <a:solidFill>
                  <a:srgbClr val="FFFFFF"/>
                </a:solidFill>
                <a:latin typeface="Trebuchet MS"/>
                <a:ea typeface="Trebuchet MS"/>
                <a:cs typeface="Trebuchet MS"/>
                <a:sym typeface="Trebuchet MS"/>
              </a:rPr>
              <a:t>Domestic graduate students (GPTIs/TAs/RAs) may elect to enroll in either 1) the SHIP, 2) the TTU employee insurance plan offered/ administered by the Texas Employees Retirement System (ERS),OR 3) a plan of their choosing available on the market</a:t>
            </a:r>
          </a:p>
          <a:p>
            <a:pPr marL="651510" lvl="1" indent="-325755" algn="l">
              <a:lnSpc>
                <a:spcPts val="4320"/>
              </a:lnSpc>
            </a:pPr>
            <a:r>
              <a:rPr lang="en-US" sz="3600">
                <a:solidFill>
                  <a:srgbClr val="FFFFFF"/>
                </a:solidFill>
                <a:latin typeface="Trebuchet MS"/>
                <a:ea typeface="Trebuchet MS"/>
                <a:cs typeface="Trebuchet MS"/>
                <a:sym typeface="Trebuchet MS"/>
              </a:rPr>
              <a:t>	</a:t>
            </a:r>
          </a:p>
        </p:txBody>
      </p:sp>
      <p:sp>
        <p:nvSpPr>
          <p:cNvPr id="6" name="Freeform 6" descr="Icon  Description automatically generated"/>
          <p:cNvSpPr/>
          <p:nvPr/>
        </p:nvSpPr>
        <p:spPr>
          <a:xfrm rot="-406554">
            <a:off x="14675776" y="483351"/>
            <a:ext cx="3424998" cy="3376447"/>
          </a:xfrm>
          <a:custGeom>
            <a:avLst/>
            <a:gdLst/>
            <a:ahLst/>
            <a:cxnLst/>
            <a:rect l="l" t="t" r="r" b="b"/>
            <a:pathLst>
              <a:path w="3424998" h="3376447">
                <a:moveTo>
                  <a:pt x="0" y="0"/>
                </a:moveTo>
                <a:lnTo>
                  <a:pt x="3424998" y="0"/>
                </a:lnTo>
                <a:lnTo>
                  <a:pt x="3424998" y="3376447"/>
                </a:lnTo>
                <a:lnTo>
                  <a:pt x="0" y="3376447"/>
                </a:lnTo>
                <a:lnTo>
                  <a:pt x="0" y="0"/>
                </a:lnTo>
                <a:close/>
              </a:path>
            </a:pathLst>
          </a:custGeom>
          <a:blipFill>
            <a:blip r:embed="rId5"/>
            <a:stretch>
              <a:fillRect/>
            </a:stretch>
          </a:blipFill>
        </p:spPr>
        <p:txBody>
          <a:bodyPr/>
          <a:lstStyle/>
          <a:p>
            <a:endParaRPr lang="en-US"/>
          </a:p>
        </p:txBody>
      </p:sp>
      <p:sp>
        <p:nvSpPr>
          <p:cNvPr id="7" name="Freeform 7"/>
          <p:cNvSpPr/>
          <p:nvPr/>
        </p:nvSpPr>
        <p:spPr>
          <a:xfrm>
            <a:off x="10846241" y="8477822"/>
            <a:ext cx="6953226" cy="1507880"/>
          </a:xfrm>
          <a:custGeom>
            <a:avLst/>
            <a:gdLst/>
            <a:ahLst/>
            <a:cxnLst/>
            <a:rect l="l" t="t" r="r" b="b"/>
            <a:pathLst>
              <a:path w="6953226" h="1507880">
                <a:moveTo>
                  <a:pt x="0" y="0"/>
                </a:moveTo>
                <a:lnTo>
                  <a:pt x="6953226" y="0"/>
                </a:lnTo>
                <a:lnTo>
                  <a:pt x="6953226" y="1507879"/>
                </a:lnTo>
                <a:lnTo>
                  <a:pt x="0" y="1507879"/>
                </a:lnTo>
                <a:lnTo>
                  <a:pt x="0" y="0"/>
                </a:lnTo>
                <a:close/>
              </a:path>
            </a:pathLst>
          </a:custGeom>
          <a:blipFill>
            <a:blip r:embed="rId6"/>
            <a:stretch>
              <a:fillRect/>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Shape, rectangle  Description automatically generated"/>
          <p:cNvSpPr/>
          <p:nvPr/>
        </p:nvSpPr>
        <p:spPr>
          <a:xfrm>
            <a:off x="0" y="14811"/>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3" name="Freeform 3"/>
          <p:cNvSpPr/>
          <p:nvPr/>
        </p:nvSpPr>
        <p:spPr>
          <a:xfrm>
            <a:off x="196725" y="8994520"/>
            <a:ext cx="1958646" cy="542545"/>
          </a:xfrm>
          <a:custGeom>
            <a:avLst/>
            <a:gdLst/>
            <a:ahLst/>
            <a:cxnLst/>
            <a:rect l="l" t="t" r="r" b="b"/>
            <a:pathLst>
              <a:path w="1958646" h="542545">
                <a:moveTo>
                  <a:pt x="0" y="0"/>
                </a:moveTo>
                <a:lnTo>
                  <a:pt x="1958646" y="0"/>
                </a:lnTo>
                <a:lnTo>
                  <a:pt x="1958646" y="542546"/>
                </a:lnTo>
                <a:lnTo>
                  <a:pt x="0" y="542546"/>
                </a:lnTo>
                <a:lnTo>
                  <a:pt x="0" y="0"/>
                </a:lnTo>
                <a:close/>
              </a:path>
            </a:pathLst>
          </a:custGeom>
          <a:blipFill>
            <a:blip r:embed="rId4"/>
            <a:stretch>
              <a:fillRect t="-5054" b="-5054"/>
            </a:stretch>
          </a:blipFill>
        </p:spPr>
        <p:txBody>
          <a:bodyPr/>
          <a:lstStyle/>
          <a:p>
            <a:endParaRPr lang="en-US"/>
          </a:p>
        </p:txBody>
      </p:sp>
      <p:sp>
        <p:nvSpPr>
          <p:cNvPr id="4" name="TextBox 4"/>
          <p:cNvSpPr txBox="1"/>
          <p:nvPr/>
        </p:nvSpPr>
        <p:spPr>
          <a:xfrm>
            <a:off x="395844" y="92439"/>
            <a:ext cx="15386718" cy="1349245"/>
          </a:xfrm>
          <a:prstGeom prst="rect">
            <a:avLst/>
          </a:prstGeom>
        </p:spPr>
        <p:txBody>
          <a:bodyPr lIns="0" tIns="0" rIns="0" bIns="0" rtlCol="0" anchor="t">
            <a:spAutoFit/>
          </a:bodyPr>
          <a:lstStyle/>
          <a:p>
            <a:pPr algn="l">
              <a:lnSpc>
                <a:spcPts val="3600"/>
              </a:lnSpc>
            </a:pPr>
            <a:r>
              <a:rPr lang="en-US" sz="3000" b="1" i="1">
                <a:solidFill>
                  <a:srgbClr val="C00000"/>
                </a:solidFill>
                <a:latin typeface="Trebuchet MS Bold Italics"/>
                <a:ea typeface="Trebuchet MS Bold Italics"/>
                <a:cs typeface="Trebuchet MS Bold Italics"/>
                <a:sym typeface="Trebuchet MS Bold Italics"/>
              </a:rPr>
              <a:t>Graduate School</a:t>
            </a:r>
          </a:p>
          <a:p>
            <a:pPr algn="l">
              <a:lnSpc>
                <a:spcPts val="6480"/>
              </a:lnSpc>
            </a:pPr>
            <a:r>
              <a:rPr lang="en-US" sz="5400" b="1">
                <a:solidFill>
                  <a:srgbClr val="FFFFFF"/>
                </a:solidFill>
                <a:latin typeface="Trebuchet MS Bold"/>
                <a:ea typeface="Trebuchet MS Bold"/>
                <a:cs typeface="Trebuchet MS Bold"/>
                <a:sym typeface="Trebuchet MS Bold"/>
              </a:rPr>
              <a:t>TEXAS TECH UNIVERSITY </a:t>
            </a:r>
          </a:p>
        </p:txBody>
      </p:sp>
      <p:sp>
        <p:nvSpPr>
          <p:cNvPr id="5" name="TextBox 5"/>
          <p:cNvSpPr txBox="1"/>
          <p:nvPr/>
        </p:nvSpPr>
        <p:spPr>
          <a:xfrm>
            <a:off x="1777591" y="2057400"/>
            <a:ext cx="15395984" cy="6162675"/>
          </a:xfrm>
          <a:prstGeom prst="rect">
            <a:avLst/>
          </a:prstGeom>
        </p:spPr>
        <p:txBody>
          <a:bodyPr lIns="0" tIns="0" rIns="0" bIns="0" rtlCol="0" anchor="t">
            <a:spAutoFit/>
          </a:bodyPr>
          <a:lstStyle/>
          <a:p>
            <a:pPr algn="ctr">
              <a:lnSpc>
                <a:spcPts val="5759"/>
              </a:lnSpc>
            </a:pPr>
            <a:r>
              <a:rPr lang="en-US" sz="4800">
                <a:solidFill>
                  <a:srgbClr val="FFFFFF"/>
                </a:solidFill>
                <a:latin typeface="Trebuchet MS"/>
                <a:ea typeface="Trebuchet MS"/>
                <a:cs typeface="Trebuchet MS"/>
                <a:sym typeface="Trebuchet MS"/>
              </a:rPr>
              <a:t>SHIP and ERS Plan Comparison</a:t>
            </a:r>
          </a:p>
          <a:p>
            <a:pPr marL="651510" lvl="1" indent="-325755" algn="l">
              <a:lnSpc>
                <a:spcPts val="4320"/>
              </a:lnSpc>
              <a:buFont typeface="Arial"/>
              <a:buChar char="•"/>
            </a:pPr>
            <a:r>
              <a:rPr lang="en-US" sz="3600">
                <a:solidFill>
                  <a:srgbClr val="FFFFFF"/>
                </a:solidFill>
                <a:latin typeface="Trebuchet MS"/>
                <a:ea typeface="Trebuchet MS"/>
                <a:cs typeface="Trebuchet MS"/>
                <a:sym typeface="Trebuchet MS"/>
              </a:rPr>
              <a:t>The SHIP and ERS plans have comparable coverage (“Gold”)</a:t>
            </a:r>
          </a:p>
          <a:p>
            <a:pPr marL="651510" lvl="1" indent="-325755" algn="l">
              <a:lnSpc>
                <a:spcPts val="4320"/>
              </a:lnSpc>
              <a:buFont typeface="Arial"/>
              <a:buChar char="•"/>
            </a:pPr>
            <a:r>
              <a:rPr lang="en-US" sz="3600">
                <a:solidFill>
                  <a:srgbClr val="FFFFFF"/>
                </a:solidFill>
                <a:latin typeface="Trebuchet MS"/>
                <a:ea typeface="Trebuchet MS"/>
                <a:cs typeface="Trebuchet MS"/>
                <a:sym typeface="Trebuchet MS"/>
              </a:rPr>
              <a:t>Enrollment is the SHIP provides full coverage; the premium cost is added to the student account and may be paid over time by enrolling is a payment plan</a:t>
            </a:r>
          </a:p>
          <a:p>
            <a:pPr marL="651510" lvl="1" indent="-325755" algn="l">
              <a:lnSpc>
                <a:spcPts val="4320"/>
              </a:lnSpc>
              <a:buFont typeface="Arial"/>
              <a:buChar char="•"/>
            </a:pPr>
            <a:r>
              <a:rPr lang="en-US" sz="3600">
                <a:solidFill>
                  <a:srgbClr val="FFFFFF"/>
                </a:solidFill>
                <a:latin typeface="Trebuchet MS"/>
                <a:ea typeface="Trebuchet MS"/>
                <a:cs typeface="Trebuchet MS"/>
                <a:sym typeface="Trebuchet MS"/>
              </a:rPr>
              <a:t>Because graduate student employees are considered half-time, those who enroll in the ERS plan have only 50% of the premium cost covered by the university; </a:t>
            </a:r>
            <a:r>
              <a:rPr lang="en-US" sz="3600" i="1">
                <a:solidFill>
                  <a:srgbClr val="FFFFFF"/>
                </a:solidFill>
                <a:latin typeface="Trebuchet MS Italics"/>
                <a:ea typeface="Trebuchet MS Italics"/>
                <a:cs typeface="Trebuchet MS Italics"/>
                <a:sym typeface="Trebuchet MS Italics"/>
              </a:rPr>
              <a:t>the student must pay the other 50% of the premium cost out of pocket ($3,748 per year)</a:t>
            </a:r>
          </a:p>
          <a:p>
            <a:pPr marL="651510" lvl="1" indent="-325755" algn="l">
              <a:lnSpc>
                <a:spcPts val="4320"/>
              </a:lnSpc>
              <a:buFont typeface="Arial"/>
              <a:buChar char="•"/>
            </a:pPr>
            <a:r>
              <a:rPr lang="en-US" sz="3600">
                <a:solidFill>
                  <a:srgbClr val="FFFFFF"/>
                </a:solidFill>
                <a:latin typeface="Trebuchet MS"/>
                <a:ea typeface="Trebuchet MS"/>
                <a:cs typeface="Trebuchet MS"/>
                <a:sym typeface="Trebuchet MS"/>
              </a:rPr>
              <a:t>The preferred option for all graduate student employees is the SHIP because of the lower out-of-pocket costs</a:t>
            </a:r>
          </a:p>
        </p:txBody>
      </p:sp>
      <p:sp>
        <p:nvSpPr>
          <p:cNvPr id="6" name="Freeform 6" descr="Icon  Description automatically generated"/>
          <p:cNvSpPr/>
          <p:nvPr/>
        </p:nvSpPr>
        <p:spPr>
          <a:xfrm rot="-406554">
            <a:off x="14886253" y="190260"/>
            <a:ext cx="3424998" cy="3376447"/>
          </a:xfrm>
          <a:custGeom>
            <a:avLst/>
            <a:gdLst/>
            <a:ahLst/>
            <a:cxnLst/>
            <a:rect l="l" t="t" r="r" b="b"/>
            <a:pathLst>
              <a:path w="3424998" h="3376447">
                <a:moveTo>
                  <a:pt x="0" y="0"/>
                </a:moveTo>
                <a:lnTo>
                  <a:pt x="3424998" y="0"/>
                </a:lnTo>
                <a:lnTo>
                  <a:pt x="3424998" y="3376447"/>
                </a:lnTo>
                <a:lnTo>
                  <a:pt x="0" y="3376447"/>
                </a:lnTo>
                <a:lnTo>
                  <a:pt x="0" y="0"/>
                </a:lnTo>
                <a:close/>
              </a:path>
            </a:pathLst>
          </a:custGeom>
          <a:blipFill>
            <a:blip r:embed="rId5"/>
            <a:stretch>
              <a:fillRect/>
            </a:stretch>
          </a:blipFill>
        </p:spPr>
        <p:txBody>
          <a:bodyPr/>
          <a:lstStyle/>
          <a:p>
            <a:endParaRPr lang="en-US"/>
          </a:p>
        </p:txBody>
      </p:sp>
      <p:sp>
        <p:nvSpPr>
          <p:cNvPr id="7" name="Freeform 7"/>
          <p:cNvSpPr/>
          <p:nvPr/>
        </p:nvSpPr>
        <p:spPr>
          <a:xfrm>
            <a:off x="10846241" y="8477822"/>
            <a:ext cx="6953226" cy="1507880"/>
          </a:xfrm>
          <a:custGeom>
            <a:avLst/>
            <a:gdLst/>
            <a:ahLst/>
            <a:cxnLst/>
            <a:rect l="l" t="t" r="r" b="b"/>
            <a:pathLst>
              <a:path w="6953226" h="1507880">
                <a:moveTo>
                  <a:pt x="0" y="0"/>
                </a:moveTo>
                <a:lnTo>
                  <a:pt x="6953226" y="0"/>
                </a:lnTo>
                <a:lnTo>
                  <a:pt x="6953226" y="1507879"/>
                </a:lnTo>
                <a:lnTo>
                  <a:pt x="0" y="1507879"/>
                </a:lnTo>
                <a:lnTo>
                  <a:pt x="0" y="0"/>
                </a:lnTo>
                <a:close/>
              </a:path>
            </a:pathLst>
          </a:custGeom>
          <a:blipFill>
            <a:blip r:embed="rId6"/>
            <a:stretch>
              <a:fillRect/>
            </a:stretch>
          </a:blipFill>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Shape, rectangle  Description automatically generated"/>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3" name="Freeform 3"/>
          <p:cNvSpPr/>
          <p:nvPr/>
        </p:nvSpPr>
        <p:spPr>
          <a:xfrm>
            <a:off x="196725" y="8994520"/>
            <a:ext cx="1958646" cy="542545"/>
          </a:xfrm>
          <a:custGeom>
            <a:avLst/>
            <a:gdLst/>
            <a:ahLst/>
            <a:cxnLst/>
            <a:rect l="l" t="t" r="r" b="b"/>
            <a:pathLst>
              <a:path w="1958646" h="542545">
                <a:moveTo>
                  <a:pt x="0" y="0"/>
                </a:moveTo>
                <a:lnTo>
                  <a:pt x="1958646" y="0"/>
                </a:lnTo>
                <a:lnTo>
                  <a:pt x="1958646" y="542546"/>
                </a:lnTo>
                <a:lnTo>
                  <a:pt x="0" y="542546"/>
                </a:lnTo>
                <a:lnTo>
                  <a:pt x="0" y="0"/>
                </a:lnTo>
                <a:close/>
              </a:path>
            </a:pathLst>
          </a:custGeom>
          <a:blipFill>
            <a:blip r:embed="rId4"/>
            <a:stretch>
              <a:fillRect t="-5054" b="-5054"/>
            </a:stretch>
          </a:blipFill>
        </p:spPr>
        <p:txBody>
          <a:bodyPr/>
          <a:lstStyle/>
          <a:p>
            <a:endParaRPr lang="en-US"/>
          </a:p>
        </p:txBody>
      </p:sp>
      <p:sp>
        <p:nvSpPr>
          <p:cNvPr id="4" name="TextBox 4"/>
          <p:cNvSpPr txBox="1"/>
          <p:nvPr/>
        </p:nvSpPr>
        <p:spPr>
          <a:xfrm>
            <a:off x="452404" y="283566"/>
            <a:ext cx="15386718" cy="1349245"/>
          </a:xfrm>
          <a:prstGeom prst="rect">
            <a:avLst/>
          </a:prstGeom>
        </p:spPr>
        <p:txBody>
          <a:bodyPr lIns="0" tIns="0" rIns="0" bIns="0" rtlCol="0" anchor="t">
            <a:spAutoFit/>
          </a:bodyPr>
          <a:lstStyle/>
          <a:p>
            <a:pPr algn="l">
              <a:lnSpc>
                <a:spcPts val="3600"/>
              </a:lnSpc>
            </a:pPr>
            <a:r>
              <a:rPr lang="en-US" sz="3000" b="1" i="1">
                <a:solidFill>
                  <a:srgbClr val="C00000"/>
                </a:solidFill>
                <a:latin typeface="Trebuchet MS Bold Italics"/>
                <a:ea typeface="Trebuchet MS Bold Italics"/>
                <a:cs typeface="Trebuchet MS Bold Italics"/>
                <a:sym typeface="Trebuchet MS Bold Italics"/>
              </a:rPr>
              <a:t>Graduate School</a:t>
            </a:r>
          </a:p>
          <a:p>
            <a:pPr algn="l">
              <a:lnSpc>
                <a:spcPts val="6480"/>
              </a:lnSpc>
            </a:pPr>
            <a:r>
              <a:rPr lang="en-US" sz="5400" b="1">
                <a:solidFill>
                  <a:srgbClr val="FFFFFF"/>
                </a:solidFill>
                <a:latin typeface="Trebuchet MS Bold"/>
                <a:ea typeface="Trebuchet MS Bold"/>
                <a:cs typeface="Trebuchet MS Bold"/>
                <a:sym typeface="Trebuchet MS Bold"/>
              </a:rPr>
              <a:t>TEXAS TECH UNIVERSITY </a:t>
            </a:r>
          </a:p>
        </p:txBody>
      </p:sp>
      <p:sp>
        <p:nvSpPr>
          <p:cNvPr id="5" name="TextBox 5"/>
          <p:cNvSpPr txBox="1"/>
          <p:nvPr/>
        </p:nvSpPr>
        <p:spPr>
          <a:xfrm>
            <a:off x="1589408" y="1966913"/>
            <a:ext cx="15017650" cy="6343650"/>
          </a:xfrm>
          <a:prstGeom prst="rect">
            <a:avLst/>
          </a:prstGeom>
        </p:spPr>
        <p:txBody>
          <a:bodyPr lIns="0" tIns="0" rIns="0" bIns="0" rtlCol="0" anchor="t">
            <a:spAutoFit/>
          </a:bodyPr>
          <a:lstStyle/>
          <a:p>
            <a:pPr algn="ctr">
              <a:lnSpc>
                <a:spcPts val="5759"/>
              </a:lnSpc>
            </a:pPr>
            <a:r>
              <a:rPr lang="en-US" sz="4800">
                <a:solidFill>
                  <a:srgbClr val="FFFFFF"/>
                </a:solidFill>
                <a:latin typeface="Trebuchet MS"/>
                <a:ea typeface="Trebuchet MS"/>
                <a:cs typeface="Trebuchet MS"/>
                <a:sym typeface="Trebuchet MS"/>
              </a:rPr>
              <a:t>Allowances for Graduate Student Employees</a:t>
            </a:r>
          </a:p>
          <a:p>
            <a:pPr algn="ctr">
              <a:lnSpc>
                <a:spcPts val="5759"/>
              </a:lnSpc>
            </a:pPr>
            <a:endParaRPr lang="en-US" sz="4800">
              <a:solidFill>
                <a:srgbClr val="FFFFFF"/>
              </a:solidFill>
              <a:latin typeface="Trebuchet MS"/>
              <a:ea typeface="Trebuchet MS"/>
              <a:cs typeface="Trebuchet MS"/>
              <a:sym typeface="Trebuchet MS"/>
            </a:endParaRPr>
          </a:p>
          <a:p>
            <a:pPr marL="651510" lvl="1" indent="-325755" algn="l">
              <a:lnSpc>
                <a:spcPts val="4320"/>
              </a:lnSpc>
              <a:buFont typeface="Arial"/>
              <a:buChar char="•"/>
            </a:pPr>
            <a:r>
              <a:rPr lang="en-US" sz="3600">
                <a:solidFill>
                  <a:srgbClr val="FFFFFF"/>
                </a:solidFill>
                <a:latin typeface="Trebuchet MS"/>
                <a:ea typeface="Trebuchet MS"/>
                <a:cs typeface="Trebuchet MS"/>
                <a:sym typeface="Trebuchet MS"/>
              </a:rPr>
              <a:t>TTU helps offset the cost of health insurance premiums for GPTIs, TAs, and RAs </a:t>
            </a:r>
          </a:p>
          <a:p>
            <a:pPr marL="651510" lvl="1" indent="-325755" algn="l">
              <a:lnSpc>
                <a:spcPts val="4320"/>
              </a:lnSpc>
              <a:buFont typeface="Arial"/>
              <a:buChar char="•"/>
            </a:pPr>
            <a:r>
              <a:rPr lang="en-US" sz="3600">
                <a:solidFill>
                  <a:srgbClr val="FFFFFF"/>
                </a:solidFill>
                <a:latin typeface="Trebuchet MS"/>
                <a:ea typeface="Trebuchet MS"/>
                <a:cs typeface="Trebuchet MS"/>
                <a:sym typeface="Trebuchet MS"/>
              </a:rPr>
              <a:t>For those who enroll in the SHIP or another plan available through the marketplace, an allowance will be paid through the payroll system (NO allowance will be provided to students who enroll in the ERS plan because the equivalent amount is paid toward the university contribution, 50%, to the premium cost.)</a:t>
            </a:r>
          </a:p>
          <a:p>
            <a:pPr marL="651510" lvl="1" indent="-325755" algn="l">
              <a:lnSpc>
                <a:spcPts val="4320"/>
              </a:lnSpc>
              <a:buFont typeface="Arial"/>
              <a:buChar char="•"/>
            </a:pPr>
            <a:r>
              <a:rPr lang="en-US" sz="3600">
                <a:solidFill>
                  <a:srgbClr val="FFFFFF"/>
                </a:solidFill>
                <a:latin typeface="Trebuchet MS"/>
                <a:ea typeface="Trebuchet MS"/>
                <a:cs typeface="Trebuchet MS"/>
                <a:sym typeface="Trebuchet MS"/>
              </a:rPr>
              <a:t>The allowance level is based on type of appointment (TA/RA/GPTI)</a:t>
            </a:r>
          </a:p>
          <a:p>
            <a:pPr marL="651510" lvl="1" indent="-325755" algn="l">
              <a:lnSpc>
                <a:spcPts val="4320"/>
              </a:lnSpc>
            </a:pPr>
            <a:endParaRPr lang="en-US" sz="3600">
              <a:solidFill>
                <a:srgbClr val="FFFFFF"/>
              </a:solidFill>
              <a:latin typeface="Trebuchet MS"/>
              <a:ea typeface="Trebuchet MS"/>
              <a:cs typeface="Trebuchet MS"/>
              <a:sym typeface="Trebuchet MS"/>
            </a:endParaRPr>
          </a:p>
        </p:txBody>
      </p:sp>
      <p:sp>
        <p:nvSpPr>
          <p:cNvPr id="6" name="Freeform 6" descr="Icon  Description automatically generated"/>
          <p:cNvSpPr/>
          <p:nvPr/>
        </p:nvSpPr>
        <p:spPr>
          <a:xfrm rot="-406554">
            <a:off x="14894559" y="205071"/>
            <a:ext cx="3424998" cy="3376447"/>
          </a:xfrm>
          <a:custGeom>
            <a:avLst/>
            <a:gdLst/>
            <a:ahLst/>
            <a:cxnLst/>
            <a:rect l="l" t="t" r="r" b="b"/>
            <a:pathLst>
              <a:path w="3424998" h="3376447">
                <a:moveTo>
                  <a:pt x="0" y="0"/>
                </a:moveTo>
                <a:lnTo>
                  <a:pt x="3424998" y="0"/>
                </a:lnTo>
                <a:lnTo>
                  <a:pt x="3424998" y="3376447"/>
                </a:lnTo>
                <a:lnTo>
                  <a:pt x="0" y="3376447"/>
                </a:lnTo>
                <a:lnTo>
                  <a:pt x="0" y="0"/>
                </a:lnTo>
                <a:close/>
              </a:path>
            </a:pathLst>
          </a:custGeom>
          <a:blipFill>
            <a:blip r:embed="rId5"/>
            <a:stretch>
              <a:fillRect/>
            </a:stretch>
          </a:blipFill>
        </p:spPr>
        <p:txBody>
          <a:bodyPr/>
          <a:lstStyle/>
          <a:p>
            <a:endParaRPr lang="en-US"/>
          </a:p>
        </p:txBody>
      </p:sp>
      <p:sp>
        <p:nvSpPr>
          <p:cNvPr id="7" name="Freeform 7"/>
          <p:cNvSpPr/>
          <p:nvPr/>
        </p:nvSpPr>
        <p:spPr>
          <a:xfrm>
            <a:off x="10846241" y="8477822"/>
            <a:ext cx="6953226" cy="1507880"/>
          </a:xfrm>
          <a:custGeom>
            <a:avLst/>
            <a:gdLst/>
            <a:ahLst/>
            <a:cxnLst/>
            <a:rect l="l" t="t" r="r" b="b"/>
            <a:pathLst>
              <a:path w="6953226" h="1507880">
                <a:moveTo>
                  <a:pt x="0" y="0"/>
                </a:moveTo>
                <a:lnTo>
                  <a:pt x="6953226" y="0"/>
                </a:lnTo>
                <a:lnTo>
                  <a:pt x="6953226" y="1507879"/>
                </a:lnTo>
                <a:lnTo>
                  <a:pt x="0" y="1507879"/>
                </a:lnTo>
                <a:lnTo>
                  <a:pt x="0" y="0"/>
                </a:lnTo>
                <a:close/>
              </a:path>
            </a:pathLst>
          </a:custGeom>
          <a:blipFill>
            <a:blip r:embed="rId6"/>
            <a:stretch>
              <a:fillRect/>
            </a:stretch>
          </a:blipFill>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Shape, rectangle  Description automatically generated"/>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3" name="Freeform 3"/>
          <p:cNvSpPr/>
          <p:nvPr/>
        </p:nvSpPr>
        <p:spPr>
          <a:xfrm>
            <a:off x="196725" y="8994520"/>
            <a:ext cx="1958646" cy="542545"/>
          </a:xfrm>
          <a:custGeom>
            <a:avLst/>
            <a:gdLst/>
            <a:ahLst/>
            <a:cxnLst/>
            <a:rect l="l" t="t" r="r" b="b"/>
            <a:pathLst>
              <a:path w="1958646" h="542545">
                <a:moveTo>
                  <a:pt x="0" y="0"/>
                </a:moveTo>
                <a:lnTo>
                  <a:pt x="1958646" y="0"/>
                </a:lnTo>
                <a:lnTo>
                  <a:pt x="1958646" y="542546"/>
                </a:lnTo>
                <a:lnTo>
                  <a:pt x="0" y="542546"/>
                </a:lnTo>
                <a:lnTo>
                  <a:pt x="0" y="0"/>
                </a:lnTo>
                <a:close/>
              </a:path>
            </a:pathLst>
          </a:custGeom>
          <a:blipFill>
            <a:blip r:embed="rId4"/>
            <a:stretch>
              <a:fillRect t="-5054" b="-5054"/>
            </a:stretch>
          </a:blipFill>
        </p:spPr>
        <p:txBody>
          <a:bodyPr/>
          <a:lstStyle/>
          <a:p>
            <a:endParaRPr lang="en-US"/>
          </a:p>
        </p:txBody>
      </p:sp>
      <p:sp>
        <p:nvSpPr>
          <p:cNvPr id="4" name="TextBox 4"/>
          <p:cNvSpPr txBox="1"/>
          <p:nvPr/>
        </p:nvSpPr>
        <p:spPr>
          <a:xfrm>
            <a:off x="452404" y="283566"/>
            <a:ext cx="15386718" cy="1349245"/>
          </a:xfrm>
          <a:prstGeom prst="rect">
            <a:avLst/>
          </a:prstGeom>
        </p:spPr>
        <p:txBody>
          <a:bodyPr lIns="0" tIns="0" rIns="0" bIns="0" rtlCol="0" anchor="t">
            <a:spAutoFit/>
          </a:bodyPr>
          <a:lstStyle/>
          <a:p>
            <a:pPr algn="l">
              <a:lnSpc>
                <a:spcPts val="3600"/>
              </a:lnSpc>
            </a:pPr>
            <a:r>
              <a:rPr lang="en-US" sz="3000" b="1" i="1">
                <a:solidFill>
                  <a:srgbClr val="C00000"/>
                </a:solidFill>
                <a:latin typeface="Trebuchet MS Bold Italics"/>
                <a:ea typeface="Trebuchet MS Bold Italics"/>
                <a:cs typeface="Trebuchet MS Bold Italics"/>
                <a:sym typeface="Trebuchet MS Bold Italics"/>
              </a:rPr>
              <a:t>Graduate School</a:t>
            </a:r>
          </a:p>
          <a:p>
            <a:pPr algn="l">
              <a:lnSpc>
                <a:spcPts val="6480"/>
              </a:lnSpc>
            </a:pPr>
            <a:r>
              <a:rPr lang="en-US" sz="5400" b="1">
                <a:solidFill>
                  <a:srgbClr val="FFFFFF"/>
                </a:solidFill>
                <a:latin typeface="Trebuchet MS Bold"/>
                <a:ea typeface="Trebuchet MS Bold"/>
                <a:cs typeface="Trebuchet MS Bold"/>
                <a:sym typeface="Trebuchet MS Bold"/>
              </a:rPr>
              <a:t>TEXAS TECH UNIVERSITY </a:t>
            </a:r>
          </a:p>
        </p:txBody>
      </p:sp>
      <p:sp>
        <p:nvSpPr>
          <p:cNvPr id="5" name="TextBox 5"/>
          <p:cNvSpPr txBox="1"/>
          <p:nvPr/>
        </p:nvSpPr>
        <p:spPr>
          <a:xfrm>
            <a:off x="1863316" y="1966913"/>
            <a:ext cx="14561369" cy="6450484"/>
          </a:xfrm>
          <a:prstGeom prst="rect">
            <a:avLst/>
          </a:prstGeom>
        </p:spPr>
        <p:txBody>
          <a:bodyPr lIns="0" tIns="0" rIns="0" bIns="0" rtlCol="0" anchor="t">
            <a:spAutoFit/>
          </a:bodyPr>
          <a:lstStyle/>
          <a:p>
            <a:pPr algn="ctr">
              <a:lnSpc>
                <a:spcPts val="5759"/>
              </a:lnSpc>
            </a:pPr>
            <a:r>
              <a:rPr lang="en-US" sz="4800" dirty="0">
                <a:solidFill>
                  <a:srgbClr val="FFFFFF"/>
                </a:solidFill>
                <a:latin typeface="Trebuchet MS"/>
                <a:ea typeface="Trebuchet MS"/>
                <a:cs typeface="Trebuchet MS"/>
                <a:sym typeface="Trebuchet MS"/>
              </a:rPr>
              <a:t>Allowance for RAs*</a:t>
            </a:r>
          </a:p>
          <a:p>
            <a:pPr algn="ctr">
              <a:lnSpc>
                <a:spcPts val="5759"/>
              </a:lnSpc>
            </a:pPr>
            <a:endParaRPr lang="en-US" sz="4800" dirty="0">
              <a:solidFill>
                <a:srgbClr val="FFFFFF"/>
              </a:solidFill>
              <a:latin typeface="Trebuchet MS"/>
              <a:ea typeface="Trebuchet MS"/>
              <a:cs typeface="Trebuchet MS"/>
              <a:sym typeface="Trebuchet MS"/>
            </a:endParaRPr>
          </a:p>
          <a:p>
            <a:pPr marL="651510" lvl="1" indent="-325755" algn="l">
              <a:lnSpc>
                <a:spcPts val="4320"/>
              </a:lnSpc>
              <a:buFont typeface="Arial"/>
              <a:buChar char="•"/>
            </a:pPr>
            <a:r>
              <a:rPr lang="en-US" sz="3600" dirty="0">
                <a:solidFill>
                  <a:srgbClr val="FFFFFF"/>
                </a:solidFill>
                <a:latin typeface="Trebuchet MS"/>
                <a:ea typeface="Trebuchet MS"/>
                <a:cs typeface="Trebuchet MS"/>
                <a:sym typeface="Trebuchet MS"/>
              </a:rPr>
              <a:t>The university will provide a one-time payment (in your paycheck) of $1229 in the fall (November) and a second one-time payment (assuming appointment continues) of $1701 in the spring (March).</a:t>
            </a:r>
          </a:p>
          <a:p>
            <a:pPr marL="651053" lvl="1" indent="-325526" algn="l">
              <a:lnSpc>
                <a:spcPts val="4320"/>
              </a:lnSpc>
              <a:buFont typeface="Arial"/>
              <a:buChar char="•"/>
            </a:pPr>
            <a:r>
              <a:rPr lang="en-US" sz="3600" dirty="0">
                <a:solidFill>
                  <a:srgbClr val="FFFFFF"/>
                </a:solidFill>
                <a:latin typeface="Trebuchet MS"/>
                <a:ea typeface="Trebuchet MS"/>
                <a:cs typeface="Trebuchet MS"/>
                <a:sym typeface="Trebuchet MS"/>
              </a:rPr>
              <a:t>The allowance for split appointments between semesters will reflect the appointment split (e.g., RA fall/TA spring); for this example, students will receive a one-time payment of $1229 in the fall and a one-time payment of $250 in the spring. </a:t>
            </a:r>
          </a:p>
          <a:p>
            <a:pPr algn="l">
              <a:lnSpc>
                <a:spcPts val="4320"/>
              </a:lnSpc>
            </a:pPr>
            <a:endParaRPr lang="en-US" sz="3600" dirty="0">
              <a:solidFill>
                <a:srgbClr val="FFFFFF"/>
              </a:solidFill>
              <a:latin typeface="Trebuchet MS"/>
              <a:ea typeface="Trebuchet MS"/>
              <a:cs typeface="Trebuchet MS"/>
              <a:sym typeface="Trebuchet MS"/>
            </a:endParaRPr>
          </a:p>
          <a:p>
            <a:pPr marL="651510" lvl="1" indent="-325755" algn="l">
              <a:lnSpc>
                <a:spcPts val="4320"/>
              </a:lnSpc>
            </a:pPr>
            <a:r>
              <a:rPr lang="en-US" sz="3600" dirty="0">
                <a:solidFill>
                  <a:srgbClr val="FFFFFF"/>
                </a:solidFill>
                <a:latin typeface="Trebuchet MS"/>
                <a:ea typeface="Trebuchet MS"/>
                <a:cs typeface="Trebuchet MS"/>
                <a:sym typeface="Trebuchet MS"/>
              </a:rPr>
              <a:t>	*No allowance for students enrolled in the ERS plan</a:t>
            </a:r>
          </a:p>
        </p:txBody>
      </p:sp>
      <p:sp>
        <p:nvSpPr>
          <p:cNvPr id="6" name="Freeform 6" descr="Icon  Description automatically generated"/>
          <p:cNvSpPr/>
          <p:nvPr/>
        </p:nvSpPr>
        <p:spPr>
          <a:xfrm rot="-406554">
            <a:off x="14894559" y="205071"/>
            <a:ext cx="3424998" cy="3376447"/>
          </a:xfrm>
          <a:custGeom>
            <a:avLst/>
            <a:gdLst/>
            <a:ahLst/>
            <a:cxnLst/>
            <a:rect l="l" t="t" r="r" b="b"/>
            <a:pathLst>
              <a:path w="3424998" h="3376447">
                <a:moveTo>
                  <a:pt x="0" y="0"/>
                </a:moveTo>
                <a:lnTo>
                  <a:pt x="3424998" y="0"/>
                </a:lnTo>
                <a:lnTo>
                  <a:pt x="3424998" y="3376447"/>
                </a:lnTo>
                <a:lnTo>
                  <a:pt x="0" y="3376447"/>
                </a:lnTo>
                <a:lnTo>
                  <a:pt x="0" y="0"/>
                </a:lnTo>
                <a:close/>
              </a:path>
            </a:pathLst>
          </a:custGeom>
          <a:blipFill>
            <a:blip r:embed="rId5"/>
            <a:stretch>
              <a:fillRect/>
            </a:stretch>
          </a:blipFill>
        </p:spPr>
        <p:txBody>
          <a:bodyPr/>
          <a:lstStyle/>
          <a:p>
            <a:endParaRPr lang="en-US"/>
          </a:p>
        </p:txBody>
      </p:sp>
      <p:sp>
        <p:nvSpPr>
          <p:cNvPr id="7" name="Freeform 7"/>
          <p:cNvSpPr/>
          <p:nvPr/>
        </p:nvSpPr>
        <p:spPr>
          <a:xfrm>
            <a:off x="10846241" y="8477822"/>
            <a:ext cx="6953226" cy="1507880"/>
          </a:xfrm>
          <a:custGeom>
            <a:avLst/>
            <a:gdLst/>
            <a:ahLst/>
            <a:cxnLst/>
            <a:rect l="l" t="t" r="r" b="b"/>
            <a:pathLst>
              <a:path w="6953226" h="1507880">
                <a:moveTo>
                  <a:pt x="0" y="0"/>
                </a:moveTo>
                <a:lnTo>
                  <a:pt x="6953226" y="0"/>
                </a:lnTo>
                <a:lnTo>
                  <a:pt x="6953226" y="1507879"/>
                </a:lnTo>
                <a:lnTo>
                  <a:pt x="0" y="1507879"/>
                </a:lnTo>
                <a:lnTo>
                  <a:pt x="0" y="0"/>
                </a:lnTo>
                <a:close/>
              </a:path>
            </a:pathLst>
          </a:custGeom>
          <a:blipFill>
            <a:blip r:embed="rId6"/>
            <a:stretch>
              <a:fillRect/>
            </a:stretch>
          </a:blipFill>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Shape, rectangle  Description automatically generated"/>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3" name="Freeform 3"/>
          <p:cNvSpPr/>
          <p:nvPr/>
        </p:nvSpPr>
        <p:spPr>
          <a:xfrm>
            <a:off x="196725" y="8994520"/>
            <a:ext cx="1958646" cy="542545"/>
          </a:xfrm>
          <a:custGeom>
            <a:avLst/>
            <a:gdLst/>
            <a:ahLst/>
            <a:cxnLst/>
            <a:rect l="l" t="t" r="r" b="b"/>
            <a:pathLst>
              <a:path w="1958646" h="542545">
                <a:moveTo>
                  <a:pt x="0" y="0"/>
                </a:moveTo>
                <a:lnTo>
                  <a:pt x="1958646" y="0"/>
                </a:lnTo>
                <a:lnTo>
                  <a:pt x="1958646" y="542546"/>
                </a:lnTo>
                <a:lnTo>
                  <a:pt x="0" y="542546"/>
                </a:lnTo>
                <a:lnTo>
                  <a:pt x="0" y="0"/>
                </a:lnTo>
                <a:close/>
              </a:path>
            </a:pathLst>
          </a:custGeom>
          <a:blipFill>
            <a:blip r:embed="rId4"/>
            <a:stretch>
              <a:fillRect t="-5054" b="-5054"/>
            </a:stretch>
          </a:blipFill>
        </p:spPr>
        <p:txBody>
          <a:bodyPr/>
          <a:lstStyle/>
          <a:p>
            <a:endParaRPr lang="en-US"/>
          </a:p>
        </p:txBody>
      </p:sp>
      <p:sp>
        <p:nvSpPr>
          <p:cNvPr id="4" name="TextBox 4"/>
          <p:cNvSpPr txBox="1"/>
          <p:nvPr/>
        </p:nvSpPr>
        <p:spPr>
          <a:xfrm>
            <a:off x="452404" y="283566"/>
            <a:ext cx="15386718" cy="1349245"/>
          </a:xfrm>
          <a:prstGeom prst="rect">
            <a:avLst/>
          </a:prstGeom>
        </p:spPr>
        <p:txBody>
          <a:bodyPr lIns="0" tIns="0" rIns="0" bIns="0" rtlCol="0" anchor="t">
            <a:spAutoFit/>
          </a:bodyPr>
          <a:lstStyle/>
          <a:p>
            <a:pPr algn="l">
              <a:lnSpc>
                <a:spcPts val="3600"/>
              </a:lnSpc>
            </a:pPr>
            <a:r>
              <a:rPr lang="en-US" sz="3000" b="1" i="1">
                <a:solidFill>
                  <a:srgbClr val="C00000"/>
                </a:solidFill>
                <a:latin typeface="Trebuchet MS Bold Italics"/>
                <a:ea typeface="Trebuchet MS Bold Italics"/>
                <a:cs typeface="Trebuchet MS Bold Italics"/>
                <a:sym typeface="Trebuchet MS Bold Italics"/>
              </a:rPr>
              <a:t>Graduate School</a:t>
            </a:r>
          </a:p>
          <a:p>
            <a:pPr algn="l">
              <a:lnSpc>
                <a:spcPts val="6480"/>
              </a:lnSpc>
            </a:pPr>
            <a:r>
              <a:rPr lang="en-US" sz="5400" b="1">
                <a:solidFill>
                  <a:srgbClr val="FFFFFF"/>
                </a:solidFill>
                <a:latin typeface="Trebuchet MS Bold"/>
                <a:ea typeface="Trebuchet MS Bold"/>
                <a:cs typeface="Trebuchet MS Bold"/>
                <a:sym typeface="Trebuchet MS Bold"/>
              </a:rPr>
              <a:t>TEXAS TECH UNIVERSITY </a:t>
            </a:r>
          </a:p>
        </p:txBody>
      </p:sp>
      <p:sp>
        <p:nvSpPr>
          <p:cNvPr id="5" name="TextBox 5"/>
          <p:cNvSpPr txBox="1"/>
          <p:nvPr/>
        </p:nvSpPr>
        <p:spPr>
          <a:xfrm>
            <a:off x="2123933" y="2110564"/>
            <a:ext cx="14561369" cy="6450484"/>
          </a:xfrm>
          <a:prstGeom prst="rect">
            <a:avLst/>
          </a:prstGeom>
        </p:spPr>
        <p:txBody>
          <a:bodyPr lIns="0" tIns="0" rIns="0" bIns="0" rtlCol="0" anchor="t">
            <a:spAutoFit/>
          </a:bodyPr>
          <a:lstStyle/>
          <a:p>
            <a:pPr algn="ctr">
              <a:lnSpc>
                <a:spcPts val="5759"/>
              </a:lnSpc>
            </a:pPr>
            <a:r>
              <a:rPr lang="en-US" sz="4800" dirty="0">
                <a:solidFill>
                  <a:srgbClr val="FFFFFF"/>
                </a:solidFill>
                <a:latin typeface="Trebuchet MS"/>
                <a:ea typeface="Trebuchet MS"/>
                <a:cs typeface="Trebuchet MS"/>
                <a:sym typeface="Trebuchet MS"/>
              </a:rPr>
              <a:t>Allowances for GPTIs and TAs*</a:t>
            </a:r>
          </a:p>
          <a:p>
            <a:pPr algn="ctr">
              <a:lnSpc>
                <a:spcPts val="5759"/>
              </a:lnSpc>
            </a:pPr>
            <a:endParaRPr lang="en-US" sz="4800" dirty="0">
              <a:solidFill>
                <a:srgbClr val="FFFFFF"/>
              </a:solidFill>
              <a:latin typeface="Trebuchet MS"/>
              <a:ea typeface="Trebuchet MS"/>
              <a:cs typeface="Trebuchet MS"/>
              <a:sym typeface="Trebuchet MS"/>
            </a:endParaRPr>
          </a:p>
          <a:p>
            <a:pPr marL="651510" lvl="1" indent="-325755" algn="l">
              <a:lnSpc>
                <a:spcPts val="4320"/>
              </a:lnSpc>
              <a:buFont typeface="Arial"/>
              <a:buChar char="•"/>
            </a:pPr>
            <a:r>
              <a:rPr lang="en-US" sz="3600" dirty="0">
                <a:solidFill>
                  <a:srgbClr val="FFFFFF"/>
                </a:solidFill>
                <a:latin typeface="Trebuchet MS"/>
                <a:ea typeface="Trebuchet MS"/>
                <a:cs typeface="Trebuchet MS"/>
                <a:sym typeface="Trebuchet MS"/>
              </a:rPr>
              <a:t>The university will provide a one-time payment (in your paycheck) of $250 in the fall (November) and a second one-time payment (assuming appointment continues) of $250 in the spring (March).</a:t>
            </a:r>
          </a:p>
          <a:p>
            <a:pPr marL="651053" lvl="1" indent="-325526" algn="l">
              <a:lnSpc>
                <a:spcPts val="4320"/>
              </a:lnSpc>
              <a:buFont typeface="Arial"/>
              <a:buChar char="•"/>
            </a:pPr>
            <a:r>
              <a:rPr lang="en-US" sz="3600" dirty="0">
                <a:solidFill>
                  <a:srgbClr val="FFFFFF"/>
                </a:solidFill>
                <a:latin typeface="Trebuchet MS"/>
                <a:ea typeface="Trebuchet MS"/>
                <a:cs typeface="Trebuchet MS"/>
                <a:sym typeface="Trebuchet MS"/>
              </a:rPr>
              <a:t>The allowance for split appointments within a semester (e.g., TA/RA) will reflect the appointment split (e.g., Fall .25FTE TA, 0.25FTE RA) will receive ½ the TA allowance ($125) PLUS ½ the RA allowance ($610) </a:t>
            </a:r>
          </a:p>
          <a:p>
            <a:pPr algn="l">
              <a:lnSpc>
                <a:spcPts val="4320"/>
              </a:lnSpc>
            </a:pPr>
            <a:endParaRPr lang="en-US" sz="3600" dirty="0">
              <a:solidFill>
                <a:srgbClr val="FFFFFF"/>
              </a:solidFill>
              <a:latin typeface="Trebuchet MS"/>
              <a:ea typeface="Trebuchet MS"/>
              <a:cs typeface="Trebuchet MS"/>
              <a:sym typeface="Trebuchet MS"/>
            </a:endParaRPr>
          </a:p>
          <a:p>
            <a:pPr marL="651510" lvl="1" indent="-325755" algn="l">
              <a:lnSpc>
                <a:spcPts val="4320"/>
              </a:lnSpc>
            </a:pPr>
            <a:r>
              <a:rPr lang="en-US" sz="3600" dirty="0">
                <a:solidFill>
                  <a:srgbClr val="FFFFFF"/>
                </a:solidFill>
                <a:latin typeface="Trebuchet MS"/>
                <a:ea typeface="Trebuchet MS"/>
                <a:cs typeface="Trebuchet MS"/>
                <a:sym typeface="Trebuchet MS"/>
              </a:rPr>
              <a:t>	*No allowance for students enrolled in the ERS plan</a:t>
            </a:r>
          </a:p>
        </p:txBody>
      </p:sp>
      <p:sp>
        <p:nvSpPr>
          <p:cNvPr id="6" name="Freeform 6" descr="Icon  Description automatically generated"/>
          <p:cNvSpPr/>
          <p:nvPr/>
        </p:nvSpPr>
        <p:spPr>
          <a:xfrm rot="-406554">
            <a:off x="14894559" y="205071"/>
            <a:ext cx="3424998" cy="3376447"/>
          </a:xfrm>
          <a:custGeom>
            <a:avLst/>
            <a:gdLst/>
            <a:ahLst/>
            <a:cxnLst/>
            <a:rect l="l" t="t" r="r" b="b"/>
            <a:pathLst>
              <a:path w="3424998" h="3376447">
                <a:moveTo>
                  <a:pt x="0" y="0"/>
                </a:moveTo>
                <a:lnTo>
                  <a:pt x="3424998" y="0"/>
                </a:lnTo>
                <a:lnTo>
                  <a:pt x="3424998" y="3376447"/>
                </a:lnTo>
                <a:lnTo>
                  <a:pt x="0" y="3376447"/>
                </a:lnTo>
                <a:lnTo>
                  <a:pt x="0" y="0"/>
                </a:lnTo>
                <a:close/>
              </a:path>
            </a:pathLst>
          </a:custGeom>
          <a:blipFill>
            <a:blip r:embed="rId5"/>
            <a:stretch>
              <a:fillRect/>
            </a:stretch>
          </a:blipFill>
        </p:spPr>
        <p:txBody>
          <a:bodyPr/>
          <a:lstStyle/>
          <a:p>
            <a:endParaRPr lang="en-US"/>
          </a:p>
        </p:txBody>
      </p:sp>
      <p:sp>
        <p:nvSpPr>
          <p:cNvPr id="7" name="Freeform 7"/>
          <p:cNvSpPr/>
          <p:nvPr/>
        </p:nvSpPr>
        <p:spPr>
          <a:xfrm>
            <a:off x="10846241" y="8477822"/>
            <a:ext cx="6953226" cy="1507880"/>
          </a:xfrm>
          <a:custGeom>
            <a:avLst/>
            <a:gdLst/>
            <a:ahLst/>
            <a:cxnLst/>
            <a:rect l="l" t="t" r="r" b="b"/>
            <a:pathLst>
              <a:path w="6953226" h="1507880">
                <a:moveTo>
                  <a:pt x="0" y="0"/>
                </a:moveTo>
                <a:lnTo>
                  <a:pt x="6953226" y="0"/>
                </a:lnTo>
                <a:lnTo>
                  <a:pt x="6953226" y="1507879"/>
                </a:lnTo>
                <a:lnTo>
                  <a:pt x="0" y="1507879"/>
                </a:lnTo>
                <a:lnTo>
                  <a:pt x="0" y="0"/>
                </a:lnTo>
                <a:close/>
              </a:path>
            </a:pathLst>
          </a:custGeom>
          <a:blipFill>
            <a:blip r:embed="rId6"/>
            <a:stretch>
              <a:fillRect/>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858</Words>
  <Application>Microsoft Office PowerPoint</Application>
  <PresentationFormat>Custom</PresentationFormat>
  <Paragraphs>114</Paragraphs>
  <Slides>11</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TT Rounds Condensed</vt:lpstr>
      <vt:lpstr>Trebuchet MS Bold Italics</vt:lpstr>
      <vt:lpstr>Arial</vt:lpstr>
      <vt:lpstr>Trebuchet MS Bold</vt:lpstr>
      <vt:lpstr>Trebuchet MS</vt:lpstr>
      <vt:lpstr>Calibri</vt:lpstr>
      <vt:lpstr>Trebuchet MS Italics</vt:lpstr>
      <vt:lpstr>Arimo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insurance ppt fall 2024.pptx</dc:title>
  <dc:creator>Cappillino, Kim</dc:creator>
  <cp:lastModifiedBy>Rogers, Donna</cp:lastModifiedBy>
  <cp:revision>3</cp:revision>
  <dcterms:created xsi:type="dcterms:W3CDTF">2006-08-16T00:00:00Z</dcterms:created>
  <dcterms:modified xsi:type="dcterms:W3CDTF">2025-07-08T18:57:40Z</dcterms:modified>
  <dc:identifier>DAGQjwUoaWE</dc:identifier>
</cp:coreProperties>
</file>