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58" r:id="rId3"/>
    <p:sldId id="263" r:id="rId4"/>
    <p:sldId id="264" r:id="rId5"/>
    <p:sldId id="265" r:id="rId6"/>
    <p:sldId id="266" r:id="rId7"/>
    <p:sldId id="267" r:id="rId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7C2B86A-FF0B-4A5A-8D70-DC19813ED2BA}" type="datetimeFigureOut">
              <a:rPr lang="en-US" smtClean="0"/>
              <a:t>12/6/2011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1BCB4B1-F3C5-41CD-A40B-874218D99155}" type="slidenum">
              <a:rPr lang="en-US" smtClean="0"/>
              <a:t>‹#›</a:t>
            </a:fld>
            <a:endParaRPr lang="en-US"/>
          </a:p>
        </p:txBody>
      </p:sp>
    </p:spTree>
    <p:extLst>
      <p:ext uri="{BB962C8B-B14F-4D97-AF65-F5344CB8AC3E}">
        <p14:creationId xmlns:p14="http://schemas.microsoft.com/office/powerpoint/2010/main" val="23923526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4930775"/>
            <a:ext cx="7772400" cy="784225"/>
          </a:xfrm>
        </p:spPr>
        <p:txBody>
          <a:bodyPr/>
          <a:lstStyle>
            <a:lvl1pPr algn="ctr">
              <a:defRPr/>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371600" y="5715000"/>
            <a:ext cx="6400800" cy="609600"/>
          </a:xfrm>
        </p:spPr>
        <p:txBody>
          <a:bodyPr/>
          <a:lstStyle>
            <a:lvl1pPr marL="0" indent="0" algn="ctr">
              <a:buFontTx/>
              <a:buNone/>
              <a:defRPr>
                <a:solidFill>
                  <a:schemeClr val="bg1"/>
                </a:solidFill>
              </a:defRPr>
            </a:lvl1pPr>
          </a:lstStyle>
          <a:p>
            <a:pPr lvl="0"/>
            <a:r>
              <a:rPr lang="en-US" noProof="0" smtClean="0"/>
              <a:t>Click to edit Master subtitle style</a:t>
            </a:r>
          </a:p>
        </p:txBody>
      </p:sp>
      <p:sp>
        <p:nvSpPr>
          <p:cNvPr id="3076" name="Rectangle 4"/>
          <p:cNvSpPr>
            <a:spLocks noGrp="1" noChangeArrowheads="1"/>
          </p:cNvSpPr>
          <p:nvPr>
            <p:ph type="dt" sz="half" idx="2"/>
          </p:nvPr>
        </p:nvSpPr>
        <p:spPr>
          <a:xfrm>
            <a:off x="457200" y="6305550"/>
            <a:ext cx="2133600" cy="476250"/>
          </a:xfrm>
        </p:spPr>
        <p:txBody>
          <a:bodyPr/>
          <a:lstStyle>
            <a:lvl1pPr>
              <a:defRPr/>
            </a:lvl1pPr>
          </a:lstStyle>
          <a:p>
            <a:endParaRPr lang="en-US"/>
          </a:p>
        </p:txBody>
      </p:sp>
      <p:sp>
        <p:nvSpPr>
          <p:cNvPr id="3077" name="Rectangle 5"/>
          <p:cNvSpPr>
            <a:spLocks noGrp="1" noChangeArrowheads="1"/>
          </p:cNvSpPr>
          <p:nvPr>
            <p:ph type="ftr" sz="quarter" idx="3"/>
          </p:nvPr>
        </p:nvSpPr>
        <p:spPr>
          <a:xfrm>
            <a:off x="3124200" y="6305550"/>
            <a:ext cx="2895600" cy="476250"/>
          </a:xfrm>
        </p:spPr>
        <p:txBody>
          <a:bodyPr/>
          <a:lstStyle>
            <a:lvl1pPr>
              <a:defRPr/>
            </a:lvl1pPr>
          </a:lstStyle>
          <a:p>
            <a:endParaRPr lang="en-US"/>
          </a:p>
        </p:txBody>
      </p:sp>
      <p:sp>
        <p:nvSpPr>
          <p:cNvPr id="3078" name="Rectangle 6"/>
          <p:cNvSpPr>
            <a:spLocks noGrp="1" noChangeArrowheads="1"/>
          </p:cNvSpPr>
          <p:nvPr>
            <p:ph type="sldNum" sz="quarter" idx="4"/>
          </p:nvPr>
        </p:nvSpPr>
        <p:spPr>
          <a:xfrm>
            <a:off x="6553200" y="6305550"/>
            <a:ext cx="2133600" cy="476250"/>
          </a:xfrm>
        </p:spPr>
        <p:txBody>
          <a:bodyPr/>
          <a:lstStyle>
            <a:lvl1pPr>
              <a:defRPr/>
            </a:lvl1pPr>
          </a:lstStyle>
          <a:p>
            <a:fld id="{8995AF71-94BA-4840-871F-C49C3E0BFC6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02C2B5-551A-4091-8C5E-9D8A9CB6A03A}" type="slidenum">
              <a:rPr lang="en-US"/>
              <a:pPr/>
              <a:t>‹#›</a:t>
            </a:fld>
            <a:endParaRPr lang="en-US"/>
          </a:p>
        </p:txBody>
      </p:sp>
    </p:spTree>
    <p:extLst>
      <p:ext uri="{BB962C8B-B14F-4D97-AF65-F5344CB8AC3E}">
        <p14:creationId xmlns:p14="http://schemas.microsoft.com/office/powerpoint/2010/main" val="3067056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274638"/>
            <a:ext cx="1771650" cy="5745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274638"/>
            <a:ext cx="5162550" cy="5745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EBE449D-B5E1-4DEB-A101-1D2675717E43}" type="slidenum">
              <a:rPr lang="en-US"/>
              <a:pPr/>
              <a:t>‹#›</a:t>
            </a:fld>
            <a:endParaRPr lang="en-US"/>
          </a:p>
        </p:txBody>
      </p:sp>
    </p:spTree>
    <p:extLst>
      <p:ext uri="{BB962C8B-B14F-4D97-AF65-F5344CB8AC3E}">
        <p14:creationId xmlns:p14="http://schemas.microsoft.com/office/powerpoint/2010/main" val="2296178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C21311F-6334-415F-BD74-991756CAE46E}" type="slidenum">
              <a:rPr lang="en-US"/>
              <a:pPr/>
              <a:t>‹#›</a:t>
            </a:fld>
            <a:endParaRPr lang="en-US"/>
          </a:p>
        </p:txBody>
      </p:sp>
    </p:spTree>
    <p:extLst>
      <p:ext uri="{BB962C8B-B14F-4D97-AF65-F5344CB8AC3E}">
        <p14:creationId xmlns:p14="http://schemas.microsoft.com/office/powerpoint/2010/main" val="2675508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B91C05A-4B78-4ACC-952F-FD6F2EB80D96}" type="slidenum">
              <a:rPr lang="en-US"/>
              <a:pPr/>
              <a:t>‹#›</a:t>
            </a:fld>
            <a:endParaRPr lang="en-US"/>
          </a:p>
        </p:txBody>
      </p:sp>
    </p:spTree>
    <p:extLst>
      <p:ext uri="{BB962C8B-B14F-4D97-AF65-F5344CB8AC3E}">
        <p14:creationId xmlns:p14="http://schemas.microsoft.com/office/powerpoint/2010/main" val="1287465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493838"/>
            <a:ext cx="34290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493838"/>
            <a:ext cx="34290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A90151E-7F6D-4D61-8646-722642E69EC0}" type="slidenum">
              <a:rPr lang="en-US"/>
              <a:pPr/>
              <a:t>‹#›</a:t>
            </a:fld>
            <a:endParaRPr lang="en-US"/>
          </a:p>
        </p:txBody>
      </p:sp>
    </p:spTree>
    <p:extLst>
      <p:ext uri="{BB962C8B-B14F-4D97-AF65-F5344CB8AC3E}">
        <p14:creationId xmlns:p14="http://schemas.microsoft.com/office/powerpoint/2010/main" val="349527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2D07215-9D86-4132-937E-446D77295C45}" type="slidenum">
              <a:rPr lang="en-US"/>
              <a:pPr/>
              <a:t>‹#›</a:t>
            </a:fld>
            <a:endParaRPr lang="en-US"/>
          </a:p>
        </p:txBody>
      </p:sp>
    </p:spTree>
    <p:extLst>
      <p:ext uri="{BB962C8B-B14F-4D97-AF65-F5344CB8AC3E}">
        <p14:creationId xmlns:p14="http://schemas.microsoft.com/office/powerpoint/2010/main" val="2754163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A3CEFE0-0ADA-40B4-AB94-39408CB07621}" type="slidenum">
              <a:rPr lang="en-US"/>
              <a:pPr/>
              <a:t>‹#›</a:t>
            </a:fld>
            <a:endParaRPr lang="en-US"/>
          </a:p>
        </p:txBody>
      </p:sp>
    </p:spTree>
    <p:extLst>
      <p:ext uri="{BB962C8B-B14F-4D97-AF65-F5344CB8AC3E}">
        <p14:creationId xmlns:p14="http://schemas.microsoft.com/office/powerpoint/2010/main" val="1902062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CC4F78A-DEAA-451A-8A79-6E32899C7C3B}" type="slidenum">
              <a:rPr lang="en-US"/>
              <a:pPr/>
              <a:t>‹#›</a:t>
            </a:fld>
            <a:endParaRPr lang="en-US"/>
          </a:p>
        </p:txBody>
      </p:sp>
    </p:spTree>
    <p:extLst>
      <p:ext uri="{BB962C8B-B14F-4D97-AF65-F5344CB8AC3E}">
        <p14:creationId xmlns:p14="http://schemas.microsoft.com/office/powerpoint/2010/main" val="1396522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58E54D7-C605-464E-ABEB-2F6B6A494284}" type="slidenum">
              <a:rPr lang="en-US"/>
              <a:pPr/>
              <a:t>‹#›</a:t>
            </a:fld>
            <a:endParaRPr lang="en-US"/>
          </a:p>
        </p:txBody>
      </p:sp>
    </p:spTree>
    <p:extLst>
      <p:ext uri="{BB962C8B-B14F-4D97-AF65-F5344CB8AC3E}">
        <p14:creationId xmlns:p14="http://schemas.microsoft.com/office/powerpoint/2010/main" val="194610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AB0946-3B73-4EC5-983D-0ED8C61D7E97}" type="slidenum">
              <a:rPr lang="en-US"/>
              <a:pPr/>
              <a:t>‹#›</a:t>
            </a:fld>
            <a:endParaRPr lang="en-US"/>
          </a:p>
        </p:txBody>
      </p:sp>
    </p:spTree>
    <p:extLst>
      <p:ext uri="{BB962C8B-B14F-4D97-AF65-F5344CB8AC3E}">
        <p14:creationId xmlns:p14="http://schemas.microsoft.com/office/powerpoint/2010/main" val="946490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76400" y="274638"/>
            <a:ext cx="7086600" cy="868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676400" y="1493838"/>
            <a:ext cx="70104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9C83AE7-F32D-468A-9E65-BCA367048B9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Arial" charset="0"/>
          <a:cs typeface="Arial" charset="0"/>
        </a:defRPr>
      </a:lvl2pPr>
      <a:lvl3pPr algn="l" rtl="0" eaLnBrk="1" fontAlgn="base" hangingPunct="1">
        <a:spcBef>
          <a:spcPct val="0"/>
        </a:spcBef>
        <a:spcAft>
          <a:spcPct val="0"/>
        </a:spcAft>
        <a:defRPr sz="3600">
          <a:solidFill>
            <a:schemeClr val="bg1"/>
          </a:solidFill>
          <a:latin typeface="Arial" charset="0"/>
          <a:cs typeface="Arial" charset="0"/>
        </a:defRPr>
      </a:lvl3pPr>
      <a:lvl4pPr algn="l" rtl="0" eaLnBrk="1" fontAlgn="base" hangingPunct="1">
        <a:spcBef>
          <a:spcPct val="0"/>
        </a:spcBef>
        <a:spcAft>
          <a:spcPct val="0"/>
        </a:spcAft>
        <a:defRPr sz="3600">
          <a:solidFill>
            <a:schemeClr val="bg1"/>
          </a:solidFill>
          <a:latin typeface="Arial" charset="0"/>
          <a:cs typeface="Arial" charset="0"/>
        </a:defRPr>
      </a:lvl4pPr>
      <a:lvl5pPr algn="l" rtl="0" eaLnBrk="1" fontAlgn="base" hangingPunct="1">
        <a:spcBef>
          <a:spcPct val="0"/>
        </a:spcBef>
        <a:spcAft>
          <a:spcPct val="0"/>
        </a:spcAft>
        <a:defRPr sz="3600">
          <a:solidFill>
            <a:schemeClr val="bg1"/>
          </a:solidFill>
          <a:latin typeface="Arial" charset="0"/>
          <a:cs typeface="Arial" charset="0"/>
        </a:defRPr>
      </a:lvl5pPr>
      <a:lvl6pPr marL="457200" algn="l" rtl="0" eaLnBrk="1" fontAlgn="base" hangingPunct="1">
        <a:spcBef>
          <a:spcPct val="0"/>
        </a:spcBef>
        <a:spcAft>
          <a:spcPct val="0"/>
        </a:spcAft>
        <a:defRPr sz="3600">
          <a:solidFill>
            <a:schemeClr val="bg1"/>
          </a:solidFill>
          <a:latin typeface="Arial" charset="0"/>
          <a:cs typeface="Arial" charset="0"/>
        </a:defRPr>
      </a:lvl6pPr>
      <a:lvl7pPr marL="914400" algn="l" rtl="0" eaLnBrk="1" fontAlgn="base" hangingPunct="1">
        <a:spcBef>
          <a:spcPct val="0"/>
        </a:spcBef>
        <a:spcAft>
          <a:spcPct val="0"/>
        </a:spcAft>
        <a:defRPr sz="3600">
          <a:solidFill>
            <a:schemeClr val="bg1"/>
          </a:solidFill>
          <a:latin typeface="Arial" charset="0"/>
          <a:cs typeface="Arial" charset="0"/>
        </a:defRPr>
      </a:lvl7pPr>
      <a:lvl8pPr marL="1371600" algn="l" rtl="0" eaLnBrk="1" fontAlgn="base" hangingPunct="1">
        <a:spcBef>
          <a:spcPct val="0"/>
        </a:spcBef>
        <a:spcAft>
          <a:spcPct val="0"/>
        </a:spcAft>
        <a:defRPr sz="3600">
          <a:solidFill>
            <a:schemeClr val="bg1"/>
          </a:solidFill>
          <a:latin typeface="Arial" charset="0"/>
          <a:cs typeface="Arial" charset="0"/>
        </a:defRPr>
      </a:lvl8pPr>
      <a:lvl9pPr marL="1828800" algn="l" rtl="0" eaLnBrk="1" fontAlgn="base" hangingPunct="1">
        <a:spcBef>
          <a:spcPct val="0"/>
        </a:spcBef>
        <a:spcAft>
          <a:spcPct val="0"/>
        </a:spcAft>
        <a:defRPr sz="3600">
          <a:solidFill>
            <a:schemeClr val="bg1"/>
          </a:solidFill>
          <a:latin typeface="Arial" charset="0"/>
          <a:cs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cs typeface="+mn-cs"/>
        </a:defRPr>
      </a:lvl2pPr>
      <a:lvl3pPr marL="1143000" indent="-228600" algn="l" rtl="0" eaLnBrk="1" fontAlgn="base" hangingPunct="1">
        <a:spcBef>
          <a:spcPct val="20000"/>
        </a:spcBef>
        <a:spcAft>
          <a:spcPct val="0"/>
        </a:spcAft>
        <a:buChar char="•"/>
        <a:defRPr>
          <a:solidFill>
            <a:schemeClr val="tx1"/>
          </a:solidFill>
          <a:latin typeface="+mn-lt"/>
          <a:cs typeface="+mn-cs"/>
        </a:defRPr>
      </a:lvl3pPr>
      <a:lvl4pPr marL="1600200" indent="-228600" algn="l" rtl="0" eaLnBrk="1" fontAlgn="base" hangingPunct="1">
        <a:spcBef>
          <a:spcPct val="20000"/>
        </a:spcBef>
        <a:spcAft>
          <a:spcPct val="0"/>
        </a:spcAft>
        <a:buChar char="–"/>
        <a:defRPr sz="1600">
          <a:solidFill>
            <a:schemeClr val="tx1"/>
          </a:solidFill>
          <a:latin typeface="+mn-lt"/>
          <a:cs typeface="+mn-cs"/>
        </a:defRPr>
      </a:lvl4pPr>
      <a:lvl5pPr marL="2057400" indent="-228600" algn="l" rtl="0" eaLnBrk="1" fontAlgn="base" hangingPunct="1">
        <a:spcBef>
          <a:spcPct val="200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029200"/>
            <a:ext cx="7772400" cy="1546225"/>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6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ozuka Gothic Pro H" pitchFamily="34" charset="-128"/>
                <a:ea typeface="Kozuka Gothic Pro H" pitchFamily="34" charset="-128"/>
              </a:rPr>
              <a:t>Service Learning</a:t>
            </a:r>
            <a:endParaRPr lang="en-US" sz="6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ozuka Gothic Pro H" pitchFamily="34" charset="-128"/>
              <a:ea typeface="Kozuka Gothic Pro H" pitchFamily="34" charset="-128"/>
            </a:endParaRPr>
          </a:p>
        </p:txBody>
      </p:sp>
    </p:spTree>
    <p:extLst>
      <p:ext uri="{BB962C8B-B14F-4D97-AF65-F5344CB8AC3E}">
        <p14:creationId xmlns:p14="http://schemas.microsoft.com/office/powerpoint/2010/main" val="644990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0" y="457200"/>
            <a:ext cx="7086600" cy="868362"/>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ozuka Gothic Pro H" pitchFamily="34" charset="-128"/>
                <a:ea typeface="Kozuka Gothic Pro H" pitchFamily="34" charset="-128"/>
              </a:rPr>
              <a:t>What is Service Learning?</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ozuka Gothic Pro H" pitchFamily="34" charset="-128"/>
              <a:ea typeface="Kozuka Gothic Pro H" pitchFamily="34" charset="-128"/>
            </a:endParaRPr>
          </a:p>
        </p:txBody>
      </p:sp>
      <p:sp>
        <p:nvSpPr>
          <p:cNvPr id="3" name="Content Placeholder 2"/>
          <p:cNvSpPr>
            <a:spLocks noGrp="1"/>
          </p:cNvSpPr>
          <p:nvPr>
            <p:ph idx="1"/>
          </p:nvPr>
        </p:nvSpPr>
        <p:spPr>
          <a:xfrm>
            <a:off x="1676400" y="1905000"/>
            <a:ext cx="7010400" cy="4525962"/>
          </a:xfrm>
        </p:spPr>
        <p:txBody>
          <a:bodyPr/>
          <a:lstStyle/>
          <a:p>
            <a:pPr marL="230188" indent="0">
              <a:buNone/>
            </a:pPr>
            <a:r>
              <a:rPr lang="en-US" sz="2800" b="1" dirty="0" smtClean="0">
                <a:effectLst/>
              </a:rPr>
              <a:t>Service Learning is</a:t>
            </a:r>
            <a:r>
              <a:rPr lang="en-US" sz="2800" dirty="0" smtClean="0">
                <a:effectLst/>
              </a:rPr>
              <a:t> a teaching and learning strategy that integrates meaningful community service with instruction and reflection to enrich the learning experience, teach civic responsibility, and strengthen communities.</a:t>
            </a:r>
          </a:p>
          <a:p>
            <a:pPr marL="0" indent="0">
              <a:buNone/>
            </a:pPr>
            <a:endParaRPr lang="en-US" dirty="0" smtClean="0"/>
          </a:p>
          <a:p>
            <a:pPr marL="0" indent="0">
              <a:buNone/>
            </a:pPr>
            <a:r>
              <a:rPr lang="en-US" dirty="0" smtClean="0"/>
              <a:t>		</a:t>
            </a:r>
            <a:r>
              <a:rPr lang="en-US" sz="1800" i="1" dirty="0" smtClean="0"/>
              <a:t>National Service-Learning Clearinghouse</a:t>
            </a:r>
          </a:p>
          <a:p>
            <a:pPr marL="0" indent="0">
              <a:buNone/>
            </a:pPr>
            <a:endParaRPr lang="en-US" dirty="0"/>
          </a:p>
        </p:txBody>
      </p:sp>
      <p:sp>
        <p:nvSpPr>
          <p:cNvPr id="4" name="TextBox 3"/>
          <p:cNvSpPr txBox="1"/>
          <p:nvPr/>
        </p:nvSpPr>
        <p:spPr>
          <a:xfrm>
            <a:off x="1524000" y="6499934"/>
            <a:ext cx="7467600" cy="246221"/>
          </a:xfrm>
          <a:prstGeom prst="rect">
            <a:avLst/>
          </a:prstGeom>
          <a:noFill/>
        </p:spPr>
        <p:txBody>
          <a:bodyPr wrap="square" rtlCol="0">
            <a:spAutoFit/>
          </a:bodyPr>
          <a:lstStyle/>
          <a:p>
            <a:r>
              <a:rPr lang="en-US" sz="1000" dirty="0" smtClean="0"/>
              <a:t>Source: National Service-Learning Clearinghouse &lt;</a:t>
            </a:r>
            <a:r>
              <a:rPr lang="en-US" sz="1000" i="1" dirty="0" smtClean="0"/>
              <a:t>www.servicelearning.org/what_is_service-learning/characteristics/index.php</a:t>
            </a:r>
            <a:r>
              <a:rPr lang="en-US" sz="1000" dirty="0" smtClean="0"/>
              <a:t>&gt;  </a:t>
            </a:r>
            <a:endParaRPr lang="en-US" sz="1000" dirty="0"/>
          </a:p>
        </p:txBody>
      </p:sp>
    </p:spTree>
    <p:extLst>
      <p:ext uri="{BB962C8B-B14F-4D97-AF65-F5344CB8AC3E}">
        <p14:creationId xmlns:p14="http://schemas.microsoft.com/office/powerpoint/2010/main" val="22537629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0" y="533400"/>
            <a:ext cx="7086600" cy="868362"/>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Common Characteristics of Service-Learning Experiences</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Content Placeholder 2"/>
          <p:cNvSpPr>
            <a:spLocks noGrp="1"/>
          </p:cNvSpPr>
          <p:nvPr>
            <p:ph idx="1"/>
          </p:nvPr>
        </p:nvSpPr>
        <p:spPr>
          <a:xfrm>
            <a:off x="1676400" y="1973972"/>
            <a:ext cx="7010400" cy="4525962"/>
          </a:xfrm>
        </p:spPr>
        <p:txBody>
          <a:bodyPr/>
          <a:lstStyle/>
          <a:p>
            <a:r>
              <a:rPr lang="en-US" dirty="0" smtClean="0"/>
              <a:t>They are positive, </a:t>
            </a:r>
            <a:r>
              <a:rPr lang="en-US" dirty="0" smtClean="0"/>
              <a:t>meaningful, </a:t>
            </a:r>
            <a:r>
              <a:rPr lang="en-US" dirty="0" smtClean="0"/>
              <a:t>and real to the participants.</a:t>
            </a:r>
          </a:p>
          <a:p>
            <a:pPr marL="114300" indent="0">
              <a:buNone/>
            </a:pPr>
            <a:endParaRPr lang="en-US" sz="1100" dirty="0" smtClean="0"/>
          </a:p>
          <a:p>
            <a:r>
              <a:rPr lang="en-US" dirty="0" smtClean="0"/>
              <a:t>They involve cooperative rather than competitive experiences and thus promote skills associated with teamwork and community involvement and citizenship.</a:t>
            </a:r>
          </a:p>
          <a:p>
            <a:pPr marL="114300" indent="0">
              <a:buNone/>
            </a:pPr>
            <a:endParaRPr lang="en-US" sz="1100" dirty="0" smtClean="0"/>
          </a:p>
          <a:p>
            <a:r>
              <a:rPr lang="en-US" dirty="0" smtClean="0"/>
              <a:t>They </a:t>
            </a:r>
            <a:r>
              <a:rPr lang="en-US" dirty="0" smtClean="0"/>
              <a:t>address complex problems in complex settings rather than simplified problems in isolation.</a:t>
            </a:r>
          </a:p>
          <a:p>
            <a:endParaRPr lang="en-US" dirty="0"/>
          </a:p>
        </p:txBody>
      </p:sp>
      <p:sp>
        <p:nvSpPr>
          <p:cNvPr id="4" name="TextBox 3"/>
          <p:cNvSpPr txBox="1"/>
          <p:nvPr/>
        </p:nvSpPr>
        <p:spPr>
          <a:xfrm>
            <a:off x="1524000" y="6499934"/>
            <a:ext cx="7467600" cy="246221"/>
          </a:xfrm>
          <a:prstGeom prst="rect">
            <a:avLst/>
          </a:prstGeom>
          <a:noFill/>
        </p:spPr>
        <p:txBody>
          <a:bodyPr wrap="square" rtlCol="0">
            <a:spAutoFit/>
          </a:bodyPr>
          <a:lstStyle/>
          <a:p>
            <a:r>
              <a:rPr lang="en-US" sz="1000" dirty="0" smtClean="0"/>
              <a:t>Source: National Service-Learning Clearinghouse &lt;</a:t>
            </a:r>
            <a:r>
              <a:rPr lang="en-US" sz="1000" i="1" dirty="0" smtClean="0"/>
              <a:t>www.servicelearning.org/what_is_service-learning/characteristics/index.php</a:t>
            </a:r>
            <a:r>
              <a:rPr lang="en-US" sz="1000" dirty="0" smtClean="0"/>
              <a:t>&gt;  </a:t>
            </a:r>
            <a:endParaRPr lang="en-US" sz="1000" dirty="0"/>
          </a:p>
        </p:txBody>
      </p:sp>
    </p:spTree>
    <p:extLst>
      <p:ext uri="{BB962C8B-B14F-4D97-AF65-F5344CB8AC3E}">
        <p14:creationId xmlns:p14="http://schemas.microsoft.com/office/powerpoint/2010/main" val="3911032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0" y="457200"/>
            <a:ext cx="7086600" cy="868362"/>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Common Characteristics of Service-Learning Experiences</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Content Placeholder 2"/>
          <p:cNvSpPr>
            <a:spLocks noGrp="1"/>
          </p:cNvSpPr>
          <p:nvPr>
            <p:ph idx="1"/>
          </p:nvPr>
        </p:nvSpPr>
        <p:spPr>
          <a:xfrm>
            <a:off x="1676400" y="1752600"/>
            <a:ext cx="7010400" cy="4525962"/>
          </a:xfrm>
        </p:spPr>
        <p:txBody>
          <a:bodyPr/>
          <a:lstStyle/>
          <a:p>
            <a:r>
              <a:rPr lang="en-US" dirty="0" smtClean="0"/>
              <a:t>They offer opportunities to engage in problem-solving by requiring participants to gain knowledge of the specific context of their service-learning activity and community challenges, rather than only to draw upon generalized or abstract </a:t>
            </a:r>
            <a:r>
              <a:rPr lang="en-US" dirty="0" smtClean="0"/>
              <a:t>knowledge, </a:t>
            </a:r>
            <a:r>
              <a:rPr lang="en-US" dirty="0" smtClean="0"/>
              <a:t>such as might come from a textbook. </a:t>
            </a:r>
            <a:endParaRPr lang="en-US" dirty="0" smtClean="0"/>
          </a:p>
          <a:p>
            <a:pPr marL="346075" indent="0">
              <a:buNone/>
            </a:pPr>
            <a:r>
              <a:rPr lang="en-US" dirty="0" smtClean="0"/>
              <a:t>As </a:t>
            </a:r>
            <a:r>
              <a:rPr lang="en-US" dirty="0" smtClean="0"/>
              <a:t>a result, </a:t>
            </a:r>
            <a:r>
              <a:rPr lang="en-US" dirty="0" smtClean="0"/>
              <a:t>service learning </a:t>
            </a:r>
            <a:r>
              <a:rPr lang="en-US" dirty="0" smtClean="0"/>
              <a:t>offers powerful opportunities to acquire the habits of critical thinking; i.e. the ability to identify the most important questions or issues within a real-world situation.</a:t>
            </a:r>
          </a:p>
          <a:p>
            <a:endParaRPr lang="en-US" dirty="0"/>
          </a:p>
        </p:txBody>
      </p:sp>
      <p:sp>
        <p:nvSpPr>
          <p:cNvPr id="4" name="TextBox 3"/>
          <p:cNvSpPr txBox="1"/>
          <p:nvPr/>
        </p:nvSpPr>
        <p:spPr>
          <a:xfrm>
            <a:off x="1524000" y="6499934"/>
            <a:ext cx="7467600" cy="246221"/>
          </a:xfrm>
          <a:prstGeom prst="rect">
            <a:avLst/>
          </a:prstGeom>
          <a:noFill/>
        </p:spPr>
        <p:txBody>
          <a:bodyPr wrap="square" rtlCol="0">
            <a:spAutoFit/>
          </a:bodyPr>
          <a:lstStyle/>
          <a:p>
            <a:r>
              <a:rPr lang="en-US" sz="1000" dirty="0" smtClean="0"/>
              <a:t>Source: National Service-Learning Clearinghouse &lt;</a:t>
            </a:r>
            <a:r>
              <a:rPr lang="en-US" sz="1000" i="1" dirty="0" smtClean="0"/>
              <a:t>www.servicelearning.org/what_is_service-learning/characteristics/index.php</a:t>
            </a:r>
            <a:r>
              <a:rPr lang="en-US" sz="1000" dirty="0" smtClean="0"/>
              <a:t>&gt;  </a:t>
            </a:r>
            <a:endParaRPr lang="en-US" sz="1000" dirty="0"/>
          </a:p>
        </p:txBody>
      </p:sp>
    </p:spTree>
    <p:extLst>
      <p:ext uri="{BB962C8B-B14F-4D97-AF65-F5344CB8AC3E}">
        <p14:creationId xmlns:p14="http://schemas.microsoft.com/office/powerpoint/2010/main" val="3504242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0" y="457200"/>
            <a:ext cx="7086600" cy="868362"/>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Common Characteristics of Service-Learning Experiences</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Content Placeholder 2"/>
          <p:cNvSpPr>
            <a:spLocks noGrp="1"/>
          </p:cNvSpPr>
          <p:nvPr>
            <p:ph idx="1"/>
          </p:nvPr>
        </p:nvSpPr>
        <p:spPr>
          <a:xfrm>
            <a:off x="1676400" y="1973972"/>
            <a:ext cx="7010400" cy="4525962"/>
          </a:xfrm>
        </p:spPr>
        <p:txBody>
          <a:bodyPr/>
          <a:lstStyle/>
          <a:p>
            <a:r>
              <a:rPr lang="en-US" dirty="0" smtClean="0"/>
              <a:t>They promote deeper learning because the results are immediate and uncontrived. There are no "right answers" in the back of the book.</a:t>
            </a:r>
          </a:p>
          <a:p>
            <a:pPr marL="114300" indent="0">
              <a:buNone/>
            </a:pPr>
            <a:endParaRPr lang="en-US" sz="1100" dirty="0" smtClean="0"/>
          </a:p>
          <a:p>
            <a:r>
              <a:rPr lang="en-US" dirty="0" smtClean="0"/>
              <a:t>As a consequence of this immediacy of experience, service learning is more likely to be personally meaningful to participants and to generate emotional consequences, to challenge values as well as ideas, and hence to support social, </a:t>
            </a:r>
            <a:r>
              <a:rPr lang="en-US" dirty="0" smtClean="0"/>
              <a:t>emotional, </a:t>
            </a:r>
            <a:r>
              <a:rPr lang="en-US" dirty="0" smtClean="0"/>
              <a:t>and cognitive learning and development.</a:t>
            </a:r>
          </a:p>
          <a:p>
            <a:endParaRPr lang="en-US" dirty="0"/>
          </a:p>
        </p:txBody>
      </p:sp>
      <p:sp>
        <p:nvSpPr>
          <p:cNvPr id="4" name="TextBox 3"/>
          <p:cNvSpPr txBox="1"/>
          <p:nvPr/>
        </p:nvSpPr>
        <p:spPr>
          <a:xfrm>
            <a:off x="1524000" y="6499934"/>
            <a:ext cx="7467600" cy="246221"/>
          </a:xfrm>
          <a:prstGeom prst="rect">
            <a:avLst/>
          </a:prstGeom>
          <a:noFill/>
        </p:spPr>
        <p:txBody>
          <a:bodyPr wrap="square" rtlCol="0">
            <a:spAutoFit/>
          </a:bodyPr>
          <a:lstStyle/>
          <a:p>
            <a:r>
              <a:rPr lang="en-US" sz="1000" dirty="0" smtClean="0"/>
              <a:t>Source: National Service-Learning Clearinghouse &lt;</a:t>
            </a:r>
            <a:r>
              <a:rPr lang="en-US" sz="1000" i="1" dirty="0" smtClean="0"/>
              <a:t>www.servicelearning.org/what_is_service-learning/characteristics/index.php</a:t>
            </a:r>
            <a:r>
              <a:rPr lang="en-US" sz="1000" dirty="0" smtClean="0"/>
              <a:t>&gt;  </a:t>
            </a:r>
            <a:endParaRPr lang="en-US" sz="1000" dirty="0"/>
          </a:p>
        </p:txBody>
      </p:sp>
    </p:spTree>
    <p:extLst>
      <p:ext uri="{BB962C8B-B14F-4D97-AF65-F5344CB8AC3E}">
        <p14:creationId xmlns:p14="http://schemas.microsoft.com/office/powerpoint/2010/main" val="4198591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0" y="381000"/>
            <a:ext cx="7086600" cy="868362"/>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Service Learning is NOT…</a:t>
            </a:r>
            <a:endParaRPr 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Content Placeholder 2"/>
          <p:cNvSpPr>
            <a:spLocks noGrp="1"/>
          </p:cNvSpPr>
          <p:nvPr>
            <p:ph idx="1"/>
          </p:nvPr>
        </p:nvSpPr>
        <p:spPr>
          <a:xfrm>
            <a:off x="1676400" y="2000605"/>
            <a:ext cx="7010400" cy="4525962"/>
          </a:xfrm>
        </p:spPr>
        <p:txBody>
          <a:bodyPr/>
          <a:lstStyle/>
          <a:p>
            <a:r>
              <a:rPr lang="en-US" sz="2800" dirty="0" smtClean="0"/>
              <a:t>An episodic volunteer program</a:t>
            </a:r>
          </a:p>
          <a:p>
            <a:pPr marL="114300" indent="0">
              <a:buNone/>
            </a:pPr>
            <a:endParaRPr lang="en-US" sz="1100" dirty="0" smtClean="0"/>
          </a:p>
          <a:p>
            <a:r>
              <a:rPr lang="en-US" sz="2800" dirty="0" smtClean="0"/>
              <a:t>An add-on to an existing school or college curriculum</a:t>
            </a:r>
          </a:p>
          <a:p>
            <a:pPr marL="114300" indent="0">
              <a:buNone/>
            </a:pPr>
            <a:endParaRPr lang="en-US" sz="1100" dirty="0" smtClean="0"/>
          </a:p>
          <a:p>
            <a:r>
              <a:rPr lang="en-US" sz="2800" dirty="0" smtClean="0"/>
              <a:t>Logging a set number of community service hours in order to graduate</a:t>
            </a:r>
          </a:p>
          <a:p>
            <a:pPr marL="0" indent="0">
              <a:buNone/>
            </a:pPr>
            <a:endParaRPr lang="en-US" dirty="0"/>
          </a:p>
        </p:txBody>
      </p:sp>
      <p:sp>
        <p:nvSpPr>
          <p:cNvPr id="4" name="TextBox 3"/>
          <p:cNvSpPr txBox="1"/>
          <p:nvPr/>
        </p:nvSpPr>
        <p:spPr>
          <a:xfrm>
            <a:off x="1524000" y="6499934"/>
            <a:ext cx="7467600" cy="246221"/>
          </a:xfrm>
          <a:prstGeom prst="rect">
            <a:avLst/>
          </a:prstGeom>
          <a:noFill/>
        </p:spPr>
        <p:txBody>
          <a:bodyPr wrap="square" rtlCol="0">
            <a:spAutoFit/>
          </a:bodyPr>
          <a:lstStyle/>
          <a:p>
            <a:r>
              <a:rPr lang="en-US" sz="1000" dirty="0" smtClean="0"/>
              <a:t>Source: National Service-Learning Clearinghouse &lt;</a:t>
            </a:r>
            <a:r>
              <a:rPr lang="en-US" sz="1000" i="1" dirty="0" smtClean="0"/>
              <a:t>www.servicelearning.org/what_is_service-learning/characteristics/index.php</a:t>
            </a:r>
            <a:r>
              <a:rPr lang="en-US" sz="1000" dirty="0" smtClean="0"/>
              <a:t>&gt;  </a:t>
            </a:r>
            <a:endParaRPr lang="en-US" sz="1000" dirty="0"/>
          </a:p>
        </p:txBody>
      </p:sp>
    </p:spTree>
    <p:extLst>
      <p:ext uri="{BB962C8B-B14F-4D97-AF65-F5344CB8AC3E}">
        <p14:creationId xmlns:p14="http://schemas.microsoft.com/office/powerpoint/2010/main" val="1878759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0" y="381000"/>
            <a:ext cx="7086600" cy="868362"/>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Service Learning is NOT…</a:t>
            </a:r>
            <a:endParaRPr 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Content Placeholder 2"/>
          <p:cNvSpPr>
            <a:spLocks noGrp="1"/>
          </p:cNvSpPr>
          <p:nvPr>
            <p:ph idx="1"/>
          </p:nvPr>
        </p:nvSpPr>
        <p:spPr>
          <a:xfrm>
            <a:off x="1676400" y="2097082"/>
            <a:ext cx="7010400" cy="4525962"/>
          </a:xfrm>
        </p:spPr>
        <p:txBody>
          <a:bodyPr/>
          <a:lstStyle/>
          <a:p>
            <a:r>
              <a:rPr lang="en-US" sz="2800" dirty="0" smtClean="0"/>
              <a:t>Compensatory service assigned as a form of punishment by the courts or by school administrators</a:t>
            </a:r>
          </a:p>
          <a:p>
            <a:pPr marL="114300" indent="0">
              <a:buNone/>
            </a:pPr>
            <a:endParaRPr lang="en-US" sz="1100" dirty="0" smtClean="0"/>
          </a:p>
          <a:p>
            <a:r>
              <a:rPr lang="en-US" sz="2800" dirty="0" smtClean="0"/>
              <a:t>Only for high school or college students</a:t>
            </a:r>
          </a:p>
          <a:p>
            <a:pPr marL="114300" indent="0">
              <a:buNone/>
            </a:pPr>
            <a:endParaRPr lang="en-US" dirty="0" smtClean="0"/>
          </a:p>
          <a:p>
            <a:r>
              <a:rPr lang="en-US" sz="2800" dirty="0" smtClean="0"/>
              <a:t>One-sided: benefiting only students or only the community</a:t>
            </a:r>
          </a:p>
          <a:p>
            <a:endParaRPr lang="en-US" dirty="0"/>
          </a:p>
        </p:txBody>
      </p:sp>
      <p:sp>
        <p:nvSpPr>
          <p:cNvPr id="4" name="TextBox 3"/>
          <p:cNvSpPr txBox="1"/>
          <p:nvPr/>
        </p:nvSpPr>
        <p:spPr>
          <a:xfrm>
            <a:off x="1524000" y="6499934"/>
            <a:ext cx="7467600" cy="246221"/>
          </a:xfrm>
          <a:prstGeom prst="rect">
            <a:avLst/>
          </a:prstGeom>
          <a:noFill/>
        </p:spPr>
        <p:txBody>
          <a:bodyPr wrap="square" rtlCol="0">
            <a:spAutoFit/>
          </a:bodyPr>
          <a:lstStyle/>
          <a:p>
            <a:r>
              <a:rPr lang="en-US" sz="1000" dirty="0" smtClean="0"/>
              <a:t>Source: National Service-Learning Clearinghouse &lt;</a:t>
            </a:r>
            <a:r>
              <a:rPr lang="en-US" sz="1000" i="1" dirty="0" smtClean="0"/>
              <a:t>www.servicelearning.org/what_is_service-learning/characteristics/index.ph</a:t>
            </a:r>
            <a:r>
              <a:rPr lang="en-US" sz="1000" dirty="0" smtClean="0"/>
              <a:t>p&gt;  </a:t>
            </a:r>
            <a:endParaRPr lang="en-US" sz="1000" dirty="0"/>
          </a:p>
        </p:txBody>
      </p:sp>
    </p:spTree>
    <p:extLst>
      <p:ext uri="{BB962C8B-B14F-4D97-AF65-F5344CB8AC3E}">
        <p14:creationId xmlns:p14="http://schemas.microsoft.com/office/powerpoint/2010/main" val="4109136178"/>
      </p:ext>
    </p:extLst>
  </p:cSld>
  <p:clrMapOvr>
    <a:masterClrMapping/>
  </p:clrMapOvr>
</p:sld>
</file>

<file path=ppt/theme/theme1.xml><?xml version="1.0" encoding="utf-8"?>
<a:theme xmlns:a="http://schemas.openxmlformats.org/drawingml/2006/main" name="Education collage design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157</TotalTime>
  <Words>365</Words>
  <Application>Microsoft Office PowerPoint</Application>
  <PresentationFormat>On-screen Show (4:3)</PresentationFormat>
  <Paragraphs>36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Education collage design template</vt:lpstr>
      <vt:lpstr>Service Learning</vt:lpstr>
      <vt:lpstr>What is Service Learning?</vt:lpstr>
      <vt:lpstr>Common Characteristics of Service-Learning Experiences</vt:lpstr>
      <vt:lpstr>Common Characteristics of Service-Learning Experiences</vt:lpstr>
      <vt:lpstr>Common Characteristics of Service-Learning Experiences</vt:lpstr>
      <vt:lpstr>Service Learning is NOT…</vt:lpstr>
      <vt:lpstr>Service Learning is NOT…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Blount, Heather</dc:creator>
  <cp:lastModifiedBy>Blount, Heather</cp:lastModifiedBy>
  <cp:revision>7</cp:revision>
  <cp:lastPrinted>2011-12-05T22:30:14Z</cp:lastPrinted>
  <dcterms:created xsi:type="dcterms:W3CDTF">2011-12-02T16:27:17Z</dcterms:created>
  <dcterms:modified xsi:type="dcterms:W3CDTF">2011-12-06T22:11:52Z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TC102885641033</vt:lpwstr>
  </property>
</Properties>
</file>