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34"/>
  </p:notesMasterIdLst>
  <p:sldIdLst>
    <p:sldId id="281" r:id="rId5"/>
    <p:sldId id="256" r:id="rId6"/>
    <p:sldId id="257" r:id="rId7"/>
    <p:sldId id="258" r:id="rId8"/>
    <p:sldId id="260" r:id="rId9"/>
    <p:sldId id="259" r:id="rId10"/>
    <p:sldId id="266" r:id="rId11"/>
    <p:sldId id="267" r:id="rId12"/>
    <p:sldId id="268" r:id="rId13"/>
    <p:sldId id="261" r:id="rId14"/>
    <p:sldId id="262" r:id="rId15"/>
    <p:sldId id="263" r:id="rId16"/>
    <p:sldId id="264" r:id="rId17"/>
    <p:sldId id="265" r:id="rId18"/>
    <p:sldId id="275" r:id="rId19"/>
    <p:sldId id="269" r:id="rId20"/>
    <p:sldId id="285" r:id="rId21"/>
    <p:sldId id="270" r:id="rId22"/>
    <p:sldId id="284" r:id="rId23"/>
    <p:sldId id="271" r:id="rId24"/>
    <p:sldId id="283" r:id="rId25"/>
    <p:sldId id="272" r:id="rId26"/>
    <p:sldId id="282" r:id="rId27"/>
    <p:sldId id="276" r:id="rId28"/>
    <p:sldId id="273" r:id="rId29"/>
    <p:sldId id="278" r:id="rId30"/>
    <p:sldId id="274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E485C-681D-41AF-83DE-86A8FFC2B42E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8BD6-7B4B-463D-B230-CCDFAF51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72A06-8C84-4E90-B7C8-D4E4BD712FA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7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Ripped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21287"/>
            <a:ext cx="9144000" cy="5136713"/>
          </a:xfrm>
          <a:prstGeom prst="rect">
            <a:avLst/>
          </a:prstGeom>
        </p:spPr>
      </p:pic>
      <p:pic>
        <p:nvPicPr>
          <p:cNvPr id="16" name="Picture 15" descr="Ripped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25000"/>
          </a:blip>
          <a:stretch>
            <a:fillRect/>
          </a:stretch>
        </p:blipFill>
        <p:spPr>
          <a:xfrm>
            <a:off x="0" y="1786447"/>
            <a:ext cx="9144000" cy="5071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5007"/>
            <a:ext cx="7772400" cy="8312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8192"/>
            <a:ext cx="6400800" cy="3348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7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Ripped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2847664" y="2847663"/>
            <a:ext cx="6858003" cy="1162678"/>
          </a:xfrm>
          <a:prstGeom prst="rect">
            <a:avLst/>
          </a:prstGeom>
        </p:spPr>
      </p:pic>
      <p:pic>
        <p:nvPicPr>
          <p:cNvPr id="9" name="Picture 8" descr="Ripped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25000"/>
          </a:blip>
          <a:stretch>
            <a:fillRect/>
          </a:stretch>
        </p:blipFill>
        <p:spPr>
          <a:xfrm rot="5400000">
            <a:off x="-2879687" y="2879682"/>
            <a:ext cx="6858001" cy="1098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274638"/>
            <a:ext cx="762396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733797"/>
            <a:ext cx="7600207" cy="44950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058D-2294-46D3-8D43-47F22B9D84ED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3D09-799C-48C5-ADE2-59E53242C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F9CE3A-4C68-4AC0-AFBA-3AAD37216892}" type="datetimeFigureOut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7/29/2011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C0A64C-5216-4CA4-ADD3-4D6CAA4454A7}" type="slidenum">
              <a:rPr lang="en-US" smtClean="0">
                <a:solidFill>
                  <a:srgbClr val="E9E5DC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9E5DC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2"/>
      <p:bldP spid="30" grpId="1" build="p"/>
    </p:bldLst>
  </p:timing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8177-5E1B-47CC-AE09-9CF09E9B3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0D04-E41A-4BED-B3A8-E45D86F99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Fashion Frenzy</a:t>
            </a:r>
          </a:p>
          <a:p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Family and Consumer Sciences Professional Development Conference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August 4, 2011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Impressions?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4655" y="1733135"/>
            <a:ext cx="4461163" cy="470561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235" t="27485" r="29545" b="13273"/>
          <a:stretch>
            <a:fillRect/>
          </a:stretch>
        </p:blipFill>
        <p:spPr bwMode="auto">
          <a:xfrm>
            <a:off x="734291" y="422069"/>
            <a:ext cx="7786255" cy="59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Impressions?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2852" y="1690255"/>
            <a:ext cx="7029984" cy="4584772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235" t="27485" r="29545" b="13273"/>
          <a:stretch>
            <a:fillRect/>
          </a:stretch>
        </p:blipFill>
        <p:spPr bwMode="auto">
          <a:xfrm>
            <a:off x="734291" y="422069"/>
            <a:ext cx="7786255" cy="59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Impressions?</a:t>
            </a:r>
            <a:endParaRPr lang="en-US" sz="5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509" y="1371601"/>
            <a:ext cx="7914667" cy="530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Frenzy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10(A)(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student is expected to analyze the nature and scope of fashion by explaining the importance of fashion.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student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will discuss the significance of fashion capitals around the world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Capitals of the World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733797"/>
            <a:ext cx="7668306" cy="482416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Milano (+3) – Not only overtakes New York but also Rome and Paris.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New York (-1) – Knocked out of Top Spot by Milano after a five-year run.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Paris (0) – No 1. in our hearts but No. 3 in the media.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4. Rome (-2) — The Eternal City still reigns strong.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5. London (0) – London remains the laggard of the Fashion Elite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Capitals of the World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. Los Angeles (0) – Holding its own at No. 6.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7. Hong Kong (+4) – Leaps over Sydney and Tokyo to seize the lead in Asia/Pacific.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8. Sao Paulo (+25) – A remarkable rise, now dominating the Latin-American scene.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9. Sydney (-2) – Solidly in the Top 10 while Melbourne sinks.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10. Las Vegas (-2) – Intense media spotlight ensures a top ranking.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Capitals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733796"/>
            <a:ext cx="7663543" cy="481940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11. Dubai (+1) – An unlimited budget continually exceeded.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12. Tokyo (-2) – Loses a bit of luster as it slips out of the Top 10.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13. Miami (+13) – Driven by its dominance in swimwear.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14. Barcelona (+11) – Takes the Iberian spotlight.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15. Shanghai (-2) — Now third in the China/Japan rivalry.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Capitals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733796"/>
            <a:ext cx="7663543" cy="4819403"/>
          </a:xfrm>
        </p:spPr>
        <p:txBody>
          <a:bodyPr>
            <a:normAutofit fontScale="92500"/>
          </a:bodyPr>
          <a:lstStyle/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. Mumbai (+6) – In neck-and-neck race for primacy on the Subcontinent. </a:t>
            </a:r>
          </a:p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17. New Delhi (+7) – Both Delhi and Mumbai break into Top 20.</a:t>
            </a:r>
          </a:p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18. Rio de Janeiro (+12) – Comes on strong but Sao Paulo is stronger.</a:t>
            </a:r>
          </a:p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19. Berlin (-10) – Hurt by weak showing in the ‘haute’ category.</a:t>
            </a:r>
          </a:p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20. Singapore (-6) – Fashion infrastructure strong, but hurt by the economy.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Frenzy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713" y="2343150"/>
            <a:ext cx="7086600" cy="40005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10(D)(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student is expected to analyze </a:t>
            </a:r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that impact consumer purchases of fashion and apparel accessories by describing s</a:t>
            </a:r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ocial</a:t>
            </a:r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cultural, and life-cycle influences on fashion preferences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Objective: </a:t>
            </a:r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student assesses the perspectives, practices, and products of a culture that influence fashion preferences.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Capitals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21. Madrid (-6) – Barcelona takes the Iberian crown.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22. Moscow (-6) – Remains strong as it drops out of the Top 20. 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23. Santiago (-6) – Now third behind Sao Paulo and Rio in Latin America.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24. Buenos Aires (-4) – Strong in new interpretations of classic fashion.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25. Melbourne (-7) — Slips out of Top 20 as Sydney strives ahead.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Capitals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. Stockholm (-7) – Tops in Scandinavia with Copenhagen No. 2.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27. Bangkok (+7) – Breaks into the top tier of Asian Fashion.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28. Krakow (-1) – Hold an increasingly intriguing niche in Middle Europe.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29. Prague (-1) – Strengthening its position as a fashion capitol.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30. Mexico City (Not Listed) – First time on the list.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Others in the ranking in order: Dallas, Toronto, Montreal, Copenhagen, Amsterdam, Frankfurt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Johannesburg, Cape Town, Atlanta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Regional Fashion Capitals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Asia and Oceania: Hong Kong, Sydney, Tokyo, Shanghai, Singapore, Melbourne,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Bangkok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Europe: Milano, Paris, Rome, London, Barcelona, Berlin, Madrid, Stockholm, (Copenhagen, Amsterdam, Frankfurt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India: Mumbai, New Delhi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Regional Fashion Capitals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Latin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America: Sao Paulo, Rio de Janeiro, Santiago, Buenos Aries, Mexico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Middle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Eastern Europe: Moscow, Krakow,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Prague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Middle East and Africa: Dubai, (Johannesburg, Cape Town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North America: New York, LA, Las Vegas, Miami, (Dallas, Toronto, Montreal, Atlanta)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Fashion Frenzy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10(A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)(v)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student is expected to analyze the nature and scope of fashion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summarizing the fashion process.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student will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create a glog using information about a fashion leader.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Types of </a:t>
            </a:r>
            <a:r>
              <a:rPr lang="en-US" i="1" dirty="0" smtClean="0">
                <a:solidFill>
                  <a:schemeClr val="tx1"/>
                </a:solidFill>
              </a:rPr>
              <a:t>Fashionistas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65637"/>
          </a:xfrm>
        </p:spPr>
        <p:txBody>
          <a:bodyPr>
            <a:normAutofit/>
          </a:bodyPr>
          <a:lstStyle/>
          <a:p>
            <a:pPr marL="273050" lvl="1" indent="-273050">
              <a:lnSpc>
                <a:spcPct val="90000"/>
              </a:lnSpc>
            </a:pPr>
            <a:r>
              <a:rPr lang="en-US" sz="3200" b="1" dirty="0" smtClean="0"/>
              <a:t>Fashion leaders </a:t>
            </a:r>
            <a:r>
              <a:rPr lang="en-US" b="1" dirty="0" smtClean="0"/>
              <a:t>– </a:t>
            </a:r>
          </a:p>
          <a:p>
            <a:pPr marL="565658" lvl="2" indent="-273050">
              <a:lnSpc>
                <a:spcPct val="90000"/>
              </a:lnSpc>
            </a:pPr>
            <a:r>
              <a:rPr lang="en-US" b="1" dirty="0" smtClean="0"/>
              <a:t>Trendsetters; children, men, and women who push the fashion envelope; wear and adopt new styles readily; demand attention and get it; high profile individuals</a:t>
            </a:r>
          </a:p>
          <a:p>
            <a:pPr marL="273050" lvl="1" indent="-273050">
              <a:lnSpc>
                <a:spcPct val="90000"/>
              </a:lnSpc>
            </a:pPr>
            <a:r>
              <a:rPr lang="en-US" sz="3200" b="1" dirty="0" smtClean="0"/>
              <a:t>Fashion followers </a:t>
            </a:r>
            <a:r>
              <a:rPr lang="en-US" b="1" dirty="0" smtClean="0"/>
              <a:t>– </a:t>
            </a:r>
          </a:p>
          <a:p>
            <a:pPr marL="565658" lvl="2" indent="-273050">
              <a:lnSpc>
                <a:spcPct val="90000"/>
              </a:lnSpc>
            </a:pPr>
            <a:r>
              <a:rPr lang="en-US" b="1" dirty="0" smtClean="0"/>
              <a:t>Individuals who wear styles only after the styles have gained mass acceptance and are available in retail stores</a:t>
            </a:r>
          </a:p>
          <a:p>
            <a:pPr marL="273050" lvl="1" indent="-273050">
              <a:lnSpc>
                <a:spcPct val="90000"/>
              </a:lnSpc>
            </a:pPr>
            <a:r>
              <a:rPr lang="en-US" sz="3200" b="1" dirty="0" smtClean="0"/>
              <a:t>Fashion laggers </a:t>
            </a:r>
            <a:r>
              <a:rPr lang="en-US" b="1" dirty="0" smtClean="0"/>
              <a:t>– </a:t>
            </a:r>
          </a:p>
          <a:p>
            <a:pPr marL="565658" lvl="2" indent="-273050">
              <a:lnSpc>
                <a:spcPct val="90000"/>
              </a:lnSpc>
            </a:pPr>
            <a:r>
              <a:rPr lang="en-US" b="1" dirty="0" smtClean="0"/>
              <a:t>Individuals who accept and wear styles as the styles are on the downhill slide; very unsure of their own likes and dislikes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Copyright © Notice: The materials are copyrighted © and trademarked ™ as the property of The Curriculum Center for Family and Consumer Sciences, Texas Tech University.</a:t>
            </a:r>
            <a:endParaRPr lang="en-US" altLang="ja-JP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Fashion Frenzy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10(A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)(v)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student is expected to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use knowledge of textile and apparel manufacturing systems by determining ethical practices within the textile and apparel industries.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Objective: The student will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use available technology to create a presentation on an ethical dilemma in the fashion industry.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Ethical Issues in the Fashion Industry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286000"/>
            <a:ext cx="1752600" cy="9906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 Black" pitchFamily="34" charset="0"/>
              </a:rPr>
              <a:t>Designer Fraud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1524000"/>
            <a:ext cx="17526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 Black" pitchFamily="34" charset="0"/>
              </a:rPr>
              <a:t>Models’ Lifestyle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3581400"/>
            <a:ext cx="17526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 Black" pitchFamily="34" charset="0"/>
              </a:rPr>
              <a:t>Sustainability and Environment Issues</a:t>
            </a:r>
            <a:endParaRPr lang="en-US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4876800"/>
            <a:ext cx="1752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 Black" pitchFamily="34" charset="0"/>
              </a:rPr>
              <a:t>Sweatshops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0" y="1524000"/>
            <a:ext cx="17526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 Black" pitchFamily="34" charset="0"/>
              </a:rPr>
              <a:t>Working Conditions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24600" y="2209800"/>
            <a:ext cx="1752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 Black" pitchFamily="34" charset="0"/>
              </a:rPr>
              <a:t>Slaughtering Animals for Fur</a:t>
            </a:r>
            <a:endParaRPr lang="en-US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3581400"/>
            <a:ext cx="1752600" cy="990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 Black" pitchFamily="34" charset="0"/>
              </a:rPr>
              <a:t>Distorted body and gender images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4800600"/>
            <a:ext cx="17526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  <a:latin typeface="Arial Black" pitchFamily="34" charset="0"/>
              </a:rPr>
              <a:t>Counterfeiting of branded products</a:t>
            </a:r>
            <a:endParaRPr lang="en-US" sz="105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2199984">
            <a:off x="5847167" y="4745945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588617">
            <a:off x="5881367" y="3992003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8600701">
            <a:off x="5465718" y="3032374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6653088">
            <a:off x="4397416" y="2792917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4265500">
            <a:off x="3327565" y="281361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0323394">
            <a:off x="2340585" y="4885402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927873">
            <a:off x="2416148" y="3042473"/>
            <a:ext cx="978408" cy="484632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286000" y="3886200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657600"/>
            <a:ext cx="2286000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</a:rPr>
              <a:t>Fashion Industry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28" t="13354" r="32454" b="5048"/>
          <a:stretch>
            <a:fillRect/>
          </a:stretch>
        </p:blipFill>
        <p:spPr bwMode="auto">
          <a:xfrm>
            <a:off x="1431025" y="200026"/>
            <a:ext cx="6412813" cy="648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6750" cy="490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422" t="21188" r="23125" b="12250"/>
          <a:stretch>
            <a:fillRect/>
          </a:stretch>
        </p:blipFill>
        <p:spPr bwMode="auto">
          <a:xfrm>
            <a:off x="814387" y="628651"/>
            <a:ext cx="78581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Impressions?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4655" y="1733135"/>
            <a:ext cx="4461163" cy="470561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Impressions?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2852" y="1690255"/>
            <a:ext cx="7029984" cy="4584772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Impressions?</a:t>
            </a:r>
            <a:endParaRPr lang="en-US" sz="5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810" y="1214439"/>
            <a:ext cx="7914667" cy="530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235" t="27485" r="29545" b="13273"/>
          <a:stretch>
            <a:fillRect/>
          </a:stretch>
        </p:blipFill>
        <p:spPr bwMode="auto">
          <a:xfrm>
            <a:off x="734291" y="422069"/>
            <a:ext cx="7786255" cy="59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Things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culture…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What is made and/or used?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May be tangible or intangible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Located and organized in physical places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Perceptible through senses (sight, hearing, touch, smell, taste)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Perspective?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guides persons/communities in the practices of the culture…(world view)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Perceptions-what is perceived, what is ignored?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Beliefs-what is held to be true/untrue?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Values-what is right/wrong, good/evil, normal/abnormal?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Attitudes-what is the frame of mind/outlook?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Practices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doing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How/when is something used?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Who?  What?  Where?  When?  Why?  How?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Actions and interactions that members of the culture carry out, individually or with others.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Behaviors reflecting customs/traditions.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9)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eidoscop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09B912-6E4B-415B-B52D-9541FAD411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1145</Words>
  <Application>Microsoft Office PowerPoint</Application>
  <PresentationFormat>On-screen Show (4:3)</PresentationFormat>
  <Paragraphs>124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CSC(9)</vt:lpstr>
      <vt:lpstr>Kaleidoscope</vt:lpstr>
      <vt:lpstr>Office Theme</vt:lpstr>
      <vt:lpstr>Welcome</vt:lpstr>
      <vt:lpstr>Fashion Frenzy</vt:lpstr>
      <vt:lpstr>Impressions?</vt:lpstr>
      <vt:lpstr>Impressions?</vt:lpstr>
      <vt:lpstr>Impressions?</vt:lpstr>
      <vt:lpstr>Slide 6</vt:lpstr>
      <vt:lpstr>Product</vt:lpstr>
      <vt:lpstr>Perspective?</vt:lpstr>
      <vt:lpstr>Practices</vt:lpstr>
      <vt:lpstr>Impressions?</vt:lpstr>
      <vt:lpstr>Slide 11</vt:lpstr>
      <vt:lpstr>Impressions?</vt:lpstr>
      <vt:lpstr>Slide 13</vt:lpstr>
      <vt:lpstr>Impressions?</vt:lpstr>
      <vt:lpstr>Fashion Frenzy</vt:lpstr>
      <vt:lpstr>Fashion Capitals of the World</vt:lpstr>
      <vt:lpstr>Fashion Capitals of the World</vt:lpstr>
      <vt:lpstr>Fashion Capitals of the World</vt:lpstr>
      <vt:lpstr>Fashion Capitals of the World</vt:lpstr>
      <vt:lpstr>Fashion Capitals of the World</vt:lpstr>
      <vt:lpstr>Fashion Capitals of the World</vt:lpstr>
      <vt:lpstr>Regional Fashion Capitals</vt:lpstr>
      <vt:lpstr>Regional Fashion Capitals</vt:lpstr>
      <vt:lpstr>Fashion Frenzy</vt:lpstr>
      <vt:lpstr>Types of Fashionistas</vt:lpstr>
      <vt:lpstr>Fashion Frenzy</vt:lpstr>
      <vt:lpstr>Ethical Issues in the Fashion Industry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Frenzy</dc:title>
  <dc:creator>Patti Rambo</dc:creator>
  <cp:lastModifiedBy>Patti Rambo</cp:lastModifiedBy>
  <cp:revision>20</cp:revision>
  <dcterms:created xsi:type="dcterms:W3CDTF">2011-07-19T20:19:04Z</dcterms:created>
  <dcterms:modified xsi:type="dcterms:W3CDTF">2011-07-29T14:33:42Z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TC300096219990</vt:lpwstr>
  </property>
</Properties>
</file>