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3"/>
  </p:notesMasterIdLst>
  <p:handoutMasterIdLst>
    <p:handoutMasterId r:id="rId64"/>
  </p:handoutMasterIdLst>
  <p:sldIdLst>
    <p:sldId id="257" r:id="rId2"/>
    <p:sldId id="317" r:id="rId3"/>
    <p:sldId id="314" r:id="rId4"/>
    <p:sldId id="305" r:id="rId5"/>
    <p:sldId id="258" r:id="rId6"/>
    <p:sldId id="261" r:id="rId7"/>
    <p:sldId id="259" r:id="rId8"/>
    <p:sldId id="262" r:id="rId9"/>
    <p:sldId id="260" r:id="rId10"/>
    <p:sldId id="263" r:id="rId11"/>
    <p:sldId id="306" r:id="rId12"/>
    <p:sldId id="264" r:id="rId13"/>
    <p:sldId id="288" r:id="rId14"/>
    <p:sldId id="292" r:id="rId15"/>
    <p:sldId id="289" r:id="rId16"/>
    <p:sldId id="290" r:id="rId17"/>
    <p:sldId id="293" r:id="rId18"/>
    <p:sldId id="265" r:id="rId19"/>
    <p:sldId id="307" r:id="rId20"/>
    <p:sldId id="267" r:id="rId21"/>
    <p:sldId id="266" r:id="rId22"/>
    <p:sldId id="294" r:id="rId23"/>
    <p:sldId id="295" r:id="rId24"/>
    <p:sldId id="296" r:id="rId25"/>
    <p:sldId id="297" r:id="rId26"/>
    <p:sldId id="268" r:id="rId27"/>
    <p:sldId id="308" r:id="rId28"/>
    <p:sldId id="298" r:id="rId29"/>
    <p:sldId id="270" r:id="rId30"/>
    <p:sldId id="299" r:id="rId31"/>
    <p:sldId id="300" r:id="rId32"/>
    <p:sldId id="301" r:id="rId33"/>
    <p:sldId id="302" r:id="rId34"/>
    <p:sldId id="309" r:id="rId35"/>
    <p:sldId id="269" r:id="rId36"/>
    <p:sldId id="303" r:id="rId37"/>
    <p:sldId id="304" r:id="rId38"/>
    <p:sldId id="310" r:id="rId39"/>
    <p:sldId id="311" r:id="rId40"/>
    <p:sldId id="312" r:id="rId41"/>
    <p:sldId id="313" r:id="rId42"/>
    <p:sldId id="271" r:id="rId43"/>
    <p:sldId id="315" r:id="rId44"/>
    <p:sldId id="272" r:id="rId45"/>
    <p:sldId id="273" r:id="rId46"/>
    <p:sldId id="274" r:id="rId47"/>
    <p:sldId id="275" r:id="rId48"/>
    <p:sldId id="276" r:id="rId49"/>
    <p:sldId id="277" r:id="rId50"/>
    <p:sldId id="282" r:id="rId51"/>
    <p:sldId id="291" r:id="rId52"/>
    <p:sldId id="278" r:id="rId53"/>
    <p:sldId id="279" r:id="rId54"/>
    <p:sldId id="280" r:id="rId55"/>
    <p:sldId id="283" r:id="rId56"/>
    <p:sldId id="281" r:id="rId57"/>
    <p:sldId id="284" r:id="rId58"/>
    <p:sldId id="285" r:id="rId59"/>
    <p:sldId id="286" r:id="rId60"/>
    <p:sldId id="287" r:id="rId61"/>
    <p:sldId id="316" r:id="rId62"/>
  </p:sldIdLst>
  <p:sldSz cx="9144000" cy="6858000" type="screen4x3"/>
  <p:notesSz cx="7019925" cy="93059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426" autoAdjust="0"/>
  </p:normalViewPr>
  <p:slideViewPr>
    <p:cSldViewPr>
      <p:cViewPr varScale="1">
        <p:scale>
          <a:sx n="83" d="100"/>
          <a:sy n="83" d="100"/>
        </p:scale>
        <p:origin x="-150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notesMaster" Target="notesMasters/notesMaster1.xml"/><Relationship Id="rId68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6333" y="0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r">
              <a:defRPr sz="1200"/>
            </a:lvl1pPr>
          </a:lstStyle>
          <a:p>
            <a:fld id="{3D6CFA3C-5C82-44AD-910C-7CE7AEEE0A62}" type="datetimeFigureOut">
              <a:rPr lang="en-US" smtClean="0"/>
              <a:t>8/7/2012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9014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6333" y="8839014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r">
              <a:defRPr sz="1200"/>
            </a:lvl1pPr>
          </a:lstStyle>
          <a:p>
            <a:fld id="{95E8FED8-A08D-4945-B102-0DDE06900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72196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6333" y="0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6D68B0C-40AA-425E-BE34-9F8344E535C0}" type="datetimeFigureOut">
              <a:rPr lang="en-US"/>
              <a:pPr>
                <a:defRPr/>
              </a:pPr>
              <a:t>8/7/2012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1375" cy="3489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87" tIns="46644" rIns="93287" bIns="46644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993" y="4420315"/>
            <a:ext cx="5615940" cy="4187666"/>
          </a:xfrm>
          <a:prstGeom prst="rect">
            <a:avLst/>
          </a:prstGeom>
        </p:spPr>
        <p:txBody>
          <a:bodyPr vert="horz" lIns="93287" tIns="46644" rIns="93287" bIns="46644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9014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6333" y="8839014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7FDF1A4-16C0-407A-ACFA-008D4A4D59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18265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600F9C2-5D15-4B5D-947F-44CB168F4CB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 txBox="1">
            <a:spLocks noGrp="1"/>
          </p:cNvSpPr>
          <p:nvPr/>
        </p:nvSpPr>
        <p:spPr bwMode="auto">
          <a:xfrm>
            <a:off x="3976333" y="8839014"/>
            <a:ext cx="3041968" cy="46529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3287" tIns="46644" rIns="93287" bIns="46644" anchor="b"/>
          <a:lstStyle/>
          <a:p>
            <a:pPr algn="r">
              <a:defRPr/>
            </a:pPr>
            <a:fld id="{D9C63D4D-9160-4D5B-A0B5-F401A69F88A9}" type="slidenum">
              <a:rPr lang="en-US" sz="1200">
                <a:latin typeface="+mn-lt"/>
              </a:rPr>
              <a:pPr algn="r">
                <a:defRPr/>
              </a:pPr>
              <a:t>10</a:t>
            </a:fld>
            <a:endParaRPr lang="en-US" sz="1200">
              <a:latin typeface="+mn-lt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87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 txBox="1">
            <a:spLocks noGrp="1"/>
          </p:cNvSpPr>
          <p:nvPr/>
        </p:nvSpPr>
        <p:spPr bwMode="auto">
          <a:xfrm>
            <a:off x="3976333" y="8839014"/>
            <a:ext cx="3041968" cy="46529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3287" tIns="46644" rIns="93287" bIns="46644" anchor="b"/>
          <a:lstStyle/>
          <a:p>
            <a:pPr algn="r">
              <a:defRPr/>
            </a:pPr>
            <a:fld id="{0D275E8E-2C71-4C5A-8FC7-9163B9A7E6AA}" type="slidenum">
              <a:rPr lang="en-US" sz="1200">
                <a:latin typeface="+mn-lt"/>
              </a:rPr>
              <a:pPr algn="r">
                <a:defRPr/>
              </a:pPr>
              <a:t>11</a:t>
            </a:fld>
            <a:endParaRPr lang="en-US" sz="1200">
              <a:latin typeface="+mn-lt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 txBox="1">
            <a:spLocks noGrp="1"/>
          </p:cNvSpPr>
          <p:nvPr/>
        </p:nvSpPr>
        <p:spPr bwMode="auto">
          <a:xfrm>
            <a:off x="3976333" y="8839014"/>
            <a:ext cx="3041968" cy="46529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3287" tIns="46644" rIns="93287" bIns="46644" anchor="b"/>
          <a:lstStyle/>
          <a:p>
            <a:pPr algn="r">
              <a:defRPr/>
            </a:pPr>
            <a:fld id="{501734CC-883E-4CFD-98AB-D59B825C4C5F}" type="slidenum">
              <a:rPr lang="en-US" sz="1200">
                <a:latin typeface="+mn-lt"/>
              </a:rPr>
              <a:pPr algn="r">
                <a:defRPr/>
              </a:pPr>
              <a:t>12</a:t>
            </a:fld>
            <a:endParaRPr lang="en-US" sz="1200">
              <a:latin typeface="+mn-lt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 txBox="1">
            <a:spLocks noGrp="1"/>
          </p:cNvSpPr>
          <p:nvPr/>
        </p:nvSpPr>
        <p:spPr bwMode="auto">
          <a:xfrm>
            <a:off x="3976333" y="8839014"/>
            <a:ext cx="3041968" cy="46529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3287" tIns="46644" rIns="93287" bIns="46644" anchor="b"/>
          <a:lstStyle/>
          <a:p>
            <a:pPr algn="r">
              <a:defRPr/>
            </a:pPr>
            <a:fld id="{1E6E828D-79FB-42C9-90CF-158A2BA0180F}" type="slidenum">
              <a:rPr lang="en-US" sz="1200">
                <a:latin typeface="+mn-lt"/>
              </a:rPr>
              <a:pPr algn="r">
                <a:defRPr/>
              </a:pPr>
              <a:t>13</a:t>
            </a:fld>
            <a:endParaRPr lang="en-US" sz="1200">
              <a:latin typeface="+mn-lt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 txBox="1">
            <a:spLocks noGrp="1"/>
          </p:cNvSpPr>
          <p:nvPr/>
        </p:nvSpPr>
        <p:spPr bwMode="auto">
          <a:xfrm>
            <a:off x="3976333" y="8839014"/>
            <a:ext cx="3041968" cy="46529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3287" tIns="46644" rIns="93287" bIns="46644" anchor="b"/>
          <a:lstStyle/>
          <a:p>
            <a:pPr algn="r">
              <a:defRPr/>
            </a:pPr>
            <a:fld id="{F8A13899-748C-4C16-88C9-1AF350E21B39}" type="slidenum">
              <a:rPr lang="en-US" sz="1200">
                <a:latin typeface="+mn-lt"/>
              </a:rPr>
              <a:pPr algn="r">
                <a:defRPr/>
              </a:pPr>
              <a:t>14</a:t>
            </a:fld>
            <a:endParaRPr lang="en-US" sz="1200">
              <a:latin typeface="+mn-lt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 txBox="1">
            <a:spLocks noGrp="1"/>
          </p:cNvSpPr>
          <p:nvPr/>
        </p:nvSpPr>
        <p:spPr bwMode="auto">
          <a:xfrm>
            <a:off x="3976333" y="8839014"/>
            <a:ext cx="3041968" cy="46529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3287" tIns="46644" rIns="93287" bIns="46644" anchor="b"/>
          <a:lstStyle/>
          <a:p>
            <a:pPr algn="r">
              <a:defRPr/>
            </a:pPr>
            <a:fld id="{E92F0AB3-8A2B-4FB7-9BCF-DA2F810C7251}" type="slidenum">
              <a:rPr lang="en-US" sz="1200">
                <a:latin typeface="+mn-lt"/>
              </a:rPr>
              <a:pPr algn="r">
                <a:defRPr/>
              </a:pPr>
              <a:t>15</a:t>
            </a:fld>
            <a:endParaRPr lang="en-US" sz="1200">
              <a:latin typeface="+mn-lt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60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 txBox="1">
            <a:spLocks noGrp="1"/>
          </p:cNvSpPr>
          <p:nvPr/>
        </p:nvSpPr>
        <p:spPr bwMode="auto">
          <a:xfrm>
            <a:off x="3976333" y="8839014"/>
            <a:ext cx="3041968" cy="46529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3287" tIns="46644" rIns="93287" bIns="46644" anchor="b"/>
          <a:lstStyle/>
          <a:p>
            <a:pPr algn="r">
              <a:defRPr/>
            </a:pPr>
            <a:fld id="{4208D110-51B9-4BB7-8EE1-52DED8773578}" type="slidenum">
              <a:rPr lang="en-US" sz="1200">
                <a:latin typeface="+mn-lt"/>
              </a:rPr>
              <a:pPr algn="r">
                <a:defRPr/>
              </a:pPr>
              <a:t>16</a:t>
            </a:fld>
            <a:endParaRPr lang="en-US" sz="1200">
              <a:latin typeface="+mn-lt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 txBox="1">
            <a:spLocks noGrp="1"/>
          </p:cNvSpPr>
          <p:nvPr/>
        </p:nvSpPr>
        <p:spPr bwMode="auto">
          <a:xfrm>
            <a:off x="3976333" y="8839014"/>
            <a:ext cx="3041968" cy="46529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3287" tIns="46644" rIns="93287" bIns="46644" anchor="b"/>
          <a:lstStyle/>
          <a:p>
            <a:pPr algn="r">
              <a:defRPr/>
            </a:pPr>
            <a:fld id="{7DCC25E2-95A0-47E1-B234-C41A9A540C99}" type="slidenum">
              <a:rPr lang="en-US" sz="1200">
                <a:latin typeface="+mn-lt"/>
              </a:rPr>
              <a:pPr algn="r">
                <a:defRPr/>
              </a:pPr>
              <a:t>17</a:t>
            </a:fld>
            <a:endParaRPr lang="en-US" sz="1200">
              <a:latin typeface="+mn-lt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 txBox="1">
            <a:spLocks noGrp="1"/>
          </p:cNvSpPr>
          <p:nvPr/>
        </p:nvSpPr>
        <p:spPr bwMode="auto">
          <a:xfrm>
            <a:off x="3976333" y="8839014"/>
            <a:ext cx="3041968" cy="46529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3287" tIns="46644" rIns="93287" bIns="46644" anchor="b"/>
          <a:lstStyle/>
          <a:p>
            <a:pPr algn="r">
              <a:defRPr/>
            </a:pPr>
            <a:fld id="{650161C4-9221-4AC8-B0B5-E0F7EDE0D3F8}" type="slidenum">
              <a:rPr lang="en-US" sz="1200">
                <a:latin typeface="+mn-lt"/>
              </a:rPr>
              <a:pPr algn="r">
                <a:defRPr/>
              </a:pPr>
              <a:t>18</a:t>
            </a:fld>
            <a:endParaRPr lang="en-US" sz="1200">
              <a:latin typeface="+mn-lt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08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 txBox="1">
            <a:spLocks noGrp="1"/>
          </p:cNvSpPr>
          <p:nvPr/>
        </p:nvSpPr>
        <p:spPr bwMode="auto">
          <a:xfrm>
            <a:off x="3976333" y="8839014"/>
            <a:ext cx="3041968" cy="46529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3287" tIns="46644" rIns="93287" bIns="46644" anchor="b"/>
          <a:lstStyle/>
          <a:p>
            <a:pPr algn="r">
              <a:defRPr/>
            </a:pPr>
            <a:fld id="{05CDA57C-2399-44A2-A574-F51D6E94DD18}" type="slidenum">
              <a:rPr lang="en-US" sz="1200">
                <a:latin typeface="+mn-lt"/>
              </a:rPr>
              <a:pPr algn="r">
                <a:defRPr/>
              </a:pPr>
              <a:t>19</a:t>
            </a:fld>
            <a:endParaRPr lang="en-US" sz="1200">
              <a:latin typeface="+mn-lt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1833F9-F62A-4633-9027-38C0F9AB8DC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22937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 txBox="1">
            <a:spLocks noGrp="1"/>
          </p:cNvSpPr>
          <p:nvPr/>
        </p:nvSpPr>
        <p:spPr bwMode="auto">
          <a:xfrm>
            <a:off x="3976333" y="8839014"/>
            <a:ext cx="3041968" cy="46529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3287" tIns="46644" rIns="93287" bIns="46644" anchor="b"/>
          <a:lstStyle/>
          <a:p>
            <a:pPr algn="r">
              <a:defRPr/>
            </a:pPr>
            <a:fld id="{B8EDFF3F-B1AD-489F-AD4A-C02380E8B54A}" type="slidenum">
              <a:rPr lang="en-US" sz="1200">
                <a:latin typeface="+mn-lt"/>
              </a:rPr>
              <a:pPr algn="r">
                <a:defRPr/>
              </a:pPr>
              <a:t>20</a:t>
            </a:fld>
            <a:endParaRPr lang="en-US" sz="1200">
              <a:latin typeface="+mn-lt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 txBox="1">
            <a:spLocks noGrp="1"/>
          </p:cNvSpPr>
          <p:nvPr/>
        </p:nvSpPr>
        <p:spPr bwMode="auto">
          <a:xfrm>
            <a:off x="3976333" y="8839014"/>
            <a:ext cx="3041968" cy="46529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3287" tIns="46644" rIns="93287" bIns="46644" anchor="b"/>
          <a:lstStyle/>
          <a:p>
            <a:pPr algn="r">
              <a:defRPr/>
            </a:pPr>
            <a:fld id="{7B47EE5C-BE08-46CC-A748-4DF95E71436C}" type="slidenum">
              <a:rPr lang="en-US" sz="1200">
                <a:latin typeface="+mn-lt"/>
              </a:rPr>
              <a:pPr algn="r">
                <a:defRPr/>
              </a:pPr>
              <a:t>21</a:t>
            </a:fld>
            <a:endParaRPr lang="en-US" sz="1200">
              <a:latin typeface="+mn-lt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42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 txBox="1">
            <a:spLocks noGrp="1"/>
          </p:cNvSpPr>
          <p:nvPr/>
        </p:nvSpPr>
        <p:spPr bwMode="auto">
          <a:xfrm>
            <a:off x="3976333" y="8839014"/>
            <a:ext cx="3041968" cy="46529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3287" tIns="46644" rIns="93287" bIns="46644" anchor="b"/>
          <a:lstStyle/>
          <a:p>
            <a:pPr algn="r">
              <a:defRPr/>
            </a:pPr>
            <a:fld id="{D79E1E4A-B40A-4879-A0AF-0AADABF16E58}" type="slidenum">
              <a:rPr lang="en-US" sz="1200">
                <a:latin typeface="+mn-lt"/>
              </a:rPr>
              <a:pPr algn="r">
                <a:defRPr/>
              </a:pPr>
              <a:t>22</a:t>
            </a:fld>
            <a:endParaRPr lang="en-US" sz="1200">
              <a:latin typeface="+mn-lt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62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 txBox="1">
            <a:spLocks noGrp="1"/>
          </p:cNvSpPr>
          <p:nvPr/>
        </p:nvSpPr>
        <p:spPr bwMode="auto">
          <a:xfrm>
            <a:off x="3976333" y="8839014"/>
            <a:ext cx="3041968" cy="46529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3287" tIns="46644" rIns="93287" bIns="46644" anchor="b"/>
          <a:lstStyle/>
          <a:p>
            <a:pPr algn="r">
              <a:defRPr/>
            </a:pPr>
            <a:fld id="{A42D78C5-7949-4358-B01C-399407A4BC5D}" type="slidenum">
              <a:rPr lang="en-US" sz="1200">
                <a:latin typeface="+mn-lt"/>
              </a:rPr>
              <a:pPr algn="r">
                <a:defRPr/>
              </a:pPr>
              <a:t>23</a:t>
            </a:fld>
            <a:endParaRPr lang="en-US" sz="1200">
              <a:latin typeface="+mn-lt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 txBox="1">
            <a:spLocks noGrp="1"/>
          </p:cNvSpPr>
          <p:nvPr/>
        </p:nvSpPr>
        <p:spPr bwMode="auto">
          <a:xfrm>
            <a:off x="3976333" y="8839014"/>
            <a:ext cx="3041968" cy="46529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3287" tIns="46644" rIns="93287" bIns="46644" anchor="b"/>
          <a:lstStyle/>
          <a:p>
            <a:pPr algn="r">
              <a:defRPr/>
            </a:pPr>
            <a:fld id="{302C580D-51F5-4ADE-BDA4-2BBFEC94C542}" type="slidenum">
              <a:rPr lang="en-US" sz="1200">
                <a:latin typeface="+mn-lt"/>
              </a:rPr>
              <a:pPr algn="r">
                <a:defRPr/>
              </a:pPr>
              <a:t>24</a:t>
            </a:fld>
            <a:endParaRPr lang="en-US" sz="1200">
              <a:latin typeface="+mn-lt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03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 txBox="1">
            <a:spLocks noGrp="1"/>
          </p:cNvSpPr>
          <p:nvPr/>
        </p:nvSpPr>
        <p:spPr bwMode="auto">
          <a:xfrm>
            <a:off x="3976333" y="8839014"/>
            <a:ext cx="3041968" cy="46529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3287" tIns="46644" rIns="93287" bIns="46644" anchor="b"/>
          <a:lstStyle/>
          <a:p>
            <a:pPr algn="r">
              <a:defRPr/>
            </a:pPr>
            <a:fld id="{E3438860-7BB2-406A-A302-7C622B248F93}" type="slidenum">
              <a:rPr lang="en-US" sz="1200">
                <a:latin typeface="+mn-lt"/>
              </a:rPr>
              <a:pPr algn="r">
                <a:defRPr/>
              </a:pPr>
              <a:t>25</a:t>
            </a:fld>
            <a:endParaRPr lang="en-US" sz="1200">
              <a:latin typeface="+mn-lt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 txBox="1">
            <a:spLocks noGrp="1"/>
          </p:cNvSpPr>
          <p:nvPr/>
        </p:nvSpPr>
        <p:spPr bwMode="auto">
          <a:xfrm>
            <a:off x="3976333" y="8839014"/>
            <a:ext cx="3041968" cy="46529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3287" tIns="46644" rIns="93287" bIns="46644" anchor="b"/>
          <a:lstStyle/>
          <a:p>
            <a:pPr algn="r">
              <a:defRPr/>
            </a:pPr>
            <a:fld id="{F3CB0D85-D43B-45F2-A5E4-0F1C4893EA23}" type="slidenum">
              <a:rPr lang="en-US" sz="1200">
                <a:latin typeface="+mn-lt"/>
              </a:rPr>
              <a:pPr algn="r">
                <a:defRPr/>
              </a:pPr>
              <a:t>26</a:t>
            </a:fld>
            <a:endParaRPr lang="en-US" sz="1200">
              <a:latin typeface="+mn-lt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8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 txBox="1">
            <a:spLocks noGrp="1"/>
          </p:cNvSpPr>
          <p:nvPr/>
        </p:nvSpPr>
        <p:spPr bwMode="auto">
          <a:xfrm>
            <a:off x="3976333" y="8839014"/>
            <a:ext cx="3041968" cy="46529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3287" tIns="46644" rIns="93287" bIns="46644" anchor="b"/>
          <a:lstStyle/>
          <a:p>
            <a:pPr algn="r">
              <a:defRPr/>
            </a:pPr>
            <a:fld id="{1ED5935A-BB07-486A-B5B8-4661411D2DC6}" type="slidenum">
              <a:rPr lang="en-US" sz="1200">
                <a:latin typeface="+mn-lt"/>
              </a:rPr>
              <a:pPr algn="r">
                <a:defRPr/>
              </a:pPr>
              <a:t>27</a:t>
            </a:fld>
            <a:endParaRPr lang="en-US" sz="1200">
              <a:latin typeface="+mn-lt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 txBox="1">
            <a:spLocks noGrp="1"/>
          </p:cNvSpPr>
          <p:nvPr/>
        </p:nvSpPr>
        <p:spPr bwMode="auto">
          <a:xfrm>
            <a:off x="3976333" y="8839014"/>
            <a:ext cx="3041968" cy="46529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3287" tIns="46644" rIns="93287" bIns="46644" anchor="b"/>
          <a:lstStyle/>
          <a:p>
            <a:pPr algn="r">
              <a:defRPr/>
            </a:pPr>
            <a:fld id="{4C753AD6-9249-4DCE-BE9E-8F24F6C47982}" type="slidenum">
              <a:rPr lang="en-US" sz="1200">
                <a:latin typeface="+mn-lt"/>
              </a:rPr>
              <a:pPr algn="r">
                <a:defRPr/>
              </a:pPr>
              <a:t>28</a:t>
            </a:fld>
            <a:endParaRPr lang="en-US" sz="1200">
              <a:latin typeface="+mn-lt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 txBox="1">
            <a:spLocks noGrp="1"/>
          </p:cNvSpPr>
          <p:nvPr/>
        </p:nvSpPr>
        <p:spPr bwMode="auto">
          <a:xfrm>
            <a:off x="3976333" y="8839014"/>
            <a:ext cx="3041968" cy="46529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3287" tIns="46644" rIns="93287" bIns="46644" anchor="b"/>
          <a:lstStyle/>
          <a:p>
            <a:pPr algn="r">
              <a:defRPr/>
            </a:pPr>
            <a:fld id="{E5FA4F84-0373-4622-AC42-7967C6AA9275}" type="slidenum">
              <a:rPr lang="en-US" sz="1200">
                <a:latin typeface="+mn-lt"/>
              </a:rPr>
              <a:pPr algn="r">
                <a:defRPr/>
              </a:pPr>
              <a:t>29</a:t>
            </a:fld>
            <a:endParaRPr lang="en-US" sz="1200">
              <a:latin typeface="+mn-lt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51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 txBox="1">
            <a:spLocks noGrp="1"/>
          </p:cNvSpPr>
          <p:nvPr/>
        </p:nvSpPr>
        <p:spPr bwMode="auto">
          <a:xfrm>
            <a:off x="3976333" y="8839014"/>
            <a:ext cx="3041968" cy="46529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3287" tIns="46644" rIns="93287" bIns="46644" anchor="b"/>
          <a:lstStyle/>
          <a:p>
            <a:pPr algn="r">
              <a:defRPr/>
            </a:pPr>
            <a:fld id="{2592BC1F-B29C-4866-AB71-011C140B92EE}" type="slidenum">
              <a:rPr lang="en-US" sz="1200">
                <a:latin typeface="+mn-lt"/>
              </a:rPr>
              <a:pPr algn="r">
                <a:defRPr/>
              </a:pPr>
              <a:t>3</a:t>
            </a:fld>
            <a:endParaRPr lang="en-US" sz="1200">
              <a:latin typeface="+mn-lt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44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 txBox="1">
            <a:spLocks noGrp="1"/>
          </p:cNvSpPr>
          <p:nvPr/>
        </p:nvSpPr>
        <p:spPr bwMode="auto">
          <a:xfrm>
            <a:off x="3976333" y="8839014"/>
            <a:ext cx="3041968" cy="46529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3287" tIns="46644" rIns="93287" bIns="46644" anchor="b"/>
          <a:lstStyle/>
          <a:p>
            <a:pPr algn="r">
              <a:defRPr/>
            </a:pPr>
            <a:fld id="{B11F90F7-DCA4-4AA0-8229-31EAB0359723}" type="slidenum">
              <a:rPr lang="en-US" sz="1200">
                <a:latin typeface="+mn-lt"/>
              </a:rPr>
              <a:pPr algn="r">
                <a:defRPr/>
              </a:pPr>
              <a:t>30</a:t>
            </a:fld>
            <a:endParaRPr lang="en-US" sz="1200">
              <a:latin typeface="+mn-lt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64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 txBox="1">
            <a:spLocks noGrp="1"/>
          </p:cNvSpPr>
          <p:nvPr/>
        </p:nvSpPr>
        <p:spPr bwMode="auto">
          <a:xfrm>
            <a:off x="3976333" y="8839014"/>
            <a:ext cx="3041968" cy="46529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3287" tIns="46644" rIns="93287" bIns="46644" anchor="b"/>
          <a:lstStyle/>
          <a:p>
            <a:pPr algn="r">
              <a:defRPr/>
            </a:pPr>
            <a:fld id="{7155C48A-F16D-4B71-BBDF-E786CFD0FEB3}" type="slidenum">
              <a:rPr lang="en-US" sz="1200">
                <a:latin typeface="+mn-lt"/>
              </a:rPr>
              <a:pPr algn="r">
                <a:defRPr/>
              </a:pPr>
              <a:t>31</a:t>
            </a:fld>
            <a:endParaRPr lang="en-US" sz="1200">
              <a:latin typeface="+mn-lt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85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 txBox="1">
            <a:spLocks noGrp="1"/>
          </p:cNvSpPr>
          <p:nvPr/>
        </p:nvSpPr>
        <p:spPr bwMode="auto">
          <a:xfrm>
            <a:off x="3976333" y="8839014"/>
            <a:ext cx="3041968" cy="46529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3287" tIns="46644" rIns="93287" bIns="46644" anchor="b"/>
          <a:lstStyle/>
          <a:p>
            <a:pPr algn="r">
              <a:defRPr/>
            </a:pPr>
            <a:fld id="{4D1A1C52-998D-41DB-AD56-81EA106E19D3}" type="slidenum">
              <a:rPr lang="en-US" sz="1200">
                <a:latin typeface="+mn-lt"/>
              </a:rPr>
              <a:pPr algn="r">
                <a:defRPr/>
              </a:pPr>
              <a:t>32</a:t>
            </a:fld>
            <a:endParaRPr lang="en-US" sz="1200">
              <a:latin typeface="+mn-lt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05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 txBox="1">
            <a:spLocks noGrp="1"/>
          </p:cNvSpPr>
          <p:nvPr/>
        </p:nvSpPr>
        <p:spPr bwMode="auto">
          <a:xfrm>
            <a:off x="3976333" y="8839014"/>
            <a:ext cx="3041968" cy="46529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3287" tIns="46644" rIns="93287" bIns="46644" anchor="b"/>
          <a:lstStyle/>
          <a:p>
            <a:pPr algn="r">
              <a:defRPr/>
            </a:pPr>
            <a:fld id="{F6DACDFE-14C4-4DDE-A9B6-B4E68DDDFD28}" type="slidenum">
              <a:rPr lang="en-US" sz="1200">
                <a:latin typeface="+mn-lt"/>
              </a:rPr>
              <a:pPr algn="r">
                <a:defRPr/>
              </a:pPr>
              <a:t>33</a:t>
            </a:fld>
            <a:endParaRPr lang="en-US" sz="1200">
              <a:latin typeface="+mn-lt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49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 txBox="1">
            <a:spLocks noGrp="1"/>
          </p:cNvSpPr>
          <p:nvPr/>
        </p:nvSpPr>
        <p:spPr bwMode="auto">
          <a:xfrm>
            <a:off x="3976333" y="8839014"/>
            <a:ext cx="3041968" cy="46529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3287" tIns="46644" rIns="93287" bIns="46644" anchor="b"/>
          <a:lstStyle/>
          <a:p>
            <a:pPr algn="r">
              <a:defRPr/>
            </a:pPr>
            <a:fld id="{0D972DFE-9872-45BC-9EB5-4EE280FBF849}" type="slidenum">
              <a:rPr lang="en-US" sz="1200">
                <a:latin typeface="+mn-lt"/>
              </a:rPr>
              <a:pPr algn="r">
                <a:defRPr/>
              </a:pPr>
              <a:t>34</a:t>
            </a:fld>
            <a:endParaRPr lang="en-US" sz="1200">
              <a:latin typeface="+mn-lt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 txBox="1">
            <a:spLocks noGrp="1"/>
          </p:cNvSpPr>
          <p:nvPr/>
        </p:nvSpPr>
        <p:spPr bwMode="auto">
          <a:xfrm>
            <a:off x="3976333" y="8839014"/>
            <a:ext cx="3041968" cy="46529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3287" tIns="46644" rIns="93287" bIns="46644" anchor="b"/>
          <a:lstStyle/>
          <a:p>
            <a:pPr algn="r">
              <a:defRPr/>
            </a:pPr>
            <a:fld id="{9B4DFB82-4970-4BDB-BC42-0592F78F702E}" type="slidenum">
              <a:rPr lang="en-US" sz="1200">
                <a:latin typeface="+mn-lt"/>
              </a:rPr>
              <a:pPr algn="r">
                <a:defRPr/>
              </a:pPr>
              <a:t>35</a:t>
            </a:fld>
            <a:endParaRPr lang="en-US" sz="1200">
              <a:latin typeface="+mn-lt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 txBox="1">
            <a:spLocks noGrp="1"/>
          </p:cNvSpPr>
          <p:nvPr/>
        </p:nvSpPr>
        <p:spPr bwMode="auto">
          <a:xfrm>
            <a:off x="3976333" y="8839014"/>
            <a:ext cx="3041968" cy="46529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3287" tIns="46644" rIns="93287" bIns="46644" anchor="b"/>
          <a:lstStyle/>
          <a:p>
            <a:pPr algn="r">
              <a:defRPr/>
            </a:pPr>
            <a:fld id="{FB71237E-1E84-443D-8740-6C10EA0272E0}" type="slidenum">
              <a:rPr lang="en-US" sz="1200">
                <a:latin typeface="+mn-lt"/>
              </a:rPr>
              <a:pPr algn="r">
                <a:defRPr/>
              </a:pPr>
              <a:t>36</a:t>
            </a:fld>
            <a:endParaRPr lang="en-US" sz="1200">
              <a:latin typeface="+mn-lt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46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 txBox="1">
            <a:spLocks noGrp="1"/>
          </p:cNvSpPr>
          <p:nvPr/>
        </p:nvSpPr>
        <p:spPr bwMode="auto">
          <a:xfrm>
            <a:off x="3976333" y="8839014"/>
            <a:ext cx="3041968" cy="46529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3287" tIns="46644" rIns="93287" bIns="46644" anchor="b"/>
          <a:lstStyle/>
          <a:p>
            <a:pPr algn="r">
              <a:defRPr/>
            </a:pPr>
            <a:fld id="{2B45AF49-47E4-4E5E-8A81-6AA5AE904A70}" type="slidenum">
              <a:rPr lang="en-US" sz="1200">
                <a:latin typeface="+mn-lt"/>
              </a:rPr>
              <a:pPr algn="r">
                <a:defRPr/>
              </a:pPr>
              <a:t>37</a:t>
            </a:fld>
            <a:endParaRPr lang="en-US" sz="1200">
              <a:latin typeface="+mn-lt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69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 txBox="1">
            <a:spLocks noGrp="1"/>
          </p:cNvSpPr>
          <p:nvPr/>
        </p:nvSpPr>
        <p:spPr bwMode="auto">
          <a:xfrm>
            <a:off x="3976333" y="8839014"/>
            <a:ext cx="3041968" cy="46529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3287" tIns="46644" rIns="93287" bIns="46644" anchor="b"/>
          <a:lstStyle/>
          <a:p>
            <a:pPr algn="r">
              <a:defRPr/>
            </a:pPr>
            <a:fld id="{77010BC5-B487-4190-AD6C-C3E9577CAA22}" type="slidenum">
              <a:rPr lang="en-US" sz="1200">
                <a:latin typeface="+mn-lt"/>
              </a:rPr>
              <a:pPr algn="r">
                <a:defRPr/>
              </a:pPr>
              <a:t>38</a:t>
            </a:fld>
            <a:endParaRPr lang="en-US" sz="1200">
              <a:latin typeface="+mn-lt"/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90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 txBox="1">
            <a:spLocks noGrp="1"/>
          </p:cNvSpPr>
          <p:nvPr/>
        </p:nvSpPr>
        <p:spPr bwMode="auto">
          <a:xfrm>
            <a:off x="3976333" y="8839014"/>
            <a:ext cx="3041968" cy="46529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3287" tIns="46644" rIns="93287" bIns="46644" anchor="b"/>
          <a:lstStyle/>
          <a:p>
            <a:pPr algn="r">
              <a:defRPr/>
            </a:pPr>
            <a:fld id="{B8FC3089-66D2-4552-8BD6-773A0D167B20}" type="slidenum">
              <a:rPr lang="en-US" sz="1200">
                <a:latin typeface="+mn-lt"/>
              </a:rPr>
              <a:pPr algn="r">
                <a:defRPr/>
              </a:pPr>
              <a:t>39</a:t>
            </a:fld>
            <a:endParaRPr lang="en-US" sz="1200">
              <a:latin typeface="+mn-lt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67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 txBox="1">
            <a:spLocks noGrp="1"/>
          </p:cNvSpPr>
          <p:nvPr/>
        </p:nvSpPr>
        <p:spPr bwMode="auto">
          <a:xfrm>
            <a:off x="3976333" y="8839014"/>
            <a:ext cx="3041968" cy="46529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3287" tIns="46644" rIns="93287" bIns="46644" anchor="b"/>
          <a:lstStyle/>
          <a:p>
            <a:pPr algn="r">
              <a:defRPr/>
            </a:pPr>
            <a:fld id="{2D68B579-78B5-4C51-A110-1300DD1CC863}" type="slidenum">
              <a:rPr lang="en-US" sz="1200">
                <a:latin typeface="+mn-lt"/>
              </a:rPr>
              <a:pPr algn="r">
                <a:defRPr/>
              </a:pPr>
              <a:t>4</a:t>
            </a:fld>
            <a:endParaRPr lang="en-US" sz="1200">
              <a:latin typeface="+mn-lt"/>
            </a:endParaRP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10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 txBox="1">
            <a:spLocks noGrp="1"/>
          </p:cNvSpPr>
          <p:nvPr/>
        </p:nvSpPr>
        <p:spPr bwMode="auto">
          <a:xfrm>
            <a:off x="3976333" y="8839014"/>
            <a:ext cx="3041968" cy="46529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3287" tIns="46644" rIns="93287" bIns="46644" anchor="b"/>
          <a:lstStyle/>
          <a:p>
            <a:pPr algn="r">
              <a:defRPr/>
            </a:pPr>
            <a:fld id="{CFD74707-5626-405F-88CC-8214EFBB350B}" type="slidenum">
              <a:rPr lang="en-US" sz="1200">
                <a:latin typeface="+mn-lt"/>
              </a:rPr>
              <a:pPr algn="r">
                <a:defRPr/>
              </a:pPr>
              <a:t>40</a:t>
            </a:fld>
            <a:endParaRPr lang="en-US" sz="1200">
              <a:latin typeface="+mn-lt"/>
            </a:endParaRP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 txBox="1">
            <a:spLocks noGrp="1"/>
          </p:cNvSpPr>
          <p:nvPr/>
        </p:nvSpPr>
        <p:spPr bwMode="auto">
          <a:xfrm>
            <a:off x="3976333" y="8839014"/>
            <a:ext cx="3041968" cy="46529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3287" tIns="46644" rIns="93287" bIns="46644" anchor="b"/>
          <a:lstStyle/>
          <a:p>
            <a:pPr algn="r">
              <a:defRPr/>
            </a:pPr>
            <a:fld id="{D2CF47BF-B6D4-4989-8286-020D3E00F20D}" type="slidenum">
              <a:rPr lang="en-US" sz="1200">
                <a:latin typeface="+mn-lt"/>
              </a:rPr>
              <a:pPr algn="r">
                <a:defRPr/>
              </a:pPr>
              <a:t>41</a:t>
            </a:fld>
            <a:endParaRPr lang="en-US" sz="1200">
              <a:latin typeface="+mn-lt"/>
            </a:endParaRPr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 txBox="1">
            <a:spLocks noGrp="1"/>
          </p:cNvSpPr>
          <p:nvPr/>
        </p:nvSpPr>
        <p:spPr bwMode="auto">
          <a:xfrm>
            <a:off x="3976333" y="8839014"/>
            <a:ext cx="3041968" cy="46529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3287" tIns="46644" rIns="93287" bIns="46644" anchor="b"/>
          <a:lstStyle/>
          <a:p>
            <a:pPr algn="r">
              <a:defRPr/>
            </a:pPr>
            <a:fld id="{585240AE-6A1C-4581-8F08-32B098865DBB}" type="slidenum">
              <a:rPr lang="en-US" sz="1200">
                <a:latin typeface="+mn-lt"/>
              </a:rPr>
              <a:pPr algn="r">
                <a:defRPr/>
              </a:pPr>
              <a:t>42</a:t>
            </a:fld>
            <a:endParaRPr lang="en-US" sz="1200">
              <a:latin typeface="+mn-lt"/>
            </a:endParaRPr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72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 txBox="1">
            <a:spLocks noGrp="1"/>
          </p:cNvSpPr>
          <p:nvPr/>
        </p:nvSpPr>
        <p:spPr bwMode="auto">
          <a:xfrm>
            <a:off x="3976333" y="8839014"/>
            <a:ext cx="3041968" cy="46529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3287" tIns="46644" rIns="93287" bIns="46644" anchor="b"/>
          <a:lstStyle/>
          <a:p>
            <a:pPr algn="r">
              <a:defRPr/>
            </a:pPr>
            <a:fld id="{4665DCBB-6E41-45C3-8B4A-DD3C3379F6DC}" type="slidenum">
              <a:rPr lang="en-US" sz="1200">
                <a:latin typeface="+mn-lt"/>
              </a:rPr>
              <a:pPr algn="r">
                <a:defRPr/>
              </a:pPr>
              <a:t>43</a:t>
            </a:fld>
            <a:endParaRPr lang="en-US" sz="1200">
              <a:latin typeface="+mn-lt"/>
            </a:endParaRPr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 txBox="1">
            <a:spLocks noGrp="1"/>
          </p:cNvSpPr>
          <p:nvPr/>
        </p:nvSpPr>
        <p:spPr bwMode="auto">
          <a:xfrm>
            <a:off x="3976333" y="8839014"/>
            <a:ext cx="3041968" cy="46529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3287" tIns="46644" rIns="93287" bIns="46644" anchor="b"/>
          <a:lstStyle/>
          <a:p>
            <a:pPr algn="r">
              <a:defRPr/>
            </a:pPr>
            <a:fld id="{92B7B7F8-C50A-4F8B-B3A4-FDB58F889CE4}" type="slidenum">
              <a:rPr lang="en-US" sz="1200">
                <a:latin typeface="+mn-lt"/>
              </a:rPr>
              <a:pPr algn="r">
                <a:defRPr/>
              </a:pPr>
              <a:t>44</a:t>
            </a:fld>
            <a:endParaRPr lang="en-US" sz="1200">
              <a:latin typeface="+mn-lt"/>
            </a:endParaRPr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 txBox="1">
            <a:spLocks noGrp="1"/>
          </p:cNvSpPr>
          <p:nvPr/>
        </p:nvSpPr>
        <p:spPr bwMode="auto">
          <a:xfrm>
            <a:off x="3976333" y="8839014"/>
            <a:ext cx="3041968" cy="46529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3287" tIns="46644" rIns="93287" bIns="46644" anchor="b"/>
          <a:lstStyle/>
          <a:p>
            <a:pPr algn="r">
              <a:defRPr/>
            </a:pPr>
            <a:fld id="{2D5EBF96-B058-404B-848D-F14FA0BF6BA2}" type="slidenum">
              <a:rPr lang="en-US" sz="1200">
                <a:latin typeface="+mn-lt"/>
              </a:rPr>
              <a:pPr algn="r">
                <a:defRPr/>
              </a:pPr>
              <a:t>45</a:t>
            </a:fld>
            <a:endParaRPr lang="en-US" sz="1200">
              <a:latin typeface="+mn-lt"/>
            </a:endParaRPr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 txBox="1">
            <a:spLocks noGrp="1"/>
          </p:cNvSpPr>
          <p:nvPr/>
        </p:nvSpPr>
        <p:spPr bwMode="auto">
          <a:xfrm>
            <a:off x="3976333" y="8839014"/>
            <a:ext cx="3041968" cy="46529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3287" tIns="46644" rIns="93287" bIns="46644" anchor="b"/>
          <a:lstStyle/>
          <a:p>
            <a:pPr algn="r">
              <a:defRPr/>
            </a:pPr>
            <a:fld id="{E370AC05-82FE-4677-B5E6-957346FF32CC}" type="slidenum">
              <a:rPr lang="en-US" sz="1200">
                <a:latin typeface="+mn-lt"/>
              </a:rPr>
              <a:pPr algn="r">
                <a:defRPr/>
              </a:pPr>
              <a:t>46</a:t>
            </a:fld>
            <a:endParaRPr lang="en-US" sz="1200">
              <a:latin typeface="+mn-lt"/>
            </a:endParaRPr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 txBox="1">
            <a:spLocks noGrp="1"/>
          </p:cNvSpPr>
          <p:nvPr/>
        </p:nvSpPr>
        <p:spPr bwMode="auto">
          <a:xfrm>
            <a:off x="3976333" y="8839014"/>
            <a:ext cx="3041968" cy="46529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3287" tIns="46644" rIns="93287" bIns="46644" anchor="b"/>
          <a:lstStyle/>
          <a:p>
            <a:pPr algn="r">
              <a:defRPr/>
            </a:pPr>
            <a:fld id="{0A72A71A-325A-4F7B-B978-EC9F78AF6E11}" type="slidenum">
              <a:rPr lang="en-US" sz="1200">
                <a:latin typeface="+mn-lt"/>
              </a:rPr>
              <a:pPr algn="r">
                <a:defRPr/>
              </a:pPr>
              <a:t>47</a:t>
            </a:fld>
            <a:endParaRPr lang="en-US" sz="1200">
              <a:latin typeface="+mn-lt"/>
            </a:endParaRPr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 txBox="1">
            <a:spLocks noGrp="1"/>
          </p:cNvSpPr>
          <p:nvPr/>
        </p:nvSpPr>
        <p:spPr bwMode="auto">
          <a:xfrm>
            <a:off x="3976333" y="8839014"/>
            <a:ext cx="3041968" cy="46529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3287" tIns="46644" rIns="93287" bIns="46644" anchor="b"/>
          <a:lstStyle/>
          <a:p>
            <a:pPr algn="r">
              <a:defRPr/>
            </a:pPr>
            <a:fld id="{3081627D-D169-4497-93C8-2433D600EEF7}" type="slidenum">
              <a:rPr lang="en-US" sz="1200">
                <a:latin typeface="+mn-lt"/>
              </a:rPr>
              <a:pPr algn="r">
                <a:defRPr/>
              </a:pPr>
              <a:t>48</a:t>
            </a:fld>
            <a:endParaRPr lang="en-US" sz="1200">
              <a:latin typeface="+mn-lt"/>
            </a:endParaRPr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 txBox="1">
            <a:spLocks noGrp="1"/>
          </p:cNvSpPr>
          <p:nvPr/>
        </p:nvSpPr>
        <p:spPr bwMode="auto">
          <a:xfrm>
            <a:off x="3976333" y="8839014"/>
            <a:ext cx="3041968" cy="46529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3287" tIns="46644" rIns="93287" bIns="46644" anchor="b"/>
          <a:lstStyle/>
          <a:p>
            <a:pPr algn="r">
              <a:defRPr/>
            </a:pPr>
            <a:fld id="{8B4D0F70-E575-4A24-968B-38214EF81909}" type="slidenum">
              <a:rPr lang="en-US" sz="1200">
                <a:latin typeface="+mn-lt"/>
              </a:rPr>
              <a:pPr algn="r">
                <a:defRPr/>
              </a:pPr>
              <a:t>49</a:t>
            </a:fld>
            <a:endParaRPr lang="en-US" sz="1200">
              <a:latin typeface="+mn-lt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 txBox="1">
            <a:spLocks noGrp="1"/>
          </p:cNvSpPr>
          <p:nvPr/>
        </p:nvSpPr>
        <p:spPr bwMode="auto">
          <a:xfrm>
            <a:off x="3976333" y="8839014"/>
            <a:ext cx="3041968" cy="46529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3287" tIns="46644" rIns="93287" bIns="46644" anchor="b"/>
          <a:lstStyle/>
          <a:p>
            <a:pPr algn="r">
              <a:defRPr/>
            </a:pPr>
            <a:fld id="{7EEE2170-E6A0-42BA-9D46-383DAB9A5FA5}" type="slidenum">
              <a:rPr lang="en-US" sz="1200">
                <a:latin typeface="+mn-lt"/>
              </a:rPr>
              <a:pPr algn="r">
                <a:defRPr/>
              </a:pPr>
              <a:t>5</a:t>
            </a:fld>
            <a:endParaRPr lang="en-US" sz="1200">
              <a:latin typeface="+mn-lt"/>
            </a:endParaRPr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 txBox="1">
            <a:spLocks noGrp="1"/>
          </p:cNvSpPr>
          <p:nvPr/>
        </p:nvSpPr>
        <p:spPr bwMode="auto">
          <a:xfrm>
            <a:off x="3976333" y="8839014"/>
            <a:ext cx="3041968" cy="46529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3287" tIns="46644" rIns="93287" bIns="46644" anchor="b"/>
          <a:lstStyle/>
          <a:p>
            <a:pPr algn="r">
              <a:defRPr/>
            </a:pPr>
            <a:fld id="{FA509144-8AA0-4B21-9C6C-109EF6397422}" type="slidenum">
              <a:rPr lang="en-US" sz="1200">
                <a:latin typeface="+mn-lt"/>
              </a:rPr>
              <a:pPr algn="r">
                <a:defRPr/>
              </a:pPr>
              <a:t>50</a:t>
            </a:fld>
            <a:endParaRPr lang="en-US" sz="1200">
              <a:latin typeface="+mn-lt"/>
            </a:endParaRPr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80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 txBox="1">
            <a:spLocks noGrp="1"/>
          </p:cNvSpPr>
          <p:nvPr/>
        </p:nvSpPr>
        <p:spPr bwMode="auto">
          <a:xfrm>
            <a:off x="3976333" y="8839014"/>
            <a:ext cx="3041968" cy="46529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3287" tIns="46644" rIns="93287" bIns="46644" anchor="b"/>
          <a:lstStyle/>
          <a:p>
            <a:pPr algn="r">
              <a:defRPr/>
            </a:pPr>
            <a:fld id="{F7A60C89-68E2-427E-9DA7-25AA4BE6D296}" type="slidenum">
              <a:rPr lang="en-US" sz="1200">
                <a:latin typeface="+mn-lt"/>
              </a:rPr>
              <a:pPr algn="r">
                <a:defRPr/>
              </a:pPr>
              <a:t>51</a:t>
            </a:fld>
            <a:endParaRPr lang="en-US" sz="1200">
              <a:latin typeface="+mn-lt"/>
            </a:endParaRPr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 txBox="1">
            <a:spLocks noGrp="1"/>
          </p:cNvSpPr>
          <p:nvPr/>
        </p:nvSpPr>
        <p:spPr bwMode="auto">
          <a:xfrm>
            <a:off x="3976333" y="8839014"/>
            <a:ext cx="3041968" cy="46529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3287" tIns="46644" rIns="93287" bIns="46644" anchor="b"/>
          <a:lstStyle/>
          <a:p>
            <a:pPr algn="r">
              <a:defRPr/>
            </a:pPr>
            <a:fld id="{72E06F46-B884-4E9B-8AE2-6717C15CF714}" type="slidenum">
              <a:rPr lang="en-US" sz="1200">
                <a:latin typeface="+mn-lt"/>
              </a:rPr>
              <a:pPr algn="r">
                <a:defRPr/>
              </a:pPr>
              <a:t>52</a:t>
            </a:fld>
            <a:endParaRPr lang="en-US" sz="1200">
              <a:latin typeface="+mn-lt"/>
            </a:endParaRPr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 txBox="1">
            <a:spLocks noGrp="1"/>
          </p:cNvSpPr>
          <p:nvPr/>
        </p:nvSpPr>
        <p:spPr bwMode="auto">
          <a:xfrm>
            <a:off x="3976333" y="8839014"/>
            <a:ext cx="3041968" cy="46529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3287" tIns="46644" rIns="93287" bIns="46644" anchor="b"/>
          <a:lstStyle/>
          <a:p>
            <a:pPr algn="r">
              <a:defRPr/>
            </a:pPr>
            <a:fld id="{2581A018-FC95-4C45-ACB7-2783C9244551}" type="slidenum">
              <a:rPr lang="en-US" sz="1200">
                <a:latin typeface="+mn-lt"/>
              </a:rPr>
              <a:pPr algn="r">
                <a:defRPr/>
              </a:pPr>
              <a:t>53</a:t>
            </a:fld>
            <a:endParaRPr lang="en-US" sz="1200">
              <a:latin typeface="+mn-lt"/>
            </a:endParaRPr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 txBox="1">
            <a:spLocks noGrp="1"/>
          </p:cNvSpPr>
          <p:nvPr/>
        </p:nvSpPr>
        <p:spPr bwMode="auto">
          <a:xfrm>
            <a:off x="3976333" y="8839014"/>
            <a:ext cx="3041968" cy="46529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3287" tIns="46644" rIns="93287" bIns="46644" anchor="b"/>
          <a:lstStyle/>
          <a:p>
            <a:pPr algn="r">
              <a:defRPr/>
            </a:pPr>
            <a:fld id="{10D7F9AB-C3AD-49CB-83E8-B6D6161F643B}" type="slidenum">
              <a:rPr lang="en-US" sz="1200">
                <a:latin typeface="+mn-lt"/>
              </a:rPr>
              <a:pPr algn="r">
                <a:defRPr/>
              </a:pPr>
              <a:t>54</a:t>
            </a:fld>
            <a:endParaRPr lang="en-US" sz="1200">
              <a:latin typeface="+mn-lt"/>
            </a:endParaRPr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 txBox="1">
            <a:spLocks noGrp="1"/>
          </p:cNvSpPr>
          <p:nvPr/>
        </p:nvSpPr>
        <p:spPr bwMode="auto">
          <a:xfrm>
            <a:off x="3976333" y="8839014"/>
            <a:ext cx="3041968" cy="46529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3287" tIns="46644" rIns="93287" bIns="46644" anchor="b"/>
          <a:lstStyle/>
          <a:p>
            <a:pPr algn="r">
              <a:defRPr/>
            </a:pPr>
            <a:fld id="{DC10ECD1-57F8-44C8-AB5F-F5199BCB84BE}" type="slidenum">
              <a:rPr lang="en-US" sz="1200">
                <a:latin typeface="+mn-lt"/>
              </a:rPr>
              <a:pPr algn="r">
                <a:defRPr/>
              </a:pPr>
              <a:t>55</a:t>
            </a:fld>
            <a:endParaRPr lang="en-US" sz="1200">
              <a:latin typeface="+mn-lt"/>
            </a:endParaRPr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 txBox="1">
            <a:spLocks noGrp="1"/>
          </p:cNvSpPr>
          <p:nvPr/>
        </p:nvSpPr>
        <p:spPr bwMode="auto">
          <a:xfrm>
            <a:off x="3976333" y="8839014"/>
            <a:ext cx="3041968" cy="46529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3287" tIns="46644" rIns="93287" bIns="46644" anchor="b"/>
          <a:lstStyle/>
          <a:p>
            <a:pPr algn="r">
              <a:defRPr/>
            </a:pPr>
            <a:fld id="{2509785A-2D10-49F2-8F03-E31F637A025B}" type="slidenum">
              <a:rPr lang="en-US" sz="1200">
                <a:latin typeface="+mn-lt"/>
              </a:rPr>
              <a:pPr algn="r">
                <a:defRPr/>
              </a:pPr>
              <a:t>56</a:t>
            </a:fld>
            <a:endParaRPr lang="en-US" sz="1200">
              <a:latin typeface="+mn-lt"/>
            </a:endParaRPr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 txBox="1">
            <a:spLocks noGrp="1"/>
          </p:cNvSpPr>
          <p:nvPr/>
        </p:nvSpPr>
        <p:spPr bwMode="auto">
          <a:xfrm>
            <a:off x="3976333" y="8839014"/>
            <a:ext cx="3041968" cy="46529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3287" tIns="46644" rIns="93287" bIns="46644" anchor="b"/>
          <a:lstStyle/>
          <a:p>
            <a:pPr algn="r">
              <a:defRPr/>
            </a:pPr>
            <a:fld id="{EAD79419-6852-457E-BC07-3A87714C0E43}" type="slidenum">
              <a:rPr lang="en-US" sz="1200">
                <a:latin typeface="+mn-lt"/>
              </a:rPr>
              <a:pPr algn="r">
                <a:defRPr/>
              </a:pPr>
              <a:t>57</a:t>
            </a:fld>
            <a:endParaRPr lang="en-US" sz="1200">
              <a:latin typeface="+mn-lt"/>
            </a:endParaRPr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 txBox="1">
            <a:spLocks noGrp="1"/>
          </p:cNvSpPr>
          <p:nvPr/>
        </p:nvSpPr>
        <p:spPr bwMode="auto">
          <a:xfrm>
            <a:off x="3976333" y="8839014"/>
            <a:ext cx="3041968" cy="46529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3287" tIns="46644" rIns="93287" bIns="46644" anchor="b"/>
          <a:lstStyle/>
          <a:p>
            <a:pPr algn="r">
              <a:defRPr/>
            </a:pPr>
            <a:fld id="{96766C6C-9257-41EF-BE02-FDB4323CD4E6}" type="slidenum">
              <a:rPr lang="en-US" sz="1200">
                <a:latin typeface="+mn-lt"/>
              </a:rPr>
              <a:pPr algn="r">
                <a:defRPr/>
              </a:pPr>
              <a:t>58</a:t>
            </a:fld>
            <a:endParaRPr lang="en-US" sz="1200">
              <a:latin typeface="+mn-lt"/>
            </a:endParaRPr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 txBox="1">
            <a:spLocks noGrp="1"/>
          </p:cNvSpPr>
          <p:nvPr/>
        </p:nvSpPr>
        <p:spPr bwMode="auto">
          <a:xfrm>
            <a:off x="3976333" y="8839014"/>
            <a:ext cx="3041968" cy="46529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3287" tIns="46644" rIns="93287" bIns="46644" anchor="b"/>
          <a:lstStyle/>
          <a:p>
            <a:pPr algn="r">
              <a:defRPr/>
            </a:pPr>
            <a:fld id="{41A653DD-7CD2-493C-8B07-098D2A7ABD8F}" type="slidenum">
              <a:rPr lang="en-US" sz="1200">
                <a:latin typeface="+mn-lt"/>
              </a:rPr>
              <a:pPr algn="r">
                <a:defRPr/>
              </a:pPr>
              <a:t>59</a:t>
            </a:fld>
            <a:endParaRPr lang="en-US" sz="1200">
              <a:latin typeface="+mn-lt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 txBox="1">
            <a:spLocks noGrp="1"/>
          </p:cNvSpPr>
          <p:nvPr/>
        </p:nvSpPr>
        <p:spPr bwMode="auto">
          <a:xfrm>
            <a:off x="3976333" y="8839014"/>
            <a:ext cx="3041968" cy="46529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3287" tIns="46644" rIns="93287" bIns="46644" anchor="b"/>
          <a:lstStyle/>
          <a:p>
            <a:pPr algn="r">
              <a:defRPr/>
            </a:pPr>
            <a:fld id="{454F9CF4-5B74-42FC-B266-DFE637E2289D}" type="slidenum">
              <a:rPr lang="en-US" sz="1200">
                <a:latin typeface="+mn-lt"/>
              </a:rPr>
              <a:pPr algn="r">
                <a:defRPr/>
              </a:pPr>
              <a:t>6</a:t>
            </a:fld>
            <a:endParaRPr lang="en-US" sz="1200">
              <a:latin typeface="+mn-lt"/>
            </a:endParaRPr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8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 txBox="1">
            <a:spLocks noGrp="1"/>
          </p:cNvSpPr>
          <p:nvPr/>
        </p:nvSpPr>
        <p:spPr bwMode="auto">
          <a:xfrm>
            <a:off x="3976333" y="8839014"/>
            <a:ext cx="3041968" cy="46529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3287" tIns="46644" rIns="93287" bIns="46644" anchor="b"/>
          <a:lstStyle/>
          <a:p>
            <a:pPr algn="r">
              <a:defRPr/>
            </a:pPr>
            <a:fld id="{B6605DFE-E904-47B0-B70C-DBF69A0E765A}" type="slidenum">
              <a:rPr lang="en-US" sz="1200">
                <a:latin typeface="+mn-lt"/>
              </a:rPr>
              <a:pPr algn="r">
                <a:defRPr/>
              </a:pPr>
              <a:t>60</a:t>
            </a:fld>
            <a:endParaRPr lang="en-US" sz="1200">
              <a:latin typeface="+mn-lt"/>
            </a:endParaRPr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02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 txBox="1">
            <a:spLocks noGrp="1"/>
          </p:cNvSpPr>
          <p:nvPr/>
        </p:nvSpPr>
        <p:spPr bwMode="auto">
          <a:xfrm>
            <a:off x="3976333" y="8839014"/>
            <a:ext cx="3041968" cy="46529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3287" tIns="46644" rIns="93287" bIns="46644" anchor="b"/>
          <a:lstStyle/>
          <a:p>
            <a:pPr algn="r">
              <a:defRPr/>
            </a:pPr>
            <a:fld id="{87144F12-F905-4640-9283-77D943584F44}" type="slidenum">
              <a:rPr lang="en-US" sz="1200">
                <a:latin typeface="+mn-lt"/>
              </a:rPr>
              <a:pPr algn="r">
                <a:defRPr/>
              </a:pPr>
              <a:t>61</a:t>
            </a:fld>
            <a:endParaRPr lang="en-US" sz="1200">
              <a:latin typeface="+mn-lt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 txBox="1">
            <a:spLocks noGrp="1"/>
          </p:cNvSpPr>
          <p:nvPr/>
        </p:nvSpPr>
        <p:spPr bwMode="auto">
          <a:xfrm>
            <a:off x="3976333" y="8839014"/>
            <a:ext cx="3041968" cy="46529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3287" tIns="46644" rIns="93287" bIns="46644" anchor="b"/>
          <a:lstStyle/>
          <a:p>
            <a:pPr algn="r">
              <a:defRPr/>
            </a:pPr>
            <a:fld id="{11E25DD9-930C-4CE0-BAF2-4FB2DE621009}" type="slidenum">
              <a:rPr lang="en-US" sz="1200">
                <a:latin typeface="+mn-lt"/>
              </a:rPr>
              <a:pPr algn="r">
                <a:defRPr/>
              </a:pPr>
              <a:t>7</a:t>
            </a:fld>
            <a:endParaRPr lang="en-US" sz="1200">
              <a:latin typeface="+mn-lt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 txBox="1">
            <a:spLocks noGrp="1"/>
          </p:cNvSpPr>
          <p:nvPr/>
        </p:nvSpPr>
        <p:spPr bwMode="auto">
          <a:xfrm>
            <a:off x="3976333" y="8839014"/>
            <a:ext cx="3041968" cy="46529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3287" tIns="46644" rIns="93287" bIns="46644" anchor="b"/>
          <a:lstStyle/>
          <a:p>
            <a:pPr algn="r">
              <a:defRPr/>
            </a:pPr>
            <a:fld id="{B11907B6-4C00-423F-BD82-1CC50B049E7D}" type="slidenum">
              <a:rPr lang="en-US" sz="1200">
                <a:latin typeface="+mn-lt"/>
              </a:rPr>
              <a:pPr algn="r">
                <a:defRPr/>
              </a:pPr>
              <a:t>8</a:t>
            </a:fld>
            <a:endParaRPr lang="en-US" sz="1200">
              <a:latin typeface="+mn-lt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 txBox="1">
            <a:spLocks noGrp="1"/>
          </p:cNvSpPr>
          <p:nvPr/>
        </p:nvSpPr>
        <p:spPr bwMode="auto">
          <a:xfrm>
            <a:off x="3976333" y="8839014"/>
            <a:ext cx="3041968" cy="46529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3287" tIns="46644" rIns="93287" bIns="46644" anchor="b"/>
          <a:lstStyle/>
          <a:p>
            <a:pPr algn="r">
              <a:defRPr/>
            </a:pPr>
            <a:fld id="{4150D83F-4267-4D12-A3BA-1937A26690E8}" type="slidenum">
              <a:rPr lang="en-US" sz="1200">
                <a:latin typeface="+mn-lt"/>
              </a:rPr>
              <a:pPr algn="r">
                <a:defRPr/>
              </a:pPr>
              <a:t>9</a:t>
            </a:fld>
            <a:endParaRPr lang="en-US" sz="1200">
              <a:latin typeface="+mn-lt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8/1/2012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E3D08-6B4C-4B7A-9ACF-6723575FD6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8/1/2012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605795-E7FB-47C9-9161-231CDEFDFB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8/1/2012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A80BEB-DCC8-43E3-A2DF-0BC0640E3B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8/1/2012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AEEA66-50A0-4B4F-8099-25D5FA09F8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8/1/2012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8C6C1A-F31F-4DD3-9027-7191C99407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8/1/2012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9BCC0D-9373-48C3-9ADC-91FF3E051E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8/1/2012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2F99F2-C33B-4208-A135-9CF577505B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8/1/2012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69F7AD-1955-41BA-B422-3DE49790AB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8/1/2012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D33558-74B6-4BBF-9420-7849603793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8/1/2012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E40CF5-83DC-4E7C-A3E8-333104B622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8/1/2012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197E62-D379-4D2F-918D-A8C6DA67CB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8/1/2012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33A862E-C0F4-4931-9F5F-4AD6D8D43F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3.gif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3.gif"/><Relationship Id="rId4" Type="http://schemas.openxmlformats.org/officeDocument/2006/relationships/image" Target="../media/image2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3.gif"/><Relationship Id="rId4" Type="http://schemas.openxmlformats.org/officeDocument/2006/relationships/image" Target="../media/image2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11.bin"/><Relationship Id="rId5" Type="http://schemas.openxmlformats.org/officeDocument/2006/relationships/image" Target="../media/image3.gif"/><Relationship Id="rId4" Type="http://schemas.openxmlformats.org/officeDocument/2006/relationships/image" Target="../media/image2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12.bin"/><Relationship Id="rId5" Type="http://schemas.openxmlformats.org/officeDocument/2006/relationships/image" Target="../media/image3.gif"/><Relationship Id="rId4" Type="http://schemas.openxmlformats.org/officeDocument/2006/relationships/image" Target="../media/image2.gi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13.bin"/><Relationship Id="rId5" Type="http://schemas.openxmlformats.org/officeDocument/2006/relationships/image" Target="../media/image3.gif"/><Relationship Id="rId4" Type="http://schemas.openxmlformats.org/officeDocument/2006/relationships/image" Target="../media/image2.gi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notesSlide" Target="../notesSlides/notesSlide15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14.bin"/><Relationship Id="rId5" Type="http://schemas.openxmlformats.org/officeDocument/2006/relationships/image" Target="../media/image3.gif"/><Relationship Id="rId4" Type="http://schemas.openxmlformats.org/officeDocument/2006/relationships/image" Target="../media/image2.gi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15.bin"/><Relationship Id="rId5" Type="http://schemas.openxmlformats.org/officeDocument/2006/relationships/image" Target="../media/image3.gif"/><Relationship Id="rId4" Type="http://schemas.openxmlformats.org/officeDocument/2006/relationships/image" Target="../media/image2.gi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notesSlide" Target="../notesSlides/notesSlide17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16.bin"/><Relationship Id="rId5" Type="http://schemas.openxmlformats.org/officeDocument/2006/relationships/image" Target="../media/image3.gif"/><Relationship Id="rId4" Type="http://schemas.openxmlformats.org/officeDocument/2006/relationships/image" Target="../media/image2.gi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17.bin"/><Relationship Id="rId5" Type="http://schemas.openxmlformats.org/officeDocument/2006/relationships/image" Target="../media/image3.gif"/><Relationship Id="rId4" Type="http://schemas.openxmlformats.org/officeDocument/2006/relationships/image" Target="../media/image2.gi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18.bin"/><Relationship Id="rId5" Type="http://schemas.openxmlformats.org/officeDocument/2006/relationships/image" Target="../media/image3.gif"/><Relationship Id="rId4" Type="http://schemas.openxmlformats.org/officeDocument/2006/relationships/image" Target="../media/image2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19.bin"/><Relationship Id="rId5" Type="http://schemas.openxmlformats.org/officeDocument/2006/relationships/image" Target="../media/image3.gif"/><Relationship Id="rId4" Type="http://schemas.openxmlformats.org/officeDocument/2006/relationships/image" Target="../media/image2.gi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20.bin"/><Relationship Id="rId5" Type="http://schemas.openxmlformats.org/officeDocument/2006/relationships/image" Target="../media/image3.gif"/><Relationship Id="rId4" Type="http://schemas.openxmlformats.org/officeDocument/2006/relationships/image" Target="../media/image2.gi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21.bin"/><Relationship Id="rId5" Type="http://schemas.openxmlformats.org/officeDocument/2006/relationships/image" Target="../media/image3.gif"/><Relationship Id="rId4" Type="http://schemas.openxmlformats.org/officeDocument/2006/relationships/image" Target="../media/image2.gi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6" Type="http://schemas.openxmlformats.org/officeDocument/2006/relationships/oleObject" Target="../embeddings/oleObject22.bin"/><Relationship Id="rId5" Type="http://schemas.openxmlformats.org/officeDocument/2006/relationships/image" Target="../media/image3.gif"/><Relationship Id="rId4" Type="http://schemas.openxmlformats.org/officeDocument/2006/relationships/image" Target="../media/image2.gi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Relationship Id="rId6" Type="http://schemas.openxmlformats.org/officeDocument/2006/relationships/oleObject" Target="../embeddings/oleObject23.bin"/><Relationship Id="rId5" Type="http://schemas.openxmlformats.org/officeDocument/2006/relationships/image" Target="../media/image3.gif"/><Relationship Id="rId4" Type="http://schemas.openxmlformats.org/officeDocument/2006/relationships/image" Target="../media/image2.gi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Relationship Id="rId6" Type="http://schemas.openxmlformats.org/officeDocument/2006/relationships/oleObject" Target="../embeddings/oleObject24.bin"/><Relationship Id="rId5" Type="http://schemas.openxmlformats.org/officeDocument/2006/relationships/image" Target="../media/image3.gif"/><Relationship Id="rId4" Type="http://schemas.openxmlformats.org/officeDocument/2006/relationships/image" Target="../media/image2.gi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5.vml"/><Relationship Id="rId6" Type="http://schemas.openxmlformats.org/officeDocument/2006/relationships/oleObject" Target="../embeddings/oleObject25.bin"/><Relationship Id="rId5" Type="http://schemas.openxmlformats.org/officeDocument/2006/relationships/image" Target="../media/image3.gif"/><Relationship Id="rId4" Type="http://schemas.openxmlformats.org/officeDocument/2006/relationships/image" Target="../media/image2.gi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6.vml"/><Relationship Id="rId6" Type="http://schemas.openxmlformats.org/officeDocument/2006/relationships/oleObject" Target="../embeddings/oleObject26.bin"/><Relationship Id="rId5" Type="http://schemas.openxmlformats.org/officeDocument/2006/relationships/image" Target="../media/image3.gif"/><Relationship Id="rId4" Type="http://schemas.openxmlformats.org/officeDocument/2006/relationships/image" Target="../media/image2.gif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File:Cottagecheese200px.jpg" TargetMode="External"/><Relationship Id="rId3" Type="http://schemas.openxmlformats.org/officeDocument/2006/relationships/notesSlide" Target="../notesSlides/notesSlide28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7.vml"/><Relationship Id="rId6" Type="http://schemas.openxmlformats.org/officeDocument/2006/relationships/oleObject" Target="../embeddings/oleObject27.bin"/><Relationship Id="rId5" Type="http://schemas.openxmlformats.org/officeDocument/2006/relationships/image" Target="../media/image3.gif"/><Relationship Id="rId4" Type="http://schemas.openxmlformats.org/officeDocument/2006/relationships/image" Target="../media/image2.gif"/><Relationship Id="rId9" Type="http://schemas.openxmlformats.org/officeDocument/2006/relationships/image" Target="../media/image7.jpe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8.vml"/><Relationship Id="rId6" Type="http://schemas.openxmlformats.org/officeDocument/2006/relationships/oleObject" Target="../embeddings/oleObject28.bin"/><Relationship Id="rId5" Type="http://schemas.openxmlformats.org/officeDocument/2006/relationships/image" Target="../media/image3.gif"/><Relationship Id="rId4" Type="http://schemas.openxmlformats.org/officeDocument/2006/relationships/image" Target="../media/image2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3.gif"/><Relationship Id="rId4" Type="http://schemas.openxmlformats.org/officeDocument/2006/relationships/image" Target="../media/image2.gif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9.vml"/><Relationship Id="rId6" Type="http://schemas.openxmlformats.org/officeDocument/2006/relationships/oleObject" Target="../embeddings/oleObject29.bin"/><Relationship Id="rId5" Type="http://schemas.openxmlformats.org/officeDocument/2006/relationships/image" Target="../media/image3.gif"/><Relationship Id="rId4" Type="http://schemas.openxmlformats.org/officeDocument/2006/relationships/image" Target="../media/image2.gi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0.vml"/><Relationship Id="rId6" Type="http://schemas.openxmlformats.org/officeDocument/2006/relationships/oleObject" Target="../embeddings/oleObject30.bin"/><Relationship Id="rId5" Type="http://schemas.openxmlformats.org/officeDocument/2006/relationships/image" Target="../media/image3.gif"/><Relationship Id="rId4" Type="http://schemas.openxmlformats.org/officeDocument/2006/relationships/image" Target="../media/image2.gif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1.vml"/><Relationship Id="rId6" Type="http://schemas.openxmlformats.org/officeDocument/2006/relationships/oleObject" Target="../embeddings/oleObject31.bin"/><Relationship Id="rId5" Type="http://schemas.openxmlformats.org/officeDocument/2006/relationships/image" Target="../media/image3.gif"/><Relationship Id="rId4" Type="http://schemas.openxmlformats.org/officeDocument/2006/relationships/image" Target="../media/image2.gif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2.vml"/><Relationship Id="rId6" Type="http://schemas.openxmlformats.org/officeDocument/2006/relationships/oleObject" Target="../embeddings/oleObject32.bin"/><Relationship Id="rId5" Type="http://schemas.openxmlformats.org/officeDocument/2006/relationships/image" Target="../media/image3.gif"/><Relationship Id="rId4" Type="http://schemas.openxmlformats.org/officeDocument/2006/relationships/image" Target="../media/image2.gif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3.vml"/><Relationship Id="rId6" Type="http://schemas.openxmlformats.org/officeDocument/2006/relationships/oleObject" Target="../embeddings/oleObject33.bin"/><Relationship Id="rId5" Type="http://schemas.openxmlformats.org/officeDocument/2006/relationships/image" Target="../media/image3.gif"/><Relationship Id="rId4" Type="http://schemas.openxmlformats.org/officeDocument/2006/relationships/image" Target="../media/image2.gif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5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4.vml"/><Relationship Id="rId6" Type="http://schemas.openxmlformats.org/officeDocument/2006/relationships/oleObject" Target="../embeddings/oleObject34.bin"/><Relationship Id="rId5" Type="http://schemas.openxmlformats.org/officeDocument/2006/relationships/image" Target="../media/image3.gif"/><Relationship Id="rId4" Type="http://schemas.openxmlformats.org/officeDocument/2006/relationships/image" Target="../media/image2.gif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6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5.vml"/><Relationship Id="rId6" Type="http://schemas.openxmlformats.org/officeDocument/2006/relationships/oleObject" Target="../embeddings/oleObject35.bin"/><Relationship Id="rId5" Type="http://schemas.openxmlformats.org/officeDocument/2006/relationships/image" Target="../media/image3.gif"/><Relationship Id="rId4" Type="http://schemas.openxmlformats.org/officeDocument/2006/relationships/image" Target="../media/image2.gif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7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6.vml"/><Relationship Id="rId6" Type="http://schemas.openxmlformats.org/officeDocument/2006/relationships/oleObject" Target="../embeddings/oleObject36.bin"/><Relationship Id="rId5" Type="http://schemas.openxmlformats.org/officeDocument/2006/relationships/image" Target="../media/image3.gif"/><Relationship Id="rId4" Type="http://schemas.openxmlformats.org/officeDocument/2006/relationships/image" Target="../media/image2.gif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8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7.vml"/><Relationship Id="rId6" Type="http://schemas.openxmlformats.org/officeDocument/2006/relationships/oleObject" Target="../embeddings/oleObject37.bin"/><Relationship Id="rId5" Type="http://schemas.openxmlformats.org/officeDocument/2006/relationships/image" Target="../media/image3.gif"/><Relationship Id="rId4" Type="http://schemas.openxmlformats.org/officeDocument/2006/relationships/image" Target="../media/image2.gif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9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8.vml"/><Relationship Id="rId6" Type="http://schemas.openxmlformats.org/officeDocument/2006/relationships/oleObject" Target="../embeddings/oleObject38.bin"/><Relationship Id="rId5" Type="http://schemas.openxmlformats.org/officeDocument/2006/relationships/image" Target="../media/image3.gif"/><Relationship Id="rId4" Type="http://schemas.openxmlformats.org/officeDocument/2006/relationships/image" Target="../media/image2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3.gif"/><Relationship Id="rId4" Type="http://schemas.openxmlformats.org/officeDocument/2006/relationships/image" Target="../media/image2.gif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0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9.vml"/><Relationship Id="rId6" Type="http://schemas.openxmlformats.org/officeDocument/2006/relationships/oleObject" Target="../embeddings/oleObject39.bin"/><Relationship Id="rId5" Type="http://schemas.openxmlformats.org/officeDocument/2006/relationships/image" Target="../media/image3.gif"/><Relationship Id="rId4" Type="http://schemas.openxmlformats.org/officeDocument/2006/relationships/image" Target="../media/image2.gif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1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0.vml"/><Relationship Id="rId6" Type="http://schemas.openxmlformats.org/officeDocument/2006/relationships/oleObject" Target="../embeddings/oleObject40.bin"/><Relationship Id="rId5" Type="http://schemas.openxmlformats.org/officeDocument/2006/relationships/image" Target="../media/image3.gif"/><Relationship Id="rId4" Type="http://schemas.openxmlformats.org/officeDocument/2006/relationships/image" Target="../media/image2.gif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2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1.vml"/><Relationship Id="rId6" Type="http://schemas.openxmlformats.org/officeDocument/2006/relationships/oleObject" Target="../embeddings/oleObject41.bin"/><Relationship Id="rId5" Type="http://schemas.openxmlformats.org/officeDocument/2006/relationships/image" Target="../media/image3.gif"/><Relationship Id="rId4" Type="http://schemas.openxmlformats.org/officeDocument/2006/relationships/image" Target="../media/image2.gif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3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2.vml"/><Relationship Id="rId6" Type="http://schemas.openxmlformats.org/officeDocument/2006/relationships/oleObject" Target="../embeddings/oleObject42.bin"/><Relationship Id="rId5" Type="http://schemas.openxmlformats.org/officeDocument/2006/relationships/image" Target="../media/image3.gif"/><Relationship Id="rId4" Type="http://schemas.openxmlformats.org/officeDocument/2006/relationships/image" Target="../media/image2.gif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4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3.vml"/><Relationship Id="rId6" Type="http://schemas.openxmlformats.org/officeDocument/2006/relationships/oleObject" Target="../embeddings/oleObject43.bin"/><Relationship Id="rId5" Type="http://schemas.openxmlformats.org/officeDocument/2006/relationships/image" Target="../media/image3.gif"/><Relationship Id="rId4" Type="http://schemas.openxmlformats.org/officeDocument/2006/relationships/image" Target="../media/image2.gif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5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4.vml"/><Relationship Id="rId6" Type="http://schemas.openxmlformats.org/officeDocument/2006/relationships/oleObject" Target="../embeddings/oleObject44.bin"/><Relationship Id="rId5" Type="http://schemas.openxmlformats.org/officeDocument/2006/relationships/image" Target="../media/image3.gif"/><Relationship Id="rId4" Type="http://schemas.openxmlformats.org/officeDocument/2006/relationships/image" Target="../media/image2.gif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6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5.vml"/><Relationship Id="rId6" Type="http://schemas.openxmlformats.org/officeDocument/2006/relationships/oleObject" Target="../embeddings/oleObject45.bin"/><Relationship Id="rId5" Type="http://schemas.openxmlformats.org/officeDocument/2006/relationships/image" Target="../media/image3.gif"/><Relationship Id="rId4" Type="http://schemas.openxmlformats.org/officeDocument/2006/relationships/image" Target="../media/image2.gif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7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6.vml"/><Relationship Id="rId6" Type="http://schemas.openxmlformats.org/officeDocument/2006/relationships/oleObject" Target="../embeddings/oleObject46.bin"/><Relationship Id="rId5" Type="http://schemas.openxmlformats.org/officeDocument/2006/relationships/image" Target="../media/image3.gif"/><Relationship Id="rId4" Type="http://schemas.openxmlformats.org/officeDocument/2006/relationships/image" Target="../media/image2.gif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8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7.vml"/><Relationship Id="rId6" Type="http://schemas.openxmlformats.org/officeDocument/2006/relationships/oleObject" Target="../embeddings/oleObject47.bin"/><Relationship Id="rId5" Type="http://schemas.openxmlformats.org/officeDocument/2006/relationships/image" Target="../media/image3.gif"/><Relationship Id="rId4" Type="http://schemas.openxmlformats.org/officeDocument/2006/relationships/image" Target="../media/image2.gif"/></Relationships>
</file>

<file path=ppt/slides/_rels/slide49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File:Brioche.jpg" TargetMode="External"/><Relationship Id="rId3" Type="http://schemas.openxmlformats.org/officeDocument/2006/relationships/notesSlide" Target="../notesSlides/notesSlide49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8.vml"/><Relationship Id="rId6" Type="http://schemas.openxmlformats.org/officeDocument/2006/relationships/oleObject" Target="../embeddings/oleObject48.bin"/><Relationship Id="rId5" Type="http://schemas.openxmlformats.org/officeDocument/2006/relationships/image" Target="../media/image3.gif"/><Relationship Id="rId4" Type="http://schemas.openxmlformats.org/officeDocument/2006/relationships/image" Target="../media/image2.gif"/><Relationship Id="rId9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3.gif"/><Relationship Id="rId4" Type="http://schemas.openxmlformats.org/officeDocument/2006/relationships/image" Target="../media/image2.gif"/></Relationships>
</file>

<file path=ppt/slides/_rels/slide5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notesSlide" Target="../notesSlides/notesSlide50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9.vml"/><Relationship Id="rId6" Type="http://schemas.openxmlformats.org/officeDocument/2006/relationships/oleObject" Target="../embeddings/oleObject49.bin"/><Relationship Id="rId5" Type="http://schemas.openxmlformats.org/officeDocument/2006/relationships/image" Target="../media/image3.gif"/><Relationship Id="rId4" Type="http://schemas.openxmlformats.org/officeDocument/2006/relationships/image" Target="../media/image2.gif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1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0.vml"/><Relationship Id="rId6" Type="http://schemas.openxmlformats.org/officeDocument/2006/relationships/oleObject" Target="../embeddings/oleObject50.bin"/><Relationship Id="rId5" Type="http://schemas.openxmlformats.org/officeDocument/2006/relationships/image" Target="../media/image3.gif"/><Relationship Id="rId4" Type="http://schemas.openxmlformats.org/officeDocument/2006/relationships/image" Target="../media/image2.gif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2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1.vml"/><Relationship Id="rId6" Type="http://schemas.openxmlformats.org/officeDocument/2006/relationships/oleObject" Target="../embeddings/oleObject51.bin"/><Relationship Id="rId5" Type="http://schemas.openxmlformats.org/officeDocument/2006/relationships/image" Target="../media/image3.gif"/><Relationship Id="rId4" Type="http://schemas.openxmlformats.org/officeDocument/2006/relationships/image" Target="../media/image2.gif"/></Relationships>
</file>

<file path=ppt/slides/_rels/slide5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notesSlide" Target="../notesSlides/notesSlide53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2.vml"/><Relationship Id="rId6" Type="http://schemas.openxmlformats.org/officeDocument/2006/relationships/oleObject" Target="../embeddings/oleObject52.bin"/><Relationship Id="rId5" Type="http://schemas.openxmlformats.org/officeDocument/2006/relationships/image" Target="../media/image3.gif"/><Relationship Id="rId4" Type="http://schemas.openxmlformats.org/officeDocument/2006/relationships/image" Target="../media/image2.gif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4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3.vml"/><Relationship Id="rId6" Type="http://schemas.openxmlformats.org/officeDocument/2006/relationships/oleObject" Target="../embeddings/oleObject53.bin"/><Relationship Id="rId5" Type="http://schemas.openxmlformats.org/officeDocument/2006/relationships/image" Target="../media/image3.gif"/><Relationship Id="rId4" Type="http://schemas.openxmlformats.org/officeDocument/2006/relationships/image" Target="../media/image2.gif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5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4.vml"/><Relationship Id="rId6" Type="http://schemas.openxmlformats.org/officeDocument/2006/relationships/oleObject" Target="../embeddings/oleObject54.bin"/><Relationship Id="rId5" Type="http://schemas.openxmlformats.org/officeDocument/2006/relationships/image" Target="../media/image3.gif"/><Relationship Id="rId4" Type="http://schemas.openxmlformats.org/officeDocument/2006/relationships/image" Target="../media/image2.gif"/></Relationships>
</file>

<file path=ppt/slides/_rels/slide5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notesSlide" Target="../notesSlides/notesSlide56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5.vml"/><Relationship Id="rId6" Type="http://schemas.openxmlformats.org/officeDocument/2006/relationships/oleObject" Target="../embeddings/oleObject55.bin"/><Relationship Id="rId5" Type="http://schemas.openxmlformats.org/officeDocument/2006/relationships/image" Target="../media/image3.gif"/><Relationship Id="rId4" Type="http://schemas.openxmlformats.org/officeDocument/2006/relationships/image" Target="../media/image2.gif"/></Relationships>
</file>

<file path=ppt/slides/_rels/slide5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notesSlide" Target="../notesSlides/notesSlide57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6.vml"/><Relationship Id="rId6" Type="http://schemas.openxmlformats.org/officeDocument/2006/relationships/oleObject" Target="../embeddings/oleObject56.bin"/><Relationship Id="rId5" Type="http://schemas.openxmlformats.org/officeDocument/2006/relationships/image" Target="../media/image3.gif"/><Relationship Id="rId4" Type="http://schemas.openxmlformats.org/officeDocument/2006/relationships/image" Target="../media/image2.gif"/><Relationship Id="rId9" Type="http://schemas.openxmlformats.org/officeDocument/2006/relationships/image" Target="../media/image13.jpeg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8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7.vml"/><Relationship Id="rId6" Type="http://schemas.openxmlformats.org/officeDocument/2006/relationships/oleObject" Target="../embeddings/oleObject57.bin"/><Relationship Id="rId5" Type="http://schemas.openxmlformats.org/officeDocument/2006/relationships/image" Target="../media/image3.gif"/><Relationship Id="rId4" Type="http://schemas.openxmlformats.org/officeDocument/2006/relationships/image" Target="../media/image2.gif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9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8.vml"/><Relationship Id="rId6" Type="http://schemas.openxmlformats.org/officeDocument/2006/relationships/oleObject" Target="../embeddings/oleObject58.bin"/><Relationship Id="rId5" Type="http://schemas.openxmlformats.org/officeDocument/2006/relationships/image" Target="../media/image3.gif"/><Relationship Id="rId4" Type="http://schemas.openxmlformats.org/officeDocument/2006/relationships/image" Target="../media/image2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3.gif"/><Relationship Id="rId4" Type="http://schemas.openxmlformats.org/officeDocument/2006/relationships/image" Target="../media/image2.gif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0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9.vml"/><Relationship Id="rId6" Type="http://schemas.openxmlformats.org/officeDocument/2006/relationships/oleObject" Target="../embeddings/oleObject59.bin"/><Relationship Id="rId5" Type="http://schemas.openxmlformats.org/officeDocument/2006/relationships/image" Target="../media/image3.gif"/><Relationship Id="rId4" Type="http://schemas.openxmlformats.org/officeDocument/2006/relationships/image" Target="../media/image2.gif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1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0.vml"/><Relationship Id="rId6" Type="http://schemas.openxmlformats.org/officeDocument/2006/relationships/oleObject" Target="../embeddings/oleObject60.bin"/><Relationship Id="rId5" Type="http://schemas.openxmlformats.org/officeDocument/2006/relationships/image" Target="../media/image3.gif"/><Relationship Id="rId4" Type="http://schemas.openxmlformats.org/officeDocument/2006/relationships/image" Target="../media/image2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3.gif"/><Relationship Id="rId4" Type="http://schemas.openxmlformats.org/officeDocument/2006/relationships/image" Target="../media/image2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3.gif"/><Relationship Id="rId4" Type="http://schemas.openxmlformats.org/officeDocument/2006/relationships/image" Target="../media/image2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3.gif"/><Relationship Id="rId4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37160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345" name="Rectangle 9"/>
          <p:cNvSpPr>
            <a:spLocks noGrp="1"/>
          </p:cNvSpPr>
          <p:nvPr>
            <p:ph type="body" idx="4294967295"/>
          </p:nvPr>
        </p:nvSpPr>
        <p:spPr>
          <a:xfrm>
            <a:off x="1066800" y="1600200"/>
            <a:ext cx="7620000" cy="4525963"/>
          </a:xfrm>
        </p:spPr>
        <p:txBody>
          <a:bodyPr/>
          <a:lstStyle/>
          <a:p>
            <a:pPr marL="609600" indent="-609600" algn="ctr">
              <a:buFont typeface="Arial" charset="0"/>
              <a:buNone/>
            </a:pPr>
            <a:endParaRPr lang="en-US" sz="5400" i="1" smtClean="0">
              <a:solidFill>
                <a:schemeClr val="accent2"/>
              </a:solidFill>
            </a:endParaRPr>
          </a:p>
          <a:p>
            <a:pPr marL="609600" indent="-609600" algn="ctr">
              <a:buFont typeface="Arial" charset="0"/>
              <a:buNone/>
            </a:pPr>
            <a:endParaRPr lang="en-US" sz="5400" i="1" smtClean="0">
              <a:solidFill>
                <a:schemeClr val="accent2"/>
              </a:solidFill>
            </a:endParaRPr>
          </a:p>
          <a:p>
            <a:pPr marL="609600" indent="-609600"/>
            <a:endParaRPr lang="en-US" sz="5400" smtClean="0"/>
          </a:p>
        </p:txBody>
      </p:sp>
      <p:sp>
        <p:nvSpPr>
          <p:cNvPr id="5" name="Rectangle 4"/>
          <p:cNvSpPr/>
          <p:nvPr/>
        </p:nvSpPr>
        <p:spPr>
          <a:xfrm>
            <a:off x="0" y="1371600"/>
            <a:ext cx="838200" cy="5486400"/>
          </a:xfrm>
          <a:prstGeom prst="rect">
            <a:avLst/>
          </a:prstGeom>
          <a:solidFill>
            <a:srgbClr val="C00000"/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4341" name="Picture 2" descr="Curriculum Center Log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90600" y="6227763"/>
            <a:ext cx="4343400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2" name="Picture 5" descr="C:\Users\hblount\Documents\My Documents\Center Artwork\DoubleT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382000" y="6184900"/>
            <a:ext cx="615950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4344" name="Object 8"/>
          <p:cNvGraphicFramePr>
            <a:graphicFrameLocks noChangeAspect="1"/>
          </p:cNvGraphicFramePr>
          <p:nvPr/>
        </p:nvGraphicFramePr>
        <p:xfrm>
          <a:off x="2209800" y="1447800"/>
          <a:ext cx="6096000" cy="406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8" name="Chart" r:id="rId6" imgW="6096000" imgH="4067251" progId="MSGraph.Chart.8">
                  <p:embed followColorScheme="full"/>
                </p:oleObj>
              </mc:Choice>
              <mc:Fallback>
                <p:oleObj name="Chart" r:id="rId6" imgW="6096000" imgH="4067251" progId="MSGraph.Chart.8">
                  <p:embed followColorScheme="full"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1447800"/>
                        <a:ext cx="6096000" cy="4067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" name="Title 1"/>
          <p:cNvPicPr>
            <a:picLocks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676400" y="2362200"/>
            <a:ext cx="62484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7" name="Rectangle 1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8/1/2012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37160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612007" y="497078"/>
            <a:ext cx="5913836" cy="821317"/>
          </a:xfrm>
          <a:noFill/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Fun In the Food </a:t>
            </a:r>
            <a:b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Science Classroom</a:t>
            </a:r>
            <a:endParaRPr lang="en-US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8676" name="Rectangle 4"/>
          <p:cNvSpPr>
            <a:spLocks noGrp="1"/>
          </p:cNvSpPr>
          <p:nvPr>
            <p:ph type="body" idx="1"/>
          </p:nvPr>
        </p:nvSpPr>
        <p:spPr>
          <a:xfrm>
            <a:off x="1066800" y="1600200"/>
            <a:ext cx="7620000" cy="4525963"/>
          </a:xfrm>
        </p:spPr>
        <p:txBody>
          <a:bodyPr/>
          <a:lstStyle/>
          <a:p>
            <a:pPr marL="609600" indent="-609600" algn="ctr">
              <a:buFont typeface="Arial" charset="0"/>
              <a:buNone/>
            </a:pPr>
            <a:endParaRPr lang="en-US" sz="5400" i="1" smtClean="0">
              <a:solidFill>
                <a:schemeClr val="accent2"/>
              </a:solidFill>
            </a:endParaRPr>
          </a:p>
          <a:p>
            <a:pPr marL="609600" indent="-609600" algn="ctr">
              <a:buFont typeface="Arial" charset="0"/>
              <a:buNone/>
            </a:pPr>
            <a:r>
              <a:rPr lang="en-US" sz="5400" i="1" smtClean="0">
                <a:solidFill>
                  <a:schemeClr val="accent2"/>
                </a:solidFill>
              </a:rPr>
              <a:t>Foaming and Whipped Cream  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1371600"/>
            <a:ext cx="838200" cy="5486400"/>
          </a:xfrm>
          <a:prstGeom prst="rect">
            <a:avLst/>
          </a:prstGeom>
          <a:solidFill>
            <a:srgbClr val="C00000"/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28678" name="Picture 2" descr="Curriculum Center Log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90600" y="6227763"/>
            <a:ext cx="4343400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9" name="Picture 5" descr="C:\Users\hblount\Documents\My Documents\Center Artwork\DoubleT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382000" y="6184900"/>
            <a:ext cx="615950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8680" name="Object 8"/>
          <p:cNvGraphicFramePr>
            <a:graphicFrameLocks noChangeAspect="1"/>
          </p:cNvGraphicFramePr>
          <p:nvPr/>
        </p:nvGraphicFramePr>
        <p:xfrm>
          <a:off x="2209800" y="1447800"/>
          <a:ext cx="6096000" cy="406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4" name="Chart" r:id="rId6" imgW="6096000" imgH="4067251" progId="MSGraph.Chart.8">
                  <p:embed followColorScheme="full"/>
                </p:oleObj>
              </mc:Choice>
              <mc:Fallback>
                <p:oleObj name="Chart" r:id="rId6" imgW="6096000" imgH="4067251" progId="MSGraph.Chart.8">
                  <p:embed followColorScheme="full"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1447800"/>
                        <a:ext cx="6096000" cy="4067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8/1/2012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37160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612007" y="497078"/>
            <a:ext cx="5913836" cy="821317"/>
          </a:xfrm>
          <a:noFill/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Fun In the Food </a:t>
            </a:r>
            <a:b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Science Classroom</a:t>
            </a:r>
            <a:endParaRPr lang="en-US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17764" name="Rectangle 4"/>
          <p:cNvSpPr>
            <a:spLocks noGrp="1"/>
          </p:cNvSpPr>
          <p:nvPr>
            <p:ph type="body" idx="1"/>
          </p:nvPr>
        </p:nvSpPr>
        <p:spPr>
          <a:xfrm>
            <a:off x="1066800" y="1600200"/>
            <a:ext cx="7620000" cy="4525963"/>
          </a:xfrm>
        </p:spPr>
        <p:txBody>
          <a:bodyPr/>
          <a:lstStyle/>
          <a:p>
            <a:pPr marL="609600" indent="-609600">
              <a:buFont typeface="Arial" charset="0"/>
              <a:buNone/>
            </a:pPr>
            <a:r>
              <a:rPr lang="en-US" i="1" smtClean="0">
                <a:solidFill>
                  <a:schemeClr val="accent2"/>
                </a:solidFill>
              </a:rPr>
              <a:t>Foaming and Whipped Cream  </a:t>
            </a:r>
          </a:p>
          <a:p>
            <a:pPr marL="609600" indent="-609600">
              <a:buFont typeface="Arial" charset="0"/>
              <a:buNone/>
            </a:pPr>
            <a:r>
              <a:rPr lang="en-US" smtClean="0"/>
              <a:t>TEKS (19) The student understands coagulation and coalescence process associated with milk protein and cheese. The student is expected to:</a:t>
            </a:r>
          </a:p>
          <a:p>
            <a:pPr marL="609600" indent="-609600">
              <a:buFont typeface="Arial" charset="0"/>
              <a:buNone/>
            </a:pPr>
            <a:r>
              <a:rPr lang="en-US" smtClean="0"/>
              <a:t>	(F) Identify the factors that affect the ability of cream to form a foam.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1371600"/>
            <a:ext cx="838200" cy="5486400"/>
          </a:xfrm>
          <a:prstGeom prst="rect">
            <a:avLst/>
          </a:prstGeom>
          <a:solidFill>
            <a:srgbClr val="C00000"/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17766" name="Picture 2" descr="Curriculum Center Log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90600" y="6227763"/>
            <a:ext cx="4343400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7767" name="Picture 5" descr="C:\Users\hblount\Documents\My Documents\Center Artwork\DoubleT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382000" y="6184900"/>
            <a:ext cx="615950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17768" name="Object 8"/>
          <p:cNvGraphicFramePr>
            <a:graphicFrameLocks noChangeAspect="1"/>
          </p:cNvGraphicFramePr>
          <p:nvPr/>
        </p:nvGraphicFramePr>
        <p:xfrm>
          <a:off x="2209800" y="1447800"/>
          <a:ext cx="6096000" cy="406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772" name="Chart" r:id="rId6" imgW="6096000" imgH="4067251" progId="MSGraph.Chart.8">
                  <p:embed followColorScheme="full"/>
                </p:oleObj>
              </mc:Choice>
              <mc:Fallback>
                <p:oleObj name="Chart" r:id="rId6" imgW="6096000" imgH="4067251" progId="MSGraph.Chart.8">
                  <p:embed followColorScheme="full"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1447800"/>
                        <a:ext cx="6096000" cy="4067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8/1/2012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37160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612007" y="497078"/>
            <a:ext cx="5913836" cy="821317"/>
          </a:xfrm>
          <a:noFill/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Fun In the Food </a:t>
            </a:r>
            <a:b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Science Classroom</a:t>
            </a:r>
            <a:endParaRPr lang="en-US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0724" name="Rectangle 4"/>
          <p:cNvSpPr>
            <a:spLocks noGrp="1"/>
          </p:cNvSpPr>
          <p:nvPr>
            <p:ph type="body" idx="1"/>
          </p:nvPr>
        </p:nvSpPr>
        <p:spPr>
          <a:xfrm>
            <a:off x="1066800" y="1600200"/>
            <a:ext cx="7620000" cy="4525963"/>
          </a:xfrm>
        </p:spPr>
        <p:txBody>
          <a:bodyPr/>
          <a:lstStyle/>
          <a:p>
            <a:pPr marL="609600" indent="-609600">
              <a:buFont typeface="Arial" charset="0"/>
              <a:buNone/>
            </a:pPr>
            <a:r>
              <a:rPr lang="en-US" i="1" smtClean="0">
                <a:solidFill>
                  <a:schemeClr val="accent2"/>
                </a:solidFill>
              </a:rPr>
              <a:t>Foaming and Whipped Cream</a:t>
            </a:r>
          </a:p>
          <a:p>
            <a:pPr marL="609600" indent="-609600">
              <a:buFont typeface="Arial" charset="0"/>
              <a:buNone/>
            </a:pPr>
            <a:r>
              <a:rPr lang="en-US" i="1" smtClean="0">
                <a:solidFill>
                  <a:schemeClr val="accent2"/>
                </a:solidFill>
              </a:rPr>
              <a:t> </a:t>
            </a:r>
            <a:r>
              <a:rPr lang="en-US" smtClean="0"/>
              <a:t>Objective: Students will demonstrate and explain the effects temperature and agitation have on foams formed from cream </a:t>
            </a:r>
          </a:p>
          <a:p>
            <a:pPr marL="609600" indent="-609600">
              <a:buFont typeface="Arial" charset="0"/>
              <a:buNone/>
            </a:pPr>
            <a:r>
              <a:rPr lang="en-US" i="1" smtClean="0">
                <a:solidFill>
                  <a:schemeClr val="accent2"/>
                </a:solidFill>
              </a:rPr>
              <a:t> 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1371600"/>
            <a:ext cx="838200" cy="5486400"/>
          </a:xfrm>
          <a:prstGeom prst="rect">
            <a:avLst/>
          </a:prstGeom>
          <a:solidFill>
            <a:srgbClr val="C00000"/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30726" name="Picture 2" descr="Curriculum Center Log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90600" y="6227763"/>
            <a:ext cx="4343400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7" name="Picture 5" descr="C:\Users\hblount\Documents\My Documents\Center Artwork\DoubleT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382000" y="6184900"/>
            <a:ext cx="615950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0728" name="Object 8"/>
          <p:cNvGraphicFramePr>
            <a:graphicFrameLocks noChangeAspect="1"/>
          </p:cNvGraphicFramePr>
          <p:nvPr/>
        </p:nvGraphicFramePr>
        <p:xfrm>
          <a:off x="2209800" y="1447800"/>
          <a:ext cx="6096000" cy="406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2" name="Chart" r:id="rId6" imgW="6096000" imgH="4067251" progId="MSGraph.Chart.8">
                  <p:embed followColorScheme="full"/>
                </p:oleObj>
              </mc:Choice>
              <mc:Fallback>
                <p:oleObj name="Chart" r:id="rId6" imgW="6096000" imgH="4067251" progId="MSGraph.Chart.8">
                  <p:embed followColorScheme="full"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1447800"/>
                        <a:ext cx="6096000" cy="4067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8/1/2012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37160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612007" y="497078"/>
            <a:ext cx="5913836" cy="821317"/>
          </a:xfrm>
          <a:noFill/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Fun In the Food </a:t>
            </a:r>
            <a:b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Science Classroom</a:t>
            </a:r>
            <a:endParaRPr lang="en-US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80900" name="Rectangle 4"/>
          <p:cNvSpPr>
            <a:spLocks noGrp="1"/>
          </p:cNvSpPr>
          <p:nvPr>
            <p:ph type="body" idx="1"/>
          </p:nvPr>
        </p:nvSpPr>
        <p:spPr>
          <a:xfrm>
            <a:off x="1066800" y="1600200"/>
            <a:ext cx="7620000" cy="4525963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Arial" charset="0"/>
              <a:buNone/>
            </a:pPr>
            <a:r>
              <a:rPr lang="en-US" sz="2800" i="1" smtClean="0">
                <a:solidFill>
                  <a:schemeClr val="accent2"/>
                </a:solidFill>
              </a:rPr>
              <a:t>Foaming and Whipped Cream</a:t>
            </a:r>
          </a:p>
          <a:p>
            <a:pPr marL="609600" indent="-609600">
              <a:lnSpc>
                <a:spcPct val="90000"/>
              </a:lnSpc>
              <a:buFont typeface="Arial" charset="0"/>
              <a:buNone/>
            </a:pPr>
            <a:r>
              <a:rPr lang="en-US" sz="2800" smtClean="0"/>
              <a:t>Whipped Cream Experiment</a:t>
            </a:r>
          </a:p>
          <a:p>
            <a:pPr marL="609600" indent="-609600">
              <a:lnSpc>
                <a:spcPct val="90000"/>
              </a:lnSpc>
            </a:pPr>
            <a:r>
              <a:rPr lang="en-US" sz="2800" smtClean="0"/>
              <a:t>Half-cup whipping cream (or other dairy product of varying fat content)</a:t>
            </a:r>
          </a:p>
          <a:p>
            <a:pPr marL="609600" indent="-609600">
              <a:lnSpc>
                <a:spcPct val="90000"/>
              </a:lnSpc>
            </a:pPr>
            <a:r>
              <a:rPr lang="en-US" sz="2800" smtClean="0"/>
              <a:t>Place in screw cap plastic container</a:t>
            </a:r>
          </a:p>
          <a:p>
            <a:pPr marL="609600" indent="-609600">
              <a:lnSpc>
                <a:spcPct val="90000"/>
              </a:lnSpc>
            </a:pPr>
            <a:r>
              <a:rPr lang="en-US" sz="2800" smtClean="0"/>
              <a:t>Shake container vigorously</a:t>
            </a:r>
          </a:p>
          <a:p>
            <a:pPr marL="609600" indent="-609600">
              <a:lnSpc>
                <a:spcPct val="90000"/>
              </a:lnSpc>
            </a:pPr>
            <a:r>
              <a:rPr lang="en-US" sz="2800" smtClean="0"/>
              <a:t>Check consistency of foam approximately every 2 min</a:t>
            </a:r>
          </a:p>
          <a:p>
            <a:pPr marL="609600" indent="-609600">
              <a:lnSpc>
                <a:spcPct val="90000"/>
              </a:lnSpc>
            </a:pPr>
            <a:r>
              <a:rPr lang="en-US" sz="2800" smtClean="0"/>
              <a:t>Continue agitation until foam breaks and butter forms </a:t>
            </a:r>
          </a:p>
          <a:p>
            <a:pPr marL="609600" indent="-609600">
              <a:lnSpc>
                <a:spcPct val="90000"/>
              </a:lnSpc>
            </a:pPr>
            <a:endParaRPr lang="en-US" sz="2800" smtClean="0"/>
          </a:p>
        </p:txBody>
      </p:sp>
      <p:sp>
        <p:nvSpPr>
          <p:cNvPr id="5" name="Rectangle 4"/>
          <p:cNvSpPr/>
          <p:nvPr/>
        </p:nvSpPr>
        <p:spPr>
          <a:xfrm>
            <a:off x="0" y="1371600"/>
            <a:ext cx="838200" cy="5486400"/>
          </a:xfrm>
          <a:prstGeom prst="rect">
            <a:avLst/>
          </a:prstGeom>
          <a:solidFill>
            <a:srgbClr val="C00000"/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80902" name="Picture 2" descr="Curriculum Center Log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90600" y="6227763"/>
            <a:ext cx="4343400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0903" name="Picture 5" descr="C:\Users\hblount\Documents\My Documents\Center Artwork\DoubleT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382000" y="6184900"/>
            <a:ext cx="615950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0904" name="Object 8"/>
          <p:cNvGraphicFramePr>
            <a:graphicFrameLocks noChangeAspect="1"/>
          </p:cNvGraphicFramePr>
          <p:nvPr/>
        </p:nvGraphicFramePr>
        <p:xfrm>
          <a:off x="2209800" y="1447800"/>
          <a:ext cx="6096000" cy="406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08" name="Chart" r:id="rId6" imgW="6096000" imgH="4067251" progId="MSGraph.Chart.8">
                  <p:embed followColorScheme="full"/>
                </p:oleObj>
              </mc:Choice>
              <mc:Fallback>
                <p:oleObj name="Chart" r:id="rId6" imgW="6096000" imgH="4067251" progId="MSGraph.Chart.8">
                  <p:embed followColorScheme="full"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1447800"/>
                        <a:ext cx="6096000" cy="4067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8/1/2012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37160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612007" y="497078"/>
            <a:ext cx="5913836" cy="821317"/>
          </a:xfrm>
          <a:noFill/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Fun In the Food </a:t>
            </a:r>
            <a:b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Science Classroom</a:t>
            </a:r>
            <a:endParaRPr lang="en-US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89092" name="Rectangle 4"/>
          <p:cNvSpPr>
            <a:spLocks noGrp="1"/>
          </p:cNvSpPr>
          <p:nvPr>
            <p:ph type="body" idx="1"/>
          </p:nvPr>
        </p:nvSpPr>
        <p:spPr>
          <a:xfrm>
            <a:off x="1066800" y="1600200"/>
            <a:ext cx="7620000" cy="4525963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Font typeface="Arial" charset="0"/>
              <a:buNone/>
            </a:pPr>
            <a:r>
              <a:rPr lang="en-US" sz="2400" i="1" smtClean="0">
                <a:solidFill>
                  <a:schemeClr val="accent2"/>
                </a:solidFill>
              </a:rPr>
              <a:t>Foaming and Whipped Cream</a:t>
            </a:r>
          </a:p>
          <a:p>
            <a:pPr marL="609600" indent="-609600">
              <a:lnSpc>
                <a:spcPct val="80000"/>
              </a:lnSpc>
              <a:buFont typeface="Arial" charset="0"/>
              <a:buNone/>
            </a:pPr>
            <a:endParaRPr lang="en-US" sz="2400" smtClean="0"/>
          </a:p>
          <a:p>
            <a:pPr marL="609600" indent="-609600">
              <a:lnSpc>
                <a:spcPct val="80000"/>
              </a:lnSpc>
              <a:buFont typeface="Arial" charset="0"/>
              <a:buNone/>
            </a:pPr>
            <a:r>
              <a:rPr lang="en-US" sz="2400" smtClean="0"/>
              <a:t>Potential variables</a:t>
            </a:r>
          </a:p>
          <a:p>
            <a:pPr marL="609600" indent="-609600">
              <a:lnSpc>
                <a:spcPct val="80000"/>
              </a:lnSpc>
            </a:pPr>
            <a:r>
              <a:rPr lang="en-US" sz="2400" smtClean="0"/>
              <a:t>Fat content of dairy product (evaporated milk 7.25% fat, half and half 10 to 18%, light cream 18 to 30%, light whipping cream 30 to 36%, heavy whipping cream &gt;36%)</a:t>
            </a:r>
          </a:p>
          <a:p>
            <a:pPr marL="609600" indent="-609600">
              <a:lnSpc>
                <a:spcPct val="80000"/>
              </a:lnSpc>
            </a:pPr>
            <a:r>
              <a:rPr lang="en-US" sz="2400" smtClean="0"/>
              <a:t>Temperature of heavy whipping cream</a:t>
            </a:r>
          </a:p>
          <a:p>
            <a:pPr marL="609600" indent="-609600">
              <a:lnSpc>
                <a:spcPct val="80000"/>
              </a:lnSpc>
            </a:pPr>
            <a:r>
              <a:rPr lang="en-US" sz="2400" smtClean="0"/>
              <a:t>Time of agitation</a:t>
            </a:r>
          </a:p>
          <a:p>
            <a:pPr marL="609600" indent="-609600">
              <a:lnSpc>
                <a:spcPct val="80000"/>
              </a:lnSpc>
            </a:pPr>
            <a:r>
              <a:rPr lang="en-US" sz="2400" smtClean="0"/>
              <a:t>Age of whipping cream</a:t>
            </a:r>
          </a:p>
          <a:p>
            <a:pPr marL="609600" indent="-609600">
              <a:lnSpc>
                <a:spcPct val="80000"/>
              </a:lnSpc>
            </a:pPr>
            <a:r>
              <a:rPr lang="en-US" sz="2400" smtClean="0"/>
              <a:t>Addition of sugar (when added, gradual addition or dump method)</a:t>
            </a:r>
          </a:p>
          <a:p>
            <a:pPr marL="609600" indent="-609600">
              <a:lnSpc>
                <a:spcPct val="80000"/>
              </a:lnSpc>
              <a:buFont typeface="Arial" charset="0"/>
              <a:buNone/>
            </a:pPr>
            <a:endParaRPr lang="en-US" sz="2400" smtClean="0"/>
          </a:p>
          <a:p>
            <a:pPr marL="609600" indent="-609600">
              <a:lnSpc>
                <a:spcPct val="80000"/>
              </a:lnSpc>
            </a:pPr>
            <a:endParaRPr lang="en-US" sz="2400" smtClean="0"/>
          </a:p>
        </p:txBody>
      </p:sp>
      <p:sp>
        <p:nvSpPr>
          <p:cNvPr id="5" name="Rectangle 4"/>
          <p:cNvSpPr/>
          <p:nvPr/>
        </p:nvSpPr>
        <p:spPr>
          <a:xfrm>
            <a:off x="0" y="1371600"/>
            <a:ext cx="838200" cy="5486400"/>
          </a:xfrm>
          <a:prstGeom prst="rect">
            <a:avLst/>
          </a:prstGeom>
          <a:solidFill>
            <a:srgbClr val="C00000"/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89094" name="Picture 2" descr="Curriculum Center Log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90600" y="6227763"/>
            <a:ext cx="4343400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9095" name="Picture 5" descr="C:\Users\hblount\Documents\My Documents\Center Artwork\DoubleT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382000" y="6184900"/>
            <a:ext cx="615950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9096" name="Object 8"/>
          <p:cNvGraphicFramePr>
            <a:graphicFrameLocks noChangeAspect="1"/>
          </p:cNvGraphicFramePr>
          <p:nvPr/>
        </p:nvGraphicFramePr>
        <p:xfrm>
          <a:off x="2209800" y="1447800"/>
          <a:ext cx="6096000" cy="406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100" name="Chart" r:id="rId6" imgW="6096000" imgH="4067251" progId="MSGraph.Chart.8">
                  <p:embed followColorScheme="full"/>
                </p:oleObj>
              </mc:Choice>
              <mc:Fallback>
                <p:oleObj name="Chart" r:id="rId6" imgW="6096000" imgH="4067251" progId="MSGraph.Chart.8">
                  <p:embed followColorScheme="full"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1447800"/>
                        <a:ext cx="6096000" cy="4067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8/1/2012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37160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612007" y="497078"/>
            <a:ext cx="5913836" cy="821317"/>
          </a:xfrm>
          <a:noFill/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Fun In the Food </a:t>
            </a:r>
            <a:b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Science Classroom</a:t>
            </a:r>
            <a:endParaRPr lang="en-US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82948" name="Rectangle 4"/>
          <p:cNvSpPr>
            <a:spLocks noGrp="1"/>
          </p:cNvSpPr>
          <p:nvPr>
            <p:ph type="body" idx="1"/>
          </p:nvPr>
        </p:nvSpPr>
        <p:spPr>
          <a:xfrm>
            <a:off x="1066800" y="1600200"/>
            <a:ext cx="7620000" cy="4525963"/>
          </a:xfrm>
        </p:spPr>
        <p:txBody>
          <a:bodyPr/>
          <a:lstStyle/>
          <a:p>
            <a:pPr marL="609600" indent="-609600">
              <a:buFont typeface="Arial" charset="0"/>
              <a:buNone/>
            </a:pPr>
            <a:r>
              <a:rPr lang="en-US" i="1" smtClean="0">
                <a:solidFill>
                  <a:schemeClr val="accent2"/>
                </a:solidFill>
              </a:rPr>
              <a:t>Foaming and Whipped Cream</a:t>
            </a:r>
          </a:p>
          <a:p>
            <a:pPr marL="609600" indent="-609600">
              <a:buFont typeface="Arial" charset="0"/>
              <a:buNone/>
            </a:pPr>
            <a:r>
              <a:rPr lang="en-US" smtClean="0"/>
              <a:t>Foam: Dispersion consisting of a continuous liquid phase and a discontinuous gas phase </a:t>
            </a:r>
          </a:p>
          <a:p>
            <a:pPr marL="609600" indent="-609600">
              <a:buFont typeface="Arial" charset="0"/>
              <a:buNone/>
            </a:pPr>
            <a:r>
              <a:rPr lang="en-US" smtClean="0"/>
              <a:t>Examples:</a:t>
            </a:r>
          </a:p>
          <a:p>
            <a:pPr marL="609600" indent="-609600">
              <a:buFont typeface="Arial" charset="0"/>
              <a:buNone/>
            </a:pPr>
            <a:r>
              <a:rPr lang="en-US" smtClean="0"/>
              <a:t>Ice cream, angel food cake, meringues, whipped toppings, soufflés  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1371600"/>
            <a:ext cx="838200" cy="5486400"/>
          </a:xfrm>
          <a:prstGeom prst="rect">
            <a:avLst/>
          </a:prstGeom>
          <a:solidFill>
            <a:srgbClr val="C00000"/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82950" name="Picture 2" descr="Curriculum Center Log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90600" y="6227763"/>
            <a:ext cx="4343400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951" name="Picture 5" descr="C:\Users\hblount\Documents\My Documents\Center Artwork\DoubleT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382000" y="6184900"/>
            <a:ext cx="615950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2952" name="Object 8"/>
          <p:cNvGraphicFramePr>
            <a:graphicFrameLocks noChangeAspect="1"/>
          </p:cNvGraphicFramePr>
          <p:nvPr/>
        </p:nvGraphicFramePr>
        <p:xfrm>
          <a:off x="2209800" y="1447800"/>
          <a:ext cx="6096000" cy="406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56" name="Chart" r:id="rId6" imgW="6096000" imgH="4067251" progId="MSGraph.Chart.8">
                  <p:embed followColorScheme="full"/>
                </p:oleObj>
              </mc:Choice>
              <mc:Fallback>
                <p:oleObj name="Chart" r:id="rId6" imgW="6096000" imgH="4067251" progId="MSGraph.Chart.8">
                  <p:embed followColorScheme="full"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1447800"/>
                        <a:ext cx="6096000" cy="4067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2954" name="Picture 10" descr="th?id=I4670193474733782&amp;pid=1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683500" y="3276600"/>
            <a:ext cx="1460500" cy="2133600"/>
          </a:xfrm>
          <a:prstGeom prst="rect">
            <a:avLst/>
          </a:prstGeom>
          <a:noFill/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8/1/2012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37160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612007" y="497078"/>
            <a:ext cx="5913836" cy="821317"/>
          </a:xfrm>
          <a:noFill/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Fun In the Food </a:t>
            </a:r>
            <a:b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Science Classroom</a:t>
            </a:r>
            <a:endParaRPr lang="en-US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84996" name="Rectangle 4"/>
          <p:cNvSpPr>
            <a:spLocks noGrp="1"/>
          </p:cNvSpPr>
          <p:nvPr>
            <p:ph type="body" idx="1"/>
          </p:nvPr>
        </p:nvSpPr>
        <p:spPr>
          <a:xfrm>
            <a:off x="1066800" y="1600200"/>
            <a:ext cx="7620000" cy="4525963"/>
          </a:xfrm>
        </p:spPr>
        <p:txBody>
          <a:bodyPr/>
          <a:lstStyle/>
          <a:p>
            <a:pPr marL="609600" indent="-609600">
              <a:buFont typeface="Arial" charset="0"/>
              <a:buNone/>
            </a:pPr>
            <a:r>
              <a:rPr lang="en-US" i="1" smtClean="0">
                <a:solidFill>
                  <a:schemeClr val="accent2"/>
                </a:solidFill>
              </a:rPr>
              <a:t>Foaming and Whipped Cream</a:t>
            </a:r>
          </a:p>
          <a:p>
            <a:pPr marL="609600" indent="-609600"/>
            <a:r>
              <a:rPr lang="en-US" smtClean="0"/>
              <a:t>Foams are formed when whipping or agitation unfolds (denatures) proteins creating a stable network that traps air</a:t>
            </a:r>
          </a:p>
          <a:p>
            <a:pPr marL="609600" indent="-609600"/>
            <a:r>
              <a:rPr lang="en-US" smtClean="0"/>
              <a:t>Agitation unfolds proteins and incorporates air</a:t>
            </a:r>
          </a:p>
          <a:p>
            <a:pPr marL="609600" indent="-609600"/>
            <a:r>
              <a:rPr lang="en-US" smtClean="0"/>
              <a:t>Fat in whipping cream helps stabilize the foam    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1371600"/>
            <a:ext cx="838200" cy="5486400"/>
          </a:xfrm>
          <a:prstGeom prst="rect">
            <a:avLst/>
          </a:prstGeom>
          <a:solidFill>
            <a:srgbClr val="C00000"/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84998" name="Picture 2" descr="Curriculum Center Log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90600" y="6227763"/>
            <a:ext cx="4343400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4999" name="Picture 5" descr="C:\Users\hblount\Documents\My Documents\Center Artwork\DoubleT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382000" y="6184900"/>
            <a:ext cx="615950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5000" name="Object 8"/>
          <p:cNvGraphicFramePr>
            <a:graphicFrameLocks noChangeAspect="1"/>
          </p:cNvGraphicFramePr>
          <p:nvPr/>
        </p:nvGraphicFramePr>
        <p:xfrm>
          <a:off x="2209800" y="1447800"/>
          <a:ext cx="6096000" cy="406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04" name="Chart" r:id="rId6" imgW="6096000" imgH="4067251" progId="MSGraph.Chart.8">
                  <p:embed followColorScheme="full"/>
                </p:oleObj>
              </mc:Choice>
              <mc:Fallback>
                <p:oleObj name="Chart" r:id="rId6" imgW="6096000" imgH="4067251" progId="MSGraph.Chart.8">
                  <p:embed followColorScheme="full"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1447800"/>
                        <a:ext cx="6096000" cy="4067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8/1/2012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37160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612007" y="497078"/>
            <a:ext cx="5913836" cy="821317"/>
          </a:xfrm>
          <a:noFill/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Fun In the Food </a:t>
            </a:r>
            <a:b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Science Classroom</a:t>
            </a:r>
            <a:endParaRPr lang="en-US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91140" name="Rectangle 4"/>
          <p:cNvSpPr>
            <a:spLocks noGrp="1"/>
          </p:cNvSpPr>
          <p:nvPr>
            <p:ph type="body" idx="1"/>
          </p:nvPr>
        </p:nvSpPr>
        <p:spPr>
          <a:xfrm>
            <a:off x="1066800" y="1600200"/>
            <a:ext cx="7620000" cy="4525963"/>
          </a:xfrm>
        </p:spPr>
        <p:txBody>
          <a:bodyPr/>
          <a:lstStyle/>
          <a:p>
            <a:pPr marL="609600" indent="-609600">
              <a:buFont typeface="Arial" charset="0"/>
              <a:buNone/>
            </a:pPr>
            <a:r>
              <a:rPr lang="en-US" i="1" smtClean="0">
                <a:solidFill>
                  <a:schemeClr val="accent2"/>
                </a:solidFill>
              </a:rPr>
              <a:t>Foaming and Whipped Cream</a:t>
            </a:r>
          </a:p>
          <a:p>
            <a:pPr marL="609600" indent="-609600">
              <a:buFont typeface="Arial" charset="0"/>
              <a:buNone/>
            </a:pPr>
            <a:r>
              <a:rPr lang="en-US" i="1" smtClean="0">
                <a:solidFill>
                  <a:schemeClr val="accent2"/>
                </a:solidFill>
              </a:rPr>
              <a:t> </a:t>
            </a:r>
            <a:r>
              <a:rPr lang="en-US" smtClean="0"/>
              <a:t>The most stable dairy foams are produced at lower temperatures.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1371600"/>
            <a:ext cx="838200" cy="5486400"/>
          </a:xfrm>
          <a:prstGeom prst="rect">
            <a:avLst/>
          </a:prstGeom>
          <a:solidFill>
            <a:srgbClr val="C00000"/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91142" name="Picture 2" descr="Curriculum Center Log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90600" y="6227763"/>
            <a:ext cx="4343400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1143" name="Picture 5" descr="C:\Users\hblount\Documents\My Documents\Center Artwork\DoubleT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382000" y="6184900"/>
            <a:ext cx="615950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1144" name="Object 8"/>
          <p:cNvGraphicFramePr>
            <a:graphicFrameLocks noChangeAspect="1"/>
          </p:cNvGraphicFramePr>
          <p:nvPr/>
        </p:nvGraphicFramePr>
        <p:xfrm>
          <a:off x="2209800" y="1447800"/>
          <a:ext cx="6096000" cy="406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148" name="Chart" r:id="rId6" imgW="6096000" imgH="4067251" progId="MSGraph.Chart.8">
                  <p:embed followColorScheme="full"/>
                </p:oleObj>
              </mc:Choice>
              <mc:Fallback>
                <p:oleObj name="Chart" r:id="rId6" imgW="6096000" imgH="4067251" progId="MSGraph.Chart.8">
                  <p:embed followColorScheme="full"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1447800"/>
                        <a:ext cx="6096000" cy="4067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1145" name="Picture 9" descr="eggwhite_foam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248400" y="3733800"/>
            <a:ext cx="1941513" cy="2352675"/>
          </a:xfrm>
          <a:prstGeom prst="rect">
            <a:avLst/>
          </a:prstGeom>
          <a:noFill/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8/1/2012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37160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612007" y="497078"/>
            <a:ext cx="5913836" cy="821317"/>
          </a:xfrm>
          <a:noFill/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Fun In the Food </a:t>
            </a:r>
            <a:b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Science Classroom</a:t>
            </a:r>
            <a:endParaRPr lang="en-US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2772" name="Rectangle 4"/>
          <p:cNvSpPr>
            <a:spLocks noGrp="1"/>
          </p:cNvSpPr>
          <p:nvPr>
            <p:ph type="body" idx="1"/>
          </p:nvPr>
        </p:nvSpPr>
        <p:spPr>
          <a:xfrm>
            <a:off x="1066800" y="1600200"/>
            <a:ext cx="7620000" cy="4525963"/>
          </a:xfrm>
        </p:spPr>
        <p:txBody>
          <a:bodyPr/>
          <a:lstStyle/>
          <a:p>
            <a:pPr marL="609600" indent="-609600" algn="ctr">
              <a:buFont typeface="Arial" charset="0"/>
              <a:buNone/>
            </a:pPr>
            <a:endParaRPr lang="en-US" sz="5400" i="1" smtClean="0">
              <a:solidFill>
                <a:schemeClr val="accent2"/>
              </a:solidFill>
            </a:endParaRPr>
          </a:p>
          <a:p>
            <a:pPr marL="609600" indent="-609600" algn="ctr">
              <a:buFont typeface="Arial" charset="0"/>
              <a:buNone/>
            </a:pPr>
            <a:endParaRPr lang="en-US" sz="5400" i="1" smtClean="0">
              <a:solidFill>
                <a:schemeClr val="accent2"/>
              </a:solidFill>
            </a:endParaRPr>
          </a:p>
          <a:p>
            <a:pPr marL="609600" indent="-609600" algn="ctr">
              <a:buFont typeface="Arial" charset="0"/>
              <a:buNone/>
            </a:pPr>
            <a:r>
              <a:rPr lang="en-US" sz="5400" i="1" smtClean="0">
                <a:solidFill>
                  <a:schemeClr val="accent2"/>
                </a:solidFill>
              </a:rPr>
              <a:t>Egg Foams</a:t>
            </a:r>
          </a:p>
          <a:p>
            <a:pPr marL="609600" indent="-609600">
              <a:buFont typeface="Arial" charset="0"/>
              <a:buNone/>
            </a:pPr>
            <a:r>
              <a:rPr lang="en-US" i="1" smtClean="0">
                <a:solidFill>
                  <a:schemeClr val="accent2"/>
                </a:solidFill>
              </a:rPr>
              <a:t> </a:t>
            </a:r>
            <a:endParaRPr lang="en-US" smtClean="0"/>
          </a:p>
          <a:p>
            <a:pPr marL="609600" indent="-609600">
              <a:buFont typeface="Arial" charset="0"/>
              <a:buNone/>
            </a:pPr>
            <a:r>
              <a:rPr lang="en-US" i="1" smtClean="0">
                <a:solidFill>
                  <a:schemeClr val="accent2"/>
                </a:solidFill>
              </a:rPr>
              <a:t> 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1371600"/>
            <a:ext cx="838200" cy="5486400"/>
          </a:xfrm>
          <a:prstGeom prst="rect">
            <a:avLst/>
          </a:prstGeom>
          <a:solidFill>
            <a:srgbClr val="C00000"/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32774" name="Picture 2" descr="Curriculum Center Log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90600" y="6227763"/>
            <a:ext cx="4343400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5" name="Picture 5" descr="C:\Users\hblount\Documents\My Documents\Center Artwork\DoubleT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382000" y="6184900"/>
            <a:ext cx="615950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2776" name="Object 8"/>
          <p:cNvGraphicFramePr>
            <a:graphicFrameLocks noChangeAspect="1"/>
          </p:cNvGraphicFramePr>
          <p:nvPr/>
        </p:nvGraphicFramePr>
        <p:xfrm>
          <a:off x="2209800" y="1447800"/>
          <a:ext cx="6096000" cy="406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80" name="Chart" r:id="rId6" imgW="6096000" imgH="4067251" progId="MSGraph.Chart.8">
                  <p:embed followColorScheme="full"/>
                </p:oleObj>
              </mc:Choice>
              <mc:Fallback>
                <p:oleObj name="Chart" r:id="rId6" imgW="6096000" imgH="4067251" progId="MSGraph.Chart.8">
                  <p:embed followColorScheme="full"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1447800"/>
                        <a:ext cx="6096000" cy="4067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8/1/2012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37160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612007" y="497078"/>
            <a:ext cx="5913836" cy="821317"/>
          </a:xfrm>
          <a:noFill/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Fun In the Food </a:t>
            </a:r>
            <a:b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Science Classroom</a:t>
            </a:r>
            <a:endParaRPr lang="en-US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19812" name="Rectangle 4"/>
          <p:cNvSpPr>
            <a:spLocks noGrp="1"/>
          </p:cNvSpPr>
          <p:nvPr>
            <p:ph type="body" idx="1"/>
          </p:nvPr>
        </p:nvSpPr>
        <p:spPr>
          <a:xfrm>
            <a:off x="1066800" y="1600200"/>
            <a:ext cx="7620000" cy="4525963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Arial" charset="0"/>
              <a:buNone/>
            </a:pPr>
            <a:r>
              <a:rPr lang="en-US" i="1" smtClean="0">
                <a:solidFill>
                  <a:schemeClr val="accent2"/>
                </a:solidFill>
              </a:rPr>
              <a:t>Egg Foams</a:t>
            </a:r>
          </a:p>
          <a:p>
            <a:pPr marL="609600" indent="-609600">
              <a:lnSpc>
                <a:spcPct val="90000"/>
              </a:lnSpc>
              <a:buFont typeface="Arial" charset="0"/>
              <a:buNone/>
            </a:pPr>
            <a:r>
              <a:rPr lang="en-US" i="1" smtClean="0">
                <a:solidFill>
                  <a:schemeClr val="accent2"/>
                </a:solidFill>
              </a:rPr>
              <a:t> </a:t>
            </a:r>
            <a:r>
              <a:rPr lang="en-US" smtClean="0"/>
              <a:t>TEKS (4) The student analyzes the role of acids and bases in the food sciences. The student is expected to:</a:t>
            </a:r>
          </a:p>
          <a:p>
            <a:pPr marL="609600" indent="-609600">
              <a:lnSpc>
                <a:spcPct val="90000"/>
              </a:lnSpc>
            </a:pPr>
            <a:r>
              <a:rPr lang="en-US" smtClean="0"/>
              <a:t>(E) Discuss ways pH is related to the properties of food, its safety and its freshness</a:t>
            </a:r>
          </a:p>
          <a:p>
            <a:pPr marL="609600" indent="-609600">
              <a:lnSpc>
                <a:spcPct val="90000"/>
              </a:lnSpc>
              <a:buFont typeface="Arial" charset="0"/>
              <a:buNone/>
            </a:pPr>
            <a:endParaRPr lang="en-US" smtClean="0"/>
          </a:p>
          <a:p>
            <a:pPr marL="609600" indent="-609600">
              <a:lnSpc>
                <a:spcPct val="90000"/>
              </a:lnSpc>
              <a:buFont typeface="Arial" charset="0"/>
              <a:buNone/>
            </a:pPr>
            <a:r>
              <a:rPr lang="en-US" i="1" smtClean="0">
                <a:solidFill>
                  <a:schemeClr val="accent2"/>
                </a:solidFill>
              </a:rPr>
              <a:t> 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1371600"/>
            <a:ext cx="838200" cy="5486400"/>
          </a:xfrm>
          <a:prstGeom prst="rect">
            <a:avLst/>
          </a:prstGeom>
          <a:solidFill>
            <a:srgbClr val="C00000"/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19814" name="Picture 2" descr="Curriculum Center Log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90600" y="6227763"/>
            <a:ext cx="4343400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9815" name="Picture 5" descr="C:\Users\hblount\Documents\My Documents\Center Artwork\DoubleT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382000" y="6184900"/>
            <a:ext cx="615950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19816" name="Object 8"/>
          <p:cNvGraphicFramePr>
            <a:graphicFrameLocks noChangeAspect="1"/>
          </p:cNvGraphicFramePr>
          <p:nvPr/>
        </p:nvGraphicFramePr>
        <p:xfrm>
          <a:off x="2209800" y="1447800"/>
          <a:ext cx="6096000" cy="406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820" name="Chart" r:id="rId6" imgW="6096000" imgH="4067251" progId="MSGraph.Chart.8">
                  <p:embed followColorScheme="full"/>
                </p:oleObj>
              </mc:Choice>
              <mc:Fallback>
                <p:oleObj name="Chart" r:id="rId6" imgW="6096000" imgH="4067251" progId="MSGraph.Chart.8">
                  <p:embed followColorScheme="full"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1447800"/>
                        <a:ext cx="6096000" cy="4067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8/1/2012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37160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14300"/>
            <a:ext cx="8229600" cy="1143000"/>
          </a:xfrm>
        </p:spPr>
        <p:txBody>
          <a:bodyPr>
            <a:noAutofit/>
          </a:bodyPr>
          <a:lstStyle/>
          <a:p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More Fun In the Food </a:t>
            </a:r>
            <a:b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Science Classroom</a:t>
            </a:r>
            <a:endParaRPr lang="en-US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56" y="1524000"/>
            <a:ext cx="7620000" cy="4572000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endParaRPr lang="en-US" sz="7700" dirty="0" smtClean="0"/>
          </a:p>
          <a:p>
            <a:pPr marL="0" indent="0" algn="ctr">
              <a:buNone/>
            </a:pPr>
            <a:r>
              <a:rPr lang="en-US" sz="7700" dirty="0" smtClean="0"/>
              <a:t>Welcome!</a:t>
            </a:r>
          </a:p>
          <a:p>
            <a:endParaRPr lang="en-US" dirty="0"/>
          </a:p>
          <a:p>
            <a:pPr marL="0" indent="0">
              <a:buNone/>
            </a:pPr>
            <a:endParaRPr lang="en-US" sz="5100" dirty="0" smtClean="0"/>
          </a:p>
          <a:p>
            <a:r>
              <a:rPr lang="en-US" sz="5100" dirty="0" smtClean="0"/>
              <a:t>Presenters:</a:t>
            </a:r>
          </a:p>
          <a:p>
            <a:pPr lvl="1"/>
            <a:r>
              <a:rPr lang="en-US" sz="3600" dirty="0" smtClean="0"/>
              <a:t>Patti Rambo, Director, The Curriculum Center for Family and Consumer Sciences, Texas Tech University, Lubbock, TX</a:t>
            </a:r>
          </a:p>
          <a:p>
            <a:pPr lvl="1"/>
            <a:r>
              <a:rPr lang="en-US" sz="3600" dirty="0" smtClean="0"/>
              <a:t>Leslie Thompson, Ph.D., Chair and Professor, Department of Animal and Food Sciences International Center for Food, Texas Tech University, Lubbock, TX</a:t>
            </a:r>
          </a:p>
          <a:p>
            <a:pPr lvl="1"/>
            <a:r>
              <a:rPr lang="en-US" sz="3600" dirty="0" smtClean="0"/>
              <a:t>Sandra Duke, Family and Consumer Sciences Education Graduate Research Assistant, Texas Tech University, Lubbock, TX</a:t>
            </a:r>
            <a:endParaRPr lang="en-US" sz="3600" dirty="0"/>
          </a:p>
        </p:txBody>
      </p:sp>
      <p:sp>
        <p:nvSpPr>
          <p:cNvPr id="5" name="Rectangle 4"/>
          <p:cNvSpPr/>
          <p:nvPr/>
        </p:nvSpPr>
        <p:spPr>
          <a:xfrm>
            <a:off x="0" y="1371600"/>
            <a:ext cx="838200" cy="5486400"/>
          </a:xfrm>
          <a:prstGeom prst="rect">
            <a:avLst/>
          </a:prstGeom>
          <a:solidFill>
            <a:srgbClr val="C00000"/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urriculum Center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6228325"/>
            <a:ext cx="4343400" cy="554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5" descr="C:\Users\hblount\Documents\My Documents\Center Artwork\DoubleT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6184821"/>
            <a:ext cx="615712" cy="6731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7609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37160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612007" y="497078"/>
            <a:ext cx="5913836" cy="821317"/>
          </a:xfrm>
          <a:noFill/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Fun In the Food </a:t>
            </a:r>
            <a:b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Science Classroom</a:t>
            </a:r>
            <a:endParaRPr lang="en-US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6868" name="Rectangle 4"/>
          <p:cNvSpPr>
            <a:spLocks noGrp="1"/>
          </p:cNvSpPr>
          <p:nvPr>
            <p:ph type="body" idx="1"/>
          </p:nvPr>
        </p:nvSpPr>
        <p:spPr>
          <a:xfrm>
            <a:off x="1066800" y="1600200"/>
            <a:ext cx="7620000" cy="4525963"/>
          </a:xfrm>
        </p:spPr>
        <p:txBody>
          <a:bodyPr/>
          <a:lstStyle/>
          <a:p>
            <a:pPr marL="609600" indent="-609600">
              <a:buFont typeface="Arial" charset="0"/>
              <a:buNone/>
            </a:pPr>
            <a:r>
              <a:rPr lang="en-US" i="1" smtClean="0">
                <a:solidFill>
                  <a:schemeClr val="accent2"/>
                </a:solidFill>
              </a:rPr>
              <a:t>Egg Foams</a:t>
            </a:r>
          </a:p>
          <a:p>
            <a:pPr marL="609600" indent="-609600">
              <a:buFont typeface="Arial" charset="0"/>
              <a:buNone/>
            </a:pPr>
            <a:r>
              <a:rPr lang="en-US" i="1" smtClean="0">
                <a:solidFill>
                  <a:schemeClr val="accent2"/>
                </a:solidFill>
              </a:rPr>
              <a:t> </a:t>
            </a:r>
            <a:r>
              <a:rPr lang="en-US" smtClean="0"/>
              <a:t>TEKS (18) The student describes the properties of proteins and amino acids. The student is expected to:</a:t>
            </a:r>
          </a:p>
          <a:p>
            <a:pPr marL="609600" indent="-609600"/>
            <a:r>
              <a:rPr lang="en-US" smtClean="0"/>
              <a:t>(F) List factors that affect the stability of egg foam</a:t>
            </a:r>
          </a:p>
          <a:p>
            <a:pPr marL="609600" indent="-609600">
              <a:buFont typeface="Arial" charset="0"/>
              <a:buNone/>
            </a:pPr>
            <a:endParaRPr lang="en-US" smtClean="0"/>
          </a:p>
          <a:p>
            <a:pPr marL="609600" indent="-609600">
              <a:buFont typeface="Arial" charset="0"/>
              <a:buNone/>
            </a:pPr>
            <a:r>
              <a:rPr lang="en-US" i="1" smtClean="0">
                <a:solidFill>
                  <a:schemeClr val="accent2"/>
                </a:solidFill>
              </a:rPr>
              <a:t> 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1371600"/>
            <a:ext cx="838200" cy="5486400"/>
          </a:xfrm>
          <a:prstGeom prst="rect">
            <a:avLst/>
          </a:prstGeom>
          <a:solidFill>
            <a:srgbClr val="C00000"/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36870" name="Picture 2" descr="Curriculum Center Log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90600" y="6227763"/>
            <a:ext cx="4343400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71" name="Picture 5" descr="C:\Users\hblount\Documents\My Documents\Center Artwork\DoubleT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382000" y="6184900"/>
            <a:ext cx="615950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6872" name="Object 8"/>
          <p:cNvGraphicFramePr>
            <a:graphicFrameLocks noChangeAspect="1"/>
          </p:cNvGraphicFramePr>
          <p:nvPr/>
        </p:nvGraphicFramePr>
        <p:xfrm>
          <a:off x="2209800" y="1447800"/>
          <a:ext cx="6096000" cy="406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76" name="Chart" r:id="rId6" imgW="6096000" imgH="4067251" progId="MSGraph.Chart.8">
                  <p:embed followColorScheme="full"/>
                </p:oleObj>
              </mc:Choice>
              <mc:Fallback>
                <p:oleObj name="Chart" r:id="rId6" imgW="6096000" imgH="4067251" progId="MSGraph.Chart.8">
                  <p:embed followColorScheme="full"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1447800"/>
                        <a:ext cx="6096000" cy="4067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8/1/2012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37160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612007" y="497078"/>
            <a:ext cx="5913836" cy="821317"/>
          </a:xfrm>
          <a:noFill/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Fun In the Food </a:t>
            </a:r>
            <a:b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Science Classroom</a:t>
            </a:r>
            <a:endParaRPr lang="en-US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4820" name="Rectangle 4"/>
          <p:cNvSpPr>
            <a:spLocks noGrp="1"/>
          </p:cNvSpPr>
          <p:nvPr>
            <p:ph type="body" idx="1"/>
          </p:nvPr>
        </p:nvSpPr>
        <p:spPr>
          <a:xfrm>
            <a:off x="1066800" y="1600200"/>
            <a:ext cx="7620000" cy="4525963"/>
          </a:xfrm>
        </p:spPr>
        <p:txBody>
          <a:bodyPr/>
          <a:lstStyle/>
          <a:p>
            <a:pPr marL="609600" indent="-609600">
              <a:buFont typeface="Arial" charset="0"/>
              <a:buNone/>
            </a:pPr>
            <a:r>
              <a:rPr lang="en-US" i="1" smtClean="0">
                <a:solidFill>
                  <a:schemeClr val="accent2"/>
                </a:solidFill>
              </a:rPr>
              <a:t>Egg Foams</a:t>
            </a:r>
          </a:p>
          <a:p>
            <a:pPr marL="609600" indent="-609600">
              <a:buFont typeface="Arial" charset="0"/>
              <a:buNone/>
            </a:pPr>
            <a:r>
              <a:rPr lang="en-US" i="1" smtClean="0">
                <a:solidFill>
                  <a:schemeClr val="accent2"/>
                </a:solidFill>
              </a:rPr>
              <a:t> </a:t>
            </a:r>
            <a:r>
              <a:rPr lang="en-US" smtClean="0"/>
              <a:t>Objective: The student will assess how pH affects the physical properties of eggs. </a:t>
            </a:r>
          </a:p>
          <a:p>
            <a:pPr marL="609600" indent="-609600">
              <a:buFont typeface="Arial" charset="0"/>
              <a:buNone/>
            </a:pPr>
            <a:r>
              <a:rPr lang="en-US" i="1" smtClean="0">
                <a:solidFill>
                  <a:schemeClr val="accent2"/>
                </a:solidFill>
              </a:rPr>
              <a:t> 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1371600"/>
            <a:ext cx="838200" cy="5486400"/>
          </a:xfrm>
          <a:prstGeom prst="rect">
            <a:avLst/>
          </a:prstGeom>
          <a:solidFill>
            <a:srgbClr val="C00000"/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34822" name="Picture 2" descr="Curriculum Center Log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90600" y="6227763"/>
            <a:ext cx="4343400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3" name="Picture 5" descr="C:\Users\hblount\Documents\My Documents\Center Artwork\DoubleT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382000" y="6184900"/>
            <a:ext cx="615950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4824" name="Object 8"/>
          <p:cNvGraphicFramePr>
            <a:graphicFrameLocks noChangeAspect="1"/>
          </p:cNvGraphicFramePr>
          <p:nvPr/>
        </p:nvGraphicFramePr>
        <p:xfrm>
          <a:off x="2209800" y="1447800"/>
          <a:ext cx="6096000" cy="406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8" name="Chart" r:id="rId6" imgW="6096000" imgH="4067251" progId="MSGraph.Chart.8">
                  <p:embed followColorScheme="full"/>
                </p:oleObj>
              </mc:Choice>
              <mc:Fallback>
                <p:oleObj name="Chart" r:id="rId6" imgW="6096000" imgH="4067251" progId="MSGraph.Chart.8">
                  <p:embed followColorScheme="full"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1447800"/>
                        <a:ext cx="6096000" cy="4067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8/1/2012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37160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612007" y="497078"/>
            <a:ext cx="5913836" cy="821317"/>
          </a:xfrm>
          <a:noFill/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Fun In the Food </a:t>
            </a:r>
            <a:b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Science Classroom</a:t>
            </a:r>
            <a:endParaRPr lang="en-US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93188" name="Rectangle 4"/>
          <p:cNvSpPr>
            <a:spLocks noGrp="1"/>
          </p:cNvSpPr>
          <p:nvPr>
            <p:ph type="body" idx="1"/>
          </p:nvPr>
        </p:nvSpPr>
        <p:spPr>
          <a:xfrm>
            <a:off x="1066800" y="1600200"/>
            <a:ext cx="7620000" cy="4525963"/>
          </a:xfrm>
        </p:spPr>
        <p:txBody>
          <a:bodyPr/>
          <a:lstStyle/>
          <a:p>
            <a:pPr marL="609600" indent="-609600">
              <a:buFont typeface="Arial" charset="0"/>
              <a:buNone/>
            </a:pPr>
            <a:r>
              <a:rPr lang="en-US" sz="2800" i="1" smtClean="0">
                <a:solidFill>
                  <a:schemeClr val="accent2"/>
                </a:solidFill>
              </a:rPr>
              <a:t>Egg Foams</a:t>
            </a:r>
          </a:p>
          <a:p>
            <a:pPr marL="609600" indent="-609600"/>
            <a:r>
              <a:rPr lang="en-US" sz="2800" smtClean="0"/>
              <a:t>As shell eggs age they loose water and CO</a:t>
            </a:r>
            <a:r>
              <a:rPr lang="en-US" sz="2800" baseline="-25000" smtClean="0"/>
              <a:t>2</a:t>
            </a:r>
          </a:p>
          <a:p>
            <a:pPr marL="609600" indent="-609600"/>
            <a:r>
              <a:rPr lang="en-US" sz="2800" smtClean="0"/>
              <a:t>This cause the loss of the carbonate buffer</a:t>
            </a:r>
          </a:p>
          <a:p>
            <a:pPr marL="609600" indent="-609600"/>
            <a:r>
              <a:rPr lang="en-US" sz="2800" smtClean="0"/>
              <a:t>As the buffer is lost the pH of the egg increases</a:t>
            </a:r>
          </a:p>
          <a:p>
            <a:pPr marL="609600" indent="-609600"/>
            <a:r>
              <a:rPr lang="en-US" sz="2800" smtClean="0"/>
              <a:t>As pH of albumen increases the thick albumen becomes thinner</a:t>
            </a:r>
          </a:p>
          <a:p>
            <a:pPr marL="609600" indent="-609600"/>
            <a:r>
              <a:rPr lang="en-US" sz="2800" smtClean="0"/>
              <a:t>As the albumen thins it foams more easily but is much less stable  </a:t>
            </a:r>
          </a:p>
          <a:p>
            <a:pPr marL="609600" indent="-609600">
              <a:buFont typeface="Arial" charset="0"/>
              <a:buNone/>
            </a:pPr>
            <a:r>
              <a:rPr lang="en-US" sz="2800" i="1" smtClean="0">
                <a:solidFill>
                  <a:schemeClr val="accent2"/>
                </a:solidFill>
              </a:rPr>
              <a:t> 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1371600"/>
            <a:ext cx="838200" cy="5486400"/>
          </a:xfrm>
          <a:prstGeom prst="rect">
            <a:avLst/>
          </a:prstGeom>
          <a:solidFill>
            <a:srgbClr val="C00000"/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93190" name="Picture 2" descr="Curriculum Center Log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90600" y="6227763"/>
            <a:ext cx="4343400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3191" name="Picture 5" descr="C:\Users\hblount\Documents\My Documents\Center Artwork\DoubleT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382000" y="6184900"/>
            <a:ext cx="615950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3192" name="Object 8"/>
          <p:cNvGraphicFramePr>
            <a:graphicFrameLocks noChangeAspect="1"/>
          </p:cNvGraphicFramePr>
          <p:nvPr/>
        </p:nvGraphicFramePr>
        <p:xfrm>
          <a:off x="2209800" y="1447800"/>
          <a:ext cx="6096000" cy="406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96" name="Chart" r:id="rId6" imgW="6096000" imgH="4067251" progId="MSGraph.Chart.8">
                  <p:embed followColorScheme="full"/>
                </p:oleObj>
              </mc:Choice>
              <mc:Fallback>
                <p:oleObj name="Chart" r:id="rId6" imgW="6096000" imgH="4067251" progId="MSGraph.Chart.8">
                  <p:embed followColorScheme="full"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1447800"/>
                        <a:ext cx="6096000" cy="4067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8/1/2012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37160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612007" y="497078"/>
            <a:ext cx="5913836" cy="821317"/>
          </a:xfrm>
          <a:noFill/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Fun In the Food </a:t>
            </a:r>
            <a:b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Science Classroom</a:t>
            </a:r>
            <a:endParaRPr lang="en-US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95236" name="Rectangle 4"/>
          <p:cNvSpPr>
            <a:spLocks noGrp="1"/>
          </p:cNvSpPr>
          <p:nvPr>
            <p:ph type="body" idx="1"/>
          </p:nvPr>
        </p:nvSpPr>
        <p:spPr>
          <a:xfrm>
            <a:off x="1066800" y="1600200"/>
            <a:ext cx="7620000" cy="4525963"/>
          </a:xfrm>
        </p:spPr>
        <p:txBody>
          <a:bodyPr/>
          <a:lstStyle/>
          <a:p>
            <a:pPr marL="609600" indent="-609600">
              <a:buFont typeface="Arial" charset="0"/>
              <a:buNone/>
            </a:pPr>
            <a:r>
              <a:rPr lang="en-US" i="1" smtClean="0">
                <a:solidFill>
                  <a:schemeClr val="accent2"/>
                </a:solidFill>
              </a:rPr>
              <a:t>Egg Foams</a:t>
            </a:r>
          </a:p>
          <a:p>
            <a:pPr marL="609600" indent="-609600"/>
            <a:r>
              <a:rPr lang="en-US" smtClean="0"/>
              <a:t>As eggs are stored the pH increases from about 7.2  to 9.5 </a:t>
            </a:r>
          </a:p>
          <a:p>
            <a:pPr marL="609600" indent="-609600"/>
            <a:r>
              <a:rPr lang="en-US" smtClean="0"/>
              <a:t>pH changes affect foamabilty and foam stability</a:t>
            </a:r>
          </a:p>
          <a:p>
            <a:pPr marL="609600" indent="-609600"/>
            <a:r>
              <a:rPr lang="en-US" smtClean="0"/>
              <a:t>Ovomucin is the primary protein in eggs responsible for foaming and foam stability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1371600"/>
            <a:ext cx="838200" cy="5486400"/>
          </a:xfrm>
          <a:prstGeom prst="rect">
            <a:avLst/>
          </a:prstGeom>
          <a:solidFill>
            <a:srgbClr val="C00000"/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95238" name="Picture 2" descr="Curriculum Center Log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90600" y="6227763"/>
            <a:ext cx="4343400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5239" name="Picture 5" descr="C:\Users\hblount\Documents\My Documents\Center Artwork\DoubleT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382000" y="6184900"/>
            <a:ext cx="615950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5240" name="Object 8"/>
          <p:cNvGraphicFramePr>
            <a:graphicFrameLocks noChangeAspect="1"/>
          </p:cNvGraphicFramePr>
          <p:nvPr/>
        </p:nvGraphicFramePr>
        <p:xfrm>
          <a:off x="2209800" y="1447800"/>
          <a:ext cx="6096000" cy="406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44" name="Chart" r:id="rId6" imgW="6096000" imgH="4067251" progId="MSGraph.Chart.8">
                  <p:embed followColorScheme="full"/>
                </p:oleObj>
              </mc:Choice>
              <mc:Fallback>
                <p:oleObj name="Chart" r:id="rId6" imgW="6096000" imgH="4067251" progId="MSGraph.Chart.8">
                  <p:embed followColorScheme="full"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1447800"/>
                        <a:ext cx="6096000" cy="4067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8/1/2012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37160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612007" y="497078"/>
            <a:ext cx="5913836" cy="821317"/>
          </a:xfrm>
          <a:noFill/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Fun In the Food </a:t>
            </a:r>
            <a:b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Science Classroom</a:t>
            </a:r>
            <a:endParaRPr lang="en-US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97284" name="Rectangle 4"/>
          <p:cNvSpPr>
            <a:spLocks noGrp="1"/>
          </p:cNvSpPr>
          <p:nvPr>
            <p:ph type="body" idx="1"/>
          </p:nvPr>
        </p:nvSpPr>
        <p:spPr>
          <a:xfrm>
            <a:off x="1066800" y="1600200"/>
            <a:ext cx="7620000" cy="4525963"/>
          </a:xfrm>
        </p:spPr>
        <p:txBody>
          <a:bodyPr/>
          <a:lstStyle/>
          <a:p>
            <a:pPr marL="609600" indent="-609600">
              <a:buFont typeface="Arial" charset="0"/>
              <a:buNone/>
            </a:pPr>
            <a:r>
              <a:rPr lang="en-US" i="1" smtClean="0">
                <a:solidFill>
                  <a:schemeClr val="accent2"/>
                </a:solidFill>
              </a:rPr>
              <a:t>Egg Foams</a:t>
            </a:r>
          </a:p>
          <a:p>
            <a:pPr marL="609600" indent="-609600"/>
            <a:r>
              <a:rPr lang="en-US" smtClean="0"/>
              <a:t>Freshly laid eggs are USDA Quality Grade AA</a:t>
            </a:r>
          </a:p>
          <a:p>
            <a:pPr marL="609600" indent="-609600"/>
            <a:r>
              <a:rPr lang="en-US" smtClean="0"/>
              <a:t>As eggs are stored the quality grade decreases from AA     A       B</a:t>
            </a:r>
          </a:p>
          <a:p>
            <a:pPr marL="609600" indent="-609600"/>
            <a:r>
              <a:rPr lang="en-US" smtClean="0"/>
              <a:t>Foam stability decreases as quality grade decreases </a:t>
            </a:r>
          </a:p>
          <a:p>
            <a:pPr marL="609600" indent="-609600">
              <a:buFont typeface="Arial" charset="0"/>
              <a:buNone/>
            </a:pPr>
            <a:endParaRPr lang="en-US" smtClean="0"/>
          </a:p>
        </p:txBody>
      </p:sp>
      <p:sp>
        <p:nvSpPr>
          <p:cNvPr id="5" name="Rectangle 4"/>
          <p:cNvSpPr/>
          <p:nvPr/>
        </p:nvSpPr>
        <p:spPr>
          <a:xfrm>
            <a:off x="0" y="1371600"/>
            <a:ext cx="838200" cy="5486400"/>
          </a:xfrm>
          <a:prstGeom prst="rect">
            <a:avLst/>
          </a:prstGeom>
          <a:solidFill>
            <a:srgbClr val="C00000"/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97286" name="Picture 2" descr="Curriculum Center Log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90600" y="6227763"/>
            <a:ext cx="4343400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7287" name="Picture 5" descr="C:\Users\hblount\Documents\My Documents\Center Artwork\DoubleT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382000" y="6184900"/>
            <a:ext cx="615950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7288" name="Object 8"/>
          <p:cNvGraphicFramePr>
            <a:graphicFrameLocks noChangeAspect="1"/>
          </p:cNvGraphicFramePr>
          <p:nvPr/>
        </p:nvGraphicFramePr>
        <p:xfrm>
          <a:off x="2209800" y="1447800"/>
          <a:ext cx="6096000" cy="406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292" name="Chart" r:id="rId6" imgW="6096000" imgH="4067251" progId="MSGraph.Chart.8">
                  <p:embed followColorScheme="full"/>
                </p:oleObj>
              </mc:Choice>
              <mc:Fallback>
                <p:oleObj name="Chart" r:id="rId6" imgW="6096000" imgH="4067251" progId="MSGraph.Chart.8">
                  <p:embed followColorScheme="full"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1447800"/>
                        <a:ext cx="6096000" cy="4067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7289" name="Line 9"/>
          <p:cNvSpPr>
            <a:spLocks noChangeShapeType="1"/>
          </p:cNvSpPr>
          <p:nvPr/>
        </p:nvSpPr>
        <p:spPr bwMode="auto">
          <a:xfrm>
            <a:off x="4953000" y="40386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290" name="Line 10"/>
          <p:cNvSpPr>
            <a:spLocks noChangeShapeType="1"/>
          </p:cNvSpPr>
          <p:nvPr/>
        </p:nvSpPr>
        <p:spPr bwMode="auto">
          <a:xfrm>
            <a:off x="5638800" y="40386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8/1/2012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37160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612007" y="497078"/>
            <a:ext cx="5913836" cy="821317"/>
          </a:xfrm>
          <a:noFill/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Fun In the Food </a:t>
            </a:r>
            <a:b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Science Classroom</a:t>
            </a:r>
            <a:endParaRPr lang="en-US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99332" name="Rectangle 4"/>
          <p:cNvSpPr>
            <a:spLocks noGrp="1"/>
          </p:cNvSpPr>
          <p:nvPr>
            <p:ph type="body" idx="1"/>
          </p:nvPr>
        </p:nvSpPr>
        <p:spPr>
          <a:xfrm>
            <a:off x="1066800" y="1600200"/>
            <a:ext cx="7620000" cy="4525963"/>
          </a:xfrm>
        </p:spPr>
        <p:txBody>
          <a:bodyPr/>
          <a:lstStyle/>
          <a:p>
            <a:pPr marL="609600" indent="-609600">
              <a:buFont typeface="Arial" charset="0"/>
              <a:buNone/>
            </a:pPr>
            <a:r>
              <a:rPr lang="en-US" i="1" smtClean="0">
                <a:solidFill>
                  <a:schemeClr val="accent2"/>
                </a:solidFill>
              </a:rPr>
              <a:t>Egg Foams</a:t>
            </a:r>
          </a:p>
          <a:p>
            <a:pPr marL="609600" indent="-609600"/>
            <a:r>
              <a:rPr lang="en-US" smtClean="0"/>
              <a:t>Lipids  interfere with egg foaming and foam volume </a:t>
            </a:r>
          </a:p>
          <a:p>
            <a:pPr marL="609600" indent="-609600"/>
            <a:r>
              <a:rPr lang="en-US" smtClean="0"/>
              <a:t>Factors such as temperature, age of the egg, presence of sugars, presence and types of lipids, pH and other ingredients affect foam volume and stability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1371600"/>
            <a:ext cx="838200" cy="5486400"/>
          </a:xfrm>
          <a:prstGeom prst="rect">
            <a:avLst/>
          </a:prstGeom>
          <a:solidFill>
            <a:srgbClr val="C00000"/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99334" name="Picture 2" descr="Curriculum Center Log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90600" y="6227763"/>
            <a:ext cx="4343400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9335" name="Picture 5" descr="C:\Users\hblount\Documents\My Documents\Center Artwork\DoubleT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382000" y="6184900"/>
            <a:ext cx="615950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9336" name="Object 8"/>
          <p:cNvGraphicFramePr>
            <a:graphicFrameLocks noChangeAspect="1"/>
          </p:cNvGraphicFramePr>
          <p:nvPr/>
        </p:nvGraphicFramePr>
        <p:xfrm>
          <a:off x="2209800" y="1447800"/>
          <a:ext cx="6096000" cy="406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340" name="Chart" r:id="rId6" imgW="6096000" imgH="4067251" progId="MSGraph.Chart.8">
                  <p:embed followColorScheme="full"/>
                </p:oleObj>
              </mc:Choice>
              <mc:Fallback>
                <p:oleObj name="Chart" r:id="rId6" imgW="6096000" imgH="4067251" progId="MSGraph.Chart.8">
                  <p:embed followColorScheme="full"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1447800"/>
                        <a:ext cx="6096000" cy="4067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8/1/2012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37160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612007" y="497078"/>
            <a:ext cx="5913836" cy="821317"/>
          </a:xfrm>
          <a:noFill/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Fun In the Food </a:t>
            </a:r>
            <a:b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Science Classroom</a:t>
            </a:r>
            <a:endParaRPr lang="en-US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8916" name="Rectangle 4"/>
          <p:cNvSpPr>
            <a:spLocks noGrp="1"/>
          </p:cNvSpPr>
          <p:nvPr>
            <p:ph type="body" idx="1"/>
          </p:nvPr>
        </p:nvSpPr>
        <p:spPr>
          <a:xfrm>
            <a:off x="1066800" y="1600200"/>
            <a:ext cx="7620000" cy="4525963"/>
          </a:xfrm>
        </p:spPr>
        <p:txBody>
          <a:bodyPr/>
          <a:lstStyle/>
          <a:p>
            <a:pPr marL="609600" indent="-609600" algn="ctr">
              <a:buFont typeface="Arial" charset="0"/>
              <a:buNone/>
            </a:pPr>
            <a:endParaRPr lang="en-US" sz="5400" i="1" smtClean="0">
              <a:solidFill>
                <a:schemeClr val="accent2"/>
              </a:solidFill>
            </a:endParaRPr>
          </a:p>
          <a:p>
            <a:pPr marL="609600" indent="-609600" algn="ctr">
              <a:buFont typeface="Arial" charset="0"/>
              <a:buNone/>
            </a:pPr>
            <a:endParaRPr lang="en-US" sz="5400" i="1" smtClean="0">
              <a:solidFill>
                <a:schemeClr val="accent2"/>
              </a:solidFill>
            </a:endParaRPr>
          </a:p>
          <a:p>
            <a:pPr marL="609600" indent="-609600" algn="ctr">
              <a:buFont typeface="Arial" charset="0"/>
              <a:buNone/>
            </a:pPr>
            <a:r>
              <a:rPr lang="en-US" sz="5400" i="1" smtClean="0">
                <a:solidFill>
                  <a:schemeClr val="accent2"/>
                </a:solidFill>
              </a:rPr>
              <a:t>Curds and Whey</a:t>
            </a:r>
          </a:p>
          <a:p>
            <a:pPr marL="609600" indent="-609600">
              <a:buFont typeface="Arial" charset="0"/>
              <a:buNone/>
            </a:pPr>
            <a:r>
              <a:rPr lang="en-US" sz="5400" i="1" smtClean="0">
                <a:solidFill>
                  <a:schemeClr val="accent2"/>
                </a:solidFill>
              </a:rPr>
              <a:t> 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1371600"/>
            <a:ext cx="838200" cy="5486400"/>
          </a:xfrm>
          <a:prstGeom prst="rect">
            <a:avLst/>
          </a:prstGeom>
          <a:solidFill>
            <a:srgbClr val="C00000"/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38918" name="Picture 2" descr="Curriculum Center Log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90600" y="6227763"/>
            <a:ext cx="4343400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19" name="Picture 5" descr="C:\Users\hblount\Documents\My Documents\Center Artwork\DoubleT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382000" y="6184900"/>
            <a:ext cx="615950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8920" name="Object 8"/>
          <p:cNvGraphicFramePr>
            <a:graphicFrameLocks noChangeAspect="1"/>
          </p:cNvGraphicFramePr>
          <p:nvPr/>
        </p:nvGraphicFramePr>
        <p:xfrm>
          <a:off x="2209800" y="1447800"/>
          <a:ext cx="6096000" cy="406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24" name="Chart" r:id="rId6" imgW="6096000" imgH="4067251" progId="MSGraph.Chart.8">
                  <p:embed followColorScheme="full"/>
                </p:oleObj>
              </mc:Choice>
              <mc:Fallback>
                <p:oleObj name="Chart" r:id="rId6" imgW="6096000" imgH="4067251" progId="MSGraph.Chart.8">
                  <p:embed followColorScheme="full"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1447800"/>
                        <a:ext cx="6096000" cy="4067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8/1/2012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37160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612007" y="497078"/>
            <a:ext cx="5913836" cy="821317"/>
          </a:xfrm>
          <a:noFill/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Fun In the Food </a:t>
            </a:r>
            <a:b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Science Classroom</a:t>
            </a:r>
            <a:endParaRPr lang="en-US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21860" name="Rectangle 4"/>
          <p:cNvSpPr>
            <a:spLocks noGrp="1"/>
          </p:cNvSpPr>
          <p:nvPr>
            <p:ph type="body" idx="1"/>
          </p:nvPr>
        </p:nvSpPr>
        <p:spPr>
          <a:xfrm>
            <a:off x="1066800" y="1600200"/>
            <a:ext cx="7620000" cy="4525963"/>
          </a:xfrm>
        </p:spPr>
        <p:txBody>
          <a:bodyPr/>
          <a:lstStyle/>
          <a:p>
            <a:pPr marL="609600" indent="-609600">
              <a:buFont typeface="Arial" charset="0"/>
              <a:buNone/>
            </a:pPr>
            <a:r>
              <a:rPr lang="en-US" i="1" smtClean="0">
                <a:solidFill>
                  <a:schemeClr val="accent2"/>
                </a:solidFill>
              </a:rPr>
              <a:t>Curds and Whey</a:t>
            </a:r>
          </a:p>
          <a:p>
            <a:pPr marL="609600" indent="-609600">
              <a:buFont typeface="Arial" charset="0"/>
              <a:buNone/>
            </a:pPr>
            <a:r>
              <a:rPr lang="en-US" i="1" smtClean="0">
                <a:solidFill>
                  <a:schemeClr val="accent2"/>
                </a:solidFill>
              </a:rPr>
              <a:t> </a:t>
            </a:r>
            <a:r>
              <a:rPr lang="en-US" smtClean="0"/>
              <a:t>TEKS (6) The student studies the chemical properties of food. The student is expected to:</a:t>
            </a:r>
          </a:p>
          <a:p>
            <a:pPr marL="609600" indent="-609600"/>
            <a:r>
              <a:rPr lang="en-US" smtClean="0"/>
              <a:t>(H) Analyze the occurrence of specific chemical reactions</a:t>
            </a:r>
          </a:p>
          <a:p>
            <a:pPr marL="609600" indent="-609600"/>
            <a:r>
              <a:rPr lang="en-US" smtClean="0"/>
              <a:t>(I) Analyze chemical and physical changes in food</a:t>
            </a:r>
          </a:p>
          <a:p>
            <a:pPr marL="609600" indent="-609600">
              <a:buFont typeface="Arial" charset="0"/>
              <a:buNone/>
            </a:pPr>
            <a:endParaRPr lang="en-US" i="1" smtClean="0">
              <a:solidFill>
                <a:schemeClr val="accent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371600"/>
            <a:ext cx="838200" cy="5486400"/>
          </a:xfrm>
          <a:prstGeom prst="rect">
            <a:avLst/>
          </a:prstGeom>
          <a:solidFill>
            <a:srgbClr val="C00000"/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21862" name="Picture 2" descr="Curriculum Center Log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90600" y="6227763"/>
            <a:ext cx="4343400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1863" name="Picture 5" descr="C:\Users\hblount\Documents\My Documents\Center Artwork\DoubleT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382000" y="6184900"/>
            <a:ext cx="615950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21864" name="Object 8"/>
          <p:cNvGraphicFramePr>
            <a:graphicFrameLocks noChangeAspect="1"/>
          </p:cNvGraphicFramePr>
          <p:nvPr/>
        </p:nvGraphicFramePr>
        <p:xfrm>
          <a:off x="2209800" y="1447800"/>
          <a:ext cx="6096000" cy="406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868" name="Chart" r:id="rId6" imgW="6096000" imgH="4067251" progId="MSGraph.Chart.8">
                  <p:embed followColorScheme="full"/>
                </p:oleObj>
              </mc:Choice>
              <mc:Fallback>
                <p:oleObj name="Chart" r:id="rId6" imgW="6096000" imgH="4067251" progId="MSGraph.Chart.8">
                  <p:embed followColorScheme="full"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1447800"/>
                        <a:ext cx="6096000" cy="4067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8/1/2012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37160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612007" y="497078"/>
            <a:ext cx="5913836" cy="821317"/>
          </a:xfrm>
          <a:noFill/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Fun In the Food </a:t>
            </a:r>
            <a:b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Science Classroom</a:t>
            </a:r>
            <a:endParaRPr lang="en-US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01380" name="Rectangle 4"/>
          <p:cNvSpPr>
            <a:spLocks noGrp="1"/>
          </p:cNvSpPr>
          <p:nvPr>
            <p:ph type="body" idx="1"/>
          </p:nvPr>
        </p:nvSpPr>
        <p:spPr>
          <a:xfrm>
            <a:off x="1066800" y="1600200"/>
            <a:ext cx="7620000" cy="4525963"/>
          </a:xfrm>
        </p:spPr>
        <p:txBody>
          <a:bodyPr/>
          <a:lstStyle/>
          <a:p>
            <a:pPr marL="609600" indent="-609600">
              <a:buFont typeface="Arial" charset="0"/>
              <a:buNone/>
            </a:pPr>
            <a:r>
              <a:rPr lang="en-US" i="1" smtClean="0">
                <a:solidFill>
                  <a:schemeClr val="accent2"/>
                </a:solidFill>
              </a:rPr>
              <a:t>Curds and Whey</a:t>
            </a:r>
          </a:p>
          <a:p>
            <a:pPr marL="609600" indent="-609600">
              <a:buFont typeface="Arial" charset="0"/>
              <a:buNone/>
            </a:pPr>
            <a:r>
              <a:rPr lang="en-US" smtClean="0"/>
              <a:t> Objective: The student will generate a physical change of a substance from a liquid state to a solid state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1371600"/>
            <a:ext cx="838200" cy="5486400"/>
          </a:xfrm>
          <a:prstGeom prst="rect">
            <a:avLst/>
          </a:prstGeom>
          <a:solidFill>
            <a:srgbClr val="C00000"/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01382" name="Picture 2" descr="Curriculum Center Log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90600" y="6227763"/>
            <a:ext cx="4343400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1383" name="Picture 5" descr="C:\Users\hblount\Documents\My Documents\Center Artwork\DoubleT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382000" y="6184900"/>
            <a:ext cx="615950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1384" name="Object 8"/>
          <p:cNvGraphicFramePr>
            <a:graphicFrameLocks noChangeAspect="1"/>
          </p:cNvGraphicFramePr>
          <p:nvPr/>
        </p:nvGraphicFramePr>
        <p:xfrm>
          <a:off x="2209800" y="1447800"/>
          <a:ext cx="6096000" cy="406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388" name="Chart" r:id="rId6" imgW="6096000" imgH="4067251" progId="MSGraph.Chart.8">
                  <p:embed followColorScheme="full"/>
                </p:oleObj>
              </mc:Choice>
              <mc:Fallback>
                <p:oleObj name="Chart" r:id="rId6" imgW="6096000" imgH="4067251" progId="MSGraph.Chart.8">
                  <p:embed followColorScheme="full"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1447800"/>
                        <a:ext cx="6096000" cy="4067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1386" name="Picture 10" descr="220px-Cottagecheese200px">
            <a:hlinkClick r:id="rId8"/>
          </p:cNvPr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3276600" y="3752850"/>
            <a:ext cx="2743200" cy="2181225"/>
          </a:xfrm>
          <a:prstGeom prst="rect">
            <a:avLst/>
          </a:prstGeom>
          <a:noFill/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8/1/2012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37160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612007" y="497078"/>
            <a:ext cx="5913836" cy="821317"/>
          </a:xfrm>
          <a:noFill/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Fun In the Food </a:t>
            </a:r>
            <a:b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Science Classroom</a:t>
            </a:r>
            <a:endParaRPr lang="en-US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3012" name="Rectangle 4"/>
          <p:cNvSpPr>
            <a:spLocks noGrp="1"/>
          </p:cNvSpPr>
          <p:nvPr>
            <p:ph type="body" idx="1"/>
          </p:nvPr>
        </p:nvSpPr>
        <p:spPr>
          <a:xfrm>
            <a:off x="1066800" y="1600200"/>
            <a:ext cx="7620000" cy="4525963"/>
          </a:xfrm>
        </p:spPr>
        <p:txBody>
          <a:bodyPr/>
          <a:lstStyle/>
          <a:p>
            <a:pPr marL="609600" indent="-609600">
              <a:buFont typeface="Arial" charset="0"/>
              <a:buNone/>
            </a:pPr>
            <a:r>
              <a:rPr lang="en-US" sz="2800" i="1" smtClean="0">
                <a:solidFill>
                  <a:schemeClr val="accent2"/>
                </a:solidFill>
              </a:rPr>
              <a:t>Curds and Whey</a:t>
            </a:r>
          </a:p>
          <a:p>
            <a:pPr marL="609600" indent="-609600" algn="ctr">
              <a:buFont typeface="Arial" charset="0"/>
              <a:buNone/>
            </a:pPr>
            <a:r>
              <a:rPr lang="en-US" sz="2800" smtClean="0">
                <a:solidFill>
                  <a:schemeClr val="accent2"/>
                </a:solidFill>
              </a:rPr>
              <a:t>The two major milk proteins are casein and whey.</a:t>
            </a:r>
          </a:p>
          <a:p>
            <a:pPr marL="609600" indent="-609600" algn="ctr">
              <a:buFont typeface="Arial" charset="0"/>
              <a:buNone/>
            </a:pPr>
            <a:r>
              <a:rPr lang="en-US" sz="2800" i="1" smtClean="0">
                <a:solidFill>
                  <a:schemeClr val="accent2"/>
                </a:solidFill>
              </a:rPr>
              <a:t> </a:t>
            </a:r>
            <a:r>
              <a:rPr lang="en-US" sz="2800" smtClean="0"/>
              <a:t>When milk is acidified to a pH of 4.6 casein  becomes insoluble precipitating out of solution forming curds.</a:t>
            </a:r>
          </a:p>
          <a:p>
            <a:pPr marL="609600" indent="-609600" algn="ctr">
              <a:buFont typeface="Arial" charset="0"/>
              <a:buNone/>
            </a:pPr>
            <a:endParaRPr lang="en-US" sz="2800" smtClean="0"/>
          </a:p>
          <a:p>
            <a:pPr marL="609600" indent="-609600" algn="ctr">
              <a:buFont typeface="Arial" charset="0"/>
              <a:buNone/>
            </a:pPr>
            <a:r>
              <a:rPr lang="en-US" sz="2800" smtClean="0"/>
              <a:t>Whey proteins remain soluble (do not denature) at low pH and are found in the liquid that is separated from the solid curds.  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1371600"/>
            <a:ext cx="838200" cy="5486400"/>
          </a:xfrm>
          <a:prstGeom prst="rect">
            <a:avLst/>
          </a:prstGeom>
          <a:solidFill>
            <a:srgbClr val="C00000"/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43014" name="Picture 2" descr="Curriculum Center Log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90600" y="6227763"/>
            <a:ext cx="4343400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015" name="Picture 5" descr="C:\Users\hblount\Documents\My Documents\Center Artwork\DoubleT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382000" y="6184900"/>
            <a:ext cx="615950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3016" name="Object 8"/>
          <p:cNvGraphicFramePr>
            <a:graphicFrameLocks noChangeAspect="1"/>
          </p:cNvGraphicFramePr>
          <p:nvPr/>
        </p:nvGraphicFramePr>
        <p:xfrm>
          <a:off x="2209800" y="1447800"/>
          <a:ext cx="6096000" cy="406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20" name="Chart" r:id="rId6" imgW="6096000" imgH="4067251" progId="MSGraph.Chart.8">
                  <p:embed followColorScheme="full"/>
                </p:oleObj>
              </mc:Choice>
              <mc:Fallback>
                <p:oleObj name="Chart" r:id="rId6" imgW="6096000" imgH="4067251" progId="MSGraph.Chart.8">
                  <p:embed followColorScheme="full"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1447800"/>
                        <a:ext cx="6096000" cy="4067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8/1/2012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37160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612007" y="497078"/>
            <a:ext cx="5913836" cy="821317"/>
          </a:xfrm>
          <a:noFill/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Fun In the Food </a:t>
            </a:r>
            <a:b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Science Classroom</a:t>
            </a:r>
            <a:endParaRPr lang="en-US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34148" name="Rectangle 4"/>
          <p:cNvSpPr>
            <a:spLocks noGrp="1"/>
          </p:cNvSpPr>
          <p:nvPr>
            <p:ph type="body" idx="1"/>
          </p:nvPr>
        </p:nvSpPr>
        <p:spPr>
          <a:xfrm>
            <a:off x="1066800" y="1600200"/>
            <a:ext cx="7620000" cy="4525963"/>
          </a:xfrm>
        </p:spPr>
        <p:txBody>
          <a:bodyPr/>
          <a:lstStyle/>
          <a:p>
            <a:pPr marL="609600" indent="-609600" algn="ctr">
              <a:buFont typeface="Arial" charset="0"/>
              <a:buNone/>
            </a:pPr>
            <a:endParaRPr lang="en-US" sz="5400" i="1" smtClean="0">
              <a:solidFill>
                <a:schemeClr val="accent2"/>
              </a:solidFill>
            </a:endParaRPr>
          </a:p>
          <a:p>
            <a:pPr marL="609600" indent="-609600" algn="ctr">
              <a:buFont typeface="Arial" charset="0"/>
              <a:buNone/>
            </a:pPr>
            <a:endParaRPr lang="en-US" sz="5400" i="1" smtClean="0">
              <a:solidFill>
                <a:schemeClr val="accent2"/>
              </a:solidFill>
            </a:endParaRPr>
          </a:p>
          <a:p>
            <a:pPr marL="609600" indent="-609600" algn="ctr">
              <a:buFont typeface="Arial" charset="0"/>
              <a:buNone/>
            </a:pPr>
            <a:r>
              <a:rPr lang="en-US" sz="5400" i="1" smtClean="0">
                <a:solidFill>
                  <a:schemeClr val="accent2"/>
                </a:solidFill>
              </a:rPr>
              <a:t>Molecular Motion</a:t>
            </a:r>
          </a:p>
          <a:p>
            <a:pPr marL="609600" indent="-609600"/>
            <a:endParaRPr lang="en-US" sz="5400" smtClean="0"/>
          </a:p>
        </p:txBody>
      </p:sp>
      <p:sp>
        <p:nvSpPr>
          <p:cNvPr id="5" name="Rectangle 4"/>
          <p:cNvSpPr/>
          <p:nvPr/>
        </p:nvSpPr>
        <p:spPr>
          <a:xfrm>
            <a:off x="0" y="1371600"/>
            <a:ext cx="838200" cy="5486400"/>
          </a:xfrm>
          <a:prstGeom prst="rect">
            <a:avLst/>
          </a:prstGeom>
          <a:solidFill>
            <a:srgbClr val="C00000"/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34150" name="Picture 2" descr="Curriculum Center Log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90600" y="6227763"/>
            <a:ext cx="4343400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4151" name="Picture 5" descr="C:\Users\hblount\Documents\My Documents\Center Artwork\DoubleT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382000" y="6184900"/>
            <a:ext cx="615950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34152" name="Object 8"/>
          <p:cNvGraphicFramePr>
            <a:graphicFrameLocks noChangeAspect="1"/>
          </p:cNvGraphicFramePr>
          <p:nvPr/>
        </p:nvGraphicFramePr>
        <p:xfrm>
          <a:off x="2209800" y="1447800"/>
          <a:ext cx="6096000" cy="406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56" name="Chart" r:id="rId6" imgW="6096000" imgH="4067251" progId="MSGraph.Chart.8">
                  <p:embed followColorScheme="full"/>
                </p:oleObj>
              </mc:Choice>
              <mc:Fallback>
                <p:oleObj name="Chart" r:id="rId6" imgW="6096000" imgH="4067251" progId="MSGraph.Chart.8">
                  <p:embed followColorScheme="full"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1447800"/>
                        <a:ext cx="6096000" cy="4067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8/1/2012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37160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612007" y="497078"/>
            <a:ext cx="5913836" cy="821317"/>
          </a:xfrm>
          <a:noFill/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Fun In the Food </a:t>
            </a:r>
            <a:b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Science Classroom</a:t>
            </a:r>
            <a:endParaRPr lang="en-US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03428" name="Rectangle 4"/>
          <p:cNvSpPr>
            <a:spLocks noGrp="1"/>
          </p:cNvSpPr>
          <p:nvPr>
            <p:ph type="body" idx="1"/>
          </p:nvPr>
        </p:nvSpPr>
        <p:spPr>
          <a:xfrm>
            <a:off x="1066800" y="1600200"/>
            <a:ext cx="7620000" cy="4525963"/>
          </a:xfrm>
        </p:spPr>
        <p:txBody>
          <a:bodyPr/>
          <a:lstStyle/>
          <a:p>
            <a:pPr marL="609600" indent="-609600">
              <a:buFont typeface="Arial" charset="0"/>
              <a:buNone/>
            </a:pPr>
            <a:r>
              <a:rPr lang="en-US" i="1" smtClean="0">
                <a:solidFill>
                  <a:schemeClr val="accent2"/>
                </a:solidFill>
              </a:rPr>
              <a:t>Curds and Whey</a:t>
            </a:r>
          </a:p>
          <a:p>
            <a:pPr marL="609600" indent="-609600"/>
            <a:r>
              <a:rPr lang="en-US" smtClean="0"/>
              <a:t>Casein exist in milk in the form of soluble micelles. </a:t>
            </a:r>
          </a:p>
          <a:p>
            <a:pPr marL="609600" indent="-609600"/>
            <a:r>
              <a:rPr lang="en-US" smtClean="0"/>
              <a:t>Casein consists of three primary forms</a:t>
            </a:r>
          </a:p>
          <a:p>
            <a:pPr marL="990600" lvl="1" indent="-533400"/>
            <a:r>
              <a:rPr lang="en-US" smtClean="0"/>
              <a:t>Alpha, beta and kappa</a:t>
            </a:r>
          </a:p>
          <a:p>
            <a:pPr marL="609600" indent="-609600"/>
            <a:r>
              <a:rPr lang="en-US" smtClean="0"/>
              <a:t>Some portions of the micelle are hydrophillic others are hydrophobic.</a:t>
            </a:r>
          </a:p>
          <a:p>
            <a:pPr marL="609600" indent="-609600"/>
            <a:r>
              <a:rPr lang="en-US" smtClean="0"/>
              <a:t>Colloidal CaPO</a:t>
            </a:r>
            <a:r>
              <a:rPr lang="en-US" baseline="-25000" smtClean="0"/>
              <a:t>4</a:t>
            </a:r>
            <a:r>
              <a:rPr lang="en-US" smtClean="0"/>
              <a:t> is within the micelle.  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1371600"/>
            <a:ext cx="838200" cy="5486400"/>
          </a:xfrm>
          <a:prstGeom prst="rect">
            <a:avLst/>
          </a:prstGeom>
          <a:solidFill>
            <a:srgbClr val="C00000"/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03430" name="Picture 2" descr="Curriculum Center Log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90600" y="6227763"/>
            <a:ext cx="4343400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31" name="Picture 5" descr="C:\Users\hblount\Documents\My Documents\Center Artwork\DoubleT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382000" y="6184900"/>
            <a:ext cx="615950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3432" name="Object 8"/>
          <p:cNvGraphicFramePr>
            <a:graphicFrameLocks noChangeAspect="1"/>
          </p:cNvGraphicFramePr>
          <p:nvPr/>
        </p:nvGraphicFramePr>
        <p:xfrm>
          <a:off x="2209800" y="1447800"/>
          <a:ext cx="6096000" cy="406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36" name="Chart" r:id="rId6" imgW="6096000" imgH="4067251" progId="MSGraph.Chart.8">
                  <p:embed followColorScheme="full"/>
                </p:oleObj>
              </mc:Choice>
              <mc:Fallback>
                <p:oleObj name="Chart" r:id="rId6" imgW="6096000" imgH="4067251" progId="MSGraph.Chart.8">
                  <p:embed followColorScheme="full"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1447800"/>
                        <a:ext cx="6096000" cy="4067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8/1/2012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37160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612007" y="497078"/>
            <a:ext cx="5913836" cy="821317"/>
          </a:xfrm>
          <a:noFill/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Fun In the Food </a:t>
            </a:r>
            <a:b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Science Classroom</a:t>
            </a:r>
            <a:endParaRPr lang="en-US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05476" name="Rectangle 4"/>
          <p:cNvSpPr>
            <a:spLocks noGrp="1"/>
          </p:cNvSpPr>
          <p:nvPr>
            <p:ph type="body" idx="1"/>
          </p:nvPr>
        </p:nvSpPr>
        <p:spPr>
          <a:xfrm>
            <a:off x="1066800" y="1600200"/>
            <a:ext cx="7620000" cy="4525963"/>
          </a:xfrm>
        </p:spPr>
        <p:txBody>
          <a:bodyPr/>
          <a:lstStyle/>
          <a:p>
            <a:pPr marL="609600" indent="-609600">
              <a:buFont typeface="Arial" charset="0"/>
              <a:buNone/>
            </a:pPr>
            <a:r>
              <a:rPr lang="en-US" i="1" smtClean="0">
                <a:solidFill>
                  <a:schemeClr val="accent2"/>
                </a:solidFill>
              </a:rPr>
              <a:t>Curds and Whey</a:t>
            </a:r>
          </a:p>
          <a:p>
            <a:pPr marL="609600" indent="-609600"/>
            <a:r>
              <a:rPr lang="en-US" smtClean="0"/>
              <a:t>When pH is 4.6 or lower </a:t>
            </a:r>
          </a:p>
          <a:p>
            <a:pPr marL="609600" indent="-609600"/>
            <a:r>
              <a:rPr lang="en-US" smtClean="0"/>
              <a:t>Colloidal CaPO</a:t>
            </a:r>
            <a:r>
              <a:rPr lang="en-US" baseline="-25000" smtClean="0"/>
              <a:t>4</a:t>
            </a:r>
            <a:r>
              <a:rPr lang="en-US" smtClean="0"/>
              <a:t> within the micelle is disrupted and micelle structure changes</a:t>
            </a:r>
          </a:p>
          <a:p>
            <a:pPr marL="609600" indent="-609600"/>
            <a:r>
              <a:rPr lang="en-US" smtClean="0"/>
              <a:t>The micelle is no longer soluble  </a:t>
            </a:r>
          </a:p>
          <a:p>
            <a:pPr marL="609600" indent="-609600"/>
            <a:r>
              <a:rPr lang="en-US" smtClean="0"/>
              <a:t>The casein proteins then aggregate forming a gel  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1371600"/>
            <a:ext cx="838200" cy="5486400"/>
          </a:xfrm>
          <a:prstGeom prst="rect">
            <a:avLst/>
          </a:prstGeom>
          <a:solidFill>
            <a:srgbClr val="C00000"/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05478" name="Picture 2" descr="Curriculum Center Log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90600" y="6227763"/>
            <a:ext cx="4343400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5479" name="Picture 5" descr="C:\Users\hblount\Documents\My Documents\Center Artwork\DoubleT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382000" y="6184900"/>
            <a:ext cx="615950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5480" name="Object 8"/>
          <p:cNvGraphicFramePr>
            <a:graphicFrameLocks noChangeAspect="1"/>
          </p:cNvGraphicFramePr>
          <p:nvPr/>
        </p:nvGraphicFramePr>
        <p:xfrm>
          <a:off x="2209800" y="1447800"/>
          <a:ext cx="6096000" cy="406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84" name="Chart" r:id="rId6" imgW="6096000" imgH="4067251" progId="MSGraph.Chart.8">
                  <p:embed followColorScheme="full"/>
                </p:oleObj>
              </mc:Choice>
              <mc:Fallback>
                <p:oleObj name="Chart" r:id="rId6" imgW="6096000" imgH="4067251" progId="MSGraph.Chart.8">
                  <p:embed followColorScheme="full"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1447800"/>
                        <a:ext cx="6096000" cy="4067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8/1/2012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37160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612007" y="497078"/>
            <a:ext cx="5913836" cy="821317"/>
          </a:xfrm>
          <a:noFill/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Fun In the Food </a:t>
            </a:r>
            <a:b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Science Classroom</a:t>
            </a:r>
            <a:endParaRPr lang="en-US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07524" name="Rectangle 4"/>
          <p:cNvSpPr>
            <a:spLocks noGrp="1"/>
          </p:cNvSpPr>
          <p:nvPr>
            <p:ph type="body" idx="1"/>
          </p:nvPr>
        </p:nvSpPr>
        <p:spPr>
          <a:xfrm>
            <a:off x="1066800" y="1600200"/>
            <a:ext cx="7620000" cy="4525963"/>
          </a:xfrm>
        </p:spPr>
        <p:txBody>
          <a:bodyPr/>
          <a:lstStyle/>
          <a:p>
            <a:pPr marL="609600" indent="-609600">
              <a:buFont typeface="Arial" charset="0"/>
              <a:buNone/>
            </a:pPr>
            <a:r>
              <a:rPr lang="en-US" i="1" smtClean="0">
                <a:solidFill>
                  <a:schemeClr val="accent2"/>
                </a:solidFill>
              </a:rPr>
              <a:t>Curds and Whey</a:t>
            </a:r>
          </a:p>
          <a:p>
            <a:pPr marL="609600" indent="-609600"/>
            <a:r>
              <a:rPr lang="en-US" smtClean="0"/>
              <a:t>Cheese making - rennet (chymosin and pepsin, two enzymes) is used  </a:t>
            </a:r>
          </a:p>
          <a:p>
            <a:pPr marL="609600" indent="-609600"/>
            <a:r>
              <a:rPr lang="en-US" smtClean="0"/>
              <a:t>Kappa casein is cleaved from the casein molecule</a:t>
            </a:r>
          </a:p>
          <a:p>
            <a:pPr marL="609600" indent="-609600"/>
            <a:r>
              <a:rPr lang="en-US" smtClean="0"/>
              <a:t>Micelles are destabilized losing solubility </a:t>
            </a:r>
          </a:p>
          <a:p>
            <a:pPr marL="609600" indent="-609600"/>
            <a:r>
              <a:rPr lang="en-US" smtClean="0"/>
              <a:t>Casein proteins aggregate forming a gel (curds) 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1371600"/>
            <a:ext cx="838200" cy="5486400"/>
          </a:xfrm>
          <a:prstGeom prst="rect">
            <a:avLst/>
          </a:prstGeom>
          <a:solidFill>
            <a:srgbClr val="C00000"/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07526" name="Picture 2" descr="Curriculum Center Log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90600" y="6227763"/>
            <a:ext cx="4343400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7527" name="Picture 5" descr="C:\Users\hblount\Documents\My Documents\Center Artwork\DoubleT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382000" y="6184900"/>
            <a:ext cx="615950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7528" name="Object 8"/>
          <p:cNvGraphicFramePr>
            <a:graphicFrameLocks noChangeAspect="1"/>
          </p:cNvGraphicFramePr>
          <p:nvPr/>
        </p:nvGraphicFramePr>
        <p:xfrm>
          <a:off x="2209800" y="1447800"/>
          <a:ext cx="6096000" cy="406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32" name="Chart" r:id="rId6" imgW="6096000" imgH="4067251" progId="MSGraph.Chart.8">
                  <p:embed followColorScheme="full"/>
                </p:oleObj>
              </mc:Choice>
              <mc:Fallback>
                <p:oleObj name="Chart" r:id="rId6" imgW="6096000" imgH="4067251" progId="MSGraph.Chart.8">
                  <p:embed followColorScheme="full"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1447800"/>
                        <a:ext cx="6096000" cy="4067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8/1/2012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37160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612007" y="497078"/>
            <a:ext cx="5913836" cy="821317"/>
          </a:xfrm>
          <a:noFill/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Fun In the Food </a:t>
            </a:r>
            <a:b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Science Classroom</a:t>
            </a:r>
            <a:endParaRPr lang="en-US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09572" name="Rectangle 4"/>
          <p:cNvSpPr>
            <a:spLocks noGrp="1"/>
          </p:cNvSpPr>
          <p:nvPr>
            <p:ph type="body" idx="1"/>
          </p:nvPr>
        </p:nvSpPr>
        <p:spPr>
          <a:xfrm>
            <a:off x="1066800" y="1600200"/>
            <a:ext cx="7620000" cy="4525963"/>
          </a:xfrm>
        </p:spPr>
        <p:txBody>
          <a:bodyPr/>
          <a:lstStyle/>
          <a:p>
            <a:pPr marL="609600" indent="-609600" algn="ctr">
              <a:buFont typeface="Arial" charset="0"/>
              <a:buNone/>
            </a:pPr>
            <a:endParaRPr lang="en-US" sz="5400" i="1" smtClean="0">
              <a:solidFill>
                <a:schemeClr val="accent2"/>
              </a:solidFill>
            </a:endParaRPr>
          </a:p>
          <a:p>
            <a:pPr marL="609600" indent="-609600" algn="ctr">
              <a:buFont typeface="Arial" charset="0"/>
              <a:buNone/>
            </a:pPr>
            <a:endParaRPr lang="en-US" sz="5400" i="1" smtClean="0">
              <a:solidFill>
                <a:schemeClr val="accent2"/>
              </a:solidFill>
            </a:endParaRPr>
          </a:p>
          <a:p>
            <a:pPr marL="609600" indent="-609600" algn="ctr">
              <a:buFont typeface="Arial" charset="0"/>
              <a:buNone/>
            </a:pPr>
            <a:r>
              <a:rPr lang="en-US" sz="5400" i="1" smtClean="0">
                <a:solidFill>
                  <a:schemeClr val="accent2"/>
                </a:solidFill>
              </a:rPr>
              <a:t>Chemical Leavening </a:t>
            </a:r>
          </a:p>
          <a:p>
            <a:pPr marL="609600" indent="-609600" algn="ctr">
              <a:buFont typeface="Arial" charset="0"/>
              <a:buNone/>
            </a:pPr>
            <a:endParaRPr lang="en-US" sz="5400" i="1" smtClean="0">
              <a:solidFill>
                <a:schemeClr val="accent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371600"/>
            <a:ext cx="838200" cy="5486400"/>
          </a:xfrm>
          <a:prstGeom prst="rect">
            <a:avLst/>
          </a:prstGeom>
          <a:solidFill>
            <a:srgbClr val="C00000"/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09574" name="Picture 2" descr="Curriculum Center Log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90600" y="6227763"/>
            <a:ext cx="4343400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9575" name="Picture 5" descr="C:\Users\hblount\Documents\My Documents\Center Artwork\DoubleT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382000" y="6184900"/>
            <a:ext cx="615950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9576" name="Object 8"/>
          <p:cNvGraphicFramePr>
            <a:graphicFrameLocks noChangeAspect="1"/>
          </p:cNvGraphicFramePr>
          <p:nvPr/>
        </p:nvGraphicFramePr>
        <p:xfrm>
          <a:off x="1219200" y="1066800"/>
          <a:ext cx="6096000" cy="406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580" name="Chart" r:id="rId6" imgW="6096000" imgH="4067251" progId="MSGraph.Chart.8">
                  <p:embed followColorScheme="full"/>
                </p:oleObj>
              </mc:Choice>
              <mc:Fallback>
                <p:oleObj name="Chart" r:id="rId6" imgW="6096000" imgH="4067251" progId="MSGraph.Chart.8">
                  <p:embed followColorScheme="full"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1066800"/>
                        <a:ext cx="6096000" cy="4067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8/1/2012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37160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612007" y="497078"/>
            <a:ext cx="5913836" cy="821317"/>
          </a:xfrm>
          <a:noFill/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Fun In the Food </a:t>
            </a:r>
            <a:b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Science Classroom</a:t>
            </a:r>
            <a:endParaRPr lang="en-US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23908" name="Rectangle 4"/>
          <p:cNvSpPr>
            <a:spLocks noGrp="1"/>
          </p:cNvSpPr>
          <p:nvPr>
            <p:ph type="body" idx="1"/>
          </p:nvPr>
        </p:nvSpPr>
        <p:spPr>
          <a:xfrm>
            <a:off x="1066800" y="1600200"/>
            <a:ext cx="7620000" cy="4525963"/>
          </a:xfrm>
        </p:spPr>
        <p:txBody>
          <a:bodyPr/>
          <a:lstStyle/>
          <a:p>
            <a:pPr marL="609600" indent="-609600">
              <a:buFont typeface="Arial" charset="0"/>
              <a:buNone/>
            </a:pPr>
            <a:r>
              <a:rPr lang="en-US" i="1" smtClean="0">
                <a:solidFill>
                  <a:schemeClr val="accent2"/>
                </a:solidFill>
              </a:rPr>
              <a:t>Chemical Leavening</a:t>
            </a:r>
          </a:p>
          <a:p>
            <a:pPr marL="609600" indent="-609600">
              <a:buFont typeface="Arial" charset="0"/>
              <a:buNone/>
            </a:pPr>
            <a:r>
              <a:rPr lang="en-US" smtClean="0"/>
              <a:t>TEKS (6) The student studies the chemical properties of food. The student is expected to:</a:t>
            </a:r>
          </a:p>
          <a:p>
            <a:pPr marL="609600" indent="-609600"/>
            <a:r>
              <a:rPr lang="en-US" smtClean="0"/>
              <a:t>(H) Analyze the occurrence of specific chemical reactions</a:t>
            </a:r>
          </a:p>
          <a:p>
            <a:pPr marL="609600" indent="-609600"/>
            <a:r>
              <a:rPr lang="en-US" smtClean="0"/>
              <a:t>(I) Analyze chemical and physical changes in food</a:t>
            </a:r>
          </a:p>
          <a:p>
            <a:pPr marL="609600" indent="-609600">
              <a:buFont typeface="Arial" charset="0"/>
              <a:buNone/>
            </a:pPr>
            <a:endParaRPr lang="en-US" i="1" smtClean="0">
              <a:solidFill>
                <a:schemeClr val="accent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371600"/>
            <a:ext cx="838200" cy="5486400"/>
          </a:xfrm>
          <a:prstGeom prst="rect">
            <a:avLst/>
          </a:prstGeom>
          <a:solidFill>
            <a:srgbClr val="C00000"/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23910" name="Picture 2" descr="Curriculum Center Log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90600" y="6227763"/>
            <a:ext cx="4343400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911" name="Picture 5" descr="C:\Users\hblount\Documents\My Documents\Center Artwork\DoubleT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382000" y="6184900"/>
            <a:ext cx="615950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23912" name="Object 8"/>
          <p:cNvGraphicFramePr>
            <a:graphicFrameLocks noChangeAspect="1"/>
          </p:cNvGraphicFramePr>
          <p:nvPr/>
        </p:nvGraphicFramePr>
        <p:xfrm>
          <a:off x="2209800" y="1447800"/>
          <a:ext cx="6096000" cy="406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916" name="Chart" r:id="rId6" imgW="6096000" imgH="4067251" progId="MSGraph.Chart.8">
                  <p:embed followColorScheme="full"/>
                </p:oleObj>
              </mc:Choice>
              <mc:Fallback>
                <p:oleObj name="Chart" r:id="rId6" imgW="6096000" imgH="4067251" progId="MSGraph.Chart.8">
                  <p:embed followColorScheme="full"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1447800"/>
                        <a:ext cx="6096000" cy="4067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8/1/2012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37160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612007" y="497078"/>
            <a:ext cx="5913836" cy="821317"/>
          </a:xfrm>
          <a:noFill/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Fun In the Food </a:t>
            </a:r>
            <a:b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Science Classroom</a:t>
            </a:r>
            <a:endParaRPr lang="en-US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0964" name="Rectangle 4"/>
          <p:cNvSpPr>
            <a:spLocks noGrp="1"/>
          </p:cNvSpPr>
          <p:nvPr>
            <p:ph type="body" idx="1"/>
          </p:nvPr>
        </p:nvSpPr>
        <p:spPr>
          <a:xfrm>
            <a:off x="1066800" y="1600200"/>
            <a:ext cx="7620000" cy="4525963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Arial" charset="0"/>
              <a:buNone/>
            </a:pPr>
            <a:endParaRPr lang="en-US" sz="2400" i="1" smtClean="0">
              <a:solidFill>
                <a:schemeClr val="accent2"/>
              </a:solidFill>
            </a:endParaRPr>
          </a:p>
          <a:p>
            <a:pPr marL="609600" indent="-609600">
              <a:lnSpc>
                <a:spcPct val="90000"/>
              </a:lnSpc>
              <a:buFont typeface="Arial" charset="0"/>
              <a:buNone/>
            </a:pPr>
            <a:r>
              <a:rPr lang="en-US" sz="2400" smtClean="0"/>
              <a:t>(10) The student discusses how leavening agents are used in baking. The student is expected to:</a:t>
            </a:r>
          </a:p>
          <a:p>
            <a:pPr marL="609600" indent="-609600">
              <a:lnSpc>
                <a:spcPct val="90000"/>
              </a:lnSpc>
              <a:buFont typeface="Arial" charset="0"/>
              <a:buNone/>
            </a:pPr>
            <a:endParaRPr lang="en-US" sz="2400" smtClean="0"/>
          </a:p>
          <a:p>
            <a:pPr marL="609600" indent="-609600">
              <a:lnSpc>
                <a:spcPct val="90000"/>
              </a:lnSpc>
            </a:pPr>
            <a:r>
              <a:rPr lang="en-US" sz="2400" smtClean="0"/>
              <a:t>(A) describe the purpose of leavening agents in baked goods.</a:t>
            </a:r>
          </a:p>
          <a:p>
            <a:pPr marL="609600" indent="-609600">
              <a:lnSpc>
                <a:spcPct val="90000"/>
              </a:lnSpc>
            </a:pPr>
            <a:r>
              <a:rPr lang="en-US" sz="2400" smtClean="0"/>
              <a:t>(B) Identify and describe major leavening agents.</a:t>
            </a:r>
          </a:p>
          <a:p>
            <a:pPr marL="609600" indent="-609600">
              <a:lnSpc>
                <a:spcPct val="90000"/>
              </a:lnSpc>
            </a:pPr>
            <a:r>
              <a:rPr lang="en-US" sz="2400" smtClean="0"/>
              <a:t>(C) explain why baking soda is used with an acid in baked goods </a:t>
            </a:r>
          </a:p>
          <a:p>
            <a:pPr marL="609600" indent="-609600">
              <a:lnSpc>
                <a:spcPct val="90000"/>
              </a:lnSpc>
            </a:pPr>
            <a:r>
              <a:rPr lang="en-US" sz="2400" smtClean="0"/>
              <a:t>(F) discuss how air and steam act as leavening agents </a:t>
            </a:r>
          </a:p>
          <a:p>
            <a:pPr marL="609600" indent="-609600">
              <a:lnSpc>
                <a:spcPct val="90000"/>
              </a:lnSpc>
            </a:pPr>
            <a:endParaRPr lang="en-US" sz="2400" smtClean="0"/>
          </a:p>
          <a:p>
            <a:pPr marL="609600" indent="-609600">
              <a:lnSpc>
                <a:spcPct val="90000"/>
              </a:lnSpc>
              <a:buFont typeface="Arial" charset="0"/>
              <a:buNone/>
            </a:pPr>
            <a:endParaRPr lang="en-US" sz="2400" i="1" smtClean="0">
              <a:solidFill>
                <a:schemeClr val="accent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371600"/>
            <a:ext cx="838200" cy="5486400"/>
          </a:xfrm>
          <a:prstGeom prst="rect">
            <a:avLst/>
          </a:prstGeom>
          <a:solidFill>
            <a:srgbClr val="C00000"/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40966" name="Picture 2" descr="Curriculum Center Log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90600" y="6227763"/>
            <a:ext cx="4343400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67" name="Picture 5" descr="C:\Users\hblount\Documents\My Documents\Center Artwork\DoubleT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382000" y="6184900"/>
            <a:ext cx="615950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0968" name="Object 8"/>
          <p:cNvGraphicFramePr>
            <a:graphicFrameLocks noChangeAspect="1"/>
          </p:cNvGraphicFramePr>
          <p:nvPr/>
        </p:nvGraphicFramePr>
        <p:xfrm>
          <a:off x="2209800" y="1447800"/>
          <a:ext cx="6096000" cy="406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72" name="Chart" r:id="rId6" imgW="6096000" imgH="4067251" progId="MSGraph.Chart.8">
                  <p:embed followColorScheme="full"/>
                </p:oleObj>
              </mc:Choice>
              <mc:Fallback>
                <p:oleObj name="Chart" r:id="rId6" imgW="6096000" imgH="4067251" progId="MSGraph.Chart.8">
                  <p:embed followColorScheme="full"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1447800"/>
                        <a:ext cx="6096000" cy="4067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8/1/2012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37160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612007" y="497078"/>
            <a:ext cx="5913836" cy="821317"/>
          </a:xfrm>
          <a:noFill/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Fun In the Food </a:t>
            </a:r>
            <a:b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Science Classroom</a:t>
            </a:r>
            <a:endParaRPr lang="en-US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11620" name="Rectangle 4"/>
          <p:cNvSpPr>
            <a:spLocks noGrp="1"/>
          </p:cNvSpPr>
          <p:nvPr>
            <p:ph type="body" idx="1"/>
          </p:nvPr>
        </p:nvSpPr>
        <p:spPr>
          <a:xfrm>
            <a:off x="1066800" y="1600200"/>
            <a:ext cx="7620000" cy="4525963"/>
          </a:xfrm>
        </p:spPr>
        <p:txBody>
          <a:bodyPr/>
          <a:lstStyle/>
          <a:p>
            <a:pPr marL="609600" indent="-609600">
              <a:buFont typeface="Arial" charset="0"/>
              <a:buNone/>
            </a:pPr>
            <a:r>
              <a:rPr lang="en-US" i="1" smtClean="0">
                <a:solidFill>
                  <a:schemeClr val="accent2"/>
                </a:solidFill>
              </a:rPr>
              <a:t>Chemical Leavening</a:t>
            </a:r>
          </a:p>
          <a:p>
            <a:pPr marL="609600" indent="-609600">
              <a:buFont typeface="Arial" charset="0"/>
              <a:buNone/>
            </a:pPr>
            <a:r>
              <a:rPr lang="en-US" smtClean="0"/>
              <a:t>Objective: The student will assess the effectiveness of various types of leavening systems.  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1371600"/>
            <a:ext cx="838200" cy="5486400"/>
          </a:xfrm>
          <a:prstGeom prst="rect">
            <a:avLst/>
          </a:prstGeom>
          <a:solidFill>
            <a:srgbClr val="C00000"/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11622" name="Picture 2" descr="Curriculum Center Log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90600" y="6227763"/>
            <a:ext cx="4343400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1623" name="Picture 5" descr="C:\Users\hblount\Documents\My Documents\Center Artwork\DoubleT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382000" y="6184900"/>
            <a:ext cx="615950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11624" name="Object 8"/>
          <p:cNvGraphicFramePr>
            <a:graphicFrameLocks noChangeAspect="1"/>
          </p:cNvGraphicFramePr>
          <p:nvPr/>
        </p:nvGraphicFramePr>
        <p:xfrm>
          <a:off x="2209800" y="1447800"/>
          <a:ext cx="6096000" cy="406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628" name="Chart" r:id="rId6" imgW="6096000" imgH="4067251" progId="MSGraph.Chart.8">
                  <p:embed followColorScheme="full"/>
                </p:oleObj>
              </mc:Choice>
              <mc:Fallback>
                <p:oleObj name="Chart" r:id="rId6" imgW="6096000" imgH="4067251" progId="MSGraph.Chart.8">
                  <p:embed followColorScheme="full"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1447800"/>
                        <a:ext cx="6096000" cy="4067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8/1/2012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37160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612007" y="497078"/>
            <a:ext cx="5913836" cy="821317"/>
          </a:xfrm>
          <a:noFill/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Fun In the Food </a:t>
            </a:r>
            <a:b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Science Classroom</a:t>
            </a:r>
            <a:endParaRPr lang="en-US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13668" name="Rectangle 4"/>
          <p:cNvSpPr>
            <a:spLocks noGrp="1"/>
          </p:cNvSpPr>
          <p:nvPr>
            <p:ph type="body" idx="1"/>
          </p:nvPr>
        </p:nvSpPr>
        <p:spPr>
          <a:xfrm>
            <a:off x="1066800" y="1600200"/>
            <a:ext cx="7620000" cy="4525963"/>
          </a:xfrm>
        </p:spPr>
        <p:txBody>
          <a:bodyPr/>
          <a:lstStyle/>
          <a:p>
            <a:pPr marL="609600" indent="-609600">
              <a:buFont typeface="Arial" charset="0"/>
              <a:buNone/>
            </a:pPr>
            <a:r>
              <a:rPr lang="en-US" i="1" smtClean="0">
                <a:solidFill>
                  <a:schemeClr val="accent2"/>
                </a:solidFill>
              </a:rPr>
              <a:t>Chemical Leavening </a:t>
            </a:r>
          </a:p>
          <a:p>
            <a:pPr marL="609600" indent="-609600" algn="ctr">
              <a:buFont typeface="Arial" charset="0"/>
              <a:buNone/>
            </a:pPr>
            <a:r>
              <a:rPr lang="en-US" smtClean="0"/>
              <a:t>Chemical leavening systems consist of a leavening agent (produces CO</a:t>
            </a:r>
            <a:r>
              <a:rPr lang="en-US" baseline="-2000" smtClean="0"/>
              <a:t>2</a:t>
            </a:r>
            <a:r>
              <a:rPr lang="en-US" smtClean="0"/>
              <a:t> gas) and a leavening acid (provides H</a:t>
            </a:r>
            <a:r>
              <a:rPr lang="en-US" baseline="30000" smtClean="0"/>
              <a:t>+</a:t>
            </a:r>
            <a:r>
              <a:rPr lang="en-US" smtClean="0"/>
              <a:t> ions that cause the release of CO</a:t>
            </a:r>
            <a:r>
              <a:rPr lang="en-US" baseline="-25000" smtClean="0"/>
              <a:t>2</a:t>
            </a:r>
            <a:r>
              <a:rPr lang="en-US" smtClean="0"/>
              <a:t>)</a:t>
            </a:r>
          </a:p>
          <a:p>
            <a:pPr marL="609600" indent="-609600">
              <a:buFont typeface="Arial" charset="0"/>
              <a:buNone/>
            </a:pPr>
            <a:endParaRPr lang="en-US" smtClean="0"/>
          </a:p>
        </p:txBody>
      </p:sp>
      <p:sp>
        <p:nvSpPr>
          <p:cNvPr id="5" name="Rectangle 4"/>
          <p:cNvSpPr/>
          <p:nvPr/>
        </p:nvSpPr>
        <p:spPr>
          <a:xfrm>
            <a:off x="0" y="1371600"/>
            <a:ext cx="838200" cy="5486400"/>
          </a:xfrm>
          <a:prstGeom prst="rect">
            <a:avLst/>
          </a:prstGeom>
          <a:solidFill>
            <a:srgbClr val="C00000"/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13670" name="Picture 2" descr="Curriculum Center Log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90600" y="6227763"/>
            <a:ext cx="4343400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3671" name="Picture 5" descr="C:\Users\hblount\Documents\My Documents\Center Artwork\DoubleT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382000" y="6184900"/>
            <a:ext cx="615950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13672" name="Object 8"/>
          <p:cNvGraphicFramePr>
            <a:graphicFrameLocks noChangeAspect="1"/>
          </p:cNvGraphicFramePr>
          <p:nvPr/>
        </p:nvGraphicFramePr>
        <p:xfrm>
          <a:off x="2209800" y="1447800"/>
          <a:ext cx="6096000" cy="406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676" name="Chart" r:id="rId6" imgW="6096000" imgH="4067251" progId="MSGraph.Chart.8">
                  <p:embed followColorScheme="full"/>
                </p:oleObj>
              </mc:Choice>
              <mc:Fallback>
                <p:oleObj name="Chart" r:id="rId6" imgW="6096000" imgH="4067251" progId="MSGraph.Chart.8">
                  <p:embed followColorScheme="full"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1447800"/>
                        <a:ext cx="6096000" cy="4067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8/1/2012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37160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612007" y="497078"/>
            <a:ext cx="5913836" cy="821317"/>
          </a:xfrm>
          <a:noFill/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Fun In the Food </a:t>
            </a:r>
            <a:b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Science Classroom</a:t>
            </a:r>
            <a:endParaRPr lang="en-US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25956" name="Rectangle 4"/>
          <p:cNvSpPr>
            <a:spLocks noGrp="1"/>
          </p:cNvSpPr>
          <p:nvPr>
            <p:ph type="body" idx="1"/>
          </p:nvPr>
        </p:nvSpPr>
        <p:spPr>
          <a:xfrm>
            <a:off x="1066800" y="1600200"/>
            <a:ext cx="7620000" cy="4525963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Arial" charset="0"/>
              <a:buNone/>
            </a:pPr>
            <a:r>
              <a:rPr lang="en-US" i="1" smtClean="0">
                <a:solidFill>
                  <a:schemeClr val="accent2"/>
                </a:solidFill>
              </a:rPr>
              <a:t>Chemical Leavening </a:t>
            </a:r>
          </a:p>
          <a:p>
            <a:pPr marL="609600" indent="-609600">
              <a:lnSpc>
                <a:spcPct val="90000"/>
              </a:lnSpc>
            </a:pPr>
            <a:r>
              <a:rPr lang="en-US" smtClean="0"/>
              <a:t>Common leavening agent</a:t>
            </a:r>
          </a:p>
          <a:p>
            <a:pPr marL="990600" lvl="1" indent="-533400">
              <a:lnSpc>
                <a:spcPct val="90000"/>
              </a:lnSpc>
            </a:pPr>
            <a:r>
              <a:rPr lang="en-US" smtClean="0"/>
              <a:t>Sodium bicarbonate or “baking soda” (NaHCO</a:t>
            </a:r>
            <a:r>
              <a:rPr lang="en-US" baseline="-25000" smtClean="0"/>
              <a:t>3</a:t>
            </a:r>
            <a:r>
              <a:rPr lang="en-US" smtClean="0"/>
              <a:t>)</a:t>
            </a:r>
          </a:p>
          <a:p>
            <a:pPr marL="609600" indent="-609600">
              <a:lnSpc>
                <a:spcPct val="90000"/>
              </a:lnSpc>
            </a:pPr>
            <a:r>
              <a:rPr lang="en-US" smtClean="0"/>
              <a:t>Common leavening acids</a:t>
            </a:r>
          </a:p>
          <a:p>
            <a:pPr marL="990600" lvl="1" indent="-533400">
              <a:lnSpc>
                <a:spcPct val="90000"/>
              </a:lnSpc>
            </a:pPr>
            <a:r>
              <a:rPr lang="en-US" smtClean="0"/>
              <a:t>Acetic acid (vinegar)</a:t>
            </a:r>
          </a:p>
          <a:p>
            <a:pPr marL="990600" lvl="1" indent="-533400">
              <a:lnSpc>
                <a:spcPct val="90000"/>
              </a:lnSpc>
            </a:pPr>
            <a:r>
              <a:rPr lang="en-US" smtClean="0"/>
              <a:t>Lactic acid</a:t>
            </a:r>
          </a:p>
          <a:p>
            <a:pPr marL="990600" lvl="1" indent="-533400">
              <a:lnSpc>
                <a:spcPct val="90000"/>
              </a:lnSpc>
            </a:pPr>
            <a:r>
              <a:rPr lang="en-US" smtClean="0"/>
              <a:t>Sodium aluminum sulfate</a:t>
            </a:r>
          </a:p>
          <a:p>
            <a:pPr marL="990600" lvl="1" indent="-533400">
              <a:lnSpc>
                <a:spcPct val="90000"/>
              </a:lnSpc>
            </a:pPr>
            <a:r>
              <a:rPr lang="en-US" smtClean="0"/>
              <a:t>Monocalcium phosphate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1371600"/>
            <a:ext cx="838200" cy="5486400"/>
          </a:xfrm>
          <a:prstGeom prst="rect">
            <a:avLst/>
          </a:prstGeom>
          <a:solidFill>
            <a:srgbClr val="C00000"/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25958" name="Picture 2" descr="Curriculum Center Log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90600" y="6227763"/>
            <a:ext cx="4343400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5959" name="Picture 5" descr="C:\Users\hblount\Documents\My Documents\Center Artwork\DoubleT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382000" y="6184900"/>
            <a:ext cx="615950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25960" name="Object 8"/>
          <p:cNvGraphicFramePr>
            <a:graphicFrameLocks noChangeAspect="1"/>
          </p:cNvGraphicFramePr>
          <p:nvPr/>
        </p:nvGraphicFramePr>
        <p:xfrm>
          <a:off x="2209800" y="1447800"/>
          <a:ext cx="6096000" cy="406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964" name="Chart" r:id="rId6" imgW="6096000" imgH="4067251" progId="MSGraph.Chart.8">
                  <p:embed followColorScheme="full"/>
                </p:oleObj>
              </mc:Choice>
              <mc:Fallback>
                <p:oleObj name="Chart" r:id="rId6" imgW="6096000" imgH="4067251" progId="MSGraph.Chart.8">
                  <p:embed followColorScheme="full"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1447800"/>
                        <a:ext cx="6096000" cy="4067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8/1/2012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37160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612007" y="497078"/>
            <a:ext cx="5913836" cy="821317"/>
          </a:xfrm>
          <a:noFill/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Fun In the Food </a:t>
            </a:r>
            <a:b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Science Classroom</a:t>
            </a:r>
            <a:endParaRPr lang="en-US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28004" name="Rectangle 4"/>
          <p:cNvSpPr>
            <a:spLocks noGrp="1"/>
          </p:cNvSpPr>
          <p:nvPr>
            <p:ph type="body" idx="1"/>
          </p:nvPr>
        </p:nvSpPr>
        <p:spPr>
          <a:xfrm>
            <a:off x="1066800" y="1600200"/>
            <a:ext cx="7620000" cy="4525963"/>
          </a:xfrm>
        </p:spPr>
        <p:txBody>
          <a:bodyPr/>
          <a:lstStyle/>
          <a:p>
            <a:pPr marL="609600" indent="-609600">
              <a:buFont typeface="Arial" charset="0"/>
              <a:buNone/>
            </a:pPr>
            <a:r>
              <a:rPr lang="en-US" i="1" smtClean="0">
                <a:solidFill>
                  <a:schemeClr val="accent2"/>
                </a:solidFill>
              </a:rPr>
              <a:t>Chemical Leavening </a:t>
            </a:r>
          </a:p>
          <a:p>
            <a:pPr marL="609600" indent="-609600"/>
            <a:r>
              <a:rPr lang="en-US" smtClean="0"/>
              <a:t>Baking powder contains </a:t>
            </a:r>
          </a:p>
          <a:p>
            <a:pPr marL="990600" lvl="1" indent="-533400"/>
            <a:r>
              <a:rPr lang="en-US" smtClean="0"/>
              <a:t>Sodium bicarbonate (leavening agent)</a:t>
            </a:r>
          </a:p>
          <a:p>
            <a:pPr marL="990600" lvl="1" indent="-533400"/>
            <a:r>
              <a:rPr lang="en-US" smtClean="0"/>
              <a:t>Sodium aluminum sulfate (leavening acid)</a:t>
            </a:r>
          </a:p>
          <a:p>
            <a:pPr marL="990600" lvl="1" indent="-533400"/>
            <a:r>
              <a:rPr lang="en-US" smtClean="0"/>
              <a:t>Monocalcium phosphate (leavening acid)</a:t>
            </a:r>
          </a:p>
          <a:p>
            <a:pPr marL="990600" lvl="1" indent="-533400"/>
            <a:r>
              <a:rPr lang="en-US" smtClean="0"/>
              <a:t>“Double acting” baking powder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1371600"/>
            <a:ext cx="838200" cy="5486400"/>
          </a:xfrm>
          <a:prstGeom prst="rect">
            <a:avLst/>
          </a:prstGeom>
          <a:solidFill>
            <a:srgbClr val="C00000"/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28006" name="Picture 2" descr="Curriculum Center Log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90600" y="6227763"/>
            <a:ext cx="4343400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8007" name="Picture 5" descr="C:\Users\hblount\Documents\My Documents\Center Artwork\DoubleT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382000" y="6184900"/>
            <a:ext cx="615950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28008" name="Object 8"/>
          <p:cNvGraphicFramePr>
            <a:graphicFrameLocks noChangeAspect="1"/>
          </p:cNvGraphicFramePr>
          <p:nvPr/>
        </p:nvGraphicFramePr>
        <p:xfrm>
          <a:off x="2209800" y="1447800"/>
          <a:ext cx="6096000" cy="406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012" name="Chart" r:id="rId6" imgW="6096000" imgH="4067251" progId="MSGraph.Chart.8">
                  <p:embed followColorScheme="full"/>
                </p:oleObj>
              </mc:Choice>
              <mc:Fallback>
                <p:oleObj name="Chart" r:id="rId6" imgW="6096000" imgH="4067251" progId="MSGraph.Chart.8">
                  <p:embed followColorScheme="full"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1447800"/>
                        <a:ext cx="6096000" cy="4067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8/1/2012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37160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612007" y="497078"/>
            <a:ext cx="5913836" cy="821317"/>
          </a:xfrm>
          <a:noFill/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Fun In the Food </a:t>
            </a:r>
            <a:b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Science Classroom</a:t>
            </a:r>
            <a:endParaRPr lang="en-US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15716" name="Rectangle 4"/>
          <p:cNvSpPr>
            <a:spLocks noGrp="1"/>
          </p:cNvSpPr>
          <p:nvPr>
            <p:ph type="body" idx="1"/>
          </p:nvPr>
        </p:nvSpPr>
        <p:spPr>
          <a:xfrm>
            <a:off x="1066800" y="1600200"/>
            <a:ext cx="7620000" cy="4525963"/>
          </a:xfrm>
        </p:spPr>
        <p:txBody>
          <a:bodyPr/>
          <a:lstStyle/>
          <a:p>
            <a:pPr marL="609600" indent="-609600">
              <a:buFont typeface="Arial" charset="0"/>
              <a:buNone/>
            </a:pPr>
            <a:r>
              <a:rPr lang="en-US" i="1" smtClean="0">
                <a:solidFill>
                  <a:schemeClr val="accent2"/>
                </a:solidFill>
              </a:rPr>
              <a:t>Molecular Motion</a:t>
            </a:r>
          </a:p>
          <a:p>
            <a:pPr marL="609600" indent="-609600">
              <a:buFont typeface="Arial" charset="0"/>
              <a:buNone/>
            </a:pPr>
            <a:r>
              <a:rPr lang="en-US" smtClean="0"/>
              <a:t>TEKS (14) The student explains how food provides energy. The student is expected to: </a:t>
            </a:r>
          </a:p>
          <a:p>
            <a:pPr marL="609600" indent="-609600"/>
            <a:r>
              <a:rPr lang="en-US" smtClean="0"/>
              <a:t>(A) discuss molecular motion and temperature</a:t>
            </a:r>
          </a:p>
          <a:p>
            <a:pPr marL="609600" indent="-609600"/>
            <a:r>
              <a:rPr lang="en-US" smtClean="0"/>
              <a:t>(D) compare various temperatures on rates of reaction</a:t>
            </a:r>
          </a:p>
          <a:p>
            <a:pPr marL="609600" indent="-609600"/>
            <a:endParaRPr lang="en-US" smtClean="0"/>
          </a:p>
        </p:txBody>
      </p:sp>
      <p:sp>
        <p:nvSpPr>
          <p:cNvPr id="5" name="Rectangle 4"/>
          <p:cNvSpPr/>
          <p:nvPr/>
        </p:nvSpPr>
        <p:spPr>
          <a:xfrm>
            <a:off x="0" y="1371600"/>
            <a:ext cx="838200" cy="5486400"/>
          </a:xfrm>
          <a:prstGeom prst="rect">
            <a:avLst/>
          </a:prstGeom>
          <a:solidFill>
            <a:srgbClr val="C00000"/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15718" name="Picture 2" descr="Curriculum Center Log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90600" y="6227763"/>
            <a:ext cx="4343400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5719" name="Picture 5" descr="C:\Users\hblount\Documents\My Documents\Center Artwork\DoubleT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382000" y="6184900"/>
            <a:ext cx="615950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15720" name="Object 8"/>
          <p:cNvGraphicFramePr>
            <a:graphicFrameLocks noChangeAspect="1"/>
          </p:cNvGraphicFramePr>
          <p:nvPr/>
        </p:nvGraphicFramePr>
        <p:xfrm>
          <a:off x="2209800" y="1447800"/>
          <a:ext cx="6096000" cy="406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724" name="Chart" r:id="rId6" imgW="6096000" imgH="4067251" progId="MSGraph.Chart.8">
                  <p:embed followColorScheme="full"/>
                </p:oleObj>
              </mc:Choice>
              <mc:Fallback>
                <p:oleObj name="Chart" r:id="rId6" imgW="6096000" imgH="4067251" progId="MSGraph.Chart.8">
                  <p:embed followColorScheme="full"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1447800"/>
                        <a:ext cx="6096000" cy="4067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8/1/2012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37160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612007" y="497078"/>
            <a:ext cx="5913836" cy="821317"/>
          </a:xfrm>
          <a:noFill/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Fun In the Food </a:t>
            </a:r>
            <a:b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Science Classroom</a:t>
            </a:r>
            <a:endParaRPr lang="en-US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30052" name="Rectangle 4"/>
          <p:cNvSpPr>
            <a:spLocks noGrp="1"/>
          </p:cNvSpPr>
          <p:nvPr>
            <p:ph type="body" idx="1"/>
          </p:nvPr>
        </p:nvSpPr>
        <p:spPr>
          <a:xfrm>
            <a:off x="1066800" y="1600200"/>
            <a:ext cx="7620000" cy="4525963"/>
          </a:xfrm>
        </p:spPr>
        <p:txBody>
          <a:bodyPr/>
          <a:lstStyle/>
          <a:p>
            <a:pPr marL="609600" indent="-609600">
              <a:buFont typeface="Arial" charset="0"/>
              <a:buNone/>
            </a:pPr>
            <a:r>
              <a:rPr lang="en-US" i="1" smtClean="0">
                <a:solidFill>
                  <a:schemeClr val="accent2"/>
                </a:solidFill>
              </a:rPr>
              <a:t>Chemical Leavening </a:t>
            </a:r>
          </a:p>
          <a:p>
            <a:pPr marL="609600" indent="-609600">
              <a:buFont typeface="Arial" charset="0"/>
              <a:buNone/>
            </a:pPr>
            <a:r>
              <a:rPr lang="en-US" smtClean="0"/>
              <a:t>Leavening reaction in an aqueous system:</a:t>
            </a:r>
          </a:p>
          <a:p>
            <a:pPr marL="609600" indent="-609600">
              <a:buFont typeface="Arial" charset="0"/>
              <a:buNone/>
            </a:pPr>
            <a:endParaRPr lang="en-US" smtClean="0"/>
          </a:p>
          <a:p>
            <a:pPr marL="609600" indent="-609600">
              <a:buFont typeface="Arial" charset="0"/>
              <a:buNone/>
            </a:pPr>
            <a:r>
              <a:rPr lang="en-US" sz="4000" smtClean="0"/>
              <a:t>HCO</a:t>
            </a:r>
            <a:r>
              <a:rPr lang="en-US" sz="4000" baseline="-25000" smtClean="0"/>
              <a:t>3</a:t>
            </a:r>
            <a:r>
              <a:rPr lang="en-US" sz="4000" baseline="30000" smtClean="0"/>
              <a:t>-</a:t>
            </a:r>
            <a:r>
              <a:rPr lang="en-US" sz="4000" smtClean="0"/>
              <a:t>  + H</a:t>
            </a:r>
            <a:r>
              <a:rPr lang="en-US" sz="4000" baseline="30000" smtClean="0"/>
              <a:t>+</a:t>
            </a:r>
            <a:r>
              <a:rPr lang="en-US" sz="4000" smtClean="0"/>
              <a:t>        H</a:t>
            </a:r>
            <a:r>
              <a:rPr lang="en-US" sz="4000" baseline="-25000" smtClean="0"/>
              <a:t>2</a:t>
            </a:r>
            <a:r>
              <a:rPr lang="en-US" sz="4000" smtClean="0"/>
              <a:t>CO</a:t>
            </a:r>
            <a:r>
              <a:rPr lang="en-US" sz="4000" baseline="-25000" smtClean="0"/>
              <a:t>3</a:t>
            </a:r>
            <a:r>
              <a:rPr lang="en-US" sz="4000" smtClean="0"/>
              <a:t>       H</a:t>
            </a:r>
            <a:r>
              <a:rPr lang="en-US" sz="4000" baseline="-25000" smtClean="0"/>
              <a:t>2</a:t>
            </a:r>
            <a:r>
              <a:rPr lang="en-US" sz="4000" smtClean="0"/>
              <a:t>O + CO</a:t>
            </a:r>
            <a:r>
              <a:rPr lang="en-US" sz="4000" baseline="-25000" smtClean="0"/>
              <a:t>2</a:t>
            </a:r>
          </a:p>
          <a:p>
            <a:pPr marL="609600" indent="-609600">
              <a:buFont typeface="Arial" charset="0"/>
              <a:buNone/>
            </a:pPr>
            <a:endParaRPr lang="en-US" sz="4000" baseline="-25000" smtClean="0"/>
          </a:p>
          <a:p>
            <a:pPr marL="609600" indent="-609600" algn="ctr">
              <a:buFont typeface="Arial" charset="0"/>
              <a:buNone/>
            </a:pPr>
            <a:r>
              <a:rPr lang="en-US" sz="2800" smtClean="0"/>
              <a:t>Equilibrium is pH-dependent</a:t>
            </a:r>
            <a:r>
              <a:rPr lang="en-US" sz="4000" smtClean="0"/>
              <a:t> 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1371600"/>
            <a:ext cx="838200" cy="5486400"/>
          </a:xfrm>
          <a:prstGeom prst="rect">
            <a:avLst/>
          </a:prstGeom>
          <a:solidFill>
            <a:srgbClr val="C00000"/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30054" name="Picture 2" descr="Curriculum Center Log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90600" y="6227763"/>
            <a:ext cx="4343400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0055" name="Picture 5" descr="C:\Users\hblount\Documents\My Documents\Center Artwork\DoubleT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382000" y="6184900"/>
            <a:ext cx="615950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30056" name="Object 8"/>
          <p:cNvGraphicFramePr>
            <a:graphicFrameLocks noChangeAspect="1"/>
          </p:cNvGraphicFramePr>
          <p:nvPr/>
        </p:nvGraphicFramePr>
        <p:xfrm>
          <a:off x="2209800" y="1447800"/>
          <a:ext cx="6096000" cy="406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060" name="Chart" r:id="rId6" imgW="6096000" imgH="4067251" progId="MSGraph.Chart.8">
                  <p:embed followColorScheme="full"/>
                </p:oleObj>
              </mc:Choice>
              <mc:Fallback>
                <p:oleObj name="Chart" r:id="rId6" imgW="6096000" imgH="4067251" progId="MSGraph.Chart.8">
                  <p:embed followColorScheme="full"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1447800"/>
                        <a:ext cx="6096000" cy="4067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0057" name="Line 9"/>
          <p:cNvSpPr>
            <a:spLocks noChangeShapeType="1"/>
          </p:cNvSpPr>
          <p:nvPr/>
        </p:nvSpPr>
        <p:spPr bwMode="auto">
          <a:xfrm>
            <a:off x="3581400" y="37338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0058" name="Line 10"/>
          <p:cNvSpPr>
            <a:spLocks noChangeShapeType="1"/>
          </p:cNvSpPr>
          <p:nvPr/>
        </p:nvSpPr>
        <p:spPr bwMode="auto">
          <a:xfrm>
            <a:off x="5791200" y="37338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8/1/2012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37160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612007" y="497078"/>
            <a:ext cx="5913836" cy="821317"/>
          </a:xfrm>
          <a:noFill/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Fun In the Food </a:t>
            </a:r>
            <a:b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Science Classroom</a:t>
            </a:r>
            <a:endParaRPr lang="en-US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32100" name="Rectangle 4"/>
          <p:cNvSpPr>
            <a:spLocks noGrp="1"/>
          </p:cNvSpPr>
          <p:nvPr>
            <p:ph type="body" idx="1"/>
          </p:nvPr>
        </p:nvSpPr>
        <p:spPr>
          <a:xfrm>
            <a:off x="1066800" y="1600200"/>
            <a:ext cx="7620000" cy="4525963"/>
          </a:xfrm>
        </p:spPr>
        <p:txBody>
          <a:bodyPr/>
          <a:lstStyle/>
          <a:p>
            <a:pPr marL="609600" indent="-609600">
              <a:buFont typeface="Arial" charset="0"/>
              <a:buNone/>
            </a:pPr>
            <a:r>
              <a:rPr lang="en-US" i="1" smtClean="0">
                <a:solidFill>
                  <a:schemeClr val="accent2"/>
                </a:solidFill>
              </a:rPr>
              <a:t>Chemical Leavening </a:t>
            </a:r>
          </a:p>
          <a:p>
            <a:pPr marL="609600" indent="-609600" algn="ctr">
              <a:buFont typeface="Arial" charset="0"/>
              <a:buNone/>
            </a:pPr>
            <a:r>
              <a:rPr lang="en-US" smtClean="0"/>
              <a:t>Carbonic acid-bicarbonate equilibrium</a:t>
            </a:r>
          </a:p>
          <a:p>
            <a:pPr marL="609600" indent="-609600">
              <a:buFont typeface="Arial" charset="0"/>
              <a:buNone/>
            </a:pPr>
            <a:endParaRPr lang="en-US" smtClean="0"/>
          </a:p>
          <a:p>
            <a:pPr marL="609600" indent="-609600">
              <a:buFont typeface="Arial" charset="0"/>
              <a:buNone/>
            </a:pPr>
            <a:r>
              <a:rPr lang="en-US" sz="4000" smtClean="0"/>
              <a:t>H</a:t>
            </a:r>
            <a:r>
              <a:rPr lang="en-US" sz="4000" baseline="-25000" smtClean="0"/>
              <a:t>2</a:t>
            </a:r>
            <a:r>
              <a:rPr lang="en-US" sz="4000" smtClean="0"/>
              <a:t>CO</a:t>
            </a:r>
            <a:r>
              <a:rPr lang="en-US" sz="4000" baseline="-25000" smtClean="0"/>
              <a:t>3</a:t>
            </a:r>
            <a:r>
              <a:rPr lang="en-US" sz="4000" smtClean="0"/>
              <a:t>              HCO</a:t>
            </a:r>
            <a:r>
              <a:rPr lang="en-US" sz="4000" baseline="-25000" smtClean="0"/>
              <a:t>3</a:t>
            </a:r>
            <a:r>
              <a:rPr lang="en-US" sz="4000" baseline="30000" smtClean="0"/>
              <a:t>-</a:t>
            </a:r>
            <a:r>
              <a:rPr lang="en-US" sz="4000" smtClean="0"/>
              <a:t>  +   H</a:t>
            </a:r>
            <a:r>
              <a:rPr lang="en-US" sz="4000" baseline="30000" smtClean="0"/>
              <a:t>+  </a:t>
            </a:r>
            <a:r>
              <a:rPr lang="en-US" smtClean="0"/>
              <a:t> pKa = 6.35</a:t>
            </a:r>
            <a:r>
              <a:rPr lang="en-US" sz="4000" baseline="30000" smtClean="0"/>
              <a:t> </a:t>
            </a:r>
          </a:p>
          <a:p>
            <a:pPr marL="609600" indent="-609600">
              <a:buFont typeface="Arial" charset="0"/>
              <a:buNone/>
            </a:pPr>
            <a:endParaRPr lang="en-US" sz="4000" baseline="30000" smtClean="0"/>
          </a:p>
          <a:p>
            <a:pPr marL="609600" indent="-609600">
              <a:buFont typeface="Arial" charset="0"/>
              <a:buNone/>
            </a:pPr>
            <a:r>
              <a:rPr lang="en-US" sz="2800" smtClean="0"/>
              <a:t>Thus, below pH 6.35 bicarbonate is converted to carbonic acid which in an aqueous system can produce CO</a:t>
            </a:r>
            <a:r>
              <a:rPr lang="en-US" sz="2800" baseline="-25000" smtClean="0"/>
              <a:t>2</a:t>
            </a:r>
            <a:r>
              <a:rPr lang="en-US" sz="2800" smtClean="0"/>
              <a:t> and water. </a:t>
            </a:r>
          </a:p>
          <a:p>
            <a:pPr marL="609600" indent="-609600">
              <a:buFont typeface="Arial" charset="0"/>
              <a:buNone/>
            </a:pPr>
            <a:endParaRPr lang="en-US" sz="2800" smtClean="0"/>
          </a:p>
        </p:txBody>
      </p:sp>
      <p:sp>
        <p:nvSpPr>
          <p:cNvPr id="5" name="Rectangle 4"/>
          <p:cNvSpPr/>
          <p:nvPr/>
        </p:nvSpPr>
        <p:spPr>
          <a:xfrm>
            <a:off x="0" y="1371600"/>
            <a:ext cx="838200" cy="5486400"/>
          </a:xfrm>
          <a:prstGeom prst="rect">
            <a:avLst/>
          </a:prstGeom>
          <a:solidFill>
            <a:srgbClr val="C00000"/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32102" name="Picture 2" descr="Curriculum Center Log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90600" y="6227763"/>
            <a:ext cx="4343400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2103" name="Picture 5" descr="C:\Users\hblount\Documents\My Documents\Center Artwork\DoubleT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382000" y="6184900"/>
            <a:ext cx="615950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32104" name="Object 8"/>
          <p:cNvGraphicFramePr>
            <a:graphicFrameLocks noChangeAspect="1"/>
          </p:cNvGraphicFramePr>
          <p:nvPr/>
        </p:nvGraphicFramePr>
        <p:xfrm>
          <a:off x="2209800" y="1447800"/>
          <a:ext cx="6096000" cy="406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108" name="Chart" r:id="rId6" imgW="6096000" imgH="4067251" progId="MSGraph.Chart.8">
                  <p:embed followColorScheme="full"/>
                </p:oleObj>
              </mc:Choice>
              <mc:Fallback>
                <p:oleObj name="Chart" r:id="rId6" imgW="6096000" imgH="4067251" progId="MSGraph.Chart.8">
                  <p:embed followColorScheme="full"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1447800"/>
                        <a:ext cx="6096000" cy="4067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2105" name="Line 9"/>
          <p:cNvSpPr>
            <a:spLocks noChangeShapeType="1"/>
          </p:cNvSpPr>
          <p:nvPr/>
        </p:nvSpPr>
        <p:spPr bwMode="auto">
          <a:xfrm>
            <a:off x="2819400" y="37338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8/1/2012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37160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612007" y="497078"/>
            <a:ext cx="5913836" cy="821317"/>
          </a:xfrm>
          <a:noFill/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Fun In the Food </a:t>
            </a:r>
            <a:b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Science Classroom</a:t>
            </a:r>
            <a:endParaRPr lang="en-US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5060" name="Rectangle 4"/>
          <p:cNvSpPr>
            <a:spLocks noGrp="1"/>
          </p:cNvSpPr>
          <p:nvPr>
            <p:ph type="body" idx="1"/>
          </p:nvPr>
        </p:nvSpPr>
        <p:spPr>
          <a:xfrm>
            <a:off x="1066800" y="1600200"/>
            <a:ext cx="7620000" cy="4525963"/>
          </a:xfrm>
        </p:spPr>
        <p:txBody>
          <a:bodyPr/>
          <a:lstStyle/>
          <a:p>
            <a:pPr marL="609600" indent="-609600" algn="ctr">
              <a:buFont typeface="Arial" charset="0"/>
              <a:buNone/>
            </a:pPr>
            <a:r>
              <a:rPr lang="en-US" sz="4400" i="1" smtClean="0">
                <a:solidFill>
                  <a:schemeClr val="accent2"/>
                </a:solidFill>
              </a:rPr>
              <a:t>Browning Reactions: </a:t>
            </a:r>
          </a:p>
          <a:p>
            <a:pPr marL="609600" indent="-609600" algn="ctr">
              <a:buFont typeface="Arial" charset="0"/>
              <a:buNone/>
            </a:pPr>
            <a:r>
              <a:rPr lang="en-US" sz="4400" i="1" smtClean="0">
                <a:solidFill>
                  <a:schemeClr val="accent2"/>
                </a:solidFill>
              </a:rPr>
              <a:t>Maillard Reaction,</a:t>
            </a:r>
          </a:p>
          <a:p>
            <a:pPr marL="609600" indent="-609600" algn="ctr">
              <a:buFont typeface="Arial" charset="0"/>
              <a:buNone/>
            </a:pPr>
            <a:r>
              <a:rPr lang="en-US" sz="4400" i="1" smtClean="0">
                <a:solidFill>
                  <a:schemeClr val="accent2"/>
                </a:solidFill>
              </a:rPr>
              <a:t> Caramelization,</a:t>
            </a:r>
          </a:p>
          <a:p>
            <a:pPr marL="609600" indent="-609600" algn="ctr">
              <a:buFont typeface="Arial" charset="0"/>
              <a:buNone/>
            </a:pPr>
            <a:r>
              <a:rPr lang="en-US" sz="4400" i="1" smtClean="0">
                <a:solidFill>
                  <a:schemeClr val="accent2"/>
                </a:solidFill>
              </a:rPr>
              <a:t> and</a:t>
            </a:r>
          </a:p>
          <a:p>
            <a:pPr marL="609600" indent="-609600" algn="ctr">
              <a:buFont typeface="Arial" charset="0"/>
              <a:buNone/>
            </a:pPr>
            <a:r>
              <a:rPr lang="en-US" sz="4400" i="1" smtClean="0">
                <a:solidFill>
                  <a:schemeClr val="accent2"/>
                </a:solidFill>
              </a:rPr>
              <a:t> Enzymatic Browning</a:t>
            </a:r>
          </a:p>
          <a:p>
            <a:pPr marL="609600" indent="-609600"/>
            <a:endParaRPr lang="en-US" sz="4400" smtClean="0"/>
          </a:p>
          <a:p>
            <a:pPr marL="609600" indent="-609600"/>
            <a:endParaRPr lang="en-US" i="1" smtClean="0">
              <a:solidFill>
                <a:schemeClr val="accent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371600"/>
            <a:ext cx="838200" cy="5486400"/>
          </a:xfrm>
          <a:prstGeom prst="rect">
            <a:avLst/>
          </a:prstGeom>
          <a:solidFill>
            <a:srgbClr val="C00000"/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45062" name="Picture 2" descr="Curriculum Center Log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90600" y="6227763"/>
            <a:ext cx="4343400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063" name="Picture 5" descr="C:\Users\hblount\Documents\My Documents\Center Artwork\DoubleT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382000" y="6184900"/>
            <a:ext cx="615950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5064" name="Object 8"/>
          <p:cNvGraphicFramePr>
            <a:graphicFrameLocks noChangeAspect="1"/>
          </p:cNvGraphicFramePr>
          <p:nvPr/>
        </p:nvGraphicFramePr>
        <p:xfrm>
          <a:off x="2209800" y="1447800"/>
          <a:ext cx="6096000" cy="406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68" name="Chart" r:id="rId6" imgW="6096000" imgH="4067251" progId="MSGraph.Chart.8">
                  <p:embed followColorScheme="full"/>
                </p:oleObj>
              </mc:Choice>
              <mc:Fallback>
                <p:oleObj name="Chart" r:id="rId6" imgW="6096000" imgH="4067251" progId="MSGraph.Chart.8">
                  <p:embed followColorScheme="full"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1447800"/>
                        <a:ext cx="6096000" cy="4067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8/1/2012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37160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612007" y="497078"/>
            <a:ext cx="5913836" cy="821317"/>
          </a:xfrm>
          <a:noFill/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Fun In the Food </a:t>
            </a:r>
            <a:b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Science Classroom</a:t>
            </a:r>
            <a:endParaRPr lang="en-US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36196" name="Rectangle 4"/>
          <p:cNvSpPr>
            <a:spLocks noGrp="1"/>
          </p:cNvSpPr>
          <p:nvPr>
            <p:ph type="body" idx="1"/>
          </p:nvPr>
        </p:nvSpPr>
        <p:spPr>
          <a:xfrm>
            <a:off x="1066800" y="1600200"/>
            <a:ext cx="7620000" cy="4525963"/>
          </a:xfrm>
        </p:spPr>
        <p:txBody>
          <a:bodyPr/>
          <a:lstStyle/>
          <a:p>
            <a:pPr marL="609600" indent="-609600">
              <a:buFont typeface="Arial" charset="0"/>
              <a:buNone/>
            </a:pPr>
            <a:r>
              <a:rPr lang="en-US" sz="2800" i="1" smtClean="0">
                <a:solidFill>
                  <a:schemeClr val="accent2"/>
                </a:solidFill>
              </a:rPr>
              <a:t>Browning Reactions - The Maillard Reaction (non-Enzymatic), Caramelization and Enzymatic Browning</a:t>
            </a:r>
          </a:p>
          <a:p>
            <a:pPr marL="609600" indent="-609600">
              <a:buFont typeface="Arial" charset="0"/>
              <a:buNone/>
            </a:pPr>
            <a:r>
              <a:rPr lang="en-US" sz="2800" smtClean="0"/>
              <a:t>TEKS (6) The student studies the chemical property of foods. The student is expected to:</a:t>
            </a:r>
          </a:p>
          <a:p>
            <a:pPr marL="609600" indent="-609600"/>
            <a:r>
              <a:rPr lang="en-US" sz="2800" smtClean="0"/>
              <a:t>(H) analyze the specific occurrence of specific chemical reactions.</a:t>
            </a:r>
          </a:p>
          <a:p>
            <a:pPr marL="609600" indent="-609600"/>
            <a:r>
              <a:rPr lang="en-US" sz="2800" smtClean="0"/>
              <a:t>(I) analyze chemical and physical changes in foods.</a:t>
            </a:r>
          </a:p>
          <a:p>
            <a:pPr marL="609600" indent="-609600"/>
            <a:endParaRPr lang="en-US" sz="2800" smtClean="0"/>
          </a:p>
          <a:p>
            <a:pPr marL="609600" indent="-609600"/>
            <a:endParaRPr lang="en-US" sz="2800" i="1" smtClean="0">
              <a:solidFill>
                <a:schemeClr val="accent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371600"/>
            <a:ext cx="838200" cy="5486400"/>
          </a:xfrm>
          <a:prstGeom prst="rect">
            <a:avLst/>
          </a:prstGeom>
          <a:solidFill>
            <a:srgbClr val="C00000"/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36198" name="Picture 2" descr="Curriculum Center Log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90600" y="6227763"/>
            <a:ext cx="4343400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6199" name="Picture 5" descr="C:\Users\hblount\Documents\My Documents\Center Artwork\DoubleT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382000" y="6184900"/>
            <a:ext cx="615950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36200" name="Object 8"/>
          <p:cNvGraphicFramePr>
            <a:graphicFrameLocks noChangeAspect="1"/>
          </p:cNvGraphicFramePr>
          <p:nvPr/>
        </p:nvGraphicFramePr>
        <p:xfrm>
          <a:off x="2209800" y="1447800"/>
          <a:ext cx="6096000" cy="406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204" name="Chart" r:id="rId6" imgW="6096000" imgH="4067251" progId="MSGraph.Chart.8">
                  <p:embed followColorScheme="full"/>
                </p:oleObj>
              </mc:Choice>
              <mc:Fallback>
                <p:oleObj name="Chart" r:id="rId6" imgW="6096000" imgH="4067251" progId="MSGraph.Chart.8">
                  <p:embed followColorScheme="full"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1447800"/>
                        <a:ext cx="6096000" cy="4067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8/1/2012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37160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612007" y="497078"/>
            <a:ext cx="5913836" cy="821317"/>
          </a:xfrm>
          <a:noFill/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Fun In the Food </a:t>
            </a:r>
            <a:b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Science Classroom</a:t>
            </a:r>
            <a:endParaRPr lang="en-US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7108" name="Rectangle 4"/>
          <p:cNvSpPr>
            <a:spLocks noGrp="1"/>
          </p:cNvSpPr>
          <p:nvPr>
            <p:ph type="body" idx="1"/>
          </p:nvPr>
        </p:nvSpPr>
        <p:spPr>
          <a:xfrm>
            <a:off x="1066800" y="1600200"/>
            <a:ext cx="7620000" cy="4525963"/>
          </a:xfrm>
        </p:spPr>
        <p:txBody>
          <a:bodyPr/>
          <a:lstStyle/>
          <a:p>
            <a:pPr marL="609600" indent="-609600">
              <a:buFont typeface="Arial" charset="0"/>
              <a:buNone/>
            </a:pPr>
            <a:r>
              <a:rPr lang="en-US" sz="2800" i="1" smtClean="0">
                <a:solidFill>
                  <a:schemeClr val="accent2"/>
                </a:solidFill>
              </a:rPr>
              <a:t>Browning Reactions - The Maillard Reaction (non-Enzymatic), Caramelization and Enzymatic Browning</a:t>
            </a:r>
          </a:p>
          <a:p>
            <a:pPr marL="609600" indent="-609600">
              <a:buFont typeface="Arial" charset="0"/>
              <a:buNone/>
            </a:pPr>
            <a:r>
              <a:rPr lang="en-US" sz="2800" smtClean="0"/>
              <a:t>TEKS (8) Student understands the functions of enzymes. The student is expected to:</a:t>
            </a:r>
          </a:p>
          <a:p>
            <a:pPr marL="609600" indent="-609600"/>
            <a:r>
              <a:rPr lang="en-US" sz="2800" smtClean="0"/>
              <a:t>(A) describe how enzymes act as catalysts. </a:t>
            </a:r>
          </a:p>
          <a:p>
            <a:pPr marL="609600" indent="-609600"/>
            <a:r>
              <a:rPr lang="en-US" sz="2800" smtClean="0"/>
              <a:t>(D) identify factors that affect enzyme activity.</a:t>
            </a:r>
          </a:p>
          <a:p>
            <a:pPr marL="609600" indent="-609600"/>
            <a:r>
              <a:rPr lang="en-US" sz="2800" smtClean="0"/>
              <a:t>(E) explain how enzyme reactions are involved in food preparation.</a:t>
            </a:r>
          </a:p>
          <a:p>
            <a:pPr marL="609600" indent="-609600"/>
            <a:endParaRPr lang="en-US" sz="2800" smtClean="0"/>
          </a:p>
          <a:p>
            <a:pPr marL="609600" indent="-609600"/>
            <a:endParaRPr lang="en-US" sz="2800" i="1" smtClean="0">
              <a:solidFill>
                <a:schemeClr val="accent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371600"/>
            <a:ext cx="838200" cy="5486400"/>
          </a:xfrm>
          <a:prstGeom prst="rect">
            <a:avLst/>
          </a:prstGeom>
          <a:solidFill>
            <a:srgbClr val="C00000"/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47110" name="Picture 2" descr="Curriculum Center Log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90600" y="6227763"/>
            <a:ext cx="4343400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111" name="Picture 5" descr="C:\Users\hblount\Documents\My Documents\Center Artwork\DoubleT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382000" y="6184900"/>
            <a:ext cx="615950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7112" name="Object 8"/>
          <p:cNvGraphicFramePr>
            <a:graphicFrameLocks noChangeAspect="1"/>
          </p:cNvGraphicFramePr>
          <p:nvPr/>
        </p:nvGraphicFramePr>
        <p:xfrm>
          <a:off x="2209800" y="1447800"/>
          <a:ext cx="6096000" cy="406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16" name="Chart" r:id="rId6" imgW="6096000" imgH="4067251" progId="MSGraph.Chart.8">
                  <p:embed followColorScheme="full"/>
                </p:oleObj>
              </mc:Choice>
              <mc:Fallback>
                <p:oleObj name="Chart" r:id="rId6" imgW="6096000" imgH="4067251" progId="MSGraph.Chart.8">
                  <p:embed followColorScheme="full"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1447800"/>
                        <a:ext cx="6096000" cy="4067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8/1/2012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37160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612007" y="497078"/>
            <a:ext cx="5913836" cy="821317"/>
          </a:xfrm>
          <a:noFill/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Fun In the Food </a:t>
            </a:r>
            <a:b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Science Classroom</a:t>
            </a:r>
            <a:endParaRPr lang="en-US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9156" name="Rectangle 4"/>
          <p:cNvSpPr>
            <a:spLocks noGrp="1"/>
          </p:cNvSpPr>
          <p:nvPr>
            <p:ph type="body" idx="1"/>
          </p:nvPr>
        </p:nvSpPr>
        <p:spPr>
          <a:xfrm>
            <a:off x="1066800" y="1600200"/>
            <a:ext cx="7620000" cy="4525963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Arial" charset="0"/>
              <a:buNone/>
            </a:pPr>
            <a:r>
              <a:rPr lang="en-US" i="1" smtClean="0">
                <a:solidFill>
                  <a:schemeClr val="accent2"/>
                </a:solidFill>
              </a:rPr>
              <a:t>Browning Reactions - The Maillard Reaction (non-Enzymatic), Caramelization and Enzymatic Browning</a:t>
            </a:r>
          </a:p>
          <a:p>
            <a:pPr marL="609600" indent="-609600">
              <a:lnSpc>
                <a:spcPct val="90000"/>
              </a:lnSpc>
              <a:buFont typeface="Arial" charset="0"/>
              <a:buNone/>
            </a:pPr>
            <a:r>
              <a:rPr lang="en-US" smtClean="0"/>
              <a:t>TEKS (18) The student describes the properties of proteins and amino acids. The student is expected to:</a:t>
            </a:r>
          </a:p>
          <a:p>
            <a:pPr marL="609600" indent="-609600">
              <a:lnSpc>
                <a:spcPct val="90000"/>
              </a:lnSpc>
            </a:pPr>
            <a:r>
              <a:rPr lang="en-US" smtClean="0"/>
              <a:t>(C) explain what happens during denaturation of protein and how the process occurs. </a:t>
            </a:r>
          </a:p>
          <a:p>
            <a:pPr marL="609600" indent="-609600">
              <a:lnSpc>
                <a:spcPct val="90000"/>
              </a:lnSpc>
            </a:pPr>
            <a:endParaRPr lang="en-US" smtClean="0"/>
          </a:p>
          <a:p>
            <a:pPr marL="609600" indent="-609600">
              <a:lnSpc>
                <a:spcPct val="90000"/>
              </a:lnSpc>
            </a:pPr>
            <a:endParaRPr lang="en-US" i="1" smtClean="0">
              <a:solidFill>
                <a:schemeClr val="accent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371600"/>
            <a:ext cx="838200" cy="5486400"/>
          </a:xfrm>
          <a:prstGeom prst="rect">
            <a:avLst/>
          </a:prstGeom>
          <a:solidFill>
            <a:srgbClr val="C00000"/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49158" name="Picture 2" descr="Curriculum Center Log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90600" y="6227763"/>
            <a:ext cx="4343400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159" name="Picture 5" descr="C:\Users\hblount\Documents\My Documents\Center Artwork\DoubleT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382000" y="6184900"/>
            <a:ext cx="615950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9160" name="Object 8"/>
          <p:cNvGraphicFramePr>
            <a:graphicFrameLocks noChangeAspect="1"/>
          </p:cNvGraphicFramePr>
          <p:nvPr/>
        </p:nvGraphicFramePr>
        <p:xfrm>
          <a:off x="2209800" y="1447800"/>
          <a:ext cx="6096000" cy="406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64" name="Chart" r:id="rId6" imgW="6096000" imgH="4067251" progId="MSGraph.Chart.8">
                  <p:embed followColorScheme="full"/>
                </p:oleObj>
              </mc:Choice>
              <mc:Fallback>
                <p:oleObj name="Chart" r:id="rId6" imgW="6096000" imgH="4067251" progId="MSGraph.Chart.8">
                  <p:embed followColorScheme="full"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1447800"/>
                        <a:ext cx="6096000" cy="4067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8/1/2012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37160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612007" y="497078"/>
            <a:ext cx="5913836" cy="821317"/>
          </a:xfrm>
          <a:noFill/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Fun In the Food </a:t>
            </a:r>
            <a:b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Science Classroom</a:t>
            </a:r>
            <a:endParaRPr lang="en-US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1204" name="Rectangle 4"/>
          <p:cNvSpPr>
            <a:spLocks noGrp="1"/>
          </p:cNvSpPr>
          <p:nvPr>
            <p:ph type="body" idx="1"/>
          </p:nvPr>
        </p:nvSpPr>
        <p:spPr>
          <a:xfrm>
            <a:off x="1066800" y="1600200"/>
            <a:ext cx="7620000" cy="4525963"/>
          </a:xfrm>
        </p:spPr>
        <p:txBody>
          <a:bodyPr/>
          <a:lstStyle/>
          <a:p>
            <a:pPr marL="609600" indent="-609600">
              <a:buFont typeface="Arial" charset="0"/>
              <a:buNone/>
            </a:pPr>
            <a:r>
              <a:rPr lang="en-US" i="1" smtClean="0">
                <a:solidFill>
                  <a:schemeClr val="accent2"/>
                </a:solidFill>
              </a:rPr>
              <a:t>Browning Reactions - The Maillard Reaction (Non-Enzymatic), Caramelization and Enzymatic Browning</a:t>
            </a:r>
          </a:p>
          <a:p>
            <a:pPr marL="609600" indent="-609600">
              <a:buFont typeface="Arial" charset="0"/>
              <a:buNone/>
            </a:pPr>
            <a:r>
              <a:rPr lang="en-US" smtClean="0"/>
              <a:t>Objective: The student will summarize the browning reactions. </a:t>
            </a:r>
          </a:p>
          <a:p>
            <a:pPr marL="609600" indent="-609600"/>
            <a:endParaRPr lang="en-US" smtClean="0"/>
          </a:p>
          <a:p>
            <a:pPr marL="609600" indent="-609600"/>
            <a:endParaRPr lang="en-US" i="1" smtClean="0">
              <a:solidFill>
                <a:schemeClr val="accent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371600"/>
            <a:ext cx="838200" cy="5486400"/>
          </a:xfrm>
          <a:prstGeom prst="rect">
            <a:avLst/>
          </a:prstGeom>
          <a:solidFill>
            <a:srgbClr val="C00000"/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51206" name="Picture 2" descr="Curriculum Center Log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90600" y="6227763"/>
            <a:ext cx="4343400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07" name="Picture 5" descr="C:\Users\hblount\Documents\My Documents\Center Artwork\DoubleT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382000" y="6184900"/>
            <a:ext cx="615950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1208" name="Object 8"/>
          <p:cNvGraphicFramePr>
            <a:graphicFrameLocks noChangeAspect="1"/>
          </p:cNvGraphicFramePr>
          <p:nvPr/>
        </p:nvGraphicFramePr>
        <p:xfrm>
          <a:off x="2209800" y="1447800"/>
          <a:ext cx="6096000" cy="406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12" name="Chart" r:id="rId6" imgW="6096000" imgH="4067251" progId="MSGraph.Chart.8">
                  <p:embed followColorScheme="full"/>
                </p:oleObj>
              </mc:Choice>
              <mc:Fallback>
                <p:oleObj name="Chart" r:id="rId6" imgW="6096000" imgH="4067251" progId="MSGraph.Chart.8">
                  <p:embed followColorScheme="full"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1447800"/>
                        <a:ext cx="6096000" cy="4067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8/1/2012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37160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612007" y="497078"/>
            <a:ext cx="5913836" cy="821317"/>
          </a:xfrm>
          <a:noFill/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Fun In the Food </a:t>
            </a:r>
            <a:b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Science Classroom</a:t>
            </a:r>
            <a:endParaRPr lang="en-US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3252" name="Rectangle 4"/>
          <p:cNvSpPr>
            <a:spLocks noGrp="1"/>
          </p:cNvSpPr>
          <p:nvPr>
            <p:ph type="body" idx="1"/>
          </p:nvPr>
        </p:nvSpPr>
        <p:spPr>
          <a:xfrm>
            <a:off x="1066800" y="1600200"/>
            <a:ext cx="7620000" cy="4525963"/>
          </a:xfrm>
          <a:ln w="38100">
            <a:solidFill>
              <a:srgbClr val="000000"/>
            </a:solidFill>
          </a:ln>
        </p:spPr>
        <p:txBody>
          <a:bodyPr/>
          <a:lstStyle/>
          <a:p>
            <a:pPr marL="609600" indent="-609600">
              <a:lnSpc>
                <a:spcPct val="80000"/>
              </a:lnSpc>
              <a:buFont typeface="Arial" charset="0"/>
              <a:buNone/>
            </a:pPr>
            <a:r>
              <a:rPr lang="en-US" sz="2800" i="1" smtClean="0">
                <a:solidFill>
                  <a:schemeClr val="accent2"/>
                </a:solidFill>
              </a:rPr>
              <a:t>The Maillard Reaction (Non-Enzymatic)</a:t>
            </a:r>
          </a:p>
          <a:p>
            <a:pPr marL="609600" indent="-609600">
              <a:lnSpc>
                <a:spcPct val="80000"/>
              </a:lnSpc>
              <a:buFont typeface="Arial" charset="0"/>
              <a:buNone/>
            </a:pPr>
            <a:endParaRPr lang="en-US" sz="2800" i="1" smtClean="0">
              <a:solidFill>
                <a:schemeClr val="accent2"/>
              </a:solidFill>
            </a:endParaRPr>
          </a:p>
          <a:p>
            <a:pPr marL="609600" indent="-609600">
              <a:lnSpc>
                <a:spcPct val="80000"/>
              </a:lnSpc>
              <a:buFont typeface="Arial" charset="0"/>
              <a:buNone/>
            </a:pPr>
            <a:r>
              <a:rPr lang="en-US" sz="2400" smtClean="0"/>
              <a:t>Substrates:</a:t>
            </a:r>
          </a:p>
          <a:p>
            <a:pPr marL="609600" indent="-609600">
              <a:lnSpc>
                <a:spcPct val="80000"/>
              </a:lnSpc>
              <a:buFont typeface="Arial" charset="0"/>
              <a:buNone/>
            </a:pPr>
            <a:r>
              <a:rPr lang="en-US" sz="2400" smtClean="0"/>
              <a:t> Amino acids     +    Reducing sugars </a:t>
            </a:r>
          </a:p>
          <a:p>
            <a:pPr marL="609600" indent="-609600">
              <a:lnSpc>
                <a:spcPct val="80000"/>
              </a:lnSpc>
              <a:buFont typeface="Arial" charset="0"/>
              <a:buNone/>
            </a:pPr>
            <a:endParaRPr lang="en-US" sz="2400" smtClean="0"/>
          </a:p>
          <a:p>
            <a:pPr marL="609600" indent="-609600">
              <a:lnSpc>
                <a:spcPct val="80000"/>
              </a:lnSpc>
              <a:buFont typeface="Arial" charset="0"/>
              <a:buNone/>
            </a:pPr>
            <a:r>
              <a:rPr lang="en-US" sz="2400" smtClean="0"/>
              <a:t>Products: </a:t>
            </a:r>
          </a:p>
          <a:p>
            <a:pPr marL="609600" indent="-609600">
              <a:lnSpc>
                <a:spcPct val="80000"/>
              </a:lnSpc>
              <a:buFont typeface="Arial" charset="0"/>
              <a:buNone/>
            </a:pPr>
            <a:r>
              <a:rPr lang="en-US" sz="2400" smtClean="0"/>
              <a:t>		Brown pigments + Flavor and odor compounds</a:t>
            </a:r>
          </a:p>
          <a:p>
            <a:pPr marL="609600" indent="-609600">
              <a:lnSpc>
                <a:spcPct val="80000"/>
              </a:lnSpc>
              <a:buFont typeface="Arial" charset="0"/>
              <a:buNone/>
            </a:pPr>
            <a:endParaRPr lang="en-US" sz="2400" smtClean="0"/>
          </a:p>
          <a:p>
            <a:pPr marL="609600" indent="-609600">
              <a:lnSpc>
                <a:spcPct val="80000"/>
              </a:lnSpc>
              <a:buFont typeface="Arial" charset="0"/>
              <a:buNone/>
            </a:pPr>
            <a:r>
              <a:rPr lang="en-US" sz="2400" smtClean="0"/>
              <a:t>Reaction is favored by: </a:t>
            </a:r>
          </a:p>
          <a:p>
            <a:pPr marL="609600" indent="-609600">
              <a:lnSpc>
                <a:spcPct val="80000"/>
              </a:lnSpc>
            </a:pPr>
            <a:r>
              <a:rPr lang="en-US" sz="2400" smtClean="0"/>
              <a:t>higher pH’s (add baking soda)</a:t>
            </a:r>
          </a:p>
          <a:p>
            <a:pPr marL="609600" indent="-609600">
              <a:lnSpc>
                <a:spcPct val="80000"/>
              </a:lnSpc>
            </a:pPr>
            <a:r>
              <a:rPr lang="en-US" sz="2400" smtClean="0"/>
              <a:t>intermediate water activity  </a:t>
            </a:r>
          </a:p>
          <a:p>
            <a:pPr marL="609600" indent="-609600">
              <a:lnSpc>
                <a:spcPct val="80000"/>
              </a:lnSpc>
              <a:buFont typeface="Arial" charset="0"/>
              <a:buNone/>
            </a:pPr>
            <a:endParaRPr lang="en-US" sz="2400" smtClean="0">
              <a:solidFill>
                <a:schemeClr val="accent2"/>
              </a:solidFill>
            </a:endParaRPr>
          </a:p>
          <a:p>
            <a:pPr marL="609600" indent="-609600">
              <a:lnSpc>
                <a:spcPct val="80000"/>
              </a:lnSpc>
              <a:buFont typeface="Arial" charset="0"/>
              <a:buNone/>
            </a:pPr>
            <a:r>
              <a:rPr lang="en-US" sz="800" i="1" smtClean="0">
                <a:solidFill>
                  <a:schemeClr val="accent2"/>
                </a:solidFill>
              </a:rPr>
              <a:t> </a:t>
            </a:r>
            <a:endParaRPr lang="en-US" sz="800" smtClean="0"/>
          </a:p>
          <a:p>
            <a:pPr marL="609600" indent="-609600">
              <a:lnSpc>
                <a:spcPct val="80000"/>
              </a:lnSpc>
            </a:pPr>
            <a:endParaRPr lang="en-US" sz="800" i="1" smtClean="0">
              <a:solidFill>
                <a:schemeClr val="accent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371600"/>
            <a:ext cx="838200" cy="5486400"/>
          </a:xfrm>
          <a:prstGeom prst="rect">
            <a:avLst/>
          </a:prstGeom>
          <a:solidFill>
            <a:srgbClr val="C00000"/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53254" name="Picture 2" descr="Curriculum Center Log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90600" y="6227763"/>
            <a:ext cx="4343400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3255" name="Picture 5" descr="C:\Users\hblount\Documents\My Documents\Center Artwork\DoubleT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382000" y="6184900"/>
            <a:ext cx="615950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3256" name="Object 8"/>
          <p:cNvGraphicFramePr>
            <a:graphicFrameLocks noChangeAspect="1"/>
          </p:cNvGraphicFramePr>
          <p:nvPr/>
        </p:nvGraphicFramePr>
        <p:xfrm>
          <a:off x="2209800" y="1447800"/>
          <a:ext cx="6096000" cy="406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60" name="Chart" r:id="rId6" imgW="6096000" imgH="4067251" progId="MSGraph.Chart.8">
                  <p:embed followColorScheme="full"/>
                </p:oleObj>
              </mc:Choice>
              <mc:Fallback>
                <p:oleObj name="Chart" r:id="rId6" imgW="6096000" imgH="4067251" progId="MSGraph.Chart.8">
                  <p:embed followColorScheme="full"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1447800"/>
                        <a:ext cx="6096000" cy="4067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258" name="Line 10"/>
          <p:cNvSpPr>
            <a:spLocks noChangeShapeType="1"/>
          </p:cNvSpPr>
          <p:nvPr/>
        </p:nvSpPr>
        <p:spPr bwMode="auto">
          <a:xfrm>
            <a:off x="5791200" y="2895600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8/1/2012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37160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612007" y="497078"/>
            <a:ext cx="5913836" cy="821317"/>
          </a:xfrm>
          <a:noFill/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Fun In the Food </a:t>
            </a:r>
            <a:b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Science Classroom</a:t>
            </a:r>
            <a:endParaRPr lang="en-US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5300" name="Rectangle 4"/>
          <p:cNvSpPr>
            <a:spLocks noGrp="1"/>
          </p:cNvSpPr>
          <p:nvPr>
            <p:ph type="body" idx="1"/>
          </p:nvPr>
        </p:nvSpPr>
        <p:spPr>
          <a:xfrm>
            <a:off x="1066800" y="1600200"/>
            <a:ext cx="7620000" cy="4525963"/>
          </a:xfrm>
          <a:ln w="38100">
            <a:solidFill>
              <a:srgbClr val="000000"/>
            </a:solidFill>
          </a:ln>
        </p:spPr>
        <p:txBody>
          <a:bodyPr/>
          <a:lstStyle/>
          <a:p>
            <a:pPr marL="609600" indent="-609600">
              <a:lnSpc>
                <a:spcPct val="80000"/>
              </a:lnSpc>
              <a:buFont typeface="Arial" charset="0"/>
              <a:buNone/>
            </a:pPr>
            <a:r>
              <a:rPr lang="en-US" sz="2800" i="1" smtClean="0">
                <a:solidFill>
                  <a:schemeClr val="accent2"/>
                </a:solidFill>
              </a:rPr>
              <a:t>The Maillard Reaction (Non-Enzymatic)</a:t>
            </a:r>
          </a:p>
          <a:p>
            <a:pPr marL="609600" indent="-609600">
              <a:lnSpc>
                <a:spcPct val="80000"/>
              </a:lnSpc>
              <a:buFont typeface="Arial" charset="0"/>
              <a:buNone/>
            </a:pPr>
            <a:r>
              <a:rPr lang="en-US" sz="2800" i="1" smtClean="0">
                <a:solidFill>
                  <a:schemeClr val="accent2"/>
                </a:solidFill>
              </a:rPr>
              <a:t>“In other words”</a:t>
            </a:r>
          </a:p>
          <a:p>
            <a:pPr marL="609600" indent="-609600">
              <a:lnSpc>
                <a:spcPct val="80000"/>
              </a:lnSpc>
              <a:buFont typeface="Arial" charset="0"/>
              <a:buNone/>
            </a:pPr>
            <a:endParaRPr lang="en-US" sz="2800" smtClean="0"/>
          </a:p>
          <a:p>
            <a:pPr marL="609600" indent="-609600">
              <a:lnSpc>
                <a:spcPct val="80000"/>
              </a:lnSpc>
              <a:buFont typeface="Arial" charset="0"/>
              <a:buNone/>
            </a:pPr>
            <a:r>
              <a:rPr lang="en-US" sz="2800" smtClean="0"/>
              <a:t>   Amino acids	+	  Reducing sugars</a:t>
            </a:r>
          </a:p>
          <a:p>
            <a:pPr marL="609600" indent="-609600">
              <a:lnSpc>
                <a:spcPct val="80000"/>
              </a:lnSpc>
              <a:buFont typeface="Arial" charset="0"/>
              <a:buNone/>
            </a:pPr>
            <a:r>
              <a:rPr lang="en-US" sz="2800" smtClean="0"/>
              <a:t>(Amine groups)   		(Carbonyl groups) </a:t>
            </a:r>
          </a:p>
          <a:p>
            <a:pPr marL="609600" indent="-609600">
              <a:lnSpc>
                <a:spcPct val="80000"/>
              </a:lnSpc>
              <a:buFont typeface="Arial" charset="0"/>
              <a:buNone/>
            </a:pPr>
            <a:r>
              <a:rPr lang="en-US" sz="2800" smtClean="0"/>
              <a:t>         -NH</a:t>
            </a:r>
            <a:r>
              <a:rPr lang="en-US" sz="2800" baseline="-25000" smtClean="0"/>
              <a:t>2</a:t>
            </a:r>
            <a:r>
              <a:rPr lang="en-US" sz="2800" smtClean="0"/>
              <a:t>   			   H	              |	</a:t>
            </a:r>
          </a:p>
          <a:p>
            <a:pPr marL="609600" indent="-609600">
              <a:lnSpc>
                <a:spcPct val="80000"/>
              </a:lnSpc>
              <a:buFont typeface="Arial" charset="0"/>
              <a:buNone/>
            </a:pPr>
            <a:r>
              <a:rPr lang="en-US" sz="2800" smtClean="0"/>
              <a:t>					- C = O  or    – C = O</a:t>
            </a:r>
          </a:p>
          <a:p>
            <a:pPr marL="609600" indent="-609600">
              <a:lnSpc>
                <a:spcPct val="80000"/>
              </a:lnSpc>
              <a:buFont typeface="Arial" charset="0"/>
              <a:buNone/>
            </a:pPr>
            <a:r>
              <a:rPr lang="en-US" sz="2800" smtClean="0"/>
              <a:t>					   | 	              |	</a:t>
            </a:r>
          </a:p>
          <a:p>
            <a:pPr marL="609600" indent="-609600">
              <a:lnSpc>
                <a:spcPct val="80000"/>
              </a:lnSpc>
              <a:buFont typeface="Arial" charset="0"/>
              <a:buNone/>
            </a:pPr>
            <a:r>
              <a:rPr lang="en-US" sz="2800" smtClean="0"/>
              <a:t> </a:t>
            </a:r>
          </a:p>
          <a:p>
            <a:pPr marL="609600" indent="-609600">
              <a:lnSpc>
                <a:spcPct val="80000"/>
              </a:lnSpc>
              <a:buFont typeface="Arial" charset="0"/>
              <a:buNone/>
            </a:pPr>
            <a:endParaRPr lang="en-US" sz="2800" smtClean="0">
              <a:solidFill>
                <a:schemeClr val="accent2"/>
              </a:solidFill>
            </a:endParaRPr>
          </a:p>
          <a:p>
            <a:pPr marL="609600" indent="-609600">
              <a:lnSpc>
                <a:spcPct val="80000"/>
              </a:lnSpc>
              <a:buFont typeface="Arial" charset="0"/>
              <a:buNone/>
            </a:pPr>
            <a:r>
              <a:rPr lang="en-US" sz="900" i="1" smtClean="0">
                <a:solidFill>
                  <a:schemeClr val="accent2"/>
                </a:solidFill>
              </a:rPr>
              <a:t> </a:t>
            </a:r>
            <a:endParaRPr lang="en-US" sz="900" smtClean="0"/>
          </a:p>
          <a:p>
            <a:pPr marL="609600" indent="-609600">
              <a:lnSpc>
                <a:spcPct val="80000"/>
              </a:lnSpc>
            </a:pPr>
            <a:endParaRPr lang="en-US" sz="900" i="1" smtClean="0">
              <a:solidFill>
                <a:schemeClr val="accent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371600"/>
            <a:ext cx="838200" cy="5486400"/>
          </a:xfrm>
          <a:prstGeom prst="rect">
            <a:avLst/>
          </a:prstGeom>
          <a:solidFill>
            <a:srgbClr val="C00000"/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55302" name="Picture 2" descr="Curriculum Center Log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90600" y="6227763"/>
            <a:ext cx="4343400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5303" name="Picture 5" descr="C:\Users\hblount\Documents\My Documents\Center Artwork\DoubleT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382000" y="6184900"/>
            <a:ext cx="615950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5304" name="Object 8"/>
          <p:cNvGraphicFramePr>
            <a:graphicFrameLocks noChangeAspect="1"/>
          </p:cNvGraphicFramePr>
          <p:nvPr/>
        </p:nvGraphicFramePr>
        <p:xfrm>
          <a:off x="2209800" y="1447800"/>
          <a:ext cx="6096000" cy="406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08" name="Chart" r:id="rId6" imgW="6096000" imgH="4067251" progId="MSGraph.Chart.8">
                  <p:embed followColorScheme="full"/>
                </p:oleObj>
              </mc:Choice>
              <mc:Fallback>
                <p:oleObj name="Chart" r:id="rId6" imgW="6096000" imgH="4067251" progId="MSGraph.Chart.8">
                  <p:embed followColorScheme="full"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1447800"/>
                        <a:ext cx="6096000" cy="4067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305" name="Line 9"/>
          <p:cNvSpPr>
            <a:spLocks noChangeShapeType="1"/>
          </p:cNvSpPr>
          <p:nvPr/>
        </p:nvSpPr>
        <p:spPr bwMode="auto">
          <a:xfrm>
            <a:off x="7543800" y="31242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8/1/2012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37160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612007" y="497078"/>
            <a:ext cx="5913836" cy="821317"/>
          </a:xfrm>
          <a:noFill/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Fun In the Food </a:t>
            </a:r>
            <a:b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Science Classroom</a:t>
            </a:r>
            <a:endParaRPr lang="en-US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7348" name="Rectangle 4"/>
          <p:cNvSpPr>
            <a:spLocks noGrp="1"/>
          </p:cNvSpPr>
          <p:nvPr>
            <p:ph type="body" idx="1"/>
          </p:nvPr>
        </p:nvSpPr>
        <p:spPr>
          <a:xfrm>
            <a:off x="1066800" y="1600200"/>
            <a:ext cx="7620000" cy="4525963"/>
          </a:xfrm>
          <a:ln w="38100">
            <a:solidFill>
              <a:srgbClr val="000000"/>
            </a:solidFill>
          </a:ln>
        </p:spPr>
        <p:txBody>
          <a:bodyPr/>
          <a:lstStyle/>
          <a:p>
            <a:pPr marL="609600" indent="-609600">
              <a:lnSpc>
                <a:spcPct val="90000"/>
              </a:lnSpc>
              <a:buFont typeface="Arial" charset="0"/>
              <a:buNone/>
            </a:pPr>
            <a:endParaRPr lang="en-US" sz="2800" smtClean="0"/>
          </a:p>
          <a:p>
            <a:pPr marL="609600" indent="-609600">
              <a:lnSpc>
                <a:spcPct val="90000"/>
              </a:lnSpc>
              <a:buFont typeface="Arial" charset="0"/>
              <a:buNone/>
            </a:pPr>
            <a:r>
              <a:rPr lang="en-US" sz="2800" smtClean="0"/>
              <a:t>N-substituted glycosylamine   </a:t>
            </a:r>
          </a:p>
          <a:p>
            <a:pPr marL="609600" indent="-609600">
              <a:lnSpc>
                <a:spcPct val="90000"/>
              </a:lnSpc>
              <a:buFont typeface="Arial" charset="0"/>
              <a:buNone/>
            </a:pPr>
            <a:endParaRPr lang="en-US" sz="2800" smtClean="0"/>
          </a:p>
          <a:p>
            <a:pPr marL="609600" indent="-609600">
              <a:lnSpc>
                <a:spcPct val="90000"/>
              </a:lnSpc>
              <a:buFont typeface="Arial" charset="0"/>
              <a:buNone/>
            </a:pPr>
            <a:r>
              <a:rPr lang="en-US" sz="2800" smtClean="0"/>
              <a:t>				ketosamines</a:t>
            </a:r>
          </a:p>
          <a:p>
            <a:pPr marL="609600" indent="-609600">
              <a:lnSpc>
                <a:spcPct val="90000"/>
              </a:lnSpc>
              <a:buFont typeface="Arial" charset="0"/>
              <a:buNone/>
            </a:pPr>
            <a:endParaRPr lang="en-US" sz="2800" smtClean="0"/>
          </a:p>
          <a:p>
            <a:pPr marL="609600" indent="-609600">
              <a:lnSpc>
                <a:spcPct val="90000"/>
              </a:lnSpc>
              <a:buFont typeface="Arial" charset="0"/>
              <a:buNone/>
            </a:pPr>
            <a:r>
              <a:rPr lang="en-US" sz="2800" smtClean="0"/>
              <a:t>					aldehydes + ketones  </a:t>
            </a:r>
          </a:p>
          <a:p>
            <a:pPr marL="609600" indent="-609600">
              <a:lnSpc>
                <a:spcPct val="90000"/>
              </a:lnSpc>
              <a:buFont typeface="Arial" charset="0"/>
              <a:buNone/>
            </a:pPr>
            <a:r>
              <a:rPr lang="en-US" sz="2800" smtClean="0"/>
              <a:t>			               (flavor and odor compounds)</a:t>
            </a:r>
            <a:endParaRPr lang="en-US" sz="6600" smtClean="0">
              <a:solidFill>
                <a:schemeClr val="accent2"/>
              </a:solidFill>
            </a:endParaRPr>
          </a:p>
          <a:p>
            <a:pPr marL="609600" indent="-609600">
              <a:lnSpc>
                <a:spcPct val="90000"/>
              </a:lnSpc>
              <a:buFont typeface="Arial" charset="0"/>
              <a:buNone/>
            </a:pPr>
            <a:r>
              <a:rPr lang="en-US" sz="2800" i="1" smtClean="0">
                <a:solidFill>
                  <a:schemeClr val="accent2"/>
                </a:solidFill>
              </a:rPr>
              <a:t> 			</a:t>
            </a:r>
            <a:r>
              <a:rPr lang="en-US" sz="2800" i="1" smtClean="0">
                <a:solidFill>
                  <a:srgbClr val="663300"/>
                </a:solidFill>
              </a:rPr>
              <a:t>		</a:t>
            </a:r>
            <a:r>
              <a:rPr lang="en-US" sz="2800" b="1" smtClean="0">
                <a:solidFill>
                  <a:srgbClr val="663300"/>
                </a:solidFill>
              </a:rPr>
              <a:t>+ Melanodin pigments</a:t>
            </a:r>
            <a:r>
              <a:rPr lang="en-US" sz="2800" i="1" smtClean="0">
                <a:solidFill>
                  <a:srgbClr val="663300"/>
                </a:solidFill>
              </a:rPr>
              <a:t>	</a:t>
            </a:r>
          </a:p>
          <a:p>
            <a:pPr marL="609600" indent="-609600">
              <a:lnSpc>
                <a:spcPct val="90000"/>
              </a:lnSpc>
              <a:buFont typeface="Arial" charset="0"/>
              <a:buNone/>
            </a:pPr>
            <a:r>
              <a:rPr lang="en-US" sz="2800" smtClean="0">
                <a:solidFill>
                  <a:srgbClr val="663300"/>
                </a:solidFill>
              </a:rPr>
              <a:t>				    	     (Brown pigments)</a:t>
            </a:r>
          </a:p>
          <a:p>
            <a:pPr marL="609600" indent="-609600">
              <a:lnSpc>
                <a:spcPct val="90000"/>
              </a:lnSpc>
            </a:pPr>
            <a:endParaRPr lang="en-US" sz="2800" i="1" smtClean="0">
              <a:solidFill>
                <a:srgbClr val="6633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371600"/>
            <a:ext cx="838200" cy="5486400"/>
          </a:xfrm>
          <a:prstGeom prst="rect">
            <a:avLst/>
          </a:prstGeom>
          <a:solidFill>
            <a:srgbClr val="C00000"/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57350" name="Picture 2" descr="Curriculum Center Log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90600" y="6227763"/>
            <a:ext cx="4343400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7351" name="Picture 5" descr="C:\Users\hblount\Documents\My Documents\Center Artwork\DoubleT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382000" y="6184900"/>
            <a:ext cx="615950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7352" name="Object 8"/>
          <p:cNvGraphicFramePr>
            <a:graphicFrameLocks noChangeAspect="1"/>
          </p:cNvGraphicFramePr>
          <p:nvPr/>
        </p:nvGraphicFramePr>
        <p:xfrm>
          <a:off x="2209800" y="1447800"/>
          <a:ext cx="6096000" cy="406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56" name="Chart" r:id="rId6" imgW="6096000" imgH="4067251" progId="MSGraph.Chart.8">
                  <p:embed followColorScheme="full"/>
                </p:oleObj>
              </mc:Choice>
              <mc:Fallback>
                <p:oleObj name="Chart" r:id="rId6" imgW="6096000" imgH="4067251" progId="MSGraph.Chart.8">
                  <p:embed followColorScheme="full"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1447800"/>
                        <a:ext cx="6096000" cy="4067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354" name="Line 10"/>
          <p:cNvSpPr>
            <a:spLocks noChangeShapeType="1"/>
          </p:cNvSpPr>
          <p:nvPr/>
        </p:nvSpPr>
        <p:spPr bwMode="auto">
          <a:xfrm>
            <a:off x="5715000" y="23622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55" name="Line 11"/>
          <p:cNvSpPr>
            <a:spLocks noChangeShapeType="1"/>
          </p:cNvSpPr>
          <p:nvPr/>
        </p:nvSpPr>
        <p:spPr bwMode="auto">
          <a:xfrm>
            <a:off x="6019800" y="32766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56" name="Text Box 12"/>
          <p:cNvSpPr txBox="1">
            <a:spLocks noChangeArrowheads="1"/>
          </p:cNvSpPr>
          <p:nvPr/>
        </p:nvSpPr>
        <p:spPr bwMode="auto">
          <a:xfrm>
            <a:off x="5638800" y="1752600"/>
            <a:ext cx="2597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Amadori rearrangement</a:t>
            </a:r>
          </a:p>
        </p:txBody>
      </p:sp>
      <p:pic>
        <p:nvPicPr>
          <p:cNvPr id="57358" name="Picture 14" descr="220px-Brioche">
            <a:hlinkClick r:id="rId8"/>
          </p:cNvPr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371600" y="4038600"/>
            <a:ext cx="2095500" cy="1809750"/>
          </a:xfrm>
          <a:prstGeom prst="rect">
            <a:avLst/>
          </a:prstGeom>
          <a:noFill/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8/1/2012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37160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612007" y="497078"/>
            <a:ext cx="5913836" cy="821317"/>
          </a:xfrm>
          <a:noFill/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Fun In the Food </a:t>
            </a:r>
            <a:b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Science Classroom</a:t>
            </a:r>
            <a:endParaRPr lang="en-US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8436" name="Rectangle 4"/>
          <p:cNvSpPr>
            <a:spLocks noGrp="1"/>
          </p:cNvSpPr>
          <p:nvPr>
            <p:ph type="body" idx="1"/>
          </p:nvPr>
        </p:nvSpPr>
        <p:spPr>
          <a:xfrm>
            <a:off x="1066800" y="1600200"/>
            <a:ext cx="7620000" cy="4525963"/>
          </a:xfrm>
        </p:spPr>
        <p:txBody>
          <a:bodyPr/>
          <a:lstStyle/>
          <a:p>
            <a:pPr marL="609600" indent="-609600">
              <a:buFont typeface="Arial" charset="0"/>
              <a:buNone/>
            </a:pPr>
            <a:r>
              <a:rPr lang="en-US" i="1" smtClean="0">
                <a:solidFill>
                  <a:schemeClr val="accent2"/>
                </a:solidFill>
              </a:rPr>
              <a:t>Molecular Motion</a:t>
            </a:r>
          </a:p>
          <a:p>
            <a:pPr marL="609600" indent="-609600"/>
            <a:r>
              <a:rPr lang="en-US" smtClean="0"/>
              <a:t>Objective: Student will demonstrate and explain the effect temperature has on molecular motion. 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1371600"/>
            <a:ext cx="838200" cy="5486400"/>
          </a:xfrm>
          <a:prstGeom prst="rect">
            <a:avLst/>
          </a:prstGeom>
          <a:solidFill>
            <a:srgbClr val="C00000"/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8438" name="Picture 2" descr="Curriculum Center Log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90600" y="6227763"/>
            <a:ext cx="4343400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9" name="Picture 5" descr="C:\Users\hblount\Documents\My Documents\Center Artwork\DoubleT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382000" y="6184900"/>
            <a:ext cx="615950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8440" name="Object 8"/>
          <p:cNvGraphicFramePr>
            <a:graphicFrameLocks noChangeAspect="1"/>
          </p:cNvGraphicFramePr>
          <p:nvPr/>
        </p:nvGraphicFramePr>
        <p:xfrm>
          <a:off x="2209800" y="1447800"/>
          <a:ext cx="6096000" cy="406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4" name="Chart" r:id="rId6" imgW="6096000" imgH="4067251" progId="MSGraph.Chart.8">
                  <p:embed followColorScheme="full"/>
                </p:oleObj>
              </mc:Choice>
              <mc:Fallback>
                <p:oleObj name="Chart" r:id="rId6" imgW="6096000" imgH="4067251" progId="MSGraph.Chart.8">
                  <p:embed followColorScheme="full"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1447800"/>
                        <a:ext cx="6096000" cy="4067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8/1/2012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37160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612007" y="497078"/>
            <a:ext cx="5913836" cy="821317"/>
          </a:xfrm>
          <a:noFill/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Fun In the Food </a:t>
            </a:r>
            <a:b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Science Classroom</a:t>
            </a:r>
            <a:endParaRPr lang="en-US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8612" name="Rectangle 4"/>
          <p:cNvSpPr>
            <a:spLocks noGrp="1"/>
          </p:cNvSpPr>
          <p:nvPr>
            <p:ph type="body" idx="1"/>
          </p:nvPr>
        </p:nvSpPr>
        <p:spPr>
          <a:xfrm>
            <a:off x="1066800" y="1600200"/>
            <a:ext cx="7620000" cy="4525963"/>
          </a:xfrm>
          <a:ln w="38100">
            <a:solidFill>
              <a:srgbClr val="000000"/>
            </a:solidFill>
          </a:ln>
        </p:spPr>
        <p:txBody>
          <a:bodyPr/>
          <a:lstStyle/>
          <a:p>
            <a:pPr marL="609600" indent="-609600">
              <a:lnSpc>
                <a:spcPct val="90000"/>
              </a:lnSpc>
              <a:buFont typeface="Arial" charset="0"/>
              <a:buNone/>
            </a:pPr>
            <a:endParaRPr lang="en-US" sz="2800" smtClean="0"/>
          </a:p>
          <a:p>
            <a:pPr marL="609600" indent="-609600">
              <a:lnSpc>
                <a:spcPct val="90000"/>
              </a:lnSpc>
            </a:pPr>
            <a:r>
              <a:rPr lang="en-US" sz="2800" smtClean="0">
                <a:solidFill>
                  <a:srgbClr val="663300"/>
                </a:solidFill>
              </a:rPr>
              <a:t>Responsible for browning and flavor in:</a:t>
            </a:r>
          </a:p>
          <a:p>
            <a:pPr marL="990600" lvl="1" indent="-533400">
              <a:lnSpc>
                <a:spcPct val="90000"/>
              </a:lnSpc>
            </a:pPr>
            <a:r>
              <a:rPr lang="en-US" sz="2400" smtClean="0">
                <a:solidFill>
                  <a:srgbClr val="663300"/>
                </a:solidFill>
              </a:rPr>
              <a:t>Roasted coffee</a:t>
            </a:r>
          </a:p>
          <a:p>
            <a:pPr marL="990600" lvl="1" indent="-533400">
              <a:lnSpc>
                <a:spcPct val="90000"/>
              </a:lnSpc>
            </a:pPr>
            <a:r>
              <a:rPr lang="en-US" sz="2400" smtClean="0">
                <a:solidFill>
                  <a:srgbClr val="663300"/>
                </a:solidFill>
              </a:rPr>
              <a:t>Cooked meat</a:t>
            </a:r>
          </a:p>
          <a:p>
            <a:pPr marL="990600" lvl="1" indent="-533400">
              <a:lnSpc>
                <a:spcPct val="90000"/>
              </a:lnSpc>
            </a:pPr>
            <a:r>
              <a:rPr lang="en-US" sz="2400" smtClean="0">
                <a:solidFill>
                  <a:srgbClr val="663300"/>
                </a:solidFill>
              </a:rPr>
              <a:t>Sautéed onions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1371600"/>
            <a:ext cx="838200" cy="5486400"/>
          </a:xfrm>
          <a:prstGeom prst="rect">
            <a:avLst/>
          </a:prstGeom>
          <a:solidFill>
            <a:srgbClr val="C00000"/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68614" name="Picture 2" descr="Curriculum Center Log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90600" y="6227763"/>
            <a:ext cx="4343400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8615" name="Picture 5" descr="C:\Users\hblount\Documents\My Documents\Center Artwork\DoubleT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382000" y="6184900"/>
            <a:ext cx="615950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8616" name="Object 8"/>
          <p:cNvGraphicFramePr>
            <a:graphicFrameLocks noChangeAspect="1"/>
          </p:cNvGraphicFramePr>
          <p:nvPr/>
        </p:nvGraphicFramePr>
        <p:xfrm>
          <a:off x="2209800" y="1447800"/>
          <a:ext cx="6096000" cy="406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20" name="Chart" r:id="rId6" imgW="6096000" imgH="4067251" progId="MSGraph.Chart.8">
                  <p:embed followColorScheme="full"/>
                </p:oleObj>
              </mc:Choice>
              <mc:Fallback>
                <p:oleObj name="Chart" r:id="rId6" imgW="6096000" imgH="4067251" progId="MSGraph.Chart.8">
                  <p:embed followColorScheme="full"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1447800"/>
                        <a:ext cx="6096000" cy="4067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8624" name="Picture 16" descr="th?id=I4783413109588500&amp;pid=1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876800" y="3000375"/>
            <a:ext cx="2933700" cy="2314575"/>
          </a:xfrm>
          <a:prstGeom prst="rect">
            <a:avLst/>
          </a:prstGeom>
          <a:noFill/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8/1/2012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37160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612007" y="497078"/>
            <a:ext cx="5913836" cy="821317"/>
          </a:xfrm>
          <a:noFill/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Fun In the Food </a:t>
            </a:r>
            <a:b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Science Classroom</a:t>
            </a:r>
            <a:endParaRPr lang="en-US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87044" name="Rectangle 4"/>
          <p:cNvSpPr>
            <a:spLocks noGrp="1"/>
          </p:cNvSpPr>
          <p:nvPr>
            <p:ph type="body" idx="1"/>
          </p:nvPr>
        </p:nvSpPr>
        <p:spPr>
          <a:xfrm>
            <a:off x="1066800" y="1600200"/>
            <a:ext cx="7620000" cy="4525963"/>
          </a:xfrm>
          <a:ln w="38100">
            <a:solidFill>
              <a:srgbClr val="000000"/>
            </a:solidFill>
          </a:ln>
        </p:spPr>
        <p:txBody>
          <a:bodyPr/>
          <a:lstStyle/>
          <a:p>
            <a:pPr marL="609600" indent="-609600">
              <a:lnSpc>
                <a:spcPct val="90000"/>
              </a:lnSpc>
              <a:buFont typeface="Arial" charset="0"/>
              <a:buNone/>
            </a:pPr>
            <a:endParaRPr lang="en-US" sz="2800" smtClean="0"/>
          </a:p>
          <a:p>
            <a:pPr marL="609600" indent="-609600">
              <a:lnSpc>
                <a:spcPct val="90000"/>
              </a:lnSpc>
            </a:pPr>
            <a:r>
              <a:rPr lang="en-US" sz="2800" smtClean="0">
                <a:solidFill>
                  <a:srgbClr val="663300"/>
                </a:solidFill>
              </a:rPr>
              <a:t>Sugars vary in their reactivity (most to least reactive):</a:t>
            </a:r>
          </a:p>
          <a:p>
            <a:pPr marL="990600" lvl="1" indent="-533400">
              <a:lnSpc>
                <a:spcPct val="90000"/>
              </a:lnSpc>
            </a:pPr>
            <a:r>
              <a:rPr lang="en-US" sz="2400" smtClean="0">
                <a:solidFill>
                  <a:srgbClr val="663300"/>
                </a:solidFill>
              </a:rPr>
              <a:t>Five-carbon sugars – xylose, arabinose</a:t>
            </a:r>
          </a:p>
          <a:p>
            <a:pPr marL="990600" lvl="1" indent="-533400">
              <a:lnSpc>
                <a:spcPct val="90000"/>
              </a:lnSpc>
            </a:pPr>
            <a:r>
              <a:rPr lang="en-US" sz="2400" smtClean="0">
                <a:solidFill>
                  <a:srgbClr val="663300"/>
                </a:solidFill>
              </a:rPr>
              <a:t>Six-carbon aldoses – glucose, galactose</a:t>
            </a:r>
          </a:p>
          <a:p>
            <a:pPr marL="990600" lvl="1" indent="-533400">
              <a:lnSpc>
                <a:spcPct val="90000"/>
              </a:lnSpc>
            </a:pPr>
            <a:r>
              <a:rPr lang="en-US" sz="2400" smtClean="0">
                <a:solidFill>
                  <a:srgbClr val="663300"/>
                </a:solidFill>
              </a:rPr>
              <a:t>Six- carbon ketoses – fructose</a:t>
            </a:r>
          </a:p>
          <a:p>
            <a:pPr marL="990600" lvl="1" indent="-533400">
              <a:lnSpc>
                <a:spcPct val="90000"/>
              </a:lnSpc>
            </a:pPr>
            <a:r>
              <a:rPr lang="en-US" sz="2400" smtClean="0">
                <a:solidFill>
                  <a:srgbClr val="663300"/>
                </a:solidFill>
              </a:rPr>
              <a:t>Reducing disaccharides – lactose, maltose</a:t>
            </a:r>
          </a:p>
          <a:p>
            <a:pPr marL="990600" lvl="1" indent="-533400">
              <a:lnSpc>
                <a:spcPct val="90000"/>
              </a:lnSpc>
            </a:pPr>
            <a:r>
              <a:rPr lang="en-US" sz="2400" smtClean="0">
                <a:solidFill>
                  <a:srgbClr val="663300"/>
                </a:solidFill>
              </a:rPr>
              <a:t>Non-reducing disaccharide – sucrose (non-reactive)  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1371600"/>
            <a:ext cx="838200" cy="5486400"/>
          </a:xfrm>
          <a:prstGeom prst="rect">
            <a:avLst/>
          </a:prstGeom>
          <a:solidFill>
            <a:srgbClr val="C00000"/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87046" name="Picture 2" descr="Curriculum Center Log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90600" y="6227763"/>
            <a:ext cx="4343400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7047" name="Picture 5" descr="C:\Users\hblount\Documents\My Documents\Center Artwork\DoubleT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382000" y="6184900"/>
            <a:ext cx="615950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7048" name="Object 8"/>
          <p:cNvGraphicFramePr>
            <a:graphicFrameLocks noChangeAspect="1"/>
          </p:cNvGraphicFramePr>
          <p:nvPr/>
        </p:nvGraphicFramePr>
        <p:xfrm>
          <a:off x="2209800" y="1447800"/>
          <a:ext cx="6096000" cy="406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052" name="Chart" r:id="rId6" imgW="6096000" imgH="4067251" progId="MSGraph.Chart.8">
                  <p:embed followColorScheme="full"/>
                </p:oleObj>
              </mc:Choice>
              <mc:Fallback>
                <p:oleObj name="Chart" r:id="rId6" imgW="6096000" imgH="4067251" progId="MSGraph.Chart.8">
                  <p:embed followColorScheme="full"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1447800"/>
                        <a:ext cx="6096000" cy="4067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8/1/2012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37160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612007" y="497078"/>
            <a:ext cx="5913836" cy="821317"/>
          </a:xfrm>
          <a:noFill/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Fun In the Food </a:t>
            </a:r>
            <a:b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Science Classroom</a:t>
            </a:r>
            <a:endParaRPr lang="en-US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9396" name="Rectangle 4"/>
          <p:cNvSpPr>
            <a:spLocks noGrp="1"/>
          </p:cNvSpPr>
          <p:nvPr>
            <p:ph type="body" idx="1"/>
          </p:nvPr>
        </p:nvSpPr>
        <p:spPr>
          <a:xfrm>
            <a:off x="1066800" y="1600200"/>
            <a:ext cx="7848600" cy="4525963"/>
          </a:xfrm>
          <a:ln w="38100">
            <a:solidFill>
              <a:srgbClr val="000000"/>
            </a:solidFill>
          </a:ln>
        </p:spPr>
        <p:txBody>
          <a:bodyPr/>
          <a:lstStyle/>
          <a:p>
            <a:pPr marL="609600" indent="-609600">
              <a:lnSpc>
                <a:spcPct val="90000"/>
              </a:lnSpc>
              <a:buFont typeface="Arial" charset="0"/>
              <a:buNone/>
            </a:pPr>
            <a:r>
              <a:rPr lang="en-US" sz="2800" i="1" smtClean="0">
                <a:solidFill>
                  <a:schemeClr val="accent2"/>
                </a:solidFill>
              </a:rPr>
              <a:t>Caramelization</a:t>
            </a:r>
          </a:p>
          <a:p>
            <a:pPr marL="609600" indent="-609600">
              <a:lnSpc>
                <a:spcPct val="90000"/>
              </a:lnSpc>
              <a:buFont typeface="Arial" charset="0"/>
              <a:buNone/>
            </a:pPr>
            <a:endParaRPr lang="en-US" sz="2800" i="1" smtClean="0">
              <a:solidFill>
                <a:schemeClr val="accent2"/>
              </a:solidFill>
            </a:endParaRPr>
          </a:p>
          <a:p>
            <a:pPr marL="609600" indent="-609600">
              <a:lnSpc>
                <a:spcPct val="90000"/>
              </a:lnSpc>
              <a:buFont typeface="Arial" charset="0"/>
              <a:buNone/>
            </a:pPr>
            <a:r>
              <a:rPr lang="en-US" sz="2800" smtClean="0"/>
              <a:t>Heating and dehydration of sugars to produce brown pigments and flavor compounds </a:t>
            </a:r>
          </a:p>
          <a:p>
            <a:pPr marL="609600" indent="-609600">
              <a:lnSpc>
                <a:spcPct val="90000"/>
              </a:lnSpc>
            </a:pPr>
            <a:endParaRPr lang="en-US" sz="2800" smtClean="0"/>
          </a:p>
          <a:p>
            <a:pPr marL="609600" indent="-609600">
              <a:lnSpc>
                <a:spcPct val="90000"/>
              </a:lnSpc>
            </a:pPr>
            <a:r>
              <a:rPr lang="en-US" sz="2800" smtClean="0"/>
              <a:t>Sucrose melts (160°C) and undergoes pyrolysis</a:t>
            </a:r>
          </a:p>
          <a:p>
            <a:pPr marL="609600" indent="-609600">
              <a:lnSpc>
                <a:spcPct val="90000"/>
              </a:lnSpc>
              <a:buFont typeface="Arial" charset="0"/>
              <a:buNone/>
            </a:pPr>
            <a:r>
              <a:rPr lang="en-US" sz="2800" smtClean="0"/>
              <a:t>	Sucrose (C12)         Glucose (C6) + Fructose (C6)</a:t>
            </a:r>
          </a:p>
          <a:p>
            <a:pPr marL="609600" indent="-609600">
              <a:lnSpc>
                <a:spcPct val="90000"/>
              </a:lnSpc>
            </a:pPr>
            <a:r>
              <a:rPr lang="en-US" sz="2800" smtClean="0"/>
              <a:t>Simple sugars condensation  and undergo dehydration forming large brown polymers</a:t>
            </a:r>
          </a:p>
          <a:p>
            <a:pPr marL="609600" indent="-609600">
              <a:lnSpc>
                <a:spcPct val="90000"/>
              </a:lnSpc>
            </a:pPr>
            <a:endParaRPr lang="en-US" sz="2800" i="1" smtClean="0">
              <a:solidFill>
                <a:srgbClr val="6633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371600"/>
            <a:ext cx="838200" cy="5486400"/>
          </a:xfrm>
          <a:prstGeom prst="rect">
            <a:avLst/>
          </a:prstGeom>
          <a:solidFill>
            <a:srgbClr val="C00000"/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59398" name="Picture 2" descr="Curriculum Center Log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90600" y="6227763"/>
            <a:ext cx="4343400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9399" name="Picture 5" descr="C:\Users\hblount\Documents\My Documents\Center Artwork\DoubleT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382000" y="6184900"/>
            <a:ext cx="615950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9400" name="Object 8"/>
          <p:cNvGraphicFramePr>
            <a:graphicFrameLocks noChangeAspect="1"/>
          </p:cNvGraphicFramePr>
          <p:nvPr/>
        </p:nvGraphicFramePr>
        <p:xfrm>
          <a:off x="2209800" y="1447800"/>
          <a:ext cx="6096000" cy="406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04" name="Chart" r:id="rId6" imgW="6096000" imgH="4067251" progId="MSGraph.Chart.8">
                  <p:embed followColorScheme="full"/>
                </p:oleObj>
              </mc:Choice>
              <mc:Fallback>
                <p:oleObj name="Chart" r:id="rId6" imgW="6096000" imgH="4067251" progId="MSGraph.Chart.8">
                  <p:embed followColorScheme="full"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1447800"/>
                        <a:ext cx="6096000" cy="4067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405" name="Line 13"/>
          <p:cNvSpPr>
            <a:spLocks noChangeShapeType="1"/>
          </p:cNvSpPr>
          <p:nvPr/>
        </p:nvSpPr>
        <p:spPr bwMode="auto">
          <a:xfrm>
            <a:off x="3810000" y="4572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8/1/2012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37160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612007" y="497078"/>
            <a:ext cx="5913836" cy="821317"/>
          </a:xfrm>
          <a:noFill/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Fun In the Food </a:t>
            </a:r>
            <a:b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Science Classroom</a:t>
            </a:r>
            <a:endParaRPr lang="en-US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1444" name="Rectangle 4"/>
          <p:cNvSpPr>
            <a:spLocks noGrp="1"/>
          </p:cNvSpPr>
          <p:nvPr>
            <p:ph type="body" idx="1"/>
          </p:nvPr>
        </p:nvSpPr>
        <p:spPr>
          <a:xfrm>
            <a:off x="1066800" y="1600200"/>
            <a:ext cx="7620000" cy="4525963"/>
          </a:xfrm>
          <a:ln w="38100">
            <a:solidFill>
              <a:srgbClr val="000000"/>
            </a:solidFill>
          </a:ln>
        </p:spPr>
        <p:txBody>
          <a:bodyPr/>
          <a:lstStyle/>
          <a:p>
            <a:pPr marL="609600" indent="-609600">
              <a:lnSpc>
                <a:spcPct val="90000"/>
              </a:lnSpc>
              <a:buFont typeface="Arial" charset="0"/>
              <a:buNone/>
            </a:pPr>
            <a:r>
              <a:rPr lang="en-US" sz="2800" i="1" smtClean="0">
                <a:solidFill>
                  <a:schemeClr val="accent2"/>
                </a:solidFill>
              </a:rPr>
              <a:t>Caramelization</a:t>
            </a:r>
          </a:p>
          <a:p>
            <a:pPr marL="609600" indent="-609600">
              <a:lnSpc>
                <a:spcPct val="90000"/>
              </a:lnSpc>
              <a:buFont typeface="Arial" charset="0"/>
              <a:buNone/>
            </a:pPr>
            <a:endParaRPr lang="en-US" sz="2800" i="1" smtClean="0">
              <a:solidFill>
                <a:schemeClr val="accent2"/>
              </a:solidFill>
            </a:endParaRPr>
          </a:p>
          <a:p>
            <a:pPr marL="609600" indent="-609600">
              <a:lnSpc>
                <a:spcPct val="90000"/>
              </a:lnSpc>
            </a:pPr>
            <a:r>
              <a:rPr lang="en-US" sz="2800" smtClean="0"/>
              <a:t>Examples of large brown polymers that form as reaction progresses:</a:t>
            </a:r>
          </a:p>
          <a:p>
            <a:pPr marL="990600" lvl="1" indent="-533400">
              <a:lnSpc>
                <a:spcPct val="90000"/>
              </a:lnSpc>
            </a:pPr>
            <a:r>
              <a:rPr lang="en-US" sz="2400" smtClean="0"/>
              <a:t>Caramelan (C24)</a:t>
            </a:r>
          </a:p>
          <a:p>
            <a:pPr marL="990600" lvl="1" indent="-533400">
              <a:lnSpc>
                <a:spcPct val="90000"/>
              </a:lnSpc>
            </a:pPr>
            <a:r>
              <a:rPr lang="en-US" sz="2400" smtClean="0"/>
              <a:t>Caramelen (C36)</a:t>
            </a:r>
          </a:p>
          <a:p>
            <a:pPr marL="990600" lvl="1" indent="-533400">
              <a:lnSpc>
                <a:spcPct val="90000"/>
              </a:lnSpc>
            </a:pPr>
            <a:r>
              <a:rPr lang="en-US" sz="2400" smtClean="0"/>
              <a:t>Caramelin (C125)</a:t>
            </a:r>
          </a:p>
          <a:p>
            <a:pPr marL="990600" lvl="1" indent="-533400">
              <a:lnSpc>
                <a:spcPct val="90000"/>
              </a:lnSpc>
            </a:pPr>
            <a:endParaRPr lang="en-US" sz="2400" smtClean="0"/>
          </a:p>
          <a:p>
            <a:pPr marL="609600" indent="-609600">
              <a:lnSpc>
                <a:spcPct val="90000"/>
              </a:lnSpc>
            </a:pPr>
            <a:endParaRPr lang="en-US" sz="2800" i="1" smtClean="0">
              <a:solidFill>
                <a:srgbClr val="6633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371600"/>
            <a:ext cx="838200" cy="5486400"/>
          </a:xfrm>
          <a:prstGeom prst="rect">
            <a:avLst/>
          </a:prstGeom>
          <a:solidFill>
            <a:srgbClr val="C00000"/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61446" name="Picture 2" descr="Curriculum Center Log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90600" y="6227763"/>
            <a:ext cx="4343400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47" name="Picture 5" descr="C:\Users\hblount\Documents\My Documents\Center Artwork\DoubleT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382000" y="6184900"/>
            <a:ext cx="615950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1448" name="Object 8"/>
          <p:cNvGraphicFramePr>
            <a:graphicFrameLocks noChangeAspect="1"/>
          </p:cNvGraphicFramePr>
          <p:nvPr/>
        </p:nvGraphicFramePr>
        <p:xfrm>
          <a:off x="2209800" y="1447800"/>
          <a:ext cx="6096000" cy="406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52" name="Chart" r:id="rId6" imgW="6096000" imgH="4067251" progId="MSGraph.Chart.8">
                  <p:embed followColorScheme="full"/>
                </p:oleObj>
              </mc:Choice>
              <mc:Fallback>
                <p:oleObj name="Chart" r:id="rId6" imgW="6096000" imgH="4067251" progId="MSGraph.Chart.8">
                  <p:embed followColorScheme="full"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1447800"/>
                        <a:ext cx="6096000" cy="4067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1451" name="Picture 11" descr="88308465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324600" y="3352800"/>
            <a:ext cx="1824038" cy="2743200"/>
          </a:xfrm>
          <a:prstGeom prst="rect">
            <a:avLst/>
          </a:prstGeom>
          <a:noFill/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8/1/2012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37160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612007" y="497078"/>
            <a:ext cx="5913836" cy="821317"/>
          </a:xfrm>
          <a:noFill/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Fun In the Food </a:t>
            </a:r>
            <a:b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Science Classroom</a:t>
            </a:r>
            <a:endParaRPr lang="en-US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3492" name="Rectangle 4"/>
          <p:cNvSpPr>
            <a:spLocks noGrp="1"/>
          </p:cNvSpPr>
          <p:nvPr>
            <p:ph type="body" idx="1"/>
          </p:nvPr>
        </p:nvSpPr>
        <p:spPr>
          <a:xfrm>
            <a:off x="1066800" y="1600200"/>
            <a:ext cx="7620000" cy="4525963"/>
          </a:xfrm>
          <a:ln w="38100">
            <a:solidFill>
              <a:srgbClr val="000000"/>
            </a:solidFill>
          </a:ln>
        </p:spPr>
        <p:txBody>
          <a:bodyPr/>
          <a:lstStyle/>
          <a:p>
            <a:pPr marL="609600" indent="-609600">
              <a:lnSpc>
                <a:spcPct val="90000"/>
              </a:lnSpc>
              <a:buFont typeface="Arial" charset="0"/>
              <a:buNone/>
            </a:pPr>
            <a:r>
              <a:rPr lang="en-US" sz="2800" i="1" smtClean="0">
                <a:solidFill>
                  <a:schemeClr val="accent2"/>
                </a:solidFill>
              </a:rPr>
              <a:t>Caramelization</a:t>
            </a:r>
          </a:p>
          <a:p>
            <a:pPr marL="609600" indent="-609600">
              <a:lnSpc>
                <a:spcPct val="90000"/>
              </a:lnSpc>
              <a:buFont typeface="Arial" charset="0"/>
              <a:buNone/>
            </a:pPr>
            <a:endParaRPr lang="en-US" sz="2800" smtClean="0"/>
          </a:p>
          <a:p>
            <a:pPr marL="609600" indent="-609600">
              <a:lnSpc>
                <a:spcPct val="90000"/>
              </a:lnSpc>
              <a:buFont typeface="Arial" charset="0"/>
              <a:buNone/>
            </a:pPr>
            <a:r>
              <a:rPr lang="en-US" sz="2800" smtClean="0"/>
              <a:t>Flavor compounds:</a:t>
            </a:r>
          </a:p>
          <a:p>
            <a:pPr marL="990600" lvl="1" indent="-533400">
              <a:lnSpc>
                <a:spcPct val="90000"/>
              </a:lnSpc>
              <a:buFontTx/>
              <a:buChar char="•"/>
            </a:pPr>
            <a:r>
              <a:rPr lang="en-US" sz="2400" smtClean="0"/>
              <a:t>Diacetyl ( 2,3-butanedione) important flavor compound, produced during the first stages of caramelization. Diacetyl produces a buttery or butterscotch flavor</a:t>
            </a:r>
          </a:p>
          <a:p>
            <a:pPr marL="990600" lvl="1" indent="-533400">
              <a:lnSpc>
                <a:spcPct val="90000"/>
              </a:lnSpc>
              <a:buFontTx/>
              <a:buChar char="•"/>
            </a:pPr>
            <a:r>
              <a:rPr lang="en-US" sz="2400" smtClean="0"/>
              <a:t>Esters and lactones  - sweet rum-like flavor</a:t>
            </a:r>
          </a:p>
          <a:p>
            <a:pPr marL="990600" lvl="1" indent="-533400">
              <a:lnSpc>
                <a:spcPct val="90000"/>
              </a:lnSpc>
              <a:buFontTx/>
              <a:buChar char="•"/>
            </a:pPr>
            <a:r>
              <a:rPr lang="en-US" sz="2400" smtClean="0"/>
              <a:t>Furans - nutty flavor</a:t>
            </a:r>
          </a:p>
          <a:p>
            <a:pPr marL="990600" lvl="1" indent="-533400">
              <a:lnSpc>
                <a:spcPct val="90000"/>
              </a:lnSpc>
              <a:buFontTx/>
              <a:buChar char="•"/>
            </a:pPr>
            <a:r>
              <a:rPr lang="en-US" sz="2400" smtClean="0"/>
              <a:t>Maltol - toasty flavor</a:t>
            </a:r>
          </a:p>
          <a:p>
            <a:pPr marL="609600" indent="-609600">
              <a:lnSpc>
                <a:spcPct val="90000"/>
              </a:lnSpc>
            </a:pPr>
            <a:endParaRPr lang="en-US" sz="2800" i="1" smtClean="0">
              <a:solidFill>
                <a:srgbClr val="6633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371600"/>
            <a:ext cx="838200" cy="5486400"/>
          </a:xfrm>
          <a:prstGeom prst="rect">
            <a:avLst/>
          </a:prstGeom>
          <a:solidFill>
            <a:srgbClr val="C00000"/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63494" name="Picture 2" descr="Curriculum Center Log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90600" y="6227763"/>
            <a:ext cx="4343400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3495" name="Picture 5" descr="C:\Users\hblount\Documents\My Documents\Center Artwork\DoubleT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382000" y="6184900"/>
            <a:ext cx="615950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3496" name="Object 8"/>
          <p:cNvGraphicFramePr>
            <a:graphicFrameLocks noChangeAspect="1"/>
          </p:cNvGraphicFramePr>
          <p:nvPr/>
        </p:nvGraphicFramePr>
        <p:xfrm>
          <a:off x="2209800" y="1447800"/>
          <a:ext cx="6096000" cy="406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00" name="Chart" r:id="rId6" imgW="6096000" imgH="4067251" progId="MSGraph.Chart.8">
                  <p:embed followColorScheme="full"/>
                </p:oleObj>
              </mc:Choice>
              <mc:Fallback>
                <p:oleObj name="Chart" r:id="rId6" imgW="6096000" imgH="4067251" progId="MSGraph.Chart.8">
                  <p:embed followColorScheme="full"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1447800"/>
                        <a:ext cx="6096000" cy="4067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8/1/2012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37160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612007" y="497078"/>
            <a:ext cx="5913836" cy="821317"/>
          </a:xfrm>
          <a:noFill/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Fun In the Food </a:t>
            </a:r>
            <a:b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Science Classroom</a:t>
            </a:r>
            <a:endParaRPr lang="en-US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0660" name="Rectangle 4"/>
          <p:cNvSpPr>
            <a:spLocks noGrp="1"/>
          </p:cNvSpPr>
          <p:nvPr>
            <p:ph type="body" idx="1"/>
          </p:nvPr>
        </p:nvSpPr>
        <p:spPr>
          <a:xfrm>
            <a:off x="1066800" y="1600200"/>
            <a:ext cx="7620000" cy="4525963"/>
          </a:xfrm>
          <a:ln w="38100">
            <a:solidFill>
              <a:srgbClr val="000000"/>
            </a:solidFill>
          </a:ln>
        </p:spPr>
        <p:txBody>
          <a:bodyPr/>
          <a:lstStyle/>
          <a:p>
            <a:pPr marL="609600" indent="-609600">
              <a:lnSpc>
                <a:spcPct val="90000"/>
              </a:lnSpc>
              <a:buFont typeface="Arial" charset="0"/>
              <a:buNone/>
            </a:pPr>
            <a:r>
              <a:rPr lang="en-US" sz="2800" i="1" smtClean="0">
                <a:solidFill>
                  <a:schemeClr val="accent2"/>
                </a:solidFill>
              </a:rPr>
              <a:t>Caramelization</a:t>
            </a:r>
          </a:p>
          <a:p>
            <a:pPr marL="609600" indent="-609600">
              <a:lnSpc>
                <a:spcPct val="90000"/>
              </a:lnSpc>
              <a:buFont typeface="Arial" charset="0"/>
              <a:buNone/>
            </a:pPr>
            <a:endParaRPr lang="en-US" sz="2800" smtClean="0"/>
          </a:p>
          <a:p>
            <a:pPr marL="609600" indent="-609600">
              <a:lnSpc>
                <a:spcPct val="90000"/>
              </a:lnSpc>
            </a:pPr>
            <a:r>
              <a:rPr lang="en-US" sz="2800" i="1" smtClean="0">
                <a:solidFill>
                  <a:srgbClr val="663300"/>
                </a:solidFill>
              </a:rPr>
              <a:t>Reaction is responsible for flavor and aroma of:</a:t>
            </a:r>
          </a:p>
          <a:p>
            <a:pPr marL="990600" lvl="1" indent="-533400">
              <a:lnSpc>
                <a:spcPct val="90000"/>
              </a:lnSpc>
            </a:pPr>
            <a:r>
              <a:rPr lang="en-US" sz="2400" i="1" smtClean="0">
                <a:solidFill>
                  <a:srgbClr val="663300"/>
                </a:solidFill>
              </a:rPr>
              <a:t>Caramel candy</a:t>
            </a:r>
          </a:p>
          <a:p>
            <a:pPr marL="990600" lvl="1" indent="-533400">
              <a:lnSpc>
                <a:spcPct val="90000"/>
              </a:lnSpc>
            </a:pPr>
            <a:r>
              <a:rPr lang="en-US" sz="2400" i="1" smtClean="0">
                <a:solidFill>
                  <a:srgbClr val="663300"/>
                </a:solidFill>
              </a:rPr>
              <a:t>Syrups 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1371600"/>
            <a:ext cx="838200" cy="5486400"/>
          </a:xfrm>
          <a:prstGeom prst="rect">
            <a:avLst/>
          </a:prstGeom>
          <a:solidFill>
            <a:srgbClr val="C00000"/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70662" name="Picture 2" descr="Curriculum Center Log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90600" y="6227763"/>
            <a:ext cx="4343400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0663" name="Picture 5" descr="C:\Users\hblount\Documents\My Documents\Center Artwork\DoubleT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382000" y="6184900"/>
            <a:ext cx="615950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0664" name="Object 8"/>
          <p:cNvGraphicFramePr>
            <a:graphicFrameLocks noChangeAspect="1"/>
          </p:cNvGraphicFramePr>
          <p:nvPr/>
        </p:nvGraphicFramePr>
        <p:xfrm>
          <a:off x="2209800" y="1447800"/>
          <a:ext cx="6096000" cy="406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68" name="Chart" r:id="rId6" imgW="6096000" imgH="4067251" progId="MSGraph.Chart.8">
                  <p:embed followColorScheme="full"/>
                </p:oleObj>
              </mc:Choice>
              <mc:Fallback>
                <p:oleObj name="Chart" r:id="rId6" imgW="6096000" imgH="4067251" progId="MSGraph.Chart.8">
                  <p:embed followColorScheme="full"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1447800"/>
                        <a:ext cx="6096000" cy="4067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8/1/2012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37160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612007" y="497078"/>
            <a:ext cx="5913836" cy="821317"/>
          </a:xfrm>
          <a:noFill/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Fun In the Food </a:t>
            </a:r>
            <a:b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Science Classroom</a:t>
            </a:r>
            <a:endParaRPr lang="en-US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6564" name="Rectangle 4"/>
          <p:cNvSpPr>
            <a:spLocks noGrp="1"/>
          </p:cNvSpPr>
          <p:nvPr>
            <p:ph type="body" idx="1"/>
          </p:nvPr>
        </p:nvSpPr>
        <p:spPr>
          <a:xfrm>
            <a:off x="1066800" y="1600200"/>
            <a:ext cx="7620000" cy="4525963"/>
          </a:xfrm>
          <a:ln w="38100">
            <a:solidFill>
              <a:srgbClr val="000000"/>
            </a:solidFill>
          </a:ln>
        </p:spPr>
        <p:txBody>
          <a:bodyPr/>
          <a:lstStyle/>
          <a:p>
            <a:pPr marL="609600" indent="-609600">
              <a:lnSpc>
                <a:spcPct val="90000"/>
              </a:lnSpc>
              <a:buFont typeface="Arial" charset="0"/>
              <a:buNone/>
            </a:pPr>
            <a:r>
              <a:rPr lang="en-US" sz="2800" i="1" smtClean="0">
                <a:solidFill>
                  <a:schemeClr val="accent2"/>
                </a:solidFill>
              </a:rPr>
              <a:t>Enzymatic Browning</a:t>
            </a:r>
          </a:p>
          <a:p>
            <a:pPr marL="609600" indent="-609600">
              <a:lnSpc>
                <a:spcPct val="90000"/>
              </a:lnSpc>
              <a:buFont typeface="Arial" charset="0"/>
              <a:buNone/>
            </a:pPr>
            <a:r>
              <a:rPr lang="en-US" sz="2800" smtClean="0"/>
              <a:t>Reaction catalyzed by the enzyme</a:t>
            </a:r>
            <a:r>
              <a:rPr lang="en-US" sz="2800" i="1" smtClean="0">
                <a:solidFill>
                  <a:schemeClr val="accent2"/>
                </a:solidFill>
              </a:rPr>
              <a:t> </a:t>
            </a:r>
            <a:r>
              <a:rPr lang="en-US" sz="2800" smtClean="0">
                <a:solidFill>
                  <a:schemeClr val="accent2"/>
                </a:solidFill>
              </a:rPr>
              <a:t>polyphenol oxidase</a:t>
            </a:r>
          </a:p>
          <a:p>
            <a:pPr marL="609600" indent="-609600">
              <a:lnSpc>
                <a:spcPct val="90000"/>
              </a:lnSpc>
              <a:buFont typeface="Arial" charset="0"/>
              <a:buNone/>
            </a:pPr>
            <a:endParaRPr lang="en-US" sz="2800" smtClean="0">
              <a:solidFill>
                <a:schemeClr val="accent2"/>
              </a:solidFill>
            </a:endParaRPr>
          </a:p>
          <a:p>
            <a:pPr marL="609600" indent="-609600">
              <a:lnSpc>
                <a:spcPct val="90000"/>
              </a:lnSpc>
              <a:buFont typeface="Arial" charset="0"/>
              <a:buNone/>
            </a:pPr>
            <a:endParaRPr lang="en-US" sz="2800" smtClean="0"/>
          </a:p>
          <a:p>
            <a:pPr marL="609600" indent="-609600">
              <a:lnSpc>
                <a:spcPct val="90000"/>
              </a:lnSpc>
              <a:buFont typeface="Arial" charset="0"/>
              <a:buNone/>
            </a:pPr>
            <a:endParaRPr lang="en-US" sz="2800" i="1" smtClean="0">
              <a:solidFill>
                <a:srgbClr val="6633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371600"/>
            <a:ext cx="838200" cy="5486400"/>
          </a:xfrm>
          <a:prstGeom prst="rect">
            <a:avLst/>
          </a:prstGeom>
          <a:solidFill>
            <a:srgbClr val="C00000"/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66566" name="Picture 2" descr="Curriculum Center Log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90600" y="6227763"/>
            <a:ext cx="4343400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6567" name="Picture 5" descr="C:\Users\hblount\Documents\My Documents\Center Artwork\DoubleT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382000" y="6184900"/>
            <a:ext cx="615950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6568" name="Object 8"/>
          <p:cNvGraphicFramePr>
            <a:graphicFrameLocks noChangeAspect="1"/>
          </p:cNvGraphicFramePr>
          <p:nvPr/>
        </p:nvGraphicFramePr>
        <p:xfrm>
          <a:off x="2209800" y="1447800"/>
          <a:ext cx="6096000" cy="406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72" name="Chart" r:id="rId6" imgW="6096000" imgH="4067251" progId="MSGraph.Chart.8">
                  <p:embed followColorScheme="full"/>
                </p:oleObj>
              </mc:Choice>
              <mc:Fallback>
                <p:oleObj name="Chart" r:id="rId6" imgW="6096000" imgH="4067251" progId="MSGraph.Chart.8">
                  <p:embed followColorScheme="full"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1447800"/>
                        <a:ext cx="6096000" cy="4067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6570" name="Picture 10" descr="polyphenol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219200" y="3276600"/>
            <a:ext cx="2400300" cy="1447800"/>
          </a:xfrm>
          <a:prstGeom prst="rect">
            <a:avLst/>
          </a:prstGeom>
          <a:noFill/>
        </p:spPr>
      </p:pic>
      <p:sp>
        <p:nvSpPr>
          <p:cNvPr id="66571" name="Text Box 11"/>
          <p:cNvSpPr txBox="1">
            <a:spLocks noChangeArrowheads="1"/>
          </p:cNvSpPr>
          <p:nvPr/>
        </p:nvSpPr>
        <p:spPr bwMode="auto">
          <a:xfrm>
            <a:off x="1676400" y="5105400"/>
            <a:ext cx="12271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Phenols</a:t>
            </a:r>
            <a:r>
              <a:rPr lang="en-US"/>
              <a:t> </a:t>
            </a:r>
          </a:p>
        </p:txBody>
      </p:sp>
      <p:sp>
        <p:nvSpPr>
          <p:cNvPr id="66572" name="Text Box 12"/>
          <p:cNvSpPr txBox="1">
            <a:spLocks noChangeArrowheads="1"/>
          </p:cNvSpPr>
          <p:nvPr/>
        </p:nvSpPr>
        <p:spPr bwMode="auto">
          <a:xfrm>
            <a:off x="3962400" y="3733800"/>
            <a:ext cx="422275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  <a:p>
            <a:r>
              <a:rPr lang="en-US" sz="3200"/>
              <a:t>+</a:t>
            </a:r>
          </a:p>
        </p:txBody>
      </p:sp>
      <p:sp>
        <p:nvSpPr>
          <p:cNvPr id="66573" name="Text Box 13"/>
          <p:cNvSpPr txBox="1">
            <a:spLocks noChangeArrowheads="1"/>
          </p:cNvSpPr>
          <p:nvPr/>
        </p:nvSpPr>
        <p:spPr bwMode="auto">
          <a:xfrm>
            <a:off x="4572000" y="3886200"/>
            <a:ext cx="5889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latin typeface="Calibri" pitchFamily="34" charset="0"/>
              </a:rPr>
              <a:t>O</a:t>
            </a:r>
            <a:r>
              <a:rPr lang="en-US" sz="3200" baseline="-25000">
                <a:latin typeface="Calibri" pitchFamily="34" charset="0"/>
              </a:rPr>
              <a:t>2</a:t>
            </a:r>
          </a:p>
        </p:txBody>
      </p:sp>
      <p:sp>
        <p:nvSpPr>
          <p:cNvPr id="66574" name="Line 14"/>
          <p:cNvSpPr>
            <a:spLocks noChangeShapeType="1"/>
          </p:cNvSpPr>
          <p:nvPr/>
        </p:nvSpPr>
        <p:spPr bwMode="auto">
          <a:xfrm>
            <a:off x="5334000" y="41910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6575" name="Text Box 15"/>
          <p:cNvSpPr txBox="1">
            <a:spLocks noChangeArrowheads="1"/>
          </p:cNvSpPr>
          <p:nvPr/>
        </p:nvSpPr>
        <p:spPr bwMode="auto">
          <a:xfrm>
            <a:off x="6384925" y="3841750"/>
            <a:ext cx="1747838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663300"/>
                </a:solidFill>
                <a:latin typeface="Calibri" pitchFamily="34" charset="0"/>
              </a:rPr>
              <a:t> Melanin</a:t>
            </a:r>
          </a:p>
          <a:p>
            <a:r>
              <a:rPr lang="en-US" sz="3200" b="1">
                <a:solidFill>
                  <a:srgbClr val="663300"/>
                </a:solidFill>
                <a:latin typeface="Calibri" pitchFamily="34" charset="0"/>
              </a:rPr>
              <a:t>Pigments</a:t>
            </a:r>
          </a:p>
        </p:txBody>
      </p:sp>
      <p:sp>
        <p:nvSpPr>
          <p:cNvPr id="66576" name="Text Box 16"/>
          <p:cNvSpPr txBox="1">
            <a:spLocks noChangeArrowheads="1"/>
          </p:cNvSpPr>
          <p:nvPr/>
        </p:nvSpPr>
        <p:spPr bwMode="auto">
          <a:xfrm>
            <a:off x="5029200" y="3124200"/>
            <a:ext cx="15732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Polyphenol</a:t>
            </a:r>
          </a:p>
          <a:p>
            <a:r>
              <a:rPr lang="en-US" sz="2400">
                <a:latin typeface="Calibri" pitchFamily="34" charset="0"/>
              </a:rPr>
              <a:t>   oxidase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8/1/2012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37160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612007" y="497078"/>
            <a:ext cx="5913836" cy="821317"/>
          </a:xfrm>
          <a:noFill/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Fun In the Food </a:t>
            </a:r>
            <a:b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Science Classroom</a:t>
            </a:r>
            <a:endParaRPr lang="en-US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2708" name="Rectangle 4"/>
          <p:cNvSpPr>
            <a:spLocks noGrp="1"/>
          </p:cNvSpPr>
          <p:nvPr>
            <p:ph type="body" idx="1"/>
          </p:nvPr>
        </p:nvSpPr>
        <p:spPr>
          <a:xfrm>
            <a:off x="1066800" y="1600200"/>
            <a:ext cx="7620000" cy="4525963"/>
          </a:xfrm>
          <a:ln w="38100">
            <a:solidFill>
              <a:srgbClr val="000000"/>
            </a:solidFill>
          </a:ln>
        </p:spPr>
        <p:txBody>
          <a:bodyPr/>
          <a:lstStyle/>
          <a:p>
            <a:pPr marL="609600" indent="-609600">
              <a:lnSpc>
                <a:spcPct val="90000"/>
              </a:lnSpc>
              <a:buFont typeface="Arial" charset="0"/>
              <a:buNone/>
            </a:pPr>
            <a:r>
              <a:rPr lang="en-US" sz="2800" i="1" smtClean="0">
                <a:solidFill>
                  <a:schemeClr val="accent2"/>
                </a:solidFill>
              </a:rPr>
              <a:t>Enzymatic Browning</a:t>
            </a:r>
          </a:p>
          <a:p>
            <a:pPr marL="609600" indent="-609600">
              <a:lnSpc>
                <a:spcPct val="90000"/>
              </a:lnSpc>
              <a:buFont typeface="Arial" charset="0"/>
              <a:buNone/>
            </a:pPr>
            <a:endParaRPr lang="en-US" sz="2800" smtClean="0"/>
          </a:p>
          <a:p>
            <a:pPr marL="609600" indent="-609600">
              <a:lnSpc>
                <a:spcPct val="90000"/>
              </a:lnSpc>
              <a:buFont typeface="Arial" charset="0"/>
              <a:buNone/>
            </a:pPr>
            <a:r>
              <a:rPr lang="en-US" sz="2800" smtClean="0">
                <a:solidFill>
                  <a:srgbClr val="663300"/>
                </a:solidFill>
              </a:rPr>
              <a:t>Responsible for browning in:</a:t>
            </a:r>
          </a:p>
          <a:p>
            <a:pPr marL="609600" indent="-609600">
              <a:lnSpc>
                <a:spcPct val="90000"/>
              </a:lnSpc>
            </a:pPr>
            <a:r>
              <a:rPr lang="en-US" sz="2800" smtClean="0">
                <a:solidFill>
                  <a:srgbClr val="663300"/>
                </a:solidFill>
              </a:rPr>
              <a:t>Sliced bananas, apples, avocados, potatoes</a:t>
            </a:r>
          </a:p>
          <a:p>
            <a:pPr marL="609600" indent="-609600">
              <a:lnSpc>
                <a:spcPct val="90000"/>
              </a:lnSpc>
            </a:pPr>
            <a:r>
              <a:rPr lang="en-US" sz="2800" smtClean="0">
                <a:solidFill>
                  <a:srgbClr val="663300"/>
                </a:solidFill>
              </a:rPr>
              <a:t>Dried fruit and vegetables</a:t>
            </a:r>
          </a:p>
          <a:p>
            <a:pPr marL="609600" indent="-609600">
              <a:lnSpc>
                <a:spcPct val="90000"/>
              </a:lnSpc>
            </a:pPr>
            <a:r>
              <a:rPr lang="en-US" sz="2800" smtClean="0">
                <a:solidFill>
                  <a:srgbClr val="663300"/>
                </a:solidFill>
              </a:rPr>
              <a:t>Shrimp, crab, lobster</a:t>
            </a:r>
          </a:p>
          <a:p>
            <a:pPr marL="609600" indent="-609600">
              <a:lnSpc>
                <a:spcPct val="90000"/>
              </a:lnSpc>
              <a:buFont typeface="Arial" charset="0"/>
              <a:buNone/>
            </a:pPr>
            <a:r>
              <a:rPr lang="en-US" sz="2800" i="1" smtClean="0">
                <a:solidFill>
                  <a:srgbClr val="663300"/>
                </a:solidFill>
              </a:rPr>
              <a:t> 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1371600"/>
            <a:ext cx="838200" cy="5486400"/>
          </a:xfrm>
          <a:prstGeom prst="rect">
            <a:avLst/>
          </a:prstGeom>
          <a:solidFill>
            <a:srgbClr val="C00000"/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72710" name="Picture 2" descr="Curriculum Center Log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90600" y="6227763"/>
            <a:ext cx="4343400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2711" name="Picture 5" descr="C:\Users\hblount\Documents\My Documents\Center Artwork\DoubleT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382000" y="6184900"/>
            <a:ext cx="615950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2712" name="Object 8"/>
          <p:cNvGraphicFramePr>
            <a:graphicFrameLocks noChangeAspect="1"/>
          </p:cNvGraphicFramePr>
          <p:nvPr/>
        </p:nvGraphicFramePr>
        <p:xfrm>
          <a:off x="2209800" y="1447800"/>
          <a:ext cx="6096000" cy="406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16" name="Chart" r:id="rId6" imgW="6096000" imgH="4067251" progId="MSGraph.Chart.8">
                  <p:embed followColorScheme="full"/>
                </p:oleObj>
              </mc:Choice>
              <mc:Fallback>
                <p:oleObj name="Chart" r:id="rId6" imgW="6096000" imgH="4067251" progId="MSGraph.Chart.8">
                  <p:embed followColorScheme="full"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1447800"/>
                        <a:ext cx="6096000" cy="4067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2714" name="Text Box 10"/>
          <p:cNvSpPr txBox="1">
            <a:spLocks noChangeArrowheads="1"/>
          </p:cNvSpPr>
          <p:nvPr/>
        </p:nvSpPr>
        <p:spPr bwMode="auto">
          <a:xfrm>
            <a:off x="1676400" y="5167313"/>
            <a:ext cx="247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 </a:t>
            </a:r>
          </a:p>
        </p:txBody>
      </p:sp>
      <p:sp>
        <p:nvSpPr>
          <p:cNvPr id="72715" name="Text Box 11"/>
          <p:cNvSpPr txBox="1">
            <a:spLocks noChangeArrowheads="1"/>
          </p:cNvSpPr>
          <p:nvPr/>
        </p:nvSpPr>
        <p:spPr bwMode="auto">
          <a:xfrm>
            <a:off x="3962400" y="3733800"/>
            <a:ext cx="18415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  <a:p>
            <a:endParaRPr lang="en-US" sz="3200"/>
          </a:p>
        </p:txBody>
      </p:sp>
      <p:sp>
        <p:nvSpPr>
          <p:cNvPr id="72718" name="Text Box 14"/>
          <p:cNvSpPr txBox="1">
            <a:spLocks noChangeArrowheads="1"/>
          </p:cNvSpPr>
          <p:nvPr/>
        </p:nvSpPr>
        <p:spPr bwMode="auto">
          <a:xfrm>
            <a:off x="6384925" y="3841750"/>
            <a:ext cx="2762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663300"/>
                </a:solidFill>
                <a:latin typeface="Calibri" pitchFamily="34" charset="0"/>
              </a:rPr>
              <a:t> </a:t>
            </a:r>
          </a:p>
        </p:txBody>
      </p:sp>
      <p:pic>
        <p:nvPicPr>
          <p:cNvPr id="72721" name="Picture 17" descr="apple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553200" y="4038600"/>
            <a:ext cx="1752600" cy="1595438"/>
          </a:xfrm>
          <a:prstGeom prst="rect">
            <a:avLst/>
          </a:prstGeom>
          <a:noFill/>
        </p:spPr>
      </p:pic>
      <p:pic>
        <p:nvPicPr>
          <p:cNvPr id="72723" name="Picture 19" descr="th?id=I4791685209849858&amp;pid=1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724400" y="4572000"/>
            <a:ext cx="2209800" cy="1438275"/>
          </a:xfrm>
          <a:prstGeom prst="rect">
            <a:avLst/>
          </a:prstGeom>
          <a:noFill/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8/1/2012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37160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612007" y="497078"/>
            <a:ext cx="5913836" cy="821317"/>
          </a:xfrm>
          <a:noFill/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Fun In the Food </a:t>
            </a:r>
            <a:b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Science Classroom</a:t>
            </a:r>
            <a:endParaRPr lang="en-US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4756" name="Rectangle 4"/>
          <p:cNvSpPr>
            <a:spLocks noGrp="1"/>
          </p:cNvSpPr>
          <p:nvPr>
            <p:ph type="body" idx="1"/>
          </p:nvPr>
        </p:nvSpPr>
        <p:spPr>
          <a:xfrm>
            <a:off x="1066800" y="1600200"/>
            <a:ext cx="7620000" cy="4525963"/>
          </a:xfrm>
          <a:ln w="38100">
            <a:solidFill>
              <a:srgbClr val="000000"/>
            </a:solidFill>
          </a:ln>
        </p:spPr>
        <p:txBody>
          <a:bodyPr/>
          <a:lstStyle/>
          <a:p>
            <a:pPr marL="609600" indent="-609600">
              <a:lnSpc>
                <a:spcPct val="90000"/>
              </a:lnSpc>
              <a:buFont typeface="Arial" charset="0"/>
              <a:buNone/>
            </a:pPr>
            <a:r>
              <a:rPr lang="en-US" sz="2800" i="1" smtClean="0">
                <a:solidFill>
                  <a:schemeClr val="accent2"/>
                </a:solidFill>
              </a:rPr>
              <a:t>Enzymatic Browning</a:t>
            </a:r>
          </a:p>
          <a:p>
            <a:pPr marL="609600" indent="-609600">
              <a:lnSpc>
                <a:spcPct val="90000"/>
              </a:lnSpc>
              <a:buFont typeface="Arial" charset="0"/>
              <a:buNone/>
            </a:pPr>
            <a:endParaRPr lang="en-US" sz="2800" smtClean="0"/>
          </a:p>
          <a:p>
            <a:pPr marL="609600" indent="-609600">
              <a:lnSpc>
                <a:spcPct val="90000"/>
              </a:lnSpc>
              <a:buFont typeface="Arial" charset="0"/>
              <a:buNone/>
            </a:pPr>
            <a:r>
              <a:rPr lang="en-US" sz="2800" smtClean="0"/>
              <a:t>Control reaction by: </a:t>
            </a:r>
          </a:p>
          <a:p>
            <a:pPr marL="609600" indent="-609600">
              <a:lnSpc>
                <a:spcPct val="90000"/>
              </a:lnSpc>
            </a:pPr>
            <a:r>
              <a:rPr lang="en-US" sz="2800" smtClean="0"/>
              <a:t>Denaturing enzyme</a:t>
            </a:r>
          </a:p>
          <a:p>
            <a:pPr marL="609600" indent="-609600">
              <a:lnSpc>
                <a:spcPct val="90000"/>
              </a:lnSpc>
            </a:pPr>
            <a:r>
              <a:rPr lang="en-US" sz="2800" smtClean="0"/>
              <a:t>Excluding oxygen 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1371600"/>
            <a:ext cx="838200" cy="5486400"/>
          </a:xfrm>
          <a:prstGeom prst="rect">
            <a:avLst/>
          </a:prstGeom>
          <a:solidFill>
            <a:srgbClr val="C00000"/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74758" name="Picture 2" descr="Curriculum Center Log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90600" y="6227763"/>
            <a:ext cx="4343400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4759" name="Picture 5" descr="C:\Users\hblount\Documents\My Documents\Center Artwork\DoubleT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382000" y="6184900"/>
            <a:ext cx="615950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4760" name="Object 8"/>
          <p:cNvGraphicFramePr>
            <a:graphicFrameLocks noChangeAspect="1"/>
          </p:cNvGraphicFramePr>
          <p:nvPr/>
        </p:nvGraphicFramePr>
        <p:xfrm>
          <a:off x="2209800" y="1447800"/>
          <a:ext cx="6096000" cy="406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764" name="Chart" r:id="rId6" imgW="6096000" imgH="4067251" progId="MSGraph.Chart.8">
                  <p:embed followColorScheme="full"/>
                </p:oleObj>
              </mc:Choice>
              <mc:Fallback>
                <p:oleObj name="Chart" r:id="rId6" imgW="6096000" imgH="4067251" progId="MSGraph.Chart.8">
                  <p:embed followColorScheme="full"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1447800"/>
                        <a:ext cx="6096000" cy="4067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4761" name="Text Box 9"/>
          <p:cNvSpPr txBox="1">
            <a:spLocks noChangeArrowheads="1"/>
          </p:cNvSpPr>
          <p:nvPr/>
        </p:nvSpPr>
        <p:spPr bwMode="auto">
          <a:xfrm>
            <a:off x="1676400" y="5167313"/>
            <a:ext cx="247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 </a:t>
            </a:r>
          </a:p>
        </p:txBody>
      </p:sp>
      <p:sp>
        <p:nvSpPr>
          <p:cNvPr id="74762" name="Text Box 10"/>
          <p:cNvSpPr txBox="1">
            <a:spLocks noChangeArrowheads="1"/>
          </p:cNvSpPr>
          <p:nvPr/>
        </p:nvSpPr>
        <p:spPr bwMode="auto">
          <a:xfrm>
            <a:off x="3962400" y="3733800"/>
            <a:ext cx="18415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  <a:p>
            <a:endParaRPr lang="en-US" sz="3200"/>
          </a:p>
        </p:txBody>
      </p:sp>
      <p:sp>
        <p:nvSpPr>
          <p:cNvPr id="74763" name="Text Box 11"/>
          <p:cNvSpPr txBox="1">
            <a:spLocks noChangeArrowheads="1"/>
          </p:cNvSpPr>
          <p:nvPr/>
        </p:nvSpPr>
        <p:spPr bwMode="auto">
          <a:xfrm>
            <a:off x="6384925" y="3841750"/>
            <a:ext cx="2762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663300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8/1/2012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37160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612007" y="497078"/>
            <a:ext cx="5913836" cy="821317"/>
          </a:xfrm>
          <a:noFill/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Fun In the Food </a:t>
            </a:r>
            <a:b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Science Classroom</a:t>
            </a:r>
            <a:endParaRPr lang="en-US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6804" name="Rectangle 4"/>
          <p:cNvSpPr>
            <a:spLocks noGrp="1"/>
          </p:cNvSpPr>
          <p:nvPr>
            <p:ph type="body" idx="1"/>
          </p:nvPr>
        </p:nvSpPr>
        <p:spPr>
          <a:xfrm>
            <a:off x="1066800" y="1600200"/>
            <a:ext cx="7620000" cy="4525963"/>
          </a:xfrm>
          <a:ln w="38100">
            <a:solidFill>
              <a:srgbClr val="000000"/>
            </a:solidFill>
          </a:ln>
        </p:spPr>
        <p:txBody>
          <a:bodyPr/>
          <a:lstStyle/>
          <a:p>
            <a:pPr marL="609600" indent="-609600">
              <a:lnSpc>
                <a:spcPct val="90000"/>
              </a:lnSpc>
              <a:buFont typeface="Arial" charset="0"/>
              <a:buNone/>
            </a:pPr>
            <a:r>
              <a:rPr lang="en-US" sz="2800" i="1" smtClean="0">
                <a:solidFill>
                  <a:schemeClr val="accent2"/>
                </a:solidFill>
              </a:rPr>
              <a:t>Enzymatic Browning</a:t>
            </a:r>
          </a:p>
          <a:p>
            <a:pPr marL="609600" indent="-609600">
              <a:lnSpc>
                <a:spcPct val="90000"/>
              </a:lnSpc>
              <a:buFont typeface="Arial" charset="0"/>
              <a:buNone/>
            </a:pPr>
            <a:endParaRPr lang="en-US" sz="2800" smtClean="0"/>
          </a:p>
          <a:p>
            <a:pPr marL="609600" indent="-609600">
              <a:lnSpc>
                <a:spcPct val="90000"/>
              </a:lnSpc>
              <a:buFont typeface="Arial" charset="0"/>
              <a:buNone/>
            </a:pPr>
            <a:r>
              <a:rPr lang="en-US" sz="2800" smtClean="0"/>
              <a:t>Enzyme denaturation:</a:t>
            </a:r>
          </a:p>
          <a:p>
            <a:pPr marL="609600" indent="-609600">
              <a:lnSpc>
                <a:spcPct val="90000"/>
              </a:lnSpc>
            </a:pPr>
            <a:r>
              <a:rPr lang="en-US" sz="2800" smtClean="0"/>
              <a:t>Unfolding of protein structure </a:t>
            </a:r>
          </a:p>
          <a:p>
            <a:pPr marL="609600" indent="-609600">
              <a:lnSpc>
                <a:spcPct val="90000"/>
              </a:lnSpc>
            </a:pPr>
            <a:r>
              <a:rPr lang="en-US" sz="2800" smtClean="0"/>
              <a:t>Enzyme looses activity when denatured</a:t>
            </a:r>
          </a:p>
          <a:p>
            <a:pPr marL="609600" indent="-609600">
              <a:lnSpc>
                <a:spcPct val="90000"/>
              </a:lnSpc>
              <a:buFont typeface="Arial" charset="0"/>
              <a:buNone/>
            </a:pPr>
            <a:endParaRPr lang="en-US" sz="2800" smtClean="0"/>
          </a:p>
          <a:p>
            <a:pPr marL="609600" indent="-609600">
              <a:lnSpc>
                <a:spcPct val="90000"/>
              </a:lnSpc>
              <a:buFont typeface="Arial" charset="0"/>
              <a:buNone/>
            </a:pPr>
            <a:endParaRPr lang="en-US" sz="2800" smtClean="0"/>
          </a:p>
        </p:txBody>
      </p:sp>
      <p:sp>
        <p:nvSpPr>
          <p:cNvPr id="5" name="Rectangle 4"/>
          <p:cNvSpPr/>
          <p:nvPr/>
        </p:nvSpPr>
        <p:spPr>
          <a:xfrm>
            <a:off x="0" y="1371600"/>
            <a:ext cx="838200" cy="5486400"/>
          </a:xfrm>
          <a:prstGeom prst="rect">
            <a:avLst/>
          </a:prstGeom>
          <a:solidFill>
            <a:srgbClr val="C00000"/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76806" name="Picture 2" descr="Curriculum Center Log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90600" y="6227763"/>
            <a:ext cx="4343400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6807" name="Picture 5" descr="C:\Users\hblount\Documents\My Documents\Center Artwork\DoubleT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382000" y="6184900"/>
            <a:ext cx="615950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6808" name="Object 8"/>
          <p:cNvGraphicFramePr>
            <a:graphicFrameLocks noChangeAspect="1"/>
          </p:cNvGraphicFramePr>
          <p:nvPr/>
        </p:nvGraphicFramePr>
        <p:xfrm>
          <a:off x="2209800" y="1447800"/>
          <a:ext cx="6096000" cy="406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12" name="Chart" r:id="rId6" imgW="6096000" imgH="4067251" progId="MSGraph.Chart.8">
                  <p:embed followColorScheme="full"/>
                </p:oleObj>
              </mc:Choice>
              <mc:Fallback>
                <p:oleObj name="Chart" r:id="rId6" imgW="6096000" imgH="4067251" progId="MSGraph.Chart.8">
                  <p:embed followColorScheme="full"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1447800"/>
                        <a:ext cx="6096000" cy="4067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6809" name="Text Box 9"/>
          <p:cNvSpPr txBox="1">
            <a:spLocks noChangeArrowheads="1"/>
          </p:cNvSpPr>
          <p:nvPr/>
        </p:nvSpPr>
        <p:spPr bwMode="auto">
          <a:xfrm>
            <a:off x="1676400" y="5167313"/>
            <a:ext cx="247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 </a:t>
            </a:r>
          </a:p>
        </p:txBody>
      </p:sp>
      <p:sp>
        <p:nvSpPr>
          <p:cNvPr id="76810" name="Text Box 10"/>
          <p:cNvSpPr txBox="1">
            <a:spLocks noChangeArrowheads="1"/>
          </p:cNvSpPr>
          <p:nvPr/>
        </p:nvSpPr>
        <p:spPr bwMode="auto">
          <a:xfrm>
            <a:off x="3962400" y="3733800"/>
            <a:ext cx="18415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  <a:p>
            <a:endParaRPr lang="en-US" sz="3200"/>
          </a:p>
        </p:txBody>
      </p:sp>
      <p:sp>
        <p:nvSpPr>
          <p:cNvPr id="76811" name="Text Box 11"/>
          <p:cNvSpPr txBox="1">
            <a:spLocks noChangeArrowheads="1"/>
          </p:cNvSpPr>
          <p:nvPr/>
        </p:nvSpPr>
        <p:spPr bwMode="auto">
          <a:xfrm>
            <a:off x="6384925" y="3841750"/>
            <a:ext cx="2762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663300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8/1/2012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37160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612007" y="497078"/>
            <a:ext cx="5913836" cy="821317"/>
          </a:xfrm>
          <a:noFill/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Fun In the Food </a:t>
            </a:r>
            <a:b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Science Classroom</a:t>
            </a:r>
            <a:endParaRPr lang="en-US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4580" name="Rectangle 4"/>
          <p:cNvSpPr>
            <a:spLocks noGrp="1"/>
          </p:cNvSpPr>
          <p:nvPr>
            <p:ph type="body" idx="1"/>
          </p:nvPr>
        </p:nvSpPr>
        <p:spPr>
          <a:xfrm>
            <a:off x="1066800" y="1600200"/>
            <a:ext cx="7620000" cy="4525963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Arial" charset="0"/>
              <a:buNone/>
            </a:pPr>
            <a:r>
              <a:rPr lang="en-US" i="1" smtClean="0">
                <a:solidFill>
                  <a:schemeClr val="accent2"/>
                </a:solidFill>
              </a:rPr>
              <a:t>Molecular Motion</a:t>
            </a:r>
          </a:p>
          <a:p>
            <a:pPr marL="609600" indent="-609600">
              <a:lnSpc>
                <a:spcPct val="90000"/>
              </a:lnSpc>
            </a:pPr>
            <a:r>
              <a:rPr lang="en-US" smtClean="0"/>
              <a:t>Color Changing Milk Experiment </a:t>
            </a:r>
          </a:p>
          <a:p>
            <a:pPr marL="990600" lvl="1" indent="-533400">
              <a:lnSpc>
                <a:spcPct val="90000"/>
              </a:lnSpc>
            </a:pPr>
            <a:r>
              <a:rPr lang="en-US" smtClean="0"/>
              <a:t>One cup of milk on plate </a:t>
            </a:r>
          </a:p>
          <a:p>
            <a:pPr marL="990600" lvl="1" indent="-533400">
              <a:lnSpc>
                <a:spcPct val="90000"/>
              </a:lnSpc>
            </a:pPr>
            <a:r>
              <a:rPr lang="en-US" smtClean="0"/>
              <a:t>Place food coloring in milk</a:t>
            </a:r>
          </a:p>
          <a:p>
            <a:pPr marL="990600" lvl="1" indent="-533400">
              <a:lnSpc>
                <a:spcPct val="90000"/>
              </a:lnSpc>
            </a:pPr>
            <a:r>
              <a:rPr lang="en-US" smtClean="0"/>
              <a:t>Place a drop of food coloring</a:t>
            </a:r>
          </a:p>
          <a:p>
            <a:pPr marL="609600" indent="-609600">
              <a:lnSpc>
                <a:spcPct val="90000"/>
              </a:lnSpc>
            </a:pPr>
            <a:r>
              <a:rPr lang="en-US" smtClean="0"/>
              <a:t>Variables</a:t>
            </a:r>
          </a:p>
          <a:p>
            <a:pPr marL="990600" lvl="1" indent="-533400">
              <a:lnSpc>
                <a:spcPct val="90000"/>
              </a:lnSpc>
            </a:pPr>
            <a:r>
              <a:rPr lang="en-US" smtClean="0"/>
              <a:t>Hot milk</a:t>
            </a:r>
          </a:p>
          <a:p>
            <a:pPr marL="990600" lvl="1" indent="-533400">
              <a:lnSpc>
                <a:spcPct val="90000"/>
              </a:lnSpc>
            </a:pPr>
            <a:r>
              <a:rPr lang="en-US" smtClean="0"/>
              <a:t>Cold Milk</a:t>
            </a:r>
          </a:p>
          <a:p>
            <a:pPr marL="609600" indent="-609600">
              <a:lnSpc>
                <a:spcPct val="90000"/>
              </a:lnSpc>
            </a:pPr>
            <a:r>
              <a:rPr lang="en-US" smtClean="0"/>
              <a:t>Hypothesis? 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1371600"/>
            <a:ext cx="838200" cy="5486400"/>
          </a:xfrm>
          <a:prstGeom prst="rect">
            <a:avLst/>
          </a:prstGeom>
          <a:solidFill>
            <a:srgbClr val="C00000"/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24582" name="Picture 2" descr="Curriculum Center Log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90600" y="6227763"/>
            <a:ext cx="4343400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3" name="Picture 5" descr="C:\Users\hblount\Documents\My Documents\Center Artwork\DoubleT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382000" y="6184900"/>
            <a:ext cx="615950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4584" name="Object 8"/>
          <p:cNvGraphicFramePr>
            <a:graphicFrameLocks noChangeAspect="1"/>
          </p:cNvGraphicFramePr>
          <p:nvPr/>
        </p:nvGraphicFramePr>
        <p:xfrm>
          <a:off x="2209800" y="1447800"/>
          <a:ext cx="6096000" cy="406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8" name="Chart" r:id="rId6" imgW="6096000" imgH="4067251" progId="MSGraph.Chart.8">
                  <p:embed followColorScheme="full"/>
                </p:oleObj>
              </mc:Choice>
              <mc:Fallback>
                <p:oleObj name="Chart" r:id="rId6" imgW="6096000" imgH="4067251" progId="MSGraph.Chart.8">
                  <p:embed followColorScheme="full"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1447800"/>
                        <a:ext cx="6096000" cy="4067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8/1/2012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37160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612007" y="497078"/>
            <a:ext cx="5913836" cy="821317"/>
          </a:xfrm>
          <a:noFill/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Fun In the Food </a:t>
            </a:r>
            <a:b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Science Classroom</a:t>
            </a:r>
            <a:endParaRPr lang="en-US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8852" name="Rectangle 4"/>
          <p:cNvSpPr>
            <a:spLocks noGrp="1"/>
          </p:cNvSpPr>
          <p:nvPr>
            <p:ph type="body" idx="1"/>
          </p:nvPr>
        </p:nvSpPr>
        <p:spPr>
          <a:xfrm>
            <a:off x="1066800" y="1600200"/>
            <a:ext cx="7620000" cy="4525963"/>
          </a:xfrm>
          <a:ln w="38100">
            <a:solidFill>
              <a:srgbClr val="000000"/>
            </a:solidFill>
          </a:ln>
        </p:spPr>
        <p:txBody>
          <a:bodyPr/>
          <a:lstStyle/>
          <a:p>
            <a:pPr marL="609600" indent="-609600">
              <a:lnSpc>
                <a:spcPct val="90000"/>
              </a:lnSpc>
              <a:buFont typeface="Arial" charset="0"/>
              <a:buNone/>
            </a:pPr>
            <a:r>
              <a:rPr lang="en-US" sz="2800" i="1" smtClean="0">
                <a:solidFill>
                  <a:schemeClr val="accent2"/>
                </a:solidFill>
              </a:rPr>
              <a:t>Enzymatic Browning</a:t>
            </a:r>
          </a:p>
          <a:p>
            <a:pPr marL="609600" indent="-609600">
              <a:lnSpc>
                <a:spcPct val="90000"/>
              </a:lnSpc>
              <a:buFont typeface="Arial" charset="0"/>
              <a:buNone/>
            </a:pPr>
            <a:endParaRPr lang="en-US" sz="2800" smtClean="0"/>
          </a:p>
          <a:p>
            <a:pPr marL="609600" indent="-609600">
              <a:lnSpc>
                <a:spcPct val="90000"/>
              </a:lnSpc>
              <a:buFont typeface="Arial" charset="0"/>
              <a:buNone/>
            </a:pPr>
            <a:r>
              <a:rPr lang="en-US" sz="2800" smtClean="0"/>
              <a:t>Enzyme denaturation caused by:</a:t>
            </a:r>
          </a:p>
          <a:p>
            <a:pPr marL="609600" indent="-609600">
              <a:lnSpc>
                <a:spcPct val="90000"/>
              </a:lnSpc>
            </a:pPr>
            <a:r>
              <a:rPr lang="en-US" sz="2800" smtClean="0"/>
              <a:t>pH extremes (add acids)</a:t>
            </a:r>
          </a:p>
          <a:p>
            <a:pPr marL="609600" indent="-609600">
              <a:lnSpc>
                <a:spcPct val="90000"/>
              </a:lnSpc>
            </a:pPr>
            <a:r>
              <a:rPr lang="en-US" sz="2800" smtClean="0"/>
              <a:t>Heat (blanching)</a:t>
            </a:r>
          </a:p>
          <a:p>
            <a:pPr marL="609600" indent="-609600">
              <a:lnSpc>
                <a:spcPct val="90000"/>
              </a:lnSpc>
            </a:pPr>
            <a:r>
              <a:rPr lang="en-US" sz="2800" smtClean="0"/>
              <a:t>Mechanical denaturation (whipping, beating, kneading)</a:t>
            </a:r>
          </a:p>
          <a:p>
            <a:pPr marL="609600" indent="-609600">
              <a:lnSpc>
                <a:spcPct val="90000"/>
              </a:lnSpc>
            </a:pPr>
            <a:r>
              <a:rPr lang="en-US" sz="2800" smtClean="0"/>
              <a:t>Many others</a:t>
            </a:r>
          </a:p>
          <a:p>
            <a:pPr marL="609600" indent="-609600">
              <a:lnSpc>
                <a:spcPct val="90000"/>
              </a:lnSpc>
            </a:pPr>
            <a:endParaRPr lang="en-US" sz="2800" smtClean="0"/>
          </a:p>
          <a:p>
            <a:pPr marL="609600" indent="-609600">
              <a:lnSpc>
                <a:spcPct val="90000"/>
              </a:lnSpc>
              <a:buFont typeface="Arial" charset="0"/>
              <a:buNone/>
            </a:pPr>
            <a:endParaRPr lang="en-US" sz="2800" smtClean="0"/>
          </a:p>
          <a:p>
            <a:pPr marL="609600" indent="-609600">
              <a:lnSpc>
                <a:spcPct val="90000"/>
              </a:lnSpc>
              <a:buFont typeface="Arial" charset="0"/>
              <a:buNone/>
            </a:pPr>
            <a:endParaRPr lang="en-US" sz="2800" smtClean="0"/>
          </a:p>
        </p:txBody>
      </p:sp>
      <p:sp>
        <p:nvSpPr>
          <p:cNvPr id="5" name="Rectangle 4"/>
          <p:cNvSpPr/>
          <p:nvPr/>
        </p:nvSpPr>
        <p:spPr>
          <a:xfrm>
            <a:off x="0" y="1371600"/>
            <a:ext cx="838200" cy="5486400"/>
          </a:xfrm>
          <a:prstGeom prst="rect">
            <a:avLst/>
          </a:prstGeom>
          <a:solidFill>
            <a:srgbClr val="C00000"/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78854" name="Picture 2" descr="Curriculum Center Log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90600" y="6227763"/>
            <a:ext cx="4343400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8855" name="Picture 5" descr="C:\Users\hblount\Documents\My Documents\Center Artwork\DoubleT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382000" y="6184900"/>
            <a:ext cx="615950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8856" name="Object 8"/>
          <p:cNvGraphicFramePr>
            <a:graphicFrameLocks noChangeAspect="1"/>
          </p:cNvGraphicFramePr>
          <p:nvPr/>
        </p:nvGraphicFramePr>
        <p:xfrm>
          <a:off x="2209800" y="1447800"/>
          <a:ext cx="6096000" cy="406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860" name="Chart" r:id="rId6" imgW="6096000" imgH="4067251" progId="MSGraph.Chart.8">
                  <p:embed followColorScheme="full"/>
                </p:oleObj>
              </mc:Choice>
              <mc:Fallback>
                <p:oleObj name="Chart" r:id="rId6" imgW="6096000" imgH="4067251" progId="MSGraph.Chart.8">
                  <p:embed followColorScheme="full"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1447800"/>
                        <a:ext cx="6096000" cy="4067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8857" name="Text Box 9"/>
          <p:cNvSpPr txBox="1">
            <a:spLocks noChangeArrowheads="1"/>
          </p:cNvSpPr>
          <p:nvPr/>
        </p:nvSpPr>
        <p:spPr bwMode="auto">
          <a:xfrm>
            <a:off x="1676400" y="5167313"/>
            <a:ext cx="247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 </a:t>
            </a:r>
          </a:p>
        </p:txBody>
      </p:sp>
      <p:sp>
        <p:nvSpPr>
          <p:cNvPr id="78858" name="Text Box 10"/>
          <p:cNvSpPr txBox="1">
            <a:spLocks noChangeArrowheads="1"/>
          </p:cNvSpPr>
          <p:nvPr/>
        </p:nvSpPr>
        <p:spPr bwMode="auto">
          <a:xfrm>
            <a:off x="3962400" y="3733800"/>
            <a:ext cx="18415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  <a:p>
            <a:endParaRPr lang="en-US" sz="3200"/>
          </a:p>
        </p:txBody>
      </p:sp>
      <p:sp>
        <p:nvSpPr>
          <p:cNvPr id="78859" name="Text Box 11"/>
          <p:cNvSpPr txBox="1">
            <a:spLocks noChangeArrowheads="1"/>
          </p:cNvSpPr>
          <p:nvPr/>
        </p:nvSpPr>
        <p:spPr bwMode="auto">
          <a:xfrm>
            <a:off x="6384925" y="3841750"/>
            <a:ext cx="2762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663300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8/1/2012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37160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612007" y="497078"/>
            <a:ext cx="5913836" cy="821317"/>
          </a:xfrm>
          <a:noFill/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Fun In the Food </a:t>
            </a:r>
            <a:b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Science Classroom</a:t>
            </a:r>
            <a:endParaRPr lang="en-US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39268" name="Rectangle 4"/>
          <p:cNvSpPr>
            <a:spLocks noGrp="1"/>
          </p:cNvSpPr>
          <p:nvPr>
            <p:ph type="body" idx="1"/>
          </p:nvPr>
        </p:nvSpPr>
        <p:spPr>
          <a:xfrm>
            <a:off x="1066800" y="1600200"/>
            <a:ext cx="7620000" cy="4525963"/>
          </a:xfrm>
          <a:ln w="38100">
            <a:solidFill>
              <a:srgbClr val="000000"/>
            </a:solidFill>
          </a:ln>
        </p:spPr>
        <p:txBody>
          <a:bodyPr/>
          <a:lstStyle/>
          <a:p>
            <a:pPr marL="609600" indent="-609600" algn="ctr">
              <a:lnSpc>
                <a:spcPct val="90000"/>
              </a:lnSpc>
              <a:buFont typeface="Arial" charset="0"/>
              <a:buNone/>
            </a:pPr>
            <a:endParaRPr lang="en-US" sz="4400" smtClean="0">
              <a:solidFill>
                <a:schemeClr val="accent2"/>
              </a:solidFill>
            </a:endParaRPr>
          </a:p>
          <a:p>
            <a:pPr marL="609600" indent="-609600" algn="ctr">
              <a:lnSpc>
                <a:spcPct val="90000"/>
              </a:lnSpc>
              <a:buFont typeface="Arial" charset="0"/>
              <a:buNone/>
            </a:pPr>
            <a:endParaRPr lang="en-US" sz="4400" smtClean="0">
              <a:solidFill>
                <a:schemeClr val="accent2"/>
              </a:solidFill>
            </a:endParaRPr>
          </a:p>
          <a:p>
            <a:pPr marL="609600" indent="-609600" algn="ctr">
              <a:lnSpc>
                <a:spcPct val="90000"/>
              </a:lnSpc>
              <a:buFont typeface="Arial" charset="0"/>
              <a:buNone/>
            </a:pPr>
            <a:r>
              <a:rPr lang="en-US" sz="4400" smtClean="0">
                <a:solidFill>
                  <a:schemeClr val="accent2"/>
                </a:solidFill>
              </a:rPr>
              <a:t>Have fun with the science of food! </a:t>
            </a:r>
          </a:p>
          <a:p>
            <a:pPr marL="609600" indent="-609600" algn="ctr">
              <a:lnSpc>
                <a:spcPct val="90000"/>
              </a:lnSpc>
              <a:buFont typeface="Arial" charset="0"/>
              <a:buNone/>
            </a:pPr>
            <a:endParaRPr lang="en-US" sz="4400" smtClean="0">
              <a:solidFill>
                <a:schemeClr val="accent2"/>
              </a:solidFill>
            </a:endParaRPr>
          </a:p>
          <a:p>
            <a:pPr marL="609600" indent="-609600">
              <a:lnSpc>
                <a:spcPct val="90000"/>
              </a:lnSpc>
              <a:buFont typeface="Arial" charset="0"/>
              <a:buNone/>
            </a:pPr>
            <a:endParaRPr lang="en-US" sz="4400" smtClean="0">
              <a:solidFill>
                <a:schemeClr val="accent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371600"/>
            <a:ext cx="838200" cy="5486400"/>
          </a:xfrm>
          <a:prstGeom prst="rect">
            <a:avLst/>
          </a:prstGeom>
          <a:solidFill>
            <a:srgbClr val="C00000"/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39270" name="Picture 2" descr="Curriculum Center Log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90600" y="6227763"/>
            <a:ext cx="4343400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9271" name="Picture 5" descr="C:\Users\hblount\Documents\My Documents\Center Artwork\DoubleT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382000" y="6184900"/>
            <a:ext cx="615950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39272" name="Object 8"/>
          <p:cNvGraphicFramePr>
            <a:graphicFrameLocks noChangeAspect="1"/>
          </p:cNvGraphicFramePr>
          <p:nvPr/>
        </p:nvGraphicFramePr>
        <p:xfrm>
          <a:off x="2209800" y="1447800"/>
          <a:ext cx="6096000" cy="406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276" name="Chart" r:id="rId6" imgW="6096000" imgH="4067251" progId="MSGraph.Chart.8">
                  <p:embed followColorScheme="full"/>
                </p:oleObj>
              </mc:Choice>
              <mc:Fallback>
                <p:oleObj name="Chart" r:id="rId6" imgW="6096000" imgH="4067251" progId="MSGraph.Chart.8">
                  <p:embed followColorScheme="full"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1447800"/>
                        <a:ext cx="6096000" cy="4067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9273" name="Text Box 9"/>
          <p:cNvSpPr txBox="1">
            <a:spLocks noChangeArrowheads="1"/>
          </p:cNvSpPr>
          <p:nvPr/>
        </p:nvSpPr>
        <p:spPr bwMode="auto">
          <a:xfrm>
            <a:off x="1676400" y="5167313"/>
            <a:ext cx="247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 </a:t>
            </a:r>
          </a:p>
        </p:txBody>
      </p:sp>
      <p:sp>
        <p:nvSpPr>
          <p:cNvPr id="139274" name="Text Box 10"/>
          <p:cNvSpPr txBox="1">
            <a:spLocks noChangeArrowheads="1"/>
          </p:cNvSpPr>
          <p:nvPr/>
        </p:nvSpPr>
        <p:spPr bwMode="auto">
          <a:xfrm>
            <a:off x="3962400" y="3733800"/>
            <a:ext cx="18415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  <a:p>
            <a:endParaRPr lang="en-US" sz="3200"/>
          </a:p>
        </p:txBody>
      </p:sp>
      <p:sp>
        <p:nvSpPr>
          <p:cNvPr id="139275" name="Text Box 11"/>
          <p:cNvSpPr txBox="1">
            <a:spLocks noChangeArrowheads="1"/>
          </p:cNvSpPr>
          <p:nvPr/>
        </p:nvSpPr>
        <p:spPr bwMode="auto">
          <a:xfrm>
            <a:off x="6384925" y="3841750"/>
            <a:ext cx="2762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663300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8/1/2012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37160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612007" y="497078"/>
            <a:ext cx="5913836" cy="821317"/>
          </a:xfrm>
          <a:noFill/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Fun In the Food </a:t>
            </a:r>
            <a:b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Science Classroom</a:t>
            </a:r>
            <a:endParaRPr lang="en-US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0484" name="Rectangle 4"/>
          <p:cNvSpPr>
            <a:spLocks noGrp="1"/>
          </p:cNvSpPr>
          <p:nvPr>
            <p:ph type="body" idx="1"/>
          </p:nvPr>
        </p:nvSpPr>
        <p:spPr>
          <a:xfrm>
            <a:off x="1066800" y="1600200"/>
            <a:ext cx="7620000" cy="4525963"/>
          </a:xfrm>
        </p:spPr>
        <p:txBody>
          <a:bodyPr/>
          <a:lstStyle/>
          <a:p>
            <a:pPr marL="609600" indent="-609600">
              <a:buFont typeface="Arial" charset="0"/>
              <a:buNone/>
            </a:pPr>
            <a:r>
              <a:rPr lang="en-US" i="1" smtClean="0">
                <a:solidFill>
                  <a:schemeClr val="accent2"/>
                </a:solidFill>
              </a:rPr>
              <a:t>Molecular Motion</a:t>
            </a:r>
          </a:p>
          <a:p>
            <a:pPr marL="609600" indent="-609600">
              <a:buFont typeface="Arial" charset="0"/>
              <a:buNone/>
            </a:pPr>
            <a:r>
              <a:rPr lang="en-US" smtClean="0"/>
              <a:t>Brownian Motion </a:t>
            </a:r>
          </a:p>
          <a:p>
            <a:pPr marL="609600" indent="-609600"/>
            <a:r>
              <a:rPr lang="en-US" smtClean="0"/>
              <a:t>Random movement of atoms and molecules suspended in a liquid or gas</a:t>
            </a:r>
          </a:p>
          <a:p>
            <a:pPr marL="609600" indent="-609600"/>
            <a:r>
              <a:rPr lang="en-US" smtClean="0"/>
              <a:t>Motion is caused by collisions with molecules of the surrounding medium </a:t>
            </a:r>
          </a:p>
          <a:p>
            <a:pPr marL="609600" indent="-609600"/>
            <a:r>
              <a:rPr lang="en-US" smtClean="0"/>
              <a:t>Heat energy determines how fast molecules move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1371600"/>
            <a:ext cx="838200" cy="5486400"/>
          </a:xfrm>
          <a:prstGeom prst="rect">
            <a:avLst/>
          </a:prstGeom>
          <a:solidFill>
            <a:srgbClr val="C00000"/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20486" name="Picture 2" descr="Curriculum Center Log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90600" y="6227763"/>
            <a:ext cx="4343400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7" name="Picture 5" descr="C:\Users\hblount\Documents\My Documents\Center Artwork\DoubleT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382000" y="6184900"/>
            <a:ext cx="615950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0488" name="Object 8"/>
          <p:cNvGraphicFramePr>
            <a:graphicFrameLocks noChangeAspect="1"/>
          </p:cNvGraphicFramePr>
          <p:nvPr/>
        </p:nvGraphicFramePr>
        <p:xfrm>
          <a:off x="2209800" y="1447800"/>
          <a:ext cx="6096000" cy="406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2" name="Chart" r:id="rId6" imgW="6096000" imgH="4067251" progId="MSGraph.Chart.8">
                  <p:embed followColorScheme="full"/>
                </p:oleObj>
              </mc:Choice>
              <mc:Fallback>
                <p:oleObj name="Chart" r:id="rId6" imgW="6096000" imgH="4067251" progId="MSGraph.Chart.8">
                  <p:embed followColorScheme="full"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1447800"/>
                        <a:ext cx="6096000" cy="4067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8/1/2012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37160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612007" y="497078"/>
            <a:ext cx="5913836" cy="821317"/>
          </a:xfrm>
          <a:noFill/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Fun In the Food </a:t>
            </a:r>
            <a:b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Science Classroom</a:t>
            </a:r>
            <a:endParaRPr lang="en-US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6628" name="Rectangle 4"/>
          <p:cNvSpPr>
            <a:spLocks noGrp="1"/>
          </p:cNvSpPr>
          <p:nvPr>
            <p:ph type="body" idx="1"/>
          </p:nvPr>
        </p:nvSpPr>
        <p:spPr>
          <a:xfrm>
            <a:off x="1066800" y="1600200"/>
            <a:ext cx="7620000" cy="4525963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Arial" charset="0"/>
              <a:buNone/>
            </a:pPr>
            <a:r>
              <a:rPr lang="en-US" sz="2800" i="1" smtClean="0">
                <a:solidFill>
                  <a:schemeClr val="accent2"/>
                </a:solidFill>
              </a:rPr>
              <a:t>Molecular Motion</a:t>
            </a:r>
          </a:p>
          <a:p>
            <a:pPr marL="609600" indent="-609600">
              <a:lnSpc>
                <a:spcPct val="90000"/>
              </a:lnSpc>
              <a:buFont typeface="Arial" charset="0"/>
              <a:buNone/>
            </a:pPr>
            <a:r>
              <a:rPr lang="en-US" sz="2800" smtClean="0"/>
              <a:t>Kinetic Theory  </a:t>
            </a:r>
          </a:p>
          <a:p>
            <a:pPr marL="609600" indent="-609600">
              <a:lnSpc>
                <a:spcPct val="90000"/>
              </a:lnSpc>
            </a:pPr>
            <a:r>
              <a:rPr lang="en-US" sz="2800" smtClean="0"/>
              <a:t>Matter is composed of small particles - atoms and molecules</a:t>
            </a:r>
          </a:p>
          <a:p>
            <a:pPr marL="609600" indent="-609600">
              <a:lnSpc>
                <a:spcPct val="90000"/>
              </a:lnSpc>
            </a:pPr>
            <a:r>
              <a:rPr lang="en-US" sz="2800" smtClean="0"/>
              <a:t>Particles of matter are in constant vigorous  motion</a:t>
            </a:r>
          </a:p>
          <a:p>
            <a:pPr marL="609600" indent="-609600">
              <a:lnSpc>
                <a:spcPct val="90000"/>
              </a:lnSpc>
            </a:pPr>
            <a:r>
              <a:rPr lang="en-US" sz="2800" smtClean="0"/>
              <a:t>Helps explain: </a:t>
            </a:r>
          </a:p>
          <a:p>
            <a:pPr marL="990600" lvl="1" indent="-533400">
              <a:lnSpc>
                <a:spcPct val="90000"/>
              </a:lnSpc>
            </a:pPr>
            <a:r>
              <a:rPr lang="en-US" sz="2400" smtClean="0"/>
              <a:t>Transfer of heat</a:t>
            </a:r>
          </a:p>
          <a:p>
            <a:pPr marL="990600" lvl="1" indent="-533400">
              <a:lnSpc>
                <a:spcPct val="90000"/>
              </a:lnSpc>
            </a:pPr>
            <a:r>
              <a:rPr lang="en-US" sz="2400" smtClean="0"/>
              <a:t>Relationship between temperature, pressure and volume of gases 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1371600"/>
            <a:ext cx="838200" cy="5486400"/>
          </a:xfrm>
          <a:prstGeom prst="rect">
            <a:avLst/>
          </a:prstGeom>
          <a:solidFill>
            <a:srgbClr val="C00000"/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26630" name="Picture 2" descr="Curriculum Center Log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90600" y="6227763"/>
            <a:ext cx="4343400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1" name="Picture 5" descr="C:\Users\hblount\Documents\My Documents\Center Artwork\DoubleT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382000" y="6184900"/>
            <a:ext cx="615950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6632" name="Object 8"/>
          <p:cNvGraphicFramePr>
            <a:graphicFrameLocks noChangeAspect="1"/>
          </p:cNvGraphicFramePr>
          <p:nvPr/>
        </p:nvGraphicFramePr>
        <p:xfrm>
          <a:off x="2209800" y="1447800"/>
          <a:ext cx="6096000" cy="406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6" name="Chart" r:id="rId6" imgW="6096000" imgH="4067251" progId="MSGraph.Chart.8">
                  <p:embed followColorScheme="full"/>
                </p:oleObj>
              </mc:Choice>
              <mc:Fallback>
                <p:oleObj name="Chart" r:id="rId6" imgW="6096000" imgH="4067251" progId="MSGraph.Chart.8">
                  <p:embed followColorScheme="full"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1447800"/>
                        <a:ext cx="6096000" cy="4067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8/1/2012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37160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612007" y="497078"/>
            <a:ext cx="5913836" cy="821317"/>
          </a:xfrm>
          <a:noFill/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Fun In the Food </a:t>
            </a:r>
            <a:b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Science Classroom</a:t>
            </a:r>
            <a:endParaRPr lang="en-US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2532" name="Rectangle 4"/>
          <p:cNvSpPr>
            <a:spLocks noGrp="1"/>
          </p:cNvSpPr>
          <p:nvPr>
            <p:ph type="body" idx="1"/>
          </p:nvPr>
        </p:nvSpPr>
        <p:spPr>
          <a:xfrm>
            <a:off x="1066800" y="1600200"/>
            <a:ext cx="7620000" cy="4525963"/>
          </a:xfrm>
        </p:spPr>
        <p:txBody>
          <a:bodyPr/>
          <a:lstStyle/>
          <a:p>
            <a:pPr marL="609600" indent="-609600">
              <a:buFont typeface="Arial" charset="0"/>
              <a:buNone/>
            </a:pPr>
            <a:r>
              <a:rPr lang="en-US" i="1" smtClean="0">
                <a:solidFill>
                  <a:schemeClr val="accent2"/>
                </a:solidFill>
              </a:rPr>
              <a:t>Molecular Motion</a:t>
            </a:r>
          </a:p>
          <a:p>
            <a:pPr marL="609600" indent="-609600">
              <a:buFont typeface="Arial" charset="0"/>
              <a:buNone/>
            </a:pPr>
            <a:r>
              <a:rPr lang="en-US" smtClean="0"/>
              <a:t>Diffusion</a:t>
            </a:r>
          </a:p>
          <a:p>
            <a:pPr marL="609600" indent="-609600"/>
            <a:r>
              <a:rPr lang="en-US" smtClean="0"/>
              <a:t>Spontaneous spreading out of something</a:t>
            </a:r>
          </a:p>
          <a:p>
            <a:pPr marL="609600" indent="-609600"/>
            <a:r>
              <a:rPr lang="en-US" smtClean="0"/>
              <a:t>Random in nature </a:t>
            </a:r>
          </a:p>
          <a:p>
            <a:pPr marL="609600" indent="-609600"/>
            <a:r>
              <a:rPr lang="en-US" smtClean="0"/>
              <a:t>Matter moves constantly! 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1371600"/>
            <a:ext cx="838200" cy="5486400"/>
          </a:xfrm>
          <a:prstGeom prst="rect">
            <a:avLst/>
          </a:prstGeom>
          <a:solidFill>
            <a:srgbClr val="C00000"/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22534" name="Picture 2" descr="Curriculum Center Log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90600" y="6227763"/>
            <a:ext cx="4343400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5" name="Picture 5" descr="C:\Users\hblount\Documents\My Documents\Center Artwork\DoubleT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382000" y="6184900"/>
            <a:ext cx="615950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2536" name="Object 8"/>
          <p:cNvGraphicFramePr>
            <a:graphicFrameLocks noChangeAspect="1"/>
          </p:cNvGraphicFramePr>
          <p:nvPr/>
        </p:nvGraphicFramePr>
        <p:xfrm>
          <a:off x="2209800" y="1447800"/>
          <a:ext cx="6096000" cy="406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0" name="Chart" r:id="rId6" imgW="6096000" imgH="4067251" progId="MSGraph.Chart.8">
                  <p:embed followColorScheme="full"/>
                </p:oleObj>
              </mc:Choice>
              <mc:Fallback>
                <p:oleObj name="Chart" r:id="rId6" imgW="6096000" imgH="4067251" progId="MSGraph.Chart.8">
                  <p:embed followColorScheme="full"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1447800"/>
                        <a:ext cx="6096000" cy="4067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8/1/2012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591</TotalTime>
  <Words>2153</Words>
  <Application>Microsoft Office PowerPoint</Application>
  <PresentationFormat>On-screen Show (4:3)</PresentationFormat>
  <Paragraphs>508</Paragraphs>
  <Slides>61</Slides>
  <Notes>61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61</vt:i4>
      </vt:variant>
    </vt:vector>
  </HeadingPairs>
  <TitlesOfParts>
    <vt:vector size="63" baseType="lpstr">
      <vt:lpstr>Office Theme</vt:lpstr>
      <vt:lpstr>Chart</vt:lpstr>
      <vt:lpstr>PowerPoint Presentation</vt:lpstr>
      <vt:lpstr>More Fun In the Food  Science Classroom</vt:lpstr>
      <vt:lpstr>Fun In the Food  Science Classroom</vt:lpstr>
      <vt:lpstr>Fun In the Food  Science Classroom</vt:lpstr>
      <vt:lpstr>Fun In the Food  Science Classroom</vt:lpstr>
      <vt:lpstr>Fun In the Food  Science Classroom</vt:lpstr>
      <vt:lpstr>Fun In the Food  Science Classroom</vt:lpstr>
      <vt:lpstr>Fun In the Food  Science Classroom</vt:lpstr>
      <vt:lpstr>Fun In the Food  Science Classroom</vt:lpstr>
      <vt:lpstr>Fun In the Food  Science Classroom</vt:lpstr>
      <vt:lpstr>Fun In the Food  Science Classroom</vt:lpstr>
      <vt:lpstr>Fun In the Food  Science Classroom</vt:lpstr>
      <vt:lpstr>Fun In the Food  Science Classroom</vt:lpstr>
      <vt:lpstr>Fun In the Food  Science Classroom</vt:lpstr>
      <vt:lpstr>Fun In the Food  Science Classroom</vt:lpstr>
      <vt:lpstr>Fun In the Food  Science Classroom</vt:lpstr>
      <vt:lpstr>Fun In the Food  Science Classroom</vt:lpstr>
      <vt:lpstr>Fun In the Food  Science Classroom</vt:lpstr>
      <vt:lpstr>Fun In the Food  Science Classroom</vt:lpstr>
      <vt:lpstr>Fun In the Food  Science Classroom</vt:lpstr>
      <vt:lpstr>Fun In the Food  Science Classroom</vt:lpstr>
      <vt:lpstr>Fun In the Food  Science Classroom</vt:lpstr>
      <vt:lpstr>Fun In the Food  Science Classroom</vt:lpstr>
      <vt:lpstr>Fun In the Food  Science Classroom</vt:lpstr>
      <vt:lpstr>Fun In the Food  Science Classroom</vt:lpstr>
      <vt:lpstr>Fun In the Food  Science Classroom</vt:lpstr>
      <vt:lpstr>Fun In the Food  Science Classroom</vt:lpstr>
      <vt:lpstr>Fun In the Food  Science Classroom</vt:lpstr>
      <vt:lpstr>Fun In the Food  Science Classroom</vt:lpstr>
      <vt:lpstr>Fun In the Food  Science Classroom</vt:lpstr>
      <vt:lpstr>Fun In the Food  Science Classroom</vt:lpstr>
      <vt:lpstr>Fun In the Food  Science Classroom</vt:lpstr>
      <vt:lpstr>Fun In the Food  Science Classroom</vt:lpstr>
      <vt:lpstr>Fun In the Food  Science Classroom</vt:lpstr>
      <vt:lpstr>Fun In the Food  Science Classroom</vt:lpstr>
      <vt:lpstr>Fun In the Food  Science Classroom</vt:lpstr>
      <vt:lpstr>Fun In the Food  Science Classroom</vt:lpstr>
      <vt:lpstr>Fun In the Food  Science Classroom</vt:lpstr>
      <vt:lpstr>Fun In the Food  Science Classroom</vt:lpstr>
      <vt:lpstr>Fun In the Food  Science Classroom</vt:lpstr>
      <vt:lpstr>Fun In the Food  Science Classroom</vt:lpstr>
      <vt:lpstr>Fun In the Food  Science Classroom</vt:lpstr>
      <vt:lpstr>Fun In the Food  Science Classroom</vt:lpstr>
      <vt:lpstr>Fun In the Food  Science Classroom</vt:lpstr>
      <vt:lpstr>Fun In the Food  Science Classroom</vt:lpstr>
      <vt:lpstr>Fun In the Food  Science Classroom</vt:lpstr>
      <vt:lpstr>Fun In the Food  Science Classroom</vt:lpstr>
      <vt:lpstr>Fun In the Food  Science Classroom</vt:lpstr>
      <vt:lpstr>Fun In the Food  Science Classroom</vt:lpstr>
      <vt:lpstr>Fun In the Food  Science Classroom</vt:lpstr>
      <vt:lpstr>Fun In the Food  Science Classroom</vt:lpstr>
      <vt:lpstr>Fun In the Food  Science Classroom</vt:lpstr>
      <vt:lpstr>Fun In the Food  Science Classroom</vt:lpstr>
      <vt:lpstr>Fun In the Food  Science Classroom</vt:lpstr>
      <vt:lpstr>Fun In the Food  Science Classroom</vt:lpstr>
      <vt:lpstr>Fun In the Food  Science Classroom</vt:lpstr>
      <vt:lpstr>Fun In the Food  Science Classroom</vt:lpstr>
      <vt:lpstr>Fun In the Food  Science Classroom</vt:lpstr>
      <vt:lpstr>Fun In the Food  Science Classroom</vt:lpstr>
      <vt:lpstr>Fun In the Food  Science Classroom</vt:lpstr>
      <vt:lpstr>Fun In the Food  Science Classroom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 In the Food Science Classroom</dc:title>
  <dc:creator>Rambo, Patti</dc:creator>
  <cp:lastModifiedBy>Rambo, Patti</cp:lastModifiedBy>
  <cp:revision>27</cp:revision>
  <cp:lastPrinted>2012-08-01T19:28:58Z</cp:lastPrinted>
  <dcterms:created xsi:type="dcterms:W3CDTF">2012-07-02T19:04:41Z</dcterms:created>
  <dcterms:modified xsi:type="dcterms:W3CDTF">2012-08-07T16:17:03Z</dcterms:modified>
</cp:coreProperties>
</file>