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693400"/>
  <p:notesSz cx="6858000" cy="9144000"/>
  <p:embeddedFontLst>
    <p:embeddedFont>
      <p:font typeface="Arial Black" panose="020B0604020202020204" pitchFamily="34" charset="0"/>
      <p:regular r:id="rId3"/>
      <p:bold r:id="rId4"/>
    </p:embeddedFont>
    <p:embeddedFont>
      <p:font typeface="Neutraface Slab Text" panose="02060503020205020402" pitchFamily="18" charset="77"/>
      <p:regular r:id="rId5"/>
      <p:bold r:id="rId6"/>
      <p:italic r:id="rId7"/>
      <p:bold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74" d="100"/>
          <a:sy n="74" d="100"/>
        </p:scale>
        <p:origin x="348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mailto:CDRC@ttu.edu"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49333" y="7109761"/>
            <a:ext cx="3519307" cy="3519307"/>
          </a:xfrm>
          <a:custGeom>
            <a:avLst/>
            <a:gdLst/>
            <a:ahLst/>
            <a:cxnLst/>
            <a:rect l="l" t="t" r="r" b="b"/>
            <a:pathLst>
              <a:path w="3519307" h="3519307">
                <a:moveTo>
                  <a:pt x="0" y="0"/>
                </a:moveTo>
                <a:lnTo>
                  <a:pt x="3519308" y="0"/>
                </a:lnTo>
                <a:lnTo>
                  <a:pt x="3519308" y="3519307"/>
                </a:lnTo>
                <a:lnTo>
                  <a:pt x="0" y="3519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249333" y="214437"/>
            <a:ext cx="2755260" cy="4108395"/>
          </a:xfrm>
          <a:custGeom>
            <a:avLst/>
            <a:gdLst/>
            <a:ahLst/>
            <a:cxnLst/>
            <a:rect l="l" t="t" r="r" b="b"/>
            <a:pathLst>
              <a:path w="2755260" h="4108395">
                <a:moveTo>
                  <a:pt x="0" y="0"/>
                </a:moveTo>
                <a:lnTo>
                  <a:pt x="2755260" y="0"/>
                </a:lnTo>
                <a:lnTo>
                  <a:pt x="2755260" y="4108395"/>
                </a:lnTo>
                <a:lnTo>
                  <a:pt x="0" y="4108395"/>
                </a:lnTo>
                <a:lnTo>
                  <a:pt x="0" y="0"/>
                </a:lnTo>
                <a:close/>
              </a:path>
            </a:pathLst>
          </a:custGeom>
          <a:blipFill>
            <a:blip r:embed="rId4"/>
            <a:stretch>
              <a:fillRect l="-102762" r="-25120" b="-1821"/>
            </a:stretch>
          </a:blipFill>
        </p:spPr>
        <p:txBody>
          <a:bodyPr/>
          <a:lstStyle/>
          <a:p>
            <a:endParaRPr lang="en-US"/>
          </a:p>
        </p:txBody>
      </p:sp>
      <p:grpSp>
        <p:nvGrpSpPr>
          <p:cNvPr id="4" name="Group 4"/>
          <p:cNvGrpSpPr/>
          <p:nvPr/>
        </p:nvGrpSpPr>
        <p:grpSpPr>
          <a:xfrm>
            <a:off x="6930567" y="316800"/>
            <a:ext cx="1074026" cy="4006032"/>
            <a:chOff x="0" y="0"/>
            <a:chExt cx="409153" cy="1526107"/>
          </a:xfrm>
        </p:grpSpPr>
        <p:sp>
          <p:nvSpPr>
            <p:cNvPr id="5" name="Freeform 5"/>
            <p:cNvSpPr/>
            <p:nvPr/>
          </p:nvSpPr>
          <p:spPr>
            <a:xfrm>
              <a:off x="0" y="0"/>
              <a:ext cx="409153" cy="1526107"/>
            </a:xfrm>
            <a:custGeom>
              <a:avLst/>
              <a:gdLst/>
              <a:ahLst/>
              <a:cxnLst/>
              <a:rect l="l" t="t" r="r" b="b"/>
              <a:pathLst>
                <a:path w="409153" h="1526107">
                  <a:moveTo>
                    <a:pt x="0" y="0"/>
                  </a:moveTo>
                  <a:lnTo>
                    <a:pt x="409153" y="0"/>
                  </a:lnTo>
                  <a:lnTo>
                    <a:pt x="409153" y="1526107"/>
                  </a:lnTo>
                  <a:lnTo>
                    <a:pt x="0" y="1526107"/>
                  </a:lnTo>
                  <a:close/>
                </a:path>
              </a:pathLst>
            </a:custGeom>
            <a:solidFill>
              <a:srgbClr val="E90802"/>
            </a:solidFill>
          </p:spPr>
          <p:txBody>
            <a:bodyPr/>
            <a:lstStyle/>
            <a:p>
              <a:endParaRPr lang="en-US"/>
            </a:p>
          </p:txBody>
        </p:sp>
        <p:sp>
          <p:nvSpPr>
            <p:cNvPr id="6" name="TextBox 6"/>
            <p:cNvSpPr txBox="1"/>
            <p:nvPr/>
          </p:nvSpPr>
          <p:spPr>
            <a:xfrm>
              <a:off x="0" y="-47625"/>
              <a:ext cx="409153" cy="1573732"/>
            </a:xfrm>
            <a:prstGeom prst="rect">
              <a:avLst/>
            </a:prstGeom>
          </p:spPr>
          <p:txBody>
            <a:bodyPr lIns="47790" tIns="47790" rIns="47790" bIns="47790" rtlCol="0" anchor="ctr"/>
            <a:lstStyle/>
            <a:p>
              <a:pPr algn="ctr">
                <a:lnSpc>
                  <a:spcPts val="1975"/>
                </a:lnSpc>
              </a:pPr>
              <a:endParaRPr/>
            </a:p>
          </p:txBody>
        </p:sp>
      </p:grpSp>
      <p:sp>
        <p:nvSpPr>
          <p:cNvPr id="7" name="Freeform 7"/>
          <p:cNvSpPr/>
          <p:nvPr/>
        </p:nvSpPr>
        <p:spPr>
          <a:xfrm>
            <a:off x="594457" y="9096095"/>
            <a:ext cx="220488" cy="299428"/>
          </a:xfrm>
          <a:custGeom>
            <a:avLst/>
            <a:gdLst/>
            <a:ahLst/>
            <a:cxnLst/>
            <a:rect l="l" t="t" r="r" b="b"/>
            <a:pathLst>
              <a:path w="220488" h="299428">
                <a:moveTo>
                  <a:pt x="0" y="0"/>
                </a:moveTo>
                <a:lnTo>
                  <a:pt x="220488" y="0"/>
                </a:lnTo>
                <a:lnTo>
                  <a:pt x="220488" y="299428"/>
                </a:lnTo>
                <a:lnTo>
                  <a:pt x="0" y="2994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321275" y="8830707"/>
            <a:ext cx="5577381" cy="47625"/>
            <a:chOff x="0" y="0"/>
            <a:chExt cx="2124717" cy="18143"/>
          </a:xfrm>
        </p:grpSpPr>
        <p:sp>
          <p:nvSpPr>
            <p:cNvPr id="9" name="Freeform 9"/>
            <p:cNvSpPr/>
            <p:nvPr/>
          </p:nvSpPr>
          <p:spPr>
            <a:xfrm>
              <a:off x="0" y="0"/>
              <a:ext cx="2124717" cy="18143"/>
            </a:xfrm>
            <a:custGeom>
              <a:avLst/>
              <a:gdLst/>
              <a:ahLst/>
              <a:cxnLst/>
              <a:rect l="l" t="t" r="r" b="b"/>
              <a:pathLst>
                <a:path w="2124717" h="18143">
                  <a:moveTo>
                    <a:pt x="0" y="0"/>
                  </a:moveTo>
                  <a:lnTo>
                    <a:pt x="2124717" y="0"/>
                  </a:lnTo>
                  <a:lnTo>
                    <a:pt x="2124717" y="18143"/>
                  </a:lnTo>
                  <a:lnTo>
                    <a:pt x="0" y="18143"/>
                  </a:lnTo>
                  <a:close/>
                </a:path>
              </a:pathLst>
            </a:custGeom>
            <a:solidFill>
              <a:srgbClr val="E90802"/>
            </a:solidFill>
          </p:spPr>
          <p:txBody>
            <a:bodyPr/>
            <a:lstStyle/>
            <a:p>
              <a:endParaRPr lang="en-US"/>
            </a:p>
          </p:txBody>
        </p:sp>
        <p:sp>
          <p:nvSpPr>
            <p:cNvPr id="10" name="TextBox 10"/>
            <p:cNvSpPr txBox="1"/>
            <p:nvPr/>
          </p:nvSpPr>
          <p:spPr>
            <a:xfrm>
              <a:off x="0" y="-47625"/>
              <a:ext cx="2124717" cy="65768"/>
            </a:xfrm>
            <a:prstGeom prst="rect">
              <a:avLst/>
            </a:prstGeom>
          </p:spPr>
          <p:txBody>
            <a:bodyPr lIns="47790" tIns="47790" rIns="47790" bIns="47790" rtlCol="0" anchor="ctr"/>
            <a:lstStyle/>
            <a:p>
              <a:pPr algn="ctr">
                <a:lnSpc>
                  <a:spcPts val="1975"/>
                </a:lnSpc>
              </a:pPr>
              <a:endParaRPr/>
            </a:p>
          </p:txBody>
        </p:sp>
      </p:grpSp>
      <p:grpSp>
        <p:nvGrpSpPr>
          <p:cNvPr id="11" name="Group 11"/>
          <p:cNvGrpSpPr/>
          <p:nvPr/>
        </p:nvGrpSpPr>
        <p:grpSpPr>
          <a:xfrm>
            <a:off x="-182603" y="2321687"/>
            <a:ext cx="5431936" cy="2527764"/>
            <a:chOff x="0" y="0"/>
            <a:chExt cx="2069309" cy="962958"/>
          </a:xfrm>
        </p:grpSpPr>
        <p:sp>
          <p:nvSpPr>
            <p:cNvPr id="12" name="Freeform 12"/>
            <p:cNvSpPr/>
            <p:nvPr/>
          </p:nvSpPr>
          <p:spPr>
            <a:xfrm>
              <a:off x="0" y="0"/>
              <a:ext cx="2069309" cy="962958"/>
            </a:xfrm>
            <a:custGeom>
              <a:avLst/>
              <a:gdLst/>
              <a:ahLst/>
              <a:cxnLst/>
              <a:rect l="l" t="t" r="r" b="b"/>
              <a:pathLst>
                <a:path w="2069309" h="962958">
                  <a:moveTo>
                    <a:pt x="0" y="0"/>
                  </a:moveTo>
                  <a:lnTo>
                    <a:pt x="2069309" y="0"/>
                  </a:lnTo>
                  <a:lnTo>
                    <a:pt x="2069309" y="962958"/>
                  </a:lnTo>
                  <a:lnTo>
                    <a:pt x="0" y="962958"/>
                  </a:lnTo>
                  <a:close/>
                </a:path>
              </a:pathLst>
            </a:custGeom>
            <a:solidFill>
              <a:srgbClr val="000000"/>
            </a:solidFill>
          </p:spPr>
          <p:txBody>
            <a:bodyPr/>
            <a:lstStyle/>
            <a:p>
              <a:endParaRPr lang="en-US"/>
            </a:p>
          </p:txBody>
        </p:sp>
        <p:sp>
          <p:nvSpPr>
            <p:cNvPr id="13" name="TextBox 13"/>
            <p:cNvSpPr txBox="1"/>
            <p:nvPr/>
          </p:nvSpPr>
          <p:spPr>
            <a:xfrm>
              <a:off x="0" y="-47625"/>
              <a:ext cx="2069309" cy="1010583"/>
            </a:xfrm>
            <a:prstGeom prst="rect">
              <a:avLst/>
            </a:prstGeom>
          </p:spPr>
          <p:txBody>
            <a:bodyPr lIns="47790" tIns="47790" rIns="47790" bIns="47790" rtlCol="0" anchor="ctr"/>
            <a:lstStyle/>
            <a:p>
              <a:pPr algn="ctr">
                <a:lnSpc>
                  <a:spcPts val="1975"/>
                </a:lnSpc>
              </a:pPr>
              <a:endParaRPr/>
            </a:p>
          </p:txBody>
        </p:sp>
      </p:grpSp>
      <p:grpSp>
        <p:nvGrpSpPr>
          <p:cNvPr id="14" name="Group 14"/>
          <p:cNvGrpSpPr/>
          <p:nvPr/>
        </p:nvGrpSpPr>
        <p:grpSpPr>
          <a:xfrm>
            <a:off x="3332494" y="5062229"/>
            <a:ext cx="1576780" cy="1343369"/>
            <a:chOff x="0" y="0"/>
            <a:chExt cx="600678" cy="511759"/>
          </a:xfrm>
        </p:grpSpPr>
        <p:sp>
          <p:nvSpPr>
            <p:cNvPr id="15" name="Freeform 15"/>
            <p:cNvSpPr/>
            <p:nvPr/>
          </p:nvSpPr>
          <p:spPr>
            <a:xfrm>
              <a:off x="0" y="0"/>
              <a:ext cx="600678" cy="511759"/>
            </a:xfrm>
            <a:custGeom>
              <a:avLst/>
              <a:gdLst/>
              <a:ahLst/>
              <a:cxnLst/>
              <a:rect l="l" t="t" r="r" b="b"/>
              <a:pathLst>
                <a:path w="600678" h="511759">
                  <a:moveTo>
                    <a:pt x="0" y="0"/>
                  </a:moveTo>
                  <a:lnTo>
                    <a:pt x="600678" y="0"/>
                  </a:lnTo>
                  <a:lnTo>
                    <a:pt x="600678" y="511759"/>
                  </a:lnTo>
                  <a:lnTo>
                    <a:pt x="0" y="511759"/>
                  </a:lnTo>
                  <a:close/>
                </a:path>
              </a:pathLst>
            </a:custGeom>
            <a:solidFill>
              <a:srgbClr val="000000">
                <a:alpha val="0"/>
              </a:srgbClr>
            </a:solidFill>
            <a:ln w="38100" cap="sq">
              <a:solidFill>
                <a:srgbClr val="E90802"/>
              </a:solidFill>
              <a:prstDash val="solid"/>
              <a:miter/>
            </a:ln>
          </p:spPr>
          <p:txBody>
            <a:bodyPr/>
            <a:lstStyle/>
            <a:p>
              <a:endParaRPr lang="en-US"/>
            </a:p>
          </p:txBody>
        </p:sp>
        <p:sp>
          <p:nvSpPr>
            <p:cNvPr id="16" name="TextBox 16"/>
            <p:cNvSpPr txBox="1"/>
            <p:nvPr/>
          </p:nvSpPr>
          <p:spPr>
            <a:xfrm>
              <a:off x="0" y="-28575"/>
              <a:ext cx="600678" cy="540334"/>
            </a:xfrm>
            <a:prstGeom prst="rect">
              <a:avLst/>
            </a:prstGeom>
          </p:spPr>
          <p:txBody>
            <a:bodyPr lIns="47790" tIns="47790" rIns="47790" bIns="47790" rtlCol="0" anchor="ctr"/>
            <a:lstStyle/>
            <a:p>
              <a:pPr algn="ctr">
                <a:lnSpc>
                  <a:spcPts val="1478"/>
                </a:lnSpc>
              </a:pPr>
              <a:endParaRPr/>
            </a:p>
          </p:txBody>
        </p:sp>
      </p:grpSp>
      <p:pic>
        <p:nvPicPr>
          <p:cNvPr id="17" name="Picture 17"/>
          <p:cNvPicPr>
            <a:picLocks noChangeAspect="1"/>
          </p:cNvPicPr>
          <p:nvPr/>
        </p:nvPicPr>
        <p:blipFill>
          <a:blip r:embed="rId7"/>
          <a:stretch>
            <a:fillRect/>
          </a:stretch>
        </p:blipFill>
        <p:spPr>
          <a:xfrm>
            <a:off x="5691941" y="8014747"/>
            <a:ext cx="1647679" cy="1647679"/>
          </a:xfrm>
          <a:prstGeom prst="rect">
            <a:avLst/>
          </a:prstGeom>
        </p:spPr>
      </p:pic>
      <p:sp>
        <p:nvSpPr>
          <p:cNvPr id="18" name="Freeform 18"/>
          <p:cNvSpPr/>
          <p:nvPr/>
        </p:nvSpPr>
        <p:spPr>
          <a:xfrm rot="-5400000">
            <a:off x="2973062" y="-708699"/>
            <a:ext cx="8989036" cy="1074026"/>
          </a:xfrm>
          <a:custGeom>
            <a:avLst/>
            <a:gdLst/>
            <a:ahLst/>
            <a:cxnLst/>
            <a:rect l="l" t="t" r="r" b="b"/>
            <a:pathLst>
              <a:path w="8989036" h="1074026">
                <a:moveTo>
                  <a:pt x="0" y="0"/>
                </a:moveTo>
                <a:lnTo>
                  <a:pt x="8989036" y="0"/>
                </a:lnTo>
                <a:lnTo>
                  <a:pt x="8989036" y="1074026"/>
                </a:lnTo>
                <a:lnTo>
                  <a:pt x="0" y="1074026"/>
                </a:lnTo>
                <a:lnTo>
                  <a:pt x="0" y="0"/>
                </a:lnTo>
                <a:close/>
              </a:path>
            </a:pathLst>
          </a:custGeom>
          <a:blipFill>
            <a:blip r:embed="rId8"/>
            <a:stretch>
              <a:fillRect l="-14183" t="-1119" r="-71692"/>
            </a:stretch>
          </a:blipFill>
        </p:spPr>
        <p:txBody>
          <a:bodyPr/>
          <a:lstStyle/>
          <a:p>
            <a:endParaRPr lang="en-US"/>
          </a:p>
        </p:txBody>
      </p:sp>
      <p:sp>
        <p:nvSpPr>
          <p:cNvPr id="19" name="Freeform 19"/>
          <p:cNvSpPr/>
          <p:nvPr/>
        </p:nvSpPr>
        <p:spPr>
          <a:xfrm>
            <a:off x="-182603" y="1817658"/>
            <a:ext cx="5431936" cy="519259"/>
          </a:xfrm>
          <a:custGeom>
            <a:avLst/>
            <a:gdLst/>
            <a:ahLst/>
            <a:cxnLst/>
            <a:rect l="l" t="t" r="r" b="b"/>
            <a:pathLst>
              <a:path w="5431936" h="519259">
                <a:moveTo>
                  <a:pt x="0" y="0"/>
                </a:moveTo>
                <a:lnTo>
                  <a:pt x="5431936" y="0"/>
                </a:lnTo>
                <a:lnTo>
                  <a:pt x="5431936" y="519260"/>
                </a:lnTo>
                <a:lnTo>
                  <a:pt x="0" y="519260"/>
                </a:lnTo>
                <a:lnTo>
                  <a:pt x="0" y="0"/>
                </a:lnTo>
                <a:close/>
              </a:path>
            </a:pathLst>
          </a:custGeom>
          <a:blipFill>
            <a:blip r:embed="rId8"/>
            <a:stretch>
              <a:fillRect l="-73256" t="-73898" r="-82491"/>
            </a:stretch>
          </a:blipFill>
        </p:spPr>
        <p:txBody>
          <a:bodyPr/>
          <a:lstStyle/>
          <a:p>
            <a:endParaRPr lang="en-US"/>
          </a:p>
        </p:txBody>
      </p:sp>
      <p:sp>
        <p:nvSpPr>
          <p:cNvPr id="20" name="Freeform 20"/>
          <p:cNvSpPr/>
          <p:nvPr/>
        </p:nvSpPr>
        <p:spPr>
          <a:xfrm>
            <a:off x="5240712" y="4322832"/>
            <a:ext cx="2763881" cy="2786929"/>
          </a:xfrm>
          <a:custGeom>
            <a:avLst/>
            <a:gdLst/>
            <a:ahLst/>
            <a:cxnLst/>
            <a:rect l="l" t="t" r="r" b="b"/>
            <a:pathLst>
              <a:path w="2763881" h="2786929">
                <a:moveTo>
                  <a:pt x="0" y="0"/>
                </a:moveTo>
                <a:lnTo>
                  <a:pt x="2763881" y="0"/>
                </a:lnTo>
                <a:lnTo>
                  <a:pt x="2763881" y="2786929"/>
                </a:lnTo>
                <a:lnTo>
                  <a:pt x="0" y="2786929"/>
                </a:lnTo>
                <a:lnTo>
                  <a:pt x="0" y="0"/>
                </a:lnTo>
                <a:close/>
              </a:path>
            </a:pathLst>
          </a:custGeom>
          <a:blipFill>
            <a:blip r:embed="rId9"/>
            <a:stretch>
              <a:fillRect l="-17926" r="-35274"/>
            </a:stretch>
          </a:blipFill>
        </p:spPr>
        <p:txBody>
          <a:bodyPr/>
          <a:lstStyle/>
          <a:p>
            <a:endParaRPr lang="en-US"/>
          </a:p>
        </p:txBody>
      </p:sp>
      <p:sp>
        <p:nvSpPr>
          <p:cNvPr id="21" name="Freeform 21"/>
          <p:cNvSpPr/>
          <p:nvPr/>
        </p:nvSpPr>
        <p:spPr>
          <a:xfrm>
            <a:off x="422973" y="665771"/>
            <a:ext cx="3463227" cy="772300"/>
          </a:xfrm>
          <a:custGeom>
            <a:avLst/>
            <a:gdLst/>
            <a:ahLst/>
            <a:cxnLst/>
            <a:rect l="l" t="t" r="r" b="b"/>
            <a:pathLst>
              <a:path w="3463227" h="772300">
                <a:moveTo>
                  <a:pt x="0" y="0"/>
                </a:moveTo>
                <a:lnTo>
                  <a:pt x="3463227" y="0"/>
                </a:lnTo>
                <a:lnTo>
                  <a:pt x="3463227" y="772300"/>
                </a:lnTo>
                <a:lnTo>
                  <a:pt x="0" y="772300"/>
                </a:lnTo>
                <a:lnTo>
                  <a:pt x="0" y="0"/>
                </a:lnTo>
                <a:close/>
              </a:path>
            </a:pathLst>
          </a:custGeom>
          <a:blipFill>
            <a:blip r:embed="rId10"/>
            <a:stretch>
              <a:fillRect/>
            </a:stretch>
          </a:blipFill>
        </p:spPr>
        <p:txBody>
          <a:bodyPr/>
          <a:lstStyle/>
          <a:p>
            <a:endParaRPr lang="en-US"/>
          </a:p>
        </p:txBody>
      </p:sp>
      <p:sp>
        <p:nvSpPr>
          <p:cNvPr id="22" name="TextBox 22"/>
          <p:cNvSpPr txBox="1"/>
          <p:nvPr/>
        </p:nvSpPr>
        <p:spPr>
          <a:xfrm>
            <a:off x="525522" y="2724062"/>
            <a:ext cx="3863551" cy="703875"/>
          </a:xfrm>
          <a:prstGeom prst="rect">
            <a:avLst/>
          </a:prstGeom>
        </p:spPr>
        <p:txBody>
          <a:bodyPr lIns="0" tIns="0" rIns="0" bIns="0" rtlCol="0" anchor="t">
            <a:spAutoFit/>
          </a:bodyPr>
          <a:lstStyle/>
          <a:p>
            <a:pPr algn="l">
              <a:lnSpc>
                <a:spcPts val="5652"/>
              </a:lnSpc>
              <a:spcBef>
                <a:spcPct val="0"/>
              </a:spcBef>
            </a:pPr>
            <a:r>
              <a:rPr lang="en-US" sz="4315">
                <a:solidFill>
                  <a:srgbClr val="FFFFFF"/>
                </a:solidFill>
                <a:latin typeface="Arial Black"/>
                <a:ea typeface="Arial Black"/>
                <a:cs typeface="Arial Black"/>
                <a:sym typeface="Arial Black"/>
              </a:rPr>
              <a:t>TITLE HERE</a:t>
            </a:r>
          </a:p>
        </p:txBody>
      </p:sp>
      <p:sp>
        <p:nvSpPr>
          <p:cNvPr id="23" name="TextBox 23"/>
          <p:cNvSpPr txBox="1"/>
          <p:nvPr/>
        </p:nvSpPr>
        <p:spPr>
          <a:xfrm>
            <a:off x="525522" y="2586350"/>
            <a:ext cx="4211426" cy="185337"/>
          </a:xfrm>
          <a:prstGeom prst="rect">
            <a:avLst/>
          </a:prstGeom>
        </p:spPr>
        <p:txBody>
          <a:bodyPr lIns="0" tIns="0" rIns="0" bIns="0" rtlCol="0" anchor="t">
            <a:spAutoFit/>
          </a:bodyPr>
          <a:lstStyle/>
          <a:p>
            <a:pPr algn="l">
              <a:lnSpc>
                <a:spcPts val="1527"/>
              </a:lnSpc>
            </a:pPr>
            <a:r>
              <a:rPr lang="en-US" sz="1317">
                <a:solidFill>
                  <a:srgbClr val="FFFFFF"/>
                </a:solidFill>
                <a:latin typeface="Arial Black"/>
                <a:ea typeface="Arial Black"/>
                <a:cs typeface="Arial Black"/>
                <a:sym typeface="Arial Black"/>
              </a:rPr>
              <a:t>HEADLINE HERE</a:t>
            </a:r>
          </a:p>
        </p:txBody>
      </p:sp>
      <p:sp>
        <p:nvSpPr>
          <p:cNvPr id="24" name="TextBox 24"/>
          <p:cNvSpPr txBox="1"/>
          <p:nvPr/>
        </p:nvSpPr>
        <p:spPr>
          <a:xfrm>
            <a:off x="6028541" y="9604637"/>
            <a:ext cx="974481" cy="234104"/>
          </a:xfrm>
          <a:prstGeom prst="rect">
            <a:avLst/>
          </a:prstGeom>
        </p:spPr>
        <p:txBody>
          <a:bodyPr lIns="0" tIns="0" rIns="0" bIns="0" rtlCol="0" anchor="t">
            <a:spAutoFit/>
          </a:bodyPr>
          <a:lstStyle/>
          <a:p>
            <a:pPr algn="r">
              <a:lnSpc>
                <a:spcPts val="1552"/>
              </a:lnSpc>
            </a:pPr>
            <a:r>
              <a:rPr lang="en-US" sz="1411" b="1">
                <a:solidFill>
                  <a:srgbClr val="FFFFFF"/>
                </a:solidFill>
                <a:latin typeface="Neutraface Slab Text Bold"/>
                <a:ea typeface="Neutraface Slab Text Bold"/>
                <a:cs typeface="Neutraface Slab Text Bold"/>
                <a:sym typeface="Neutraface Slab Text"/>
              </a:rPr>
              <a:t>cdrc.ttu.edu</a:t>
            </a:r>
          </a:p>
        </p:txBody>
      </p:sp>
      <p:sp>
        <p:nvSpPr>
          <p:cNvPr id="25" name="TextBox 25"/>
          <p:cNvSpPr txBox="1"/>
          <p:nvPr/>
        </p:nvSpPr>
        <p:spPr>
          <a:xfrm>
            <a:off x="2404659" y="9364107"/>
            <a:ext cx="2477979" cy="317792"/>
          </a:xfrm>
          <a:prstGeom prst="rect">
            <a:avLst/>
          </a:prstGeom>
        </p:spPr>
        <p:txBody>
          <a:bodyPr lIns="0" tIns="0" rIns="0" bIns="0" rtlCol="0" anchor="t">
            <a:spAutoFit/>
          </a:bodyPr>
          <a:lstStyle/>
          <a:p>
            <a:pPr algn="r">
              <a:lnSpc>
                <a:spcPts val="1125"/>
              </a:lnSpc>
            </a:pPr>
            <a:r>
              <a:rPr lang="en-US" sz="1022">
                <a:solidFill>
                  <a:srgbClr val="000000"/>
                </a:solidFill>
                <a:latin typeface="Arial"/>
                <a:ea typeface="Arial"/>
                <a:cs typeface="Arial"/>
                <a:sym typeface="Arial"/>
              </a:rPr>
              <a:t>15th St &amp; Akron Ave</a:t>
            </a:r>
          </a:p>
          <a:p>
            <a:pPr algn="r">
              <a:lnSpc>
                <a:spcPts val="1125"/>
              </a:lnSpc>
            </a:pPr>
            <a:r>
              <a:rPr lang="en-US" sz="1022">
                <a:solidFill>
                  <a:srgbClr val="000000"/>
                </a:solidFill>
                <a:latin typeface="Arial"/>
                <a:ea typeface="Arial"/>
                <a:cs typeface="Arial"/>
                <a:sym typeface="Arial"/>
              </a:rPr>
              <a:t>Lubbock, TX 79409</a:t>
            </a:r>
          </a:p>
        </p:txBody>
      </p:sp>
      <p:sp>
        <p:nvSpPr>
          <p:cNvPr id="26" name="TextBox 26"/>
          <p:cNvSpPr txBox="1"/>
          <p:nvPr/>
        </p:nvSpPr>
        <p:spPr>
          <a:xfrm>
            <a:off x="1016142" y="9663823"/>
            <a:ext cx="3893133" cy="174917"/>
          </a:xfrm>
          <a:prstGeom prst="rect">
            <a:avLst/>
          </a:prstGeom>
        </p:spPr>
        <p:txBody>
          <a:bodyPr lIns="0" tIns="0" rIns="0" bIns="0" rtlCol="0" anchor="t">
            <a:spAutoFit/>
          </a:bodyPr>
          <a:lstStyle/>
          <a:p>
            <a:pPr algn="r">
              <a:lnSpc>
                <a:spcPts val="1125"/>
              </a:lnSpc>
            </a:pPr>
            <a:r>
              <a:rPr lang="en-US" sz="1022">
                <a:solidFill>
                  <a:srgbClr val="000000"/>
                </a:solidFill>
                <a:latin typeface="Arial"/>
                <a:ea typeface="Arial"/>
                <a:cs typeface="Arial"/>
                <a:sym typeface="Arial"/>
                <a:hlinkClick r:id="rId11" tooltip="mailto:CDRC@ttu.edu"/>
              </a:rPr>
              <a:t>CDRC@ttu.edu</a:t>
            </a:r>
            <a:r>
              <a:rPr lang="en-US" sz="1022">
                <a:solidFill>
                  <a:srgbClr val="000000"/>
                </a:solidFill>
                <a:latin typeface="Arial"/>
                <a:ea typeface="Arial"/>
                <a:cs typeface="Arial"/>
                <a:sym typeface="Arial"/>
              </a:rPr>
              <a:t> </a:t>
            </a:r>
          </a:p>
        </p:txBody>
      </p:sp>
      <p:sp>
        <p:nvSpPr>
          <p:cNvPr id="27" name="TextBox 27"/>
          <p:cNvSpPr txBox="1"/>
          <p:nvPr/>
        </p:nvSpPr>
        <p:spPr>
          <a:xfrm>
            <a:off x="525522" y="3483603"/>
            <a:ext cx="4412908" cy="1098654"/>
          </a:xfrm>
          <a:prstGeom prst="rect">
            <a:avLst/>
          </a:prstGeom>
        </p:spPr>
        <p:txBody>
          <a:bodyPr lIns="0" tIns="0" rIns="0" bIns="0" rtlCol="0" anchor="t">
            <a:spAutoFit/>
          </a:bodyPr>
          <a:lstStyle/>
          <a:p>
            <a:pPr algn="l">
              <a:lnSpc>
                <a:spcPts val="1478"/>
              </a:lnSpc>
            </a:pPr>
            <a:r>
              <a:rPr lang="en-US" sz="1128">
                <a:solidFill>
                  <a:srgbClr val="FFFFFF"/>
                </a:solidFill>
                <a:latin typeface="Arial"/>
                <a:ea typeface="Arial"/>
                <a:cs typeface="Arial"/>
                <a:sym typeface="Arial"/>
              </a:rPr>
              <a:t>Description here and here. Description here and here. Description here and here. Description here and here. Description here and here. Description here and here. Description here and here. Description here and here. Description here and here. Description here and here. Description here and here. Description here and here. Description here and here. </a:t>
            </a:r>
          </a:p>
        </p:txBody>
      </p:sp>
      <p:sp>
        <p:nvSpPr>
          <p:cNvPr id="28" name="TextBox 28"/>
          <p:cNvSpPr txBox="1"/>
          <p:nvPr/>
        </p:nvSpPr>
        <p:spPr>
          <a:xfrm>
            <a:off x="606028" y="9481248"/>
            <a:ext cx="2752853" cy="349083"/>
          </a:xfrm>
          <a:prstGeom prst="rect">
            <a:avLst/>
          </a:prstGeom>
        </p:spPr>
        <p:txBody>
          <a:bodyPr lIns="0" tIns="0" rIns="0" bIns="0" rtlCol="0" anchor="t">
            <a:spAutoFit/>
          </a:bodyPr>
          <a:lstStyle/>
          <a:p>
            <a:pPr algn="just">
              <a:lnSpc>
                <a:spcPts val="1411"/>
              </a:lnSpc>
            </a:pPr>
            <a:r>
              <a:rPr lang="en-US" sz="1217">
                <a:solidFill>
                  <a:srgbClr val="000000"/>
                </a:solidFill>
                <a:latin typeface="Arial Black"/>
                <a:ea typeface="Arial Black"/>
                <a:cs typeface="Arial Black"/>
                <a:sym typeface="Arial Black"/>
              </a:rPr>
              <a:t>STUDENT UNION BUILDING</a:t>
            </a:r>
          </a:p>
          <a:p>
            <a:pPr algn="just">
              <a:lnSpc>
                <a:spcPts val="1411"/>
              </a:lnSpc>
            </a:pPr>
            <a:r>
              <a:rPr lang="en-US" sz="1217">
                <a:solidFill>
                  <a:srgbClr val="000000"/>
                </a:solidFill>
                <a:latin typeface="Arial Black"/>
                <a:ea typeface="Arial Black"/>
                <a:cs typeface="Arial Black"/>
                <a:sym typeface="Arial Black"/>
              </a:rPr>
              <a:t>TEXAS TECH UNIVERSITY</a:t>
            </a:r>
          </a:p>
        </p:txBody>
      </p:sp>
      <p:sp>
        <p:nvSpPr>
          <p:cNvPr id="29" name="TextBox 29"/>
          <p:cNvSpPr txBox="1"/>
          <p:nvPr/>
        </p:nvSpPr>
        <p:spPr>
          <a:xfrm>
            <a:off x="525522" y="5238694"/>
            <a:ext cx="2506642" cy="1098654"/>
          </a:xfrm>
          <a:prstGeom prst="rect">
            <a:avLst/>
          </a:prstGeom>
        </p:spPr>
        <p:txBody>
          <a:bodyPr lIns="0" tIns="0" rIns="0" bIns="0" rtlCol="0" anchor="t">
            <a:spAutoFit/>
          </a:bodyPr>
          <a:lstStyle/>
          <a:p>
            <a:pPr marL="243728" lvl="1" indent="-121864" algn="l">
              <a:lnSpc>
                <a:spcPts val="1478"/>
              </a:lnSpc>
              <a:buFont typeface="Arial"/>
              <a:buChar char="•"/>
            </a:pPr>
            <a:r>
              <a:rPr lang="en-US" sz="1128">
                <a:solidFill>
                  <a:srgbClr val="000000"/>
                </a:solidFill>
                <a:latin typeface="Arial"/>
                <a:ea typeface="Arial"/>
                <a:cs typeface="Arial"/>
                <a:sym typeface="Arial"/>
              </a:rPr>
              <a:t>Continental Breakfast (included in the registration fee)</a:t>
            </a:r>
          </a:p>
          <a:p>
            <a:pPr marL="243728" lvl="1" indent="-121864" algn="l">
              <a:lnSpc>
                <a:spcPts val="1478"/>
              </a:lnSpc>
              <a:buFont typeface="Arial"/>
              <a:buChar char="•"/>
            </a:pPr>
            <a:r>
              <a:rPr lang="en-US" sz="1128">
                <a:solidFill>
                  <a:srgbClr val="000000"/>
                </a:solidFill>
                <a:latin typeface="Arial"/>
                <a:ea typeface="Arial"/>
                <a:cs typeface="Arial"/>
                <a:sym typeface="Arial"/>
              </a:rPr>
              <a:t>Catered lunch (included in the registration fee)</a:t>
            </a:r>
          </a:p>
          <a:p>
            <a:pPr marL="243728" lvl="1" indent="-121864" algn="l">
              <a:lnSpc>
                <a:spcPts val="1478"/>
              </a:lnSpc>
              <a:buFont typeface="Arial"/>
              <a:buChar char="•"/>
            </a:pPr>
            <a:r>
              <a:rPr lang="en-US" sz="1128">
                <a:solidFill>
                  <a:srgbClr val="000000"/>
                </a:solidFill>
                <a:latin typeface="Arial"/>
                <a:ea typeface="Arial"/>
                <a:cs typeface="Arial"/>
                <a:sym typeface="Arial"/>
              </a:rPr>
              <a:t>6 clock hours of training</a:t>
            </a:r>
          </a:p>
          <a:p>
            <a:pPr marL="243728" lvl="1" indent="-121864" algn="l">
              <a:lnSpc>
                <a:spcPts val="1478"/>
              </a:lnSpc>
              <a:buFont typeface="Arial"/>
              <a:buChar char="•"/>
            </a:pPr>
            <a:r>
              <a:rPr lang="en-US" sz="1128">
                <a:solidFill>
                  <a:srgbClr val="000000"/>
                </a:solidFill>
                <a:latin typeface="Arial"/>
                <a:ea typeface="Arial"/>
                <a:cs typeface="Arial"/>
                <a:sym typeface="Arial"/>
              </a:rPr>
              <a:t>Schedule coming soon</a:t>
            </a:r>
          </a:p>
        </p:txBody>
      </p:sp>
      <p:sp>
        <p:nvSpPr>
          <p:cNvPr id="30" name="TextBox 30"/>
          <p:cNvSpPr txBox="1"/>
          <p:nvPr/>
        </p:nvSpPr>
        <p:spPr>
          <a:xfrm>
            <a:off x="721514" y="6661745"/>
            <a:ext cx="4187761" cy="917679"/>
          </a:xfrm>
          <a:prstGeom prst="rect">
            <a:avLst/>
          </a:prstGeom>
        </p:spPr>
        <p:txBody>
          <a:bodyPr lIns="0" tIns="0" rIns="0" bIns="0" rtlCol="0" anchor="t">
            <a:spAutoFit/>
          </a:bodyPr>
          <a:lstStyle/>
          <a:p>
            <a:pPr algn="l">
              <a:lnSpc>
                <a:spcPts val="1478"/>
              </a:lnSpc>
            </a:pPr>
            <a:r>
              <a:rPr lang="en-US" sz="1128">
                <a:solidFill>
                  <a:srgbClr val="000000"/>
                </a:solidFill>
                <a:latin typeface="Arial"/>
                <a:ea typeface="Arial"/>
                <a:cs typeface="Arial"/>
                <a:sym typeface="Arial"/>
              </a:rPr>
              <a:t>Register online. Payment can be made by:</a:t>
            </a:r>
          </a:p>
          <a:p>
            <a:pPr marL="243728" lvl="1" indent="-121864" algn="l">
              <a:lnSpc>
                <a:spcPts val="1478"/>
              </a:lnSpc>
              <a:buFont typeface="Arial"/>
              <a:buChar char="•"/>
            </a:pPr>
            <a:r>
              <a:rPr lang="en-US" sz="1128">
                <a:solidFill>
                  <a:srgbClr val="000000"/>
                </a:solidFill>
                <a:latin typeface="Arial"/>
                <a:ea typeface="Arial"/>
                <a:cs typeface="Arial"/>
                <a:sym typeface="Arial"/>
              </a:rPr>
              <a:t>Check or money order (by mail, in person at the CDRC office, or onsite on the day of the conference)</a:t>
            </a:r>
          </a:p>
          <a:p>
            <a:pPr marL="243728" lvl="1" indent="-121864" algn="l">
              <a:lnSpc>
                <a:spcPts val="1478"/>
              </a:lnSpc>
              <a:buFont typeface="Arial"/>
              <a:buChar char="•"/>
            </a:pPr>
            <a:r>
              <a:rPr lang="en-US" sz="1128">
                <a:solidFill>
                  <a:srgbClr val="000000"/>
                </a:solidFill>
                <a:latin typeface="Arial"/>
                <a:ea typeface="Arial"/>
                <a:cs typeface="Arial"/>
                <a:sym typeface="Arial"/>
              </a:rPr>
              <a:t>Credit card (in person at the CDRC office, by phone, or on site the day of the conference)</a:t>
            </a:r>
          </a:p>
        </p:txBody>
      </p:sp>
      <p:sp>
        <p:nvSpPr>
          <p:cNvPr id="31" name="TextBox 31"/>
          <p:cNvSpPr txBox="1"/>
          <p:nvPr/>
        </p:nvSpPr>
        <p:spPr>
          <a:xfrm>
            <a:off x="587778" y="6461856"/>
            <a:ext cx="2191945" cy="187666"/>
          </a:xfrm>
          <a:prstGeom prst="rect">
            <a:avLst/>
          </a:prstGeom>
        </p:spPr>
        <p:txBody>
          <a:bodyPr lIns="0" tIns="0" rIns="0" bIns="0" rtlCol="0" anchor="t">
            <a:spAutoFit/>
          </a:bodyPr>
          <a:lstStyle/>
          <a:p>
            <a:pPr algn="l">
              <a:lnSpc>
                <a:spcPts val="1527"/>
              </a:lnSpc>
            </a:pPr>
            <a:r>
              <a:rPr lang="en-US" sz="1317">
                <a:solidFill>
                  <a:srgbClr val="000000"/>
                </a:solidFill>
                <a:latin typeface="Arial Black"/>
                <a:ea typeface="Arial Black"/>
                <a:cs typeface="Arial Black"/>
                <a:sym typeface="Arial Black"/>
              </a:rPr>
              <a:t>HOW DO I REGISTER?</a:t>
            </a:r>
          </a:p>
        </p:txBody>
      </p:sp>
      <p:sp>
        <p:nvSpPr>
          <p:cNvPr id="32" name="TextBox 32"/>
          <p:cNvSpPr txBox="1"/>
          <p:nvPr/>
        </p:nvSpPr>
        <p:spPr>
          <a:xfrm>
            <a:off x="3482446" y="5265196"/>
            <a:ext cx="1276876" cy="917679"/>
          </a:xfrm>
          <a:prstGeom prst="rect">
            <a:avLst/>
          </a:prstGeom>
        </p:spPr>
        <p:txBody>
          <a:bodyPr lIns="0" tIns="0" rIns="0" bIns="0" rtlCol="0" anchor="t">
            <a:spAutoFit/>
          </a:bodyPr>
          <a:lstStyle/>
          <a:p>
            <a:pPr algn="ctr">
              <a:lnSpc>
                <a:spcPts val="1478"/>
              </a:lnSpc>
            </a:pPr>
            <a:r>
              <a:rPr lang="en-US" sz="1128">
                <a:solidFill>
                  <a:srgbClr val="000000"/>
                </a:solidFill>
                <a:latin typeface="Arial"/>
                <a:ea typeface="Arial"/>
                <a:cs typeface="Arial"/>
                <a:sym typeface="Arial"/>
              </a:rPr>
              <a:t>Scholarships available. Must submit online application to be considered.</a:t>
            </a:r>
          </a:p>
        </p:txBody>
      </p:sp>
      <p:sp>
        <p:nvSpPr>
          <p:cNvPr id="33" name="TextBox 33"/>
          <p:cNvSpPr txBox="1"/>
          <p:nvPr/>
        </p:nvSpPr>
        <p:spPr>
          <a:xfrm>
            <a:off x="5896266" y="7636541"/>
            <a:ext cx="1373066" cy="416947"/>
          </a:xfrm>
          <a:prstGeom prst="rect">
            <a:avLst/>
          </a:prstGeom>
        </p:spPr>
        <p:txBody>
          <a:bodyPr lIns="0" tIns="0" rIns="0" bIns="0" rtlCol="0" anchor="t">
            <a:spAutoFit/>
          </a:bodyPr>
          <a:lstStyle/>
          <a:p>
            <a:pPr algn="ctr">
              <a:lnSpc>
                <a:spcPts val="3262"/>
              </a:lnSpc>
            </a:pPr>
            <a:r>
              <a:rPr lang="en-US" sz="2812">
                <a:solidFill>
                  <a:srgbClr val="FFFFFF"/>
                </a:solidFill>
                <a:latin typeface="Arial Black"/>
                <a:ea typeface="Arial Black"/>
                <a:cs typeface="Arial Black"/>
                <a:sym typeface="Arial Black"/>
              </a:rPr>
              <a:t>FEB. 1 </a:t>
            </a:r>
          </a:p>
        </p:txBody>
      </p:sp>
      <p:sp>
        <p:nvSpPr>
          <p:cNvPr id="34" name="TextBox 34"/>
          <p:cNvSpPr txBox="1"/>
          <p:nvPr/>
        </p:nvSpPr>
        <p:spPr>
          <a:xfrm>
            <a:off x="587778" y="7674674"/>
            <a:ext cx="2191945" cy="187666"/>
          </a:xfrm>
          <a:prstGeom prst="rect">
            <a:avLst/>
          </a:prstGeom>
        </p:spPr>
        <p:txBody>
          <a:bodyPr lIns="0" tIns="0" rIns="0" bIns="0" rtlCol="0" anchor="t">
            <a:spAutoFit/>
          </a:bodyPr>
          <a:lstStyle/>
          <a:p>
            <a:pPr algn="l">
              <a:lnSpc>
                <a:spcPts val="1527"/>
              </a:lnSpc>
            </a:pPr>
            <a:r>
              <a:rPr lang="en-US" sz="1317">
                <a:solidFill>
                  <a:srgbClr val="000000"/>
                </a:solidFill>
                <a:latin typeface="Arial Black"/>
                <a:ea typeface="Arial Black"/>
                <a:cs typeface="Arial Black"/>
                <a:sym typeface="Arial Black"/>
              </a:rPr>
              <a:t>REGISTRATION FEES</a:t>
            </a:r>
          </a:p>
        </p:txBody>
      </p:sp>
      <p:sp>
        <p:nvSpPr>
          <p:cNvPr id="35" name="TextBox 35"/>
          <p:cNvSpPr txBox="1"/>
          <p:nvPr/>
        </p:nvSpPr>
        <p:spPr>
          <a:xfrm>
            <a:off x="587778" y="7876239"/>
            <a:ext cx="4187761" cy="736704"/>
          </a:xfrm>
          <a:prstGeom prst="rect">
            <a:avLst/>
          </a:prstGeom>
        </p:spPr>
        <p:txBody>
          <a:bodyPr lIns="0" tIns="0" rIns="0" bIns="0" rtlCol="0" anchor="t">
            <a:spAutoFit/>
          </a:bodyPr>
          <a:lstStyle/>
          <a:p>
            <a:pPr marL="243728" lvl="1" indent="-121864" algn="l">
              <a:lnSpc>
                <a:spcPts val="1478"/>
              </a:lnSpc>
              <a:buFont typeface="Arial"/>
              <a:buChar char="•"/>
            </a:pPr>
            <a:r>
              <a:rPr lang="en-US" sz="1128">
                <a:solidFill>
                  <a:srgbClr val="000000"/>
                </a:solidFill>
                <a:latin typeface="Arial"/>
                <a:ea typeface="Arial"/>
                <a:cs typeface="Arial"/>
                <a:sym typeface="Arial"/>
              </a:rPr>
              <a:t>Early Registration - $40 (through Jan. 20th)</a:t>
            </a:r>
          </a:p>
          <a:p>
            <a:pPr marL="243728" lvl="1" indent="-121864" algn="l">
              <a:lnSpc>
                <a:spcPts val="1478"/>
              </a:lnSpc>
              <a:buFont typeface="Arial"/>
              <a:buChar char="•"/>
            </a:pPr>
            <a:r>
              <a:rPr lang="en-US" sz="1128">
                <a:solidFill>
                  <a:srgbClr val="000000"/>
                </a:solidFill>
                <a:latin typeface="Arial"/>
                <a:ea typeface="Arial"/>
                <a:cs typeface="Arial"/>
                <a:sym typeface="Arial"/>
              </a:rPr>
              <a:t>Registration - $50 (after Jan. 20th, or at the door)</a:t>
            </a:r>
          </a:p>
          <a:p>
            <a:pPr algn="l">
              <a:lnSpc>
                <a:spcPts val="1478"/>
              </a:lnSpc>
            </a:pPr>
            <a:endParaRPr lang="en-US" sz="1128">
              <a:solidFill>
                <a:srgbClr val="000000"/>
              </a:solidFill>
              <a:latin typeface="Arial"/>
              <a:ea typeface="Arial"/>
              <a:cs typeface="Arial"/>
              <a:sym typeface="Arial"/>
            </a:endParaRPr>
          </a:p>
          <a:p>
            <a:pPr algn="l">
              <a:lnSpc>
                <a:spcPts val="1478"/>
              </a:lnSpc>
            </a:pPr>
            <a:r>
              <a:rPr lang="en-US" sz="1128">
                <a:solidFill>
                  <a:srgbClr val="000000"/>
                </a:solidFill>
                <a:latin typeface="Arial"/>
                <a:ea typeface="Arial"/>
                <a:cs typeface="Arial"/>
                <a:sym typeface="Arial"/>
              </a:rPr>
              <a:t>Limited registration scholarships are available.</a:t>
            </a:r>
          </a:p>
        </p:txBody>
      </p:sp>
      <p:sp>
        <p:nvSpPr>
          <p:cNvPr id="36" name="TextBox 36"/>
          <p:cNvSpPr txBox="1"/>
          <p:nvPr/>
        </p:nvSpPr>
        <p:spPr>
          <a:xfrm>
            <a:off x="525522" y="5024126"/>
            <a:ext cx="2191945" cy="187666"/>
          </a:xfrm>
          <a:prstGeom prst="rect">
            <a:avLst/>
          </a:prstGeom>
        </p:spPr>
        <p:txBody>
          <a:bodyPr lIns="0" tIns="0" rIns="0" bIns="0" rtlCol="0" anchor="t">
            <a:spAutoFit/>
          </a:bodyPr>
          <a:lstStyle/>
          <a:p>
            <a:pPr algn="l">
              <a:lnSpc>
                <a:spcPts val="1527"/>
              </a:lnSpc>
            </a:pPr>
            <a:r>
              <a:rPr lang="en-US" sz="1317">
                <a:solidFill>
                  <a:srgbClr val="000000"/>
                </a:solidFill>
                <a:latin typeface="Arial Black"/>
                <a:ea typeface="Arial Black"/>
                <a:cs typeface="Arial Black"/>
                <a:sym typeface="Arial Black"/>
              </a:rPr>
              <a:t>AGENGA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Words>
  <Application>Microsoft Macintosh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Neutraface Slab Text</vt:lpstr>
      <vt:lpstr>Calibri</vt:lpstr>
      <vt:lpstr>Arial Black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CDRC Conference 2024 Flyer</dc:title>
  <cp:lastModifiedBy>Brister, Ashley</cp:lastModifiedBy>
  <cp:revision>1</cp:revision>
  <dcterms:created xsi:type="dcterms:W3CDTF">2006-08-16T00:00:00Z</dcterms:created>
  <dcterms:modified xsi:type="dcterms:W3CDTF">2025-07-29T14:47:19Z</dcterms:modified>
  <dc:identifier>DAGuMSrtt7o</dc:identifier>
</cp:coreProperties>
</file>