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7" r:id="rId6"/>
    <p:sldId id="262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4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9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70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884309" y="918636"/>
            <a:ext cx="9504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590" y="595088"/>
            <a:ext cx="8617176" cy="793932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404941"/>
            <a:ext cx="8617176" cy="481916"/>
          </a:xfrm>
        </p:spPr>
        <p:txBody>
          <a:bodyPr>
            <a:noAutofit/>
          </a:bodyPr>
          <a:lstStyle>
            <a:lvl1pPr marL="0" indent="0" algn="r">
              <a:buNone/>
              <a:defRPr sz="2800" i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874714" y="2404913"/>
            <a:ext cx="11317286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99868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002003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999868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076929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079064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3076929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153990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156125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5153990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1051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233186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7231051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308112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310247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308112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919331" y="2404913"/>
            <a:ext cx="11304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0FEE-E42D-435A-A441-DBC63D7AFC2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5D4B62-FDA7-488E-8EA0-68805217F9F0}"/>
              </a:ext>
            </a:extLst>
          </p:cNvPr>
          <p:cNvGrpSpPr/>
          <p:nvPr userDrawn="1"/>
        </p:nvGrpSpPr>
        <p:grpSpPr>
          <a:xfrm>
            <a:off x="9128023" y="2331516"/>
            <a:ext cx="137160" cy="2999323"/>
            <a:chOff x="882917" y="2474883"/>
            <a:chExt cx="137160" cy="299932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9FF919-D5B6-40BE-8340-99395C67A80B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44F83E-0A7E-487F-94AD-18862D8C1DA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04EFAD-8591-44A8-B023-93F6CBAA8FBB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951496" y="3032671"/>
            <a:ext cx="11240503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1B849D-4DD4-48E2-919C-6D027EBF0C55}"/>
              </a:ext>
            </a:extLst>
          </p:cNvPr>
          <p:cNvGrpSpPr/>
          <p:nvPr userDrawn="1"/>
        </p:nvGrpSpPr>
        <p:grpSpPr>
          <a:xfrm>
            <a:off x="813989" y="2331516"/>
            <a:ext cx="137162" cy="2999323"/>
            <a:chOff x="882915" y="2453736"/>
            <a:chExt cx="137162" cy="2999323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35FDD3-D29F-4144-B941-C78FD2EDEC8F}"/>
                </a:ext>
              </a:extLst>
            </p:cNvPr>
            <p:cNvCxnSpPr/>
            <p:nvPr userDrawn="1"/>
          </p:nvCxnSpPr>
          <p:spPr>
            <a:xfrm>
              <a:off x="951497" y="2522316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CCA69E7-7E62-48D3-BECA-3195D6013009}"/>
                </a:ext>
              </a:extLst>
            </p:cNvPr>
            <p:cNvSpPr/>
            <p:nvPr userDrawn="1"/>
          </p:nvSpPr>
          <p:spPr>
            <a:xfrm>
              <a:off x="882915" y="245373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72AC68-B45F-427C-BCD5-D1C11A81DEFD}"/>
                </a:ext>
              </a:extLst>
            </p:cNvPr>
            <p:cNvSpPr/>
            <p:nvPr userDrawn="1"/>
          </p:nvSpPr>
          <p:spPr>
            <a:xfrm>
              <a:off x="882917" y="5315899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750918" y="2898634"/>
            <a:ext cx="265176" cy="265176"/>
            <a:chOff x="818907" y="3062958"/>
            <a:chExt cx="265176" cy="265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9A6FF48-4AA4-4CD2-B31D-B7049F9C4092}"/>
              </a:ext>
            </a:extLst>
          </p:cNvPr>
          <p:cNvGrpSpPr/>
          <p:nvPr userDrawn="1"/>
        </p:nvGrpSpPr>
        <p:grpSpPr>
          <a:xfrm>
            <a:off x="2908500" y="2331516"/>
            <a:ext cx="137160" cy="2999323"/>
            <a:chOff x="882917" y="2474883"/>
            <a:chExt cx="137160" cy="299932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7874F7-CC98-4D64-8517-87F53501C42F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453AEA-ACAA-4861-B099-D90257B9BAF8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8484F9-DBBB-48DB-8CBC-A0E91BBD8207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847246" y="2898634"/>
            <a:ext cx="265176" cy="265176"/>
            <a:chOff x="818907" y="3062958"/>
            <a:chExt cx="265176" cy="26517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9064951" y="2898634"/>
            <a:ext cx="265176" cy="265176"/>
            <a:chOff x="818907" y="3062958"/>
            <a:chExt cx="265176" cy="26517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F938B-6889-476B-9F04-50877A3FFB94}"/>
              </a:ext>
            </a:extLst>
          </p:cNvPr>
          <p:cNvGrpSpPr/>
          <p:nvPr userDrawn="1"/>
        </p:nvGrpSpPr>
        <p:grpSpPr>
          <a:xfrm>
            <a:off x="5003010" y="2331516"/>
            <a:ext cx="137160" cy="2999323"/>
            <a:chOff x="882917" y="2474883"/>
            <a:chExt cx="137160" cy="299932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9342DA-D3C1-4717-B6CC-2654C333D29D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B6D1AF-ADDB-42D5-BEB9-99A7EE07025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986ED45-F31E-4EB9-BB0F-3079602EB4A2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4938426" y="2898634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5002434" y="2962642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6C3237-54C9-480C-AABB-5A95AB84DF38}"/>
              </a:ext>
            </a:extLst>
          </p:cNvPr>
          <p:cNvGrpSpPr/>
          <p:nvPr userDrawn="1"/>
        </p:nvGrpSpPr>
        <p:grpSpPr>
          <a:xfrm>
            <a:off x="7097520" y="2331516"/>
            <a:ext cx="137160" cy="2999323"/>
            <a:chOff x="882917" y="2474883"/>
            <a:chExt cx="137160" cy="2999323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B1C5BC3-88E2-4319-B05B-55A77D959B8C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5AD3DDE-89C5-4CB3-A7C4-52A77D798D0A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492ADD7-891E-47B3-B12A-0B729BD59B7C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7036590" y="2898634"/>
            <a:ext cx="265176" cy="265176"/>
            <a:chOff x="821985" y="3062284"/>
            <a:chExt cx="265176" cy="26517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40837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884309" y="918636"/>
            <a:ext cx="9504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590" y="595088"/>
            <a:ext cx="8617176" cy="793932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404941"/>
            <a:ext cx="8617176" cy="481916"/>
          </a:xfrm>
        </p:spPr>
        <p:txBody>
          <a:bodyPr>
            <a:noAutofit/>
          </a:bodyPr>
          <a:lstStyle>
            <a:lvl1pPr marL="0" indent="0" algn="r">
              <a:buNone/>
              <a:defRPr sz="2800" i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874714" y="2404913"/>
            <a:ext cx="11317286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99868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002003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999868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076929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079064" y="3176106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3076929" y="3580663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153990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156125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5153990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1051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233186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7231051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308112" y="2489256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310247" y="3176106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308112" y="3580663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919331" y="2404913"/>
            <a:ext cx="11304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0FEE-E42D-435A-A441-DBC63D7AFC2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5D4B62-FDA7-488E-8EA0-68805217F9F0}"/>
              </a:ext>
            </a:extLst>
          </p:cNvPr>
          <p:cNvGrpSpPr/>
          <p:nvPr userDrawn="1"/>
        </p:nvGrpSpPr>
        <p:grpSpPr>
          <a:xfrm>
            <a:off x="9128023" y="2331516"/>
            <a:ext cx="137160" cy="2999323"/>
            <a:chOff x="882917" y="2474883"/>
            <a:chExt cx="137160" cy="299932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9FF919-D5B6-40BE-8340-99395C67A80B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44F83E-0A7E-487F-94AD-18862D8C1DA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04EFAD-8591-44A8-B023-93F6CBAA8FBB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951496" y="3032671"/>
            <a:ext cx="11240503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1B849D-4DD4-48E2-919C-6D027EBF0C55}"/>
              </a:ext>
            </a:extLst>
          </p:cNvPr>
          <p:cNvGrpSpPr/>
          <p:nvPr userDrawn="1"/>
        </p:nvGrpSpPr>
        <p:grpSpPr>
          <a:xfrm>
            <a:off x="813989" y="2331516"/>
            <a:ext cx="137162" cy="2999323"/>
            <a:chOff x="882915" y="2453736"/>
            <a:chExt cx="137162" cy="2999323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35FDD3-D29F-4144-B941-C78FD2EDEC8F}"/>
                </a:ext>
              </a:extLst>
            </p:cNvPr>
            <p:cNvCxnSpPr/>
            <p:nvPr userDrawn="1"/>
          </p:nvCxnSpPr>
          <p:spPr>
            <a:xfrm>
              <a:off x="951497" y="2522316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CCA69E7-7E62-48D3-BECA-3195D6013009}"/>
                </a:ext>
              </a:extLst>
            </p:cNvPr>
            <p:cNvSpPr/>
            <p:nvPr userDrawn="1"/>
          </p:nvSpPr>
          <p:spPr>
            <a:xfrm>
              <a:off x="882915" y="245373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72AC68-B45F-427C-BCD5-D1C11A81DEFD}"/>
                </a:ext>
              </a:extLst>
            </p:cNvPr>
            <p:cNvSpPr/>
            <p:nvPr userDrawn="1"/>
          </p:nvSpPr>
          <p:spPr>
            <a:xfrm>
              <a:off x="882917" y="5315899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750918" y="2898634"/>
            <a:ext cx="265176" cy="265176"/>
            <a:chOff x="818907" y="3062958"/>
            <a:chExt cx="265176" cy="265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9A6FF48-4AA4-4CD2-B31D-B7049F9C4092}"/>
              </a:ext>
            </a:extLst>
          </p:cNvPr>
          <p:cNvGrpSpPr/>
          <p:nvPr userDrawn="1"/>
        </p:nvGrpSpPr>
        <p:grpSpPr>
          <a:xfrm>
            <a:off x="2908500" y="2331516"/>
            <a:ext cx="137160" cy="2999323"/>
            <a:chOff x="882917" y="2474883"/>
            <a:chExt cx="137160" cy="299932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7874F7-CC98-4D64-8517-87F53501C42F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453AEA-ACAA-4861-B099-D90257B9BAF8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8484F9-DBBB-48DB-8CBC-A0E91BBD8207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847246" y="2898634"/>
            <a:ext cx="265176" cy="265176"/>
            <a:chOff x="818907" y="3062958"/>
            <a:chExt cx="265176" cy="26517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9064951" y="2898634"/>
            <a:ext cx="265176" cy="265176"/>
            <a:chOff x="818907" y="3062958"/>
            <a:chExt cx="265176" cy="26517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F938B-6889-476B-9F04-50877A3FFB94}"/>
              </a:ext>
            </a:extLst>
          </p:cNvPr>
          <p:cNvGrpSpPr/>
          <p:nvPr userDrawn="1"/>
        </p:nvGrpSpPr>
        <p:grpSpPr>
          <a:xfrm>
            <a:off x="5003010" y="2331516"/>
            <a:ext cx="137160" cy="2999323"/>
            <a:chOff x="882917" y="2474883"/>
            <a:chExt cx="137160" cy="299932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9342DA-D3C1-4717-B6CC-2654C333D29D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B6D1AF-ADDB-42D5-BEB9-99A7EE07025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986ED45-F31E-4EB9-BB0F-3079602EB4A2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4938426" y="2898634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5002434" y="2962642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6C3237-54C9-480C-AABB-5A95AB84DF38}"/>
              </a:ext>
            </a:extLst>
          </p:cNvPr>
          <p:cNvGrpSpPr/>
          <p:nvPr userDrawn="1"/>
        </p:nvGrpSpPr>
        <p:grpSpPr>
          <a:xfrm>
            <a:off x="7097520" y="2331516"/>
            <a:ext cx="137160" cy="2999323"/>
            <a:chOff x="882917" y="2474883"/>
            <a:chExt cx="137160" cy="2999323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B1C5BC3-88E2-4319-B05B-55A77D959B8C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5AD3DDE-89C5-4CB3-A7C4-52A77D798D0A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492ADD7-891E-47B3-B12A-0B729BD59B7C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7036590" y="2898634"/>
            <a:ext cx="265176" cy="265176"/>
            <a:chOff x="821985" y="3062284"/>
            <a:chExt cx="265176" cy="26517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0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12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1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3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3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mailto:Mitzi.Lauderdale@ttu.ed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TTU PFP Alumni Advisory Board Mentoring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29" y="4745090"/>
            <a:ext cx="2843718" cy="123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9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TTU PFP Alumni Advisory Board Mentoring Program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1590" y="1349521"/>
            <a:ext cx="8617176" cy="481916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Prospective Mentee Timeline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627" y="2489256"/>
            <a:ext cx="2258301" cy="450850"/>
          </a:xfrm>
        </p:spPr>
        <p:txBody>
          <a:bodyPr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Sept. 18</a:t>
            </a:r>
            <a:r>
              <a:rPr lang="en-US" sz="1600" baseline="30000" dirty="0">
                <a:solidFill>
                  <a:schemeClr val="tx1"/>
                </a:solidFill>
              </a:rPr>
              <a:t>th </a:t>
            </a:r>
            <a:endParaRPr lang="ru-RU" sz="1600" baseline="30000" dirty="0">
              <a:solidFill>
                <a:schemeClr val="tx1"/>
              </a:solidFill>
            </a:endParaRPr>
          </a:p>
          <a:p>
            <a:endParaRPr lang="ru-RU" sz="1800" baseline="300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Information Sessions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99868" y="3917894"/>
            <a:ext cx="1697037" cy="1414919"/>
          </a:xfrm>
        </p:spPr>
        <p:txBody>
          <a:bodyPr/>
          <a:lstStyle/>
          <a:p>
            <a:r>
              <a:rPr lang="en-US" dirty="0"/>
              <a:t>An information session will be held at 1:00 p.m. via Zoom for interested students.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October 30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endParaRPr lang="ru-RU" sz="1800" baseline="30000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Mentee Application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73169" y="3917895"/>
            <a:ext cx="2124474" cy="1414919"/>
          </a:xfrm>
        </p:spPr>
        <p:txBody>
          <a:bodyPr/>
          <a:lstStyle/>
          <a:p>
            <a:r>
              <a:rPr lang="en-US" dirty="0"/>
              <a:t>Completed a</a:t>
            </a:r>
            <a:r>
              <a:rPr lang="en-US" dirty="0">
                <a:solidFill>
                  <a:schemeClr val="accent3"/>
                </a:solidFill>
              </a:rPr>
              <a:t>pplications are due by 5:00 p.m. and can be emailed to </a:t>
            </a:r>
            <a:r>
              <a:rPr lang="en-US" sz="1400" dirty="0">
                <a:solidFill>
                  <a:schemeClr val="accent3"/>
                </a:solidFill>
                <a:hlinkClick r:id="rId2"/>
              </a:rPr>
              <a:t>Mitzi.Lauderdale@ttu.edu</a:t>
            </a:r>
            <a:r>
              <a:rPr lang="en-US" sz="1400" dirty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53990" y="2489256"/>
            <a:ext cx="2077061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Early November</a:t>
            </a:r>
            <a:endParaRPr lang="ru-RU" sz="1800" baseline="30000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56125" y="3176106"/>
            <a:ext cx="2000287" cy="368946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Interviews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53990" y="3923031"/>
            <a:ext cx="2077061" cy="1414919"/>
          </a:xfrm>
        </p:spPr>
        <p:txBody>
          <a:bodyPr/>
          <a:lstStyle/>
          <a:p>
            <a:r>
              <a:rPr lang="en-US" dirty="0"/>
              <a:t>Students</a:t>
            </a:r>
            <a:r>
              <a:rPr lang="en-US" dirty="0">
                <a:solidFill>
                  <a:schemeClr val="accent3"/>
                </a:solidFill>
              </a:rPr>
              <a:t> will receive an email regarding interviews during the first week of November.  Interviews will be held during the second week of November</a:t>
            </a:r>
            <a:r>
              <a:rPr lang="en-US" dirty="0"/>
              <a:t>.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January 15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endParaRPr lang="ru-RU" sz="1800" baseline="30000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Kickoff Meeting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31051" y="3917894"/>
            <a:ext cx="1697037" cy="1414919"/>
          </a:xfrm>
        </p:spPr>
        <p:txBody>
          <a:bodyPr/>
          <a:lstStyle/>
          <a:p>
            <a:r>
              <a:rPr lang="en-US" dirty="0"/>
              <a:t>A kickoff meeting will be held via Zoom.  Additional details to follow.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308112" y="2489256"/>
            <a:ext cx="1884020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February 26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endParaRPr lang="ru-RU" sz="1800" baseline="30000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10247" y="3176105"/>
            <a:ext cx="2237475" cy="421819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Mentor/Mentee Brunch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08112" y="3917219"/>
            <a:ext cx="1884020" cy="1414919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During Opportunity Days a brunch wil</a:t>
            </a:r>
            <a:r>
              <a:rPr lang="en-US" dirty="0"/>
              <a:t>l be held for mentors and mentees.  Additional details to follow.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888DC6A-B73D-407F-A6AD-C17137CB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20</a:t>
            </a:r>
            <a:endParaRPr lang="ru-RU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Mentoring Program / Mentee Timeline</a:t>
            </a:r>
            <a:endParaRPr lang="ru-RU" dirty="0"/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9E89DE10-6FB2-4E01-BEE6-0723A264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 – 2021</a:t>
            </a:r>
            <a:endParaRPr lang="ru-RU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67EB291-4554-4257-9A59-7E16CED6F1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75" y="837457"/>
            <a:ext cx="2197888" cy="9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7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Things to Know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application is open &amp; can be found in the PFP Announcements.</a:t>
            </a:r>
          </a:p>
          <a:p>
            <a:r>
              <a:rPr lang="en-US" dirty="0"/>
              <a:t>The application deadline is Friday, October 30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r>
              <a:rPr lang="en-US" dirty="0"/>
              <a:t>A number of professional development topics will be covered by professionals currently in the field.</a:t>
            </a:r>
          </a:p>
          <a:p>
            <a:r>
              <a:rPr lang="en-US" dirty="0"/>
              <a:t>The kickoff meeting will be held on January 15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r>
              <a:rPr lang="en-US" dirty="0"/>
              <a:t>The program runs from January to December 2021.</a:t>
            </a:r>
          </a:p>
          <a:p>
            <a:r>
              <a:rPr lang="en-US" dirty="0"/>
              <a:t>This will be a great opportunity to connect with financial planning professionals that will invest in you and your future success!</a:t>
            </a:r>
          </a:p>
          <a:p>
            <a:r>
              <a:rPr lang="en-US" dirty="0"/>
              <a:t>The program is competitive with approximately 25 spots, so submit your application!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201" y="5660061"/>
            <a:ext cx="749936" cy="87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6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349898"/>
            <a:ext cx="6126480" cy="6126480"/>
          </a:xfrm>
        </p:spPr>
      </p:pic>
    </p:spTree>
    <p:extLst>
      <p:ext uri="{BB962C8B-B14F-4D97-AF65-F5344CB8AC3E}">
        <p14:creationId xmlns:p14="http://schemas.microsoft.com/office/powerpoint/2010/main" val="422237737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0000"/>
      </a:accent1>
      <a:accent2>
        <a:srgbClr val="C000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5F3BD7BF2374B98B317DB4DEF9722" ma:contentTypeVersion="15" ma:contentTypeDescription="Create a new document." ma:contentTypeScope="" ma:versionID="88f733d6583f31b0a2968e6d48d532db">
  <xsd:schema xmlns:xsd="http://www.w3.org/2001/XMLSchema" xmlns:xs="http://www.w3.org/2001/XMLSchema" xmlns:p="http://schemas.microsoft.com/office/2006/metadata/properties" xmlns:ns1="http://schemas.microsoft.com/sharepoint/v3" xmlns:ns3="41efe185-7589-4583-b09d-e5f581cbeb88" xmlns:ns4="84365131-6a1e-489f-b08d-8f9d18385c36" targetNamespace="http://schemas.microsoft.com/office/2006/metadata/properties" ma:root="true" ma:fieldsID="08c56e61d4faf230ba06cad95c527836" ns1:_="" ns3:_="" ns4:_="">
    <xsd:import namespace="http://schemas.microsoft.com/sharepoint/v3"/>
    <xsd:import namespace="41efe185-7589-4583-b09d-e5f581cbeb88"/>
    <xsd:import namespace="84365131-6a1e-489f-b08d-8f9d18385c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fe185-7589-4583-b09d-e5f581cbe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65131-6a1e-489f-b08d-8f9d18385c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3C1B7BC-5113-4BD3-A7AF-0B4E9CFB7E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5ADEA-1346-4F6F-A97C-FFB697544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1efe185-7589-4583-b09d-e5f581cbeb88"/>
    <ds:schemaRef ds:uri="84365131-6a1e-489f-b08d-8f9d18385c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3B41FC-6186-46F0-AF65-59F5D3A9054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242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Tahoma</vt:lpstr>
      <vt:lpstr>Times New Roman</vt:lpstr>
      <vt:lpstr>Basis</vt:lpstr>
      <vt:lpstr>Office Theme</vt:lpstr>
      <vt:lpstr>TTU PFP Alumni Advisory Board Mentoring Program</vt:lpstr>
      <vt:lpstr>TTU PFP Alumni Advisory Board Mentoring Program</vt:lpstr>
      <vt:lpstr>Things to Know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TTU PFP Alumni Advisory Board Mentoring Program</dc:title>
  <dc:creator>Browning, Christopher M</dc:creator>
  <cp:lastModifiedBy>Ginnie Baker</cp:lastModifiedBy>
  <cp:revision>18</cp:revision>
  <dcterms:created xsi:type="dcterms:W3CDTF">2018-09-25T15:08:23Z</dcterms:created>
  <dcterms:modified xsi:type="dcterms:W3CDTF">2020-09-08T16:41:32Z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0x0101008445F3BD7BF2374B98B317DB4DEF9722</vt:lpwstr>
  </property>
</Properties>
</file>