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notesMasterIdLst>
    <p:notesMasterId r:id="rId20"/>
  </p:notesMasterIdLst>
  <p:sldIdLst>
    <p:sldId id="257" r:id="rId2"/>
    <p:sldId id="303" r:id="rId3"/>
    <p:sldId id="304" r:id="rId4"/>
    <p:sldId id="292" r:id="rId5"/>
    <p:sldId id="294" r:id="rId6"/>
    <p:sldId id="295" r:id="rId7"/>
    <p:sldId id="296" r:id="rId8"/>
    <p:sldId id="297" r:id="rId9"/>
    <p:sldId id="298" r:id="rId10"/>
    <p:sldId id="300" r:id="rId11"/>
    <p:sldId id="305" r:id="rId12"/>
    <p:sldId id="299" r:id="rId13"/>
    <p:sldId id="306" r:id="rId14"/>
    <p:sldId id="307" r:id="rId15"/>
    <p:sldId id="301" r:id="rId16"/>
    <p:sldId id="308" r:id="rId17"/>
    <p:sldId id="309" r:id="rId18"/>
    <p:sldId id="258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E90802"/>
    <a:srgbClr val="E10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1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2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C482E0-DD40-43C9-AF72-4D16F6B0D198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F74181-CFA0-4C64-AE99-8A35DDB6C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744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F74181-CFA0-4C64-AE99-8A35DDB6CBF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856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1D761A-615D-7E09-C857-BEC1791FDA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C0C4571-6F19-A413-AB56-EAF5F403B3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1BAC8BB-FFD8-0EC9-3544-B8D06D813E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7C0F82-873B-FE54-8669-752BF7482E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F74181-CFA0-4C64-AE99-8A35DDB6CBF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8517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F47CC8-B10E-7305-7455-E630E57BC5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7E513A7-7BDC-E4B9-1B8C-82AF2CB85B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DDE2E7D-F986-A16C-8885-B7B5EBF617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AD42CA-5F3F-021A-FE7C-7C2F2B6636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F74181-CFA0-4C64-AE99-8A35DDB6CBF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189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A23FA9-2C69-8E15-9BF9-43F33B7AA7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27DF756-00DB-1788-14DD-97A627BA5E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6B8146C-5610-A377-4F2A-1D81BCEECC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EBC5DA-9CA8-6F73-CCBB-3048769095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F74181-CFA0-4C64-AE99-8A35DDB6CBF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0005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2CDF15-4B9E-1FF0-C04A-C295CCF3DC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D8F396F-EEF6-51D0-198C-AF731E8EEA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2D6BC51-D695-87F0-7360-7024896FEE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0D738A-4EAE-ACB5-ABB0-CFEF2A370A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F74181-CFA0-4C64-AE99-8A35DDB6CBF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600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463382-496B-C176-A10A-7188AB21E0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2924B88-31A4-DF8D-D500-4D26758093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DF5612-D403-52FB-7CE0-AFDC912DBC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39744B-8B18-0FA7-DD23-5038E2AA1F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F74181-CFA0-4C64-AE99-8A35DDB6CBF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3932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DADBB8-FB8B-1B55-8892-5486B30446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BE0C9C2-FFE0-0F73-0514-A7BA4742F0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C6752BC-F379-2F5C-259F-4D34CA1560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0A29D8-8953-2500-06F5-EFC1787547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F74181-CFA0-4C64-AE99-8A35DDB6CBF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8375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1B6F84-466C-FF54-E6A1-37575F4622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FDFEA93-F5D2-6A51-075B-02F226D0C0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B7C8453-1FE7-D234-1EE0-A33CF50497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C7888B-3347-228B-90B9-FF69E39D78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F74181-CFA0-4C64-AE99-8A35DDB6CBF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3648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75832B-A784-4142-21E7-CC00BD782E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C8C5AE9-6FD9-5823-66E3-3D0102CE79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541A745-03E9-D32C-137E-CB3BB3CBBC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80649F-736F-D104-B7B9-F8CE02AAC2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F74181-CFA0-4C64-AE99-8A35DDB6CBF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724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smtClean="0"/>
              <a:t>7/21/2025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5469129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7/21/2025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508711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7/21/2025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384261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7/21/2025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970494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Corbel" pitchFamily="34" charset="0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7/21/2025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4608017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7/21/2025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629925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7/21/2025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769144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7/21/2025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827737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7/21/2025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676388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7/21/2025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899988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7/21/2025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737630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908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7/21/2025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134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pts.ttu.edu/international/StaffDirectory/index.php#:~:text=International%20Student%20%26%20Scholar%20Services%20(ISSS)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s://www.depts.ttu.edu/international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ttu-isss.terradotta.com/_portal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oia.isss@ttu.edu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map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pts.ttu.edu/housing/halls/mail.php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i94.cbp.dhs.gov/search/recent-search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lovepdf.com/compress_pd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pts.ttu.edu/international/isss/How%20To%20Maintain%20My%20F-1%20Visa%20Status%20Infographic.pd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depts.ttu.edu/international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ttu-isss.terradotta.com/_portal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769D0-215C-456D-BCBB-221013B588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2520" y="527126"/>
            <a:ext cx="9966960" cy="2240862"/>
          </a:xfrm>
        </p:spPr>
        <p:txBody>
          <a:bodyPr>
            <a:noAutofit/>
          </a:bodyPr>
          <a:lstStyle/>
          <a:p>
            <a:r>
              <a:rPr lang="en-US" sz="8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Check-In</a:t>
            </a:r>
            <a:br>
              <a:rPr lang="en-US" sz="80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8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Fall 2025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7492C2-C258-4EEB-84F4-B4D81AE21B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12070" y="3011557"/>
            <a:ext cx="8767860" cy="1388165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How to complete Check-In for Fall 2025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B0FA21-E393-13FC-FD51-B58AB437BC50}"/>
              </a:ext>
            </a:extLst>
          </p:cNvPr>
          <p:cNvSpPr txBox="1"/>
          <p:nvPr/>
        </p:nvSpPr>
        <p:spPr>
          <a:xfrm>
            <a:off x="858716" y="4226144"/>
            <a:ext cx="104745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0" dirty="0">
                <a:solidFill>
                  <a:srgbClr val="E90802"/>
                </a:solidFill>
                <a:effectLst/>
                <a:latin typeface="Aptos" panose="020B0004020202020204" pitchFamily="34" charset="0"/>
              </a:rPr>
              <a:t>Important:</a:t>
            </a:r>
            <a:r>
              <a:rPr lang="en-US" sz="3200" b="0" i="0" dirty="0">
                <a:solidFill>
                  <a:srgbClr val="E90802"/>
                </a:solidFill>
                <a:effectLst/>
                <a:latin typeface="Aptos" panose="020B0004020202020204" pitchFamily="34" charset="0"/>
              </a:rPr>
              <a:t> Completing Check-In is critical to maintaining your F-1 visa status. </a:t>
            </a:r>
            <a:r>
              <a:rPr lang="en-US" sz="3200" b="1" i="0" dirty="0">
                <a:solidFill>
                  <a:srgbClr val="E90802"/>
                </a:solidFill>
                <a:effectLst/>
                <a:latin typeface="Aptos" panose="020B0004020202020204" pitchFamily="34" charset="0"/>
              </a:rPr>
              <a:t>Failure to do so may lead to termination &amp; </a:t>
            </a:r>
            <a:r>
              <a:rPr lang="en-US" sz="3200" b="1" dirty="0">
                <a:solidFill>
                  <a:srgbClr val="E90802"/>
                </a:solidFill>
                <a:latin typeface="Aptos" panose="020B0004020202020204" pitchFamily="34" charset="0"/>
              </a:rPr>
              <a:t>illegal status within the US.</a:t>
            </a:r>
            <a:endParaRPr lang="en-US" sz="3200" b="1" dirty="0">
              <a:solidFill>
                <a:srgbClr val="E9080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368687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60D379-177E-AE41-9EDA-6C9C101C10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00B868F-609F-B8D8-2F3E-07C430ADD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2682" y="292604"/>
            <a:ext cx="7586634" cy="1356360"/>
          </a:xfrm>
        </p:spPr>
        <p:txBody>
          <a:bodyPr>
            <a:normAutofit/>
          </a:bodyPr>
          <a:lstStyle/>
          <a:p>
            <a:pPr algn="ctr"/>
            <a:r>
              <a:rPr lang="en-US" sz="8800" b="1" dirty="0">
                <a:solidFill>
                  <a:srgbClr val="E10600"/>
                </a:solidFill>
              </a:rPr>
              <a:t>Congrats!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7B6437-4A15-9762-CCA7-D4C218681596}"/>
              </a:ext>
            </a:extLst>
          </p:cNvPr>
          <p:cNvSpPr txBox="1"/>
          <p:nvPr/>
        </p:nvSpPr>
        <p:spPr>
          <a:xfrm>
            <a:off x="1802148" y="1895185"/>
            <a:ext cx="858770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You’ve completed the Check-In instructions!</a:t>
            </a:r>
          </a:p>
          <a:p>
            <a:pPr algn="ctr"/>
            <a:endParaRPr lang="en-US" sz="1600" dirty="0"/>
          </a:p>
          <a:p>
            <a:pPr algn="ctr"/>
            <a:r>
              <a:rPr lang="en-US" sz="3200" dirty="0"/>
              <a:t>If you have any questions, please contact your assigned International Student Advisor </a:t>
            </a:r>
            <a:r>
              <a:rPr lang="en-US" sz="3200" dirty="0">
                <a:solidFill>
                  <a:srgbClr val="00B0F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US" sz="3200" dirty="0"/>
              <a:t>.</a:t>
            </a:r>
          </a:p>
          <a:p>
            <a:pPr algn="ctr"/>
            <a:endParaRPr lang="en-US" sz="1600" dirty="0"/>
          </a:p>
          <a:p>
            <a:pPr algn="ctr"/>
            <a:r>
              <a:rPr lang="en-US" sz="3200" dirty="0"/>
              <a:t>Welcome to Lubbock, Texas, and welcome to Texas Tech University. We’re so glad to have you here!</a:t>
            </a:r>
          </a:p>
        </p:txBody>
      </p:sp>
      <p:pic>
        <p:nvPicPr>
          <p:cNvPr id="5" name="Picture 4" descr="A black background with a black square&#10;&#10;Description automatically generated with medium confidence">
            <a:hlinkClick r:id="rId4"/>
            <a:extLst>
              <a:ext uri="{FF2B5EF4-FFF2-40B4-BE49-F238E27FC236}">
                <a16:creationId xmlns:a16="http://schemas.microsoft.com/office/drawing/2014/main" id="{672FC2C0-FBE1-9E5F-0669-084C23320A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6793" y="5188394"/>
            <a:ext cx="5858413" cy="1335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707011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A5032C-45C8-C898-74BB-57F0BD57BF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3C624EC-79D8-E169-3504-1AB35268C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0068" y="286979"/>
            <a:ext cx="6338515" cy="1356360"/>
          </a:xfrm>
        </p:spPr>
        <p:txBody>
          <a:bodyPr>
            <a:normAutofit/>
          </a:bodyPr>
          <a:lstStyle/>
          <a:p>
            <a:pPr algn="ctr"/>
            <a:r>
              <a:rPr lang="en-US" sz="8800" b="1" dirty="0">
                <a:solidFill>
                  <a:srgbClr val="E10600"/>
                </a:solidFill>
              </a:rPr>
              <a:t>FAQs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404D42-6BF9-DB9B-B1F7-A2F34DAB7F12}"/>
              </a:ext>
            </a:extLst>
          </p:cNvPr>
          <p:cNvSpPr txBox="1"/>
          <p:nvPr/>
        </p:nvSpPr>
        <p:spPr>
          <a:xfrm>
            <a:off x="797035" y="1643339"/>
            <a:ext cx="10597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/>
              <a:t>How do I login to the new ISSS Student Portal?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A94832-A61E-631F-467A-F97E7B9909E5}"/>
              </a:ext>
            </a:extLst>
          </p:cNvPr>
          <p:cNvSpPr txBox="1"/>
          <p:nvPr/>
        </p:nvSpPr>
        <p:spPr>
          <a:xfrm>
            <a:off x="1146166" y="2555220"/>
            <a:ext cx="98996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i="0" dirty="0">
                <a:solidFill>
                  <a:srgbClr val="222222"/>
                </a:solidFill>
                <a:effectLst/>
                <a:latin typeface="Neue Helvetica W01"/>
              </a:rPr>
              <a:t>Login to the new </a:t>
            </a:r>
            <a:r>
              <a:rPr lang="en-US" sz="3200" b="1" i="0" dirty="0">
                <a:solidFill>
                  <a:srgbClr val="00B0F0"/>
                </a:solidFill>
                <a:effectLst/>
                <a:latin typeface="Neue Helvetica W01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ISSS Student Portal here</a:t>
            </a:r>
            <a:r>
              <a:rPr lang="en-US" sz="3200" b="0" i="0" dirty="0">
                <a:solidFill>
                  <a:srgbClr val="00B0F0"/>
                </a:solidFill>
                <a:effectLst/>
                <a:latin typeface="Neue Helvetica W01"/>
              </a:rPr>
              <a:t> </a:t>
            </a:r>
            <a:r>
              <a:rPr lang="en-US" sz="3200" b="0" i="0" dirty="0">
                <a:solidFill>
                  <a:srgbClr val="222222"/>
                </a:solidFill>
                <a:effectLst/>
                <a:latin typeface="Neue Helvetica W01"/>
              </a:rPr>
              <a:t>using your </a:t>
            </a:r>
            <a:r>
              <a:rPr lang="en-US" sz="3200" b="1" i="0" dirty="0">
                <a:solidFill>
                  <a:srgbClr val="222222"/>
                </a:solidFill>
                <a:effectLst/>
                <a:latin typeface="Neue Helvetica W01"/>
              </a:rPr>
              <a:t>TTU username </a:t>
            </a:r>
            <a:r>
              <a:rPr lang="en-US" sz="3200" b="0" i="0" dirty="0">
                <a:solidFill>
                  <a:srgbClr val="222222"/>
                </a:solidFill>
                <a:effectLst/>
                <a:latin typeface="Neue Helvetica W01"/>
              </a:rPr>
              <a:t>and </a:t>
            </a:r>
            <a:r>
              <a:rPr lang="en-US" sz="3200" b="1" i="0" dirty="0">
                <a:solidFill>
                  <a:srgbClr val="222222"/>
                </a:solidFill>
                <a:effectLst/>
                <a:latin typeface="Neue Helvetica W01"/>
              </a:rPr>
              <a:t>password</a:t>
            </a:r>
            <a:r>
              <a:rPr lang="en-US" sz="3200" b="0" i="0" dirty="0">
                <a:solidFill>
                  <a:srgbClr val="222222"/>
                </a:solidFill>
                <a:effectLst/>
                <a:latin typeface="Neue Helvetica W01"/>
              </a:rPr>
              <a:t>. This is the same information you would use to login to the TTU </a:t>
            </a:r>
            <a:r>
              <a:rPr lang="en-US" sz="3200" b="0" i="0" dirty="0" err="1">
                <a:solidFill>
                  <a:srgbClr val="222222"/>
                </a:solidFill>
                <a:effectLst/>
                <a:latin typeface="Neue Helvetica W01"/>
              </a:rPr>
              <a:t>eRaider</a:t>
            </a:r>
            <a:r>
              <a:rPr lang="en-US" sz="3200" b="0" i="0" dirty="0">
                <a:solidFill>
                  <a:srgbClr val="222222"/>
                </a:solidFill>
                <a:effectLst/>
                <a:latin typeface="Neue Helvetica W01"/>
              </a:rPr>
              <a:t> account.</a:t>
            </a:r>
            <a:br>
              <a:rPr lang="en-US" sz="3200" dirty="0"/>
            </a:br>
            <a:br>
              <a:rPr lang="en-US" sz="3200" dirty="0"/>
            </a:br>
            <a:r>
              <a:rPr lang="en-US" sz="3200" b="0" i="0" dirty="0">
                <a:solidFill>
                  <a:srgbClr val="222222"/>
                </a:solidFill>
                <a:effectLst/>
                <a:latin typeface="Neue Helvetica W01"/>
              </a:rPr>
              <a:t>If you have trouble logging in, please contact our offices </a:t>
            </a:r>
            <a:r>
              <a:rPr lang="en-US" sz="3200" b="1" i="0" dirty="0">
                <a:solidFill>
                  <a:srgbClr val="00B0F0"/>
                </a:solidFill>
                <a:effectLst/>
                <a:latin typeface="Neue Helvetica W01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oia.isss@ttu.edu</a:t>
            </a:r>
            <a:endParaRPr lang="en-US" sz="3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657566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2F7C19-9383-74F0-C760-98F6EECC11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CB47C28-35C9-C2E3-E688-1BDA38D97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0068" y="286979"/>
            <a:ext cx="6338515" cy="1356360"/>
          </a:xfrm>
        </p:spPr>
        <p:txBody>
          <a:bodyPr>
            <a:normAutofit/>
          </a:bodyPr>
          <a:lstStyle/>
          <a:p>
            <a:pPr algn="ctr"/>
            <a:r>
              <a:rPr lang="en-US" sz="8800" b="1" dirty="0">
                <a:solidFill>
                  <a:srgbClr val="E10600"/>
                </a:solidFill>
              </a:rPr>
              <a:t>FAQs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43C5D0-B175-3A0D-62B6-52287AF0510C}"/>
              </a:ext>
            </a:extLst>
          </p:cNvPr>
          <p:cNvSpPr txBox="1"/>
          <p:nvPr/>
        </p:nvSpPr>
        <p:spPr>
          <a:xfrm>
            <a:off x="797035" y="1643339"/>
            <a:ext cx="10597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/>
              <a:t>What should I use as my address?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153308B-1491-5B67-F15D-03779BC22EDF}"/>
              </a:ext>
            </a:extLst>
          </p:cNvPr>
          <p:cNvSpPr txBox="1"/>
          <p:nvPr/>
        </p:nvSpPr>
        <p:spPr>
          <a:xfrm>
            <a:off x="596629" y="2501597"/>
            <a:ext cx="1099874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Please use the address where you are currently residing for your TTU program. It should include:</a:t>
            </a:r>
          </a:p>
          <a:p>
            <a:pPr algn="ctr"/>
            <a:endParaRPr lang="en-US" sz="2800" dirty="0"/>
          </a:p>
          <a:p>
            <a:pPr algn="ctr"/>
            <a:r>
              <a:rPr lang="en-US" sz="2800" b="1" dirty="0"/>
              <a:t>Street Name, Apartment Number, City, State, Zip Code</a:t>
            </a:r>
          </a:p>
          <a:p>
            <a:pPr algn="ctr"/>
            <a:r>
              <a:rPr lang="en-US" sz="1600" i="1" dirty="0"/>
              <a:t>If you are staying in a student dorm, please include the </a:t>
            </a:r>
            <a:r>
              <a:rPr lang="en-US" sz="1600" b="1" i="1" dirty="0"/>
              <a:t>room number </a:t>
            </a:r>
            <a:r>
              <a:rPr lang="en-US" sz="1600" i="1" dirty="0"/>
              <a:t>and </a:t>
            </a:r>
            <a:r>
              <a:rPr lang="en-US" sz="1600" b="1" i="1" dirty="0"/>
              <a:t>bedspace</a:t>
            </a:r>
            <a:r>
              <a:rPr lang="en-US" sz="1600" i="1" dirty="0"/>
              <a:t> (A, B, C or D)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If your address is temporary, please remember to provide your new, permanent address to your ISSS advisor when you’ve relocated. This is required by F-1 visa regulations.</a:t>
            </a:r>
          </a:p>
        </p:txBody>
      </p:sp>
    </p:spTree>
    <p:extLst>
      <p:ext uri="{BB962C8B-B14F-4D97-AF65-F5344CB8AC3E}">
        <p14:creationId xmlns:p14="http://schemas.microsoft.com/office/powerpoint/2010/main" val="2173688091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166485-DD8C-9D18-B36E-F5FAC518E8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41A4D91-0CD6-2706-0814-23406C82E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0068" y="286979"/>
            <a:ext cx="6338515" cy="1356360"/>
          </a:xfrm>
        </p:spPr>
        <p:txBody>
          <a:bodyPr>
            <a:normAutofit/>
          </a:bodyPr>
          <a:lstStyle/>
          <a:p>
            <a:pPr algn="ctr"/>
            <a:r>
              <a:rPr lang="en-US" sz="8800" b="1" dirty="0">
                <a:solidFill>
                  <a:srgbClr val="E10600"/>
                </a:solidFill>
              </a:rPr>
              <a:t>FAQs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0AB110-8A3A-06CC-F055-9A4B8EDF24B2}"/>
              </a:ext>
            </a:extLst>
          </p:cNvPr>
          <p:cNvSpPr txBox="1"/>
          <p:nvPr/>
        </p:nvSpPr>
        <p:spPr>
          <a:xfrm>
            <a:off x="797035" y="1643339"/>
            <a:ext cx="10597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/>
              <a:t>What should I use as my address?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E9865B7-907B-43C6-AD3B-7161EFE02631}"/>
              </a:ext>
            </a:extLst>
          </p:cNvPr>
          <p:cNvSpPr txBox="1"/>
          <p:nvPr/>
        </p:nvSpPr>
        <p:spPr>
          <a:xfrm>
            <a:off x="596629" y="2351225"/>
            <a:ext cx="1099874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0" dirty="0">
                <a:effectLst/>
                <a:latin typeface="Neue Helvetica W01"/>
              </a:rPr>
              <a:t>OFF-CAMPUS EXAMPLE:</a:t>
            </a:r>
            <a:br>
              <a:rPr lang="en-US" sz="2400" dirty="0"/>
            </a:br>
            <a:br>
              <a:rPr lang="en-US" sz="2400" dirty="0"/>
            </a:br>
            <a:r>
              <a:rPr lang="en-US" sz="2400" b="0" i="0" dirty="0">
                <a:effectLst/>
                <a:latin typeface="Neue Helvetica W01"/>
              </a:rPr>
              <a:t>For a student living off-campus in an apartment, the address may look like:</a:t>
            </a:r>
            <a:br>
              <a:rPr lang="en-US" sz="2400" dirty="0"/>
            </a:br>
            <a:br>
              <a:rPr lang="en-US" sz="2400" dirty="0"/>
            </a:br>
            <a:r>
              <a:rPr lang="en-US" sz="2400" b="0" i="0" dirty="0">
                <a:effectLst/>
                <a:latin typeface="Neue Helvetica W01"/>
              </a:rPr>
              <a:t>Heritage Apartments</a:t>
            </a:r>
            <a:br>
              <a:rPr lang="en-US" sz="2400" dirty="0"/>
            </a:br>
            <a:r>
              <a:rPr lang="en-US" sz="2400" b="0" i="0" dirty="0">
                <a:effectLst/>
                <a:latin typeface="Neue Helvetica W01"/>
              </a:rPr>
              <a:t>3114 4th St</a:t>
            </a:r>
            <a:br>
              <a:rPr lang="en-US" sz="2400" dirty="0"/>
            </a:br>
            <a:r>
              <a:rPr lang="en-US" sz="2400" b="0" i="0" dirty="0">
                <a:effectLst/>
                <a:latin typeface="Neue Helvetica W01"/>
              </a:rPr>
              <a:t>Apartment #102</a:t>
            </a:r>
            <a:br>
              <a:rPr lang="en-US" sz="2400" dirty="0"/>
            </a:br>
            <a:r>
              <a:rPr lang="en-US" sz="2400" b="0" i="0" dirty="0">
                <a:effectLst/>
                <a:latin typeface="Neue Helvetica W01"/>
              </a:rPr>
              <a:t>Lubbock, TX</a:t>
            </a:r>
            <a:br>
              <a:rPr lang="en-US" sz="2400" dirty="0"/>
            </a:br>
            <a:r>
              <a:rPr lang="en-US" sz="2400" b="0" i="0" dirty="0">
                <a:effectLst/>
                <a:latin typeface="Neue Helvetica W01"/>
              </a:rPr>
              <a:t>79415</a:t>
            </a:r>
          </a:p>
          <a:p>
            <a:pPr algn="ctr"/>
            <a:endParaRPr lang="en-US" sz="2400" dirty="0">
              <a:latin typeface="Neue Helvetica W01"/>
            </a:endParaRPr>
          </a:p>
          <a:p>
            <a:pPr algn="ctr"/>
            <a:r>
              <a:rPr lang="en-US" sz="2400" b="0" i="0" dirty="0">
                <a:effectLst/>
                <a:latin typeface="Neue Helvetica W01"/>
              </a:rPr>
              <a:t>You may use </a:t>
            </a:r>
            <a:r>
              <a:rPr lang="en-US" sz="2400" b="0" i="0" dirty="0">
                <a:solidFill>
                  <a:srgbClr val="00B0F0"/>
                </a:solidFill>
                <a:effectLst/>
                <a:latin typeface="Neue Helvetica W01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Google Maps</a:t>
            </a:r>
            <a:r>
              <a:rPr lang="en-US" sz="2400" b="0" i="0" dirty="0">
                <a:effectLst/>
                <a:latin typeface="Neue Helvetica W01"/>
              </a:rPr>
              <a:t> to help determine your correct address.</a:t>
            </a:r>
          </a:p>
        </p:txBody>
      </p:sp>
    </p:spTree>
    <p:extLst>
      <p:ext uri="{BB962C8B-B14F-4D97-AF65-F5344CB8AC3E}">
        <p14:creationId xmlns:p14="http://schemas.microsoft.com/office/powerpoint/2010/main" val="456594818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41992C-8E2B-FFD7-4C59-FE5186579E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BF9D563B-3630-978D-4A11-EEADE84F7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0068" y="286979"/>
            <a:ext cx="6338515" cy="1356360"/>
          </a:xfrm>
        </p:spPr>
        <p:txBody>
          <a:bodyPr>
            <a:normAutofit/>
          </a:bodyPr>
          <a:lstStyle/>
          <a:p>
            <a:pPr algn="ctr"/>
            <a:r>
              <a:rPr lang="en-US" sz="8800" b="1" dirty="0">
                <a:solidFill>
                  <a:srgbClr val="E10600"/>
                </a:solidFill>
              </a:rPr>
              <a:t>FAQs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3EEE2D-AC21-968D-5793-E3D9597C60CF}"/>
              </a:ext>
            </a:extLst>
          </p:cNvPr>
          <p:cNvSpPr txBox="1"/>
          <p:nvPr/>
        </p:nvSpPr>
        <p:spPr>
          <a:xfrm>
            <a:off x="797035" y="1643339"/>
            <a:ext cx="10597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/>
              <a:t>What should I use as my address?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34FE4D-4BB1-6FEF-74B8-BDBD63005778}"/>
              </a:ext>
            </a:extLst>
          </p:cNvPr>
          <p:cNvSpPr txBox="1"/>
          <p:nvPr/>
        </p:nvSpPr>
        <p:spPr>
          <a:xfrm>
            <a:off x="596629" y="2351225"/>
            <a:ext cx="1099874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0" dirty="0">
                <a:effectLst/>
                <a:latin typeface="Neue Helvetica W01"/>
              </a:rPr>
              <a:t>ON-CAMPUS EXAMPLE:</a:t>
            </a:r>
            <a:br>
              <a:rPr lang="en-US" sz="2400" dirty="0"/>
            </a:br>
            <a:br>
              <a:rPr lang="en-US" sz="2400" dirty="0"/>
            </a:br>
            <a:r>
              <a:rPr lang="en-US" sz="2400" b="0" i="0" dirty="0">
                <a:effectLst/>
                <a:latin typeface="Neue Helvetica W01"/>
              </a:rPr>
              <a:t>For a student living on-campus in the</a:t>
            </a:r>
            <a:r>
              <a:rPr lang="en-US" sz="2400" b="1" i="0" dirty="0">
                <a:effectLst/>
                <a:latin typeface="Neue Helvetica W01"/>
              </a:rPr>
              <a:t> Murdough dorms</a:t>
            </a:r>
            <a:r>
              <a:rPr lang="en-US" sz="2400" b="0" i="0" dirty="0">
                <a:effectLst/>
                <a:latin typeface="Neue Helvetica W01"/>
              </a:rPr>
              <a:t> in room 34, bedspace A, the address will be:</a:t>
            </a:r>
            <a:br>
              <a:rPr lang="en-US" sz="2400" dirty="0"/>
            </a:br>
            <a:br>
              <a:rPr lang="en-US" sz="2400" dirty="0"/>
            </a:br>
            <a:r>
              <a:rPr lang="en-US" sz="2400" b="0" i="0" dirty="0">
                <a:effectLst/>
                <a:latin typeface="Neue Helvetica W01"/>
              </a:rPr>
              <a:t>34A Murdough - TTU</a:t>
            </a:r>
            <a:br>
              <a:rPr lang="en-US" sz="2400" dirty="0"/>
            </a:br>
            <a:r>
              <a:rPr lang="en-US" sz="2400" b="0" i="0" dirty="0">
                <a:effectLst/>
                <a:latin typeface="Neue Helvetica W01"/>
              </a:rPr>
              <a:t>Lubbock, TX</a:t>
            </a:r>
            <a:br>
              <a:rPr lang="en-US" sz="2400" dirty="0"/>
            </a:br>
            <a:r>
              <a:rPr lang="en-US" sz="2400" b="0" i="0" dirty="0">
                <a:effectLst/>
                <a:latin typeface="Neue Helvetica W01"/>
              </a:rPr>
              <a:t>79406</a:t>
            </a:r>
            <a:br>
              <a:rPr lang="en-US" sz="2400" b="0" i="1" dirty="0">
                <a:effectLst/>
                <a:latin typeface="Neue Helvetica W01"/>
              </a:rPr>
            </a:br>
            <a:br>
              <a:rPr lang="en-US" sz="2400" b="0" i="1" dirty="0">
                <a:effectLst/>
                <a:latin typeface="Neue Helvetica W01"/>
              </a:rPr>
            </a:br>
            <a:r>
              <a:rPr lang="en-US" sz="2400" b="0" i="0" dirty="0">
                <a:effectLst/>
                <a:latin typeface="Neue Helvetica W01"/>
              </a:rPr>
              <a:t>You can also use this </a:t>
            </a:r>
            <a:r>
              <a:rPr lang="en-US" sz="2400" b="1" i="0" dirty="0">
                <a:solidFill>
                  <a:srgbClr val="00B0F0"/>
                </a:solidFill>
                <a:effectLst/>
                <a:latin typeface="Neue Helvetica W01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TTU Student Housing generator</a:t>
            </a:r>
            <a:r>
              <a:rPr lang="en-US" sz="2400" b="0" i="0" dirty="0">
                <a:solidFill>
                  <a:srgbClr val="00B0F0"/>
                </a:solidFill>
                <a:effectLst/>
                <a:latin typeface="Neue Helvetica W01"/>
              </a:rPr>
              <a:t> </a:t>
            </a:r>
            <a:r>
              <a:rPr lang="en-US" sz="2400" b="0" i="0" dirty="0">
                <a:effectLst/>
                <a:latin typeface="Neue Helvetica W01"/>
              </a:rPr>
              <a:t>to learn what your address is.</a:t>
            </a:r>
          </a:p>
        </p:txBody>
      </p:sp>
    </p:spTree>
    <p:extLst>
      <p:ext uri="{BB962C8B-B14F-4D97-AF65-F5344CB8AC3E}">
        <p14:creationId xmlns:p14="http://schemas.microsoft.com/office/powerpoint/2010/main" val="3311412267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BFF0FD-A702-8087-F1FE-BD5544902C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76FC985-FF0C-3254-9588-FFB89BE67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0068" y="286979"/>
            <a:ext cx="6338515" cy="1356360"/>
          </a:xfrm>
        </p:spPr>
        <p:txBody>
          <a:bodyPr>
            <a:normAutofit/>
          </a:bodyPr>
          <a:lstStyle/>
          <a:p>
            <a:pPr algn="ctr"/>
            <a:r>
              <a:rPr lang="en-US" sz="8800" b="1" dirty="0">
                <a:solidFill>
                  <a:srgbClr val="E10600"/>
                </a:solidFill>
              </a:rPr>
              <a:t>FAQs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ACCE9A-7D75-DF4E-742F-1C280A546239}"/>
              </a:ext>
            </a:extLst>
          </p:cNvPr>
          <p:cNvSpPr txBox="1"/>
          <p:nvPr/>
        </p:nvSpPr>
        <p:spPr>
          <a:xfrm>
            <a:off x="797035" y="1643339"/>
            <a:ext cx="10597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/>
              <a:t>What is an I-94 and how do I get it?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0700711-FDC5-DE98-667D-3AAC0825C888}"/>
              </a:ext>
            </a:extLst>
          </p:cNvPr>
          <p:cNvSpPr txBox="1"/>
          <p:nvPr/>
        </p:nvSpPr>
        <p:spPr>
          <a:xfrm>
            <a:off x="1146166" y="2811252"/>
            <a:ext cx="98996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An I-94 is an arrival/departure record issued to those who are admitted to the US. An I-94 record can be retrieved on the Department of Homeland Security’s website:</a:t>
            </a:r>
          </a:p>
        </p:txBody>
      </p:sp>
      <p:sp>
        <p:nvSpPr>
          <p:cNvPr id="3" name="Rectangle: Rounded Corners 2">
            <a:hlinkClick r:id="rId3"/>
            <a:extLst>
              <a:ext uri="{FF2B5EF4-FFF2-40B4-BE49-F238E27FC236}">
                <a16:creationId xmlns:a16="http://schemas.microsoft.com/office/drawing/2014/main" id="{0B18769C-9C13-B0D6-2A59-F5E5DBB6A81B}"/>
              </a:ext>
            </a:extLst>
          </p:cNvPr>
          <p:cNvSpPr/>
          <p:nvPr/>
        </p:nvSpPr>
        <p:spPr>
          <a:xfrm>
            <a:off x="3933713" y="4840937"/>
            <a:ext cx="4324574" cy="1366221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Get Most Recent I-94 here</a:t>
            </a:r>
          </a:p>
        </p:txBody>
      </p:sp>
    </p:spTree>
    <p:extLst>
      <p:ext uri="{BB962C8B-B14F-4D97-AF65-F5344CB8AC3E}">
        <p14:creationId xmlns:p14="http://schemas.microsoft.com/office/powerpoint/2010/main" val="423914338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8E13BB-8899-7216-0150-B51A103764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7595CC3-7165-0CF0-76EC-D7885461A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0068" y="286979"/>
            <a:ext cx="6338515" cy="1356360"/>
          </a:xfrm>
        </p:spPr>
        <p:txBody>
          <a:bodyPr>
            <a:normAutofit/>
          </a:bodyPr>
          <a:lstStyle/>
          <a:p>
            <a:pPr algn="ctr"/>
            <a:r>
              <a:rPr lang="en-US" sz="8800" b="1" dirty="0">
                <a:solidFill>
                  <a:srgbClr val="E10600"/>
                </a:solidFill>
              </a:rPr>
              <a:t>FAQs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C3503A-106C-EEF8-0BF3-14C14B26783C}"/>
              </a:ext>
            </a:extLst>
          </p:cNvPr>
          <p:cNvSpPr txBox="1"/>
          <p:nvPr/>
        </p:nvSpPr>
        <p:spPr>
          <a:xfrm>
            <a:off x="797035" y="1643339"/>
            <a:ext cx="10597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/>
              <a:t>I can’t upload my documents for check-in.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999521-FF55-3CF0-C885-58C861DC517D}"/>
              </a:ext>
            </a:extLst>
          </p:cNvPr>
          <p:cNvSpPr txBox="1"/>
          <p:nvPr/>
        </p:nvSpPr>
        <p:spPr>
          <a:xfrm>
            <a:off x="1169491" y="2591796"/>
            <a:ext cx="989966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i="0" dirty="0">
                <a:solidFill>
                  <a:srgbClr val="333333"/>
                </a:solidFill>
                <a:effectLst/>
                <a:latin typeface="Neue Helvetica W01"/>
              </a:rPr>
              <a:t>The ISSS Student Portal system will not allow uploads with file sizes larger than </a:t>
            </a:r>
            <a:r>
              <a:rPr lang="en-US" sz="3200" b="1" i="0" dirty="0">
                <a:solidFill>
                  <a:srgbClr val="333333"/>
                </a:solidFill>
                <a:effectLst/>
                <a:latin typeface="Neue Helvetica W01"/>
              </a:rPr>
              <a:t>1.5 MB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Neue Helvetica W01"/>
              </a:rPr>
              <a:t>. If you can't upload your file due to file size, you can compress it using online compression generators, such as </a:t>
            </a:r>
            <a:r>
              <a:rPr lang="en-US" sz="3200" b="1" i="0" dirty="0">
                <a:solidFill>
                  <a:srgbClr val="00B0F0"/>
                </a:solidFill>
                <a:effectLst/>
                <a:latin typeface="Neue Helvetica W01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one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Neue Helvetica W01"/>
              </a:rPr>
              <a:t>.</a:t>
            </a:r>
            <a:br>
              <a:rPr lang="en-US" sz="3200" dirty="0"/>
            </a:br>
            <a:br>
              <a:rPr lang="en-US" sz="3200" dirty="0"/>
            </a:br>
            <a:r>
              <a:rPr lang="en-US" sz="3200" b="0" i="0" dirty="0">
                <a:solidFill>
                  <a:srgbClr val="333333"/>
                </a:solidFill>
                <a:effectLst/>
                <a:latin typeface="Neue Helvetica W01"/>
              </a:rPr>
              <a:t>Please make sure you upload files in your ISSS Student Portal that are </a:t>
            </a:r>
            <a:r>
              <a:rPr lang="en-US" sz="3200" b="1" i="0" dirty="0">
                <a:solidFill>
                  <a:srgbClr val="333333"/>
                </a:solidFill>
                <a:effectLst/>
                <a:latin typeface="Neue Helvetica W01"/>
              </a:rPr>
              <a:t>1.5 MB or smaller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Neue Helvetica W01"/>
              </a:rPr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92695268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FA79B8-48EB-19F7-ED59-1A43EA6329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AB016F35-307A-584F-83A2-D455EDBC3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0068" y="286979"/>
            <a:ext cx="6338515" cy="1356360"/>
          </a:xfrm>
        </p:spPr>
        <p:txBody>
          <a:bodyPr>
            <a:normAutofit/>
          </a:bodyPr>
          <a:lstStyle/>
          <a:p>
            <a:pPr algn="ctr"/>
            <a:r>
              <a:rPr lang="en-US" sz="8800" b="1" dirty="0">
                <a:solidFill>
                  <a:srgbClr val="E10600"/>
                </a:solidFill>
              </a:rPr>
              <a:t>FAQs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F573CF-CB98-041C-882A-9AD5F8A72C98}"/>
              </a:ext>
            </a:extLst>
          </p:cNvPr>
          <p:cNvSpPr txBox="1"/>
          <p:nvPr/>
        </p:nvSpPr>
        <p:spPr>
          <a:xfrm>
            <a:off x="797035" y="1643339"/>
            <a:ext cx="10597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/>
              <a:t>How do I maintain my F-1 status?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2F81A7-87A2-9C11-47FB-848F91D6379D}"/>
              </a:ext>
            </a:extLst>
          </p:cNvPr>
          <p:cNvSpPr txBox="1"/>
          <p:nvPr/>
        </p:nvSpPr>
        <p:spPr>
          <a:xfrm>
            <a:off x="2539939" y="2532916"/>
            <a:ext cx="71121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i="0" dirty="0">
                <a:solidFill>
                  <a:srgbClr val="333333"/>
                </a:solidFill>
                <a:effectLst/>
                <a:latin typeface="Neue Helvetica W01"/>
              </a:rPr>
              <a:t>Everything you need to know about maintaining your F-1 visa status can be found here:</a:t>
            </a:r>
            <a:endParaRPr lang="en-US" sz="2400" dirty="0"/>
          </a:p>
        </p:txBody>
      </p:sp>
      <p:sp>
        <p:nvSpPr>
          <p:cNvPr id="3" name="Rectangle: Rounded Corners 2">
            <a:hlinkClick r:id="rId3"/>
            <a:extLst>
              <a:ext uri="{FF2B5EF4-FFF2-40B4-BE49-F238E27FC236}">
                <a16:creationId xmlns:a16="http://schemas.microsoft.com/office/drawing/2014/main" id="{2345E342-0A4A-B184-02BA-604201A6A55E}"/>
              </a:ext>
            </a:extLst>
          </p:cNvPr>
          <p:cNvSpPr/>
          <p:nvPr/>
        </p:nvSpPr>
        <p:spPr>
          <a:xfrm>
            <a:off x="3933712" y="3545604"/>
            <a:ext cx="4324574" cy="1366221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to Maintain My F-1 Visa Status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224866-7A7F-6790-1182-EC006903C0AC}"/>
              </a:ext>
            </a:extLst>
          </p:cNvPr>
          <p:cNvSpPr txBox="1"/>
          <p:nvPr/>
        </p:nvSpPr>
        <p:spPr>
          <a:xfrm>
            <a:off x="2462842" y="5093516"/>
            <a:ext cx="72663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Neue Helvetica W01"/>
              </a:rPr>
              <a:t>If you have any specific inquiries, you can always reach out to your international advisor for help.</a:t>
            </a:r>
          </a:p>
        </p:txBody>
      </p:sp>
    </p:spTree>
    <p:extLst>
      <p:ext uri="{BB962C8B-B14F-4D97-AF65-F5344CB8AC3E}">
        <p14:creationId xmlns:p14="http://schemas.microsoft.com/office/powerpoint/2010/main" val="175611631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background with a black square&#10;&#10;Description automatically generated with medium confidence">
            <a:hlinkClick r:id="rId2"/>
            <a:extLst>
              <a:ext uri="{FF2B5EF4-FFF2-40B4-BE49-F238E27FC236}">
                <a16:creationId xmlns:a16="http://schemas.microsoft.com/office/drawing/2014/main" id="{1DB186CC-DAFC-9FC2-CB02-C5463D6716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1072" y="2324356"/>
            <a:ext cx="9689856" cy="2209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191827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80326A-5A08-1E78-EC13-6D520CE7CD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FAC81A6-91EC-C23E-E410-2D1EBA983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3392" y="2024497"/>
            <a:ext cx="9445215" cy="3897746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You may only complete the check-in process when you are </a:t>
            </a:r>
            <a:r>
              <a:rPr lang="en-US" sz="3600" b="1" dirty="0">
                <a:solidFill>
                  <a:srgbClr val="FF0000"/>
                </a:solidFill>
              </a:rPr>
              <a:t>physically in the US </a:t>
            </a:r>
            <a:r>
              <a:rPr lang="en-US" sz="3600" dirty="0">
                <a:solidFill>
                  <a:schemeClr val="tx1"/>
                </a:solidFill>
              </a:rPr>
              <a:t>and have </a:t>
            </a:r>
            <a:r>
              <a:rPr lang="en-US" sz="3600" b="1" dirty="0">
                <a:solidFill>
                  <a:srgbClr val="FF0000"/>
                </a:solidFill>
              </a:rPr>
              <a:t>secured a physical address in Lubbock!</a:t>
            </a:r>
            <a:br>
              <a:rPr lang="en-US" sz="3600" b="1" dirty="0">
                <a:solidFill>
                  <a:srgbClr val="FF0000"/>
                </a:solidFill>
              </a:rPr>
            </a:br>
            <a:br>
              <a:rPr lang="en-US" sz="3600" b="1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If your program is in Amarillo or El Paso, please report the physical address you have there as part of your check-in process.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E98FC1-795E-06B3-816B-6F5AE46B9E13}"/>
              </a:ext>
            </a:extLst>
          </p:cNvPr>
          <p:cNvSpPr txBox="1">
            <a:spLocks/>
          </p:cNvSpPr>
          <p:nvPr/>
        </p:nvSpPr>
        <p:spPr>
          <a:xfrm>
            <a:off x="3762039" y="266880"/>
            <a:ext cx="4667922" cy="17576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b="1" dirty="0">
                <a:solidFill>
                  <a:srgbClr val="FF0000"/>
                </a:solidFill>
              </a:rPr>
              <a:t>NOTICE:</a:t>
            </a:r>
          </a:p>
        </p:txBody>
      </p:sp>
    </p:spTree>
    <p:extLst>
      <p:ext uri="{BB962C8B-B14F-4D97-AF65-F5344CB8AC3E}">
        <p14:creationId xmlns:p14="http://schemas.microsoft.com/office/powerpoint/2010/main" val="3756977180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84B5B1-5F42-3510-D757-03A2328E52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C3DB0E3-F11C-AAB3-E87D-526E9B5D1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3392" y="1480127"/>
            <a:ext cx="9445215" cy="3897746"/>
          </a:xfrm>
        </p:spPr>
        <p:txBody>
          <a:bodyPr>
            <a:noAutofit/>
          </a:bodyPr>
          <a:lstStyle/>
          <a:p>
            <a:pPr algn="ctr"/>
            <a:r>
              <a:rPr lang="en-US" sz="6600" b="1" dirty="0">
                <a:solidFill>
                  <a:schemeClr val="tx1"/>
                </a:solidFill>
              </a:rPr>
              <a:t>How to complete the Check-In Process:</a:t>
            </a:r>
          </a:p>
        </p:txBody>
      </p:sp>
    </p:spTree>
    <p:extLst>
      <p:ext uri="{BB962C8B-B14F-4D97-AF65-F5344CB8AC3E}">
        <p14:creationId xmlns:p14="http://schemas.microsoft.com/office/powerpoint/2010/main" val="1710974751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70372AC7-EB16-E491-10A3-AECBF440B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0068" y="286979"/>
            <a:ext cx="6338515" cy="1356360"/>
          </a:xfrm>
        </p:spPr>
        <p:txBody>
          <a:bodyPr>
            <a:normAutofit/>
          </a:bodyPr>
          <a:lstStyle/>
          <a:p>
            <a:pPr algn="ctr"/>
            <a:r>
              <a:rPr lang="en-US" sz="8800" b="1" dirty="0">
                <a:solidFill>
                  <a:srgbClr val="E10600"/>
                </a:solidFill>
              </a:rPr>
              <a:t>Step 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D1DECA-F4E0-C568-3320-560B2ED2F152}"/>
              </a:ext>
            </a:extLst>
          </p:cNvPr>
          <p:cNvSpPr txBox="1"/>
          <p:nvPr/>
        </p:nvSpPr>
        <p:spPr>
          <a:xfrm>
            <a:off x="820360" y="1715087"/>
            <a:ext cx="105979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Go to the new </a:t>
            </a:r>
            <a:r>
              <a:rPr lang="en-US" sz="4000" dirty="0">
                <a:solidFill>
                  <a:srgbClr val="00B0F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ISSS Student Portal Website</a:t>
            </a:r>
            <a:endParaRPr lang="en-US" sz="4000" dirty="0">
              <a:solidFill>
                <a:srgbClr val="00B0F0"/>
              </a:solidFill>
            </a:endParaRPr>
          </a:p>
          <a:p>
            <a:pPr algn="ctr"/>
            <a:r>
              <a:rPr lang="en-US" sz="2000" i="1" dirty="0"/>
              <a:t>(Click the link or scan the QR code)</a:t>
            </a:r>
            <a:endParaRPr lang="en-US" sz="2800" i="1" dirty="0"/>
          </a:p>
        </p:txBody>
      </p:sp>
      <p:pic>
        <p:nvPicPr>
          <p:cNvPr id="10" name="Picture 9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B44A55D6-7630-41BE-4C67-CF2C9D9860E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257" t="7756" r="6847" b="7853"/>
          <a:stretch/>
        </p:blipFill>
        <p:spPr>
          <a:xfrm>
            <a:off x="4240306" y="2802498"/>
            <a:ext cx="3711388" cy="3604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79099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71896C-280F-24DB-1A83-498DB2D29B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A020C18-4AF6-4DD3-AEE3-391A84DCA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0068" y="286979"/>
            <a:ext cx="6338515" cy="1356360"/>
          </a:xfrm>
        </p:spPr>
        <p:txBody>
          <a:bodyPr>
            <a:normAutofit/>
          </a:bodyPr>
          <a:lstStyle/>
          <a:p>
            <a:pPr algn="ctr"/>
            <a:r>
              <a:rPr lang="en-US" sz="8800" b="1" dirty="0">
                <a:solidFill>
                  <a:srgbClr val="E10600"/>
                </a:solidFill>
              </a:rPr>
              <a:t>Step 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80CFBC-F126-008B-0A4B-A30F000A3107}"/>
              </a:ext>
            </a:extLst>
          </p:cNvPr>
          <p:cNvSpPr txBox="1"/>
          <p:nvPr/>
        </p:nvSpPr>
        <p:spPr>
          <a:xfrm>
            <a:off x="666212" y="1732102"/>
            <a:ext cx="109062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Login using your </a:t>
            </a:r>
            <a:r>
              <a:rPr lang="en-US" sz="4000" b="1" i="0" dirty="0">
                <a:solidFill>
                  <a:srgbClr val="222222"/>
                </a:solidFill>
                <a:effectLst/>
                <a:latin typeface="Neue Helvetica W01"/>
              </a:rPr>
              <a:t>TTU username </a:t>
            </a:r>
            <a:r>
              <a:rPr lang="en-US" sz="4000" b="0" i="0" dirty="0">
                <a:solidFill>
                  <a:srgbClr val="222222"/>
                </a:solidFill>
                <a:effectLst/>
                <a:latin typeface="Neue Helvetica W01"/>
              </a:rPr>
              <a:t>and </a:t>
            </a:r>
            <a:r>
              <a:rPr lang="en-US" sz="4000" b="1" i="0" dirty="0">
                <a:solidFill>
                  <a:srgbClr val="222222"/>
                </a:solidFill>
                <a:effectLst/>
                <a:latin typeface="Neue Helvetica W01"/>
              </a:rPr>
              <a:t>password</a:t>
            </a:r>
            <a:endParaRPr lang="en-US" sz="4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4D56FBA-A450-442C-9482-2C80CDC68A2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156085" y="2535205"/>
            <a:ext cx="7879829" cy="3799645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6ED436BB-C898-FF51-67A1-F6562D81BB54}"/>
              </a:ext>
            </a:extLst>
          </p:cNvPr>
          <p:cNvSpPr/>
          <p:nvPr/>
        </p:nvSpPr>
        <p:spPr>
          <a:xfrm>
            <a:off x="9509761" y="2444823"/>
            <a:ext cx="553586" cy="481258"/>
          </a:xfrm>
          <a:prstGeom prst="ellipse">
            <a:avLst/>
          </a:prstGeom>
          <a:noFill/>
          <a:ln w="38100">
            <a:solidFill>
              <a:srgbClr val="00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4529FD29-4F01-7DED-4D25-83FDB934942B}"/>
              </a:ext>
            </a:extLst>
          </p:cNvPr>
          <p:cNvSpPr/>
          <p:nvPr/>
        </p:nvSpPr>
        <p:spPr>
          <a:xfrm rot="10800000">
            <a:off x="9944474" y="2331508"/>
            <a:ext cx="1339222" cy="707888"/>
          </a:xfrm>
          <a:prstGeom prst="rightArrow">
            <a:avLst/>
          </a:prstGeom>
          <a:solidFill>
            <a:srgbClr val="00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774615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B6BF79-5745-2FA2-1B26-AE322A0CBE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DEF324D-FA2F-433F-50F0-3C4194F45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0068" y="286979"/>
            <a:ext cx="6338515" cy="1356360"/>
          </a:xfrm>
        </p:spPr>
        <p:txBody>
          <a:bodyPr>
            <a:normAutofit/>
          </a:bodyPr>
          <a:lstStyle/>
          <a:p>
            <a:pPr algn="ctr"/>
            <a:r>
              <a:rPr lang="en-US" sz="8800" b="1" dirty="0">
                <a:solidFill>
                  <a:srgbClr val="E10600"/>
                </a:solidFill>
              </a:rPr>
              <a:t>Step 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6A49BD-6EC4-B5F2-40D0-3D3D19321B37}"/>
              </a:ext>
            </a:extLst>
          </p:cNvPr>
          <p:cNvSpPr txBox="1"/>
          <p:nvPr/>
        </p:nvSpPr>
        <p:spPr>
          <a:xfrm>
            <a:off x="820360" y="1715087"/>
            <a:ext cx="10597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Click the “Control Center” Tab</a:t>
            </a:r>
            <a:endParaRPr lang="en-US" sz="4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222A51F-937A-22D0-438F-81B94AB7023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479" b="13678"/>
          <a:stretch>
            <a:fillRect/>
          </a:stretch>
        </p:blipFill>
        <p:spPr>
          <a:xfrm>
            <a:off x="1135570" y="2528318"/>
            <a:ext cx="9920860" cy="381342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9C1F75E-2880-5A8B-6212-2DADE5878364}"/>
              </a:ext>
            </a:extLst>
          </p:cNvPr>
          <p:cNvSpPr/>
          <p:nvPr/>
        </p:nvSpPr>
        <p:spPr>
          <a:xfrm>
            <a:off x="9855872" y="3625406"/>
            <a:ext cx="1099974" cy="453568"/>
          </a:xfrm>
          <a:prstGeom prst="ellipse">
            <a:avLst/>
          </a:prstGeom>
          <a:noFill/>
          <a:ln w="38100">
            <a:solidFill>
              <a:srgbClr val="00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7C6F9DBC-8158-8B0F-D22E-98716DCA1DCD}"/>
              </a:ext>
            </a:extLst>
          </p:cNvPr>
          <p:cNvSpPr/>
          <p:nvPr/>
        </p:nvSpPr>
        <p:spPr>
          <a:xfrm rot="7389876">
            <a:off x="10232451" y="2649757"/>
            <a:ext cx="1446790" cy="854209"/>
          </a:xfrm>
          <a:prstGeom prst="rightArrow">
            <a:avLst/>
          </a:prstGeom>
          <a:solidFill>
            <a:srgbClr val="00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440105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19F127-6EAE-8CEA-A5D4-F9731CA407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AC815C72-AD8E-490C-A7DF-8C3BF36F4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0068" y="286979"/>
            <a:ext cx="6338515" cy="1356360"/>
          </a:xfrm>
        </p:spPr>
        <p:txBody>
          <a:bodyPr>
            <a:normAutofit/>
          </a:bodyPr>
          <a:lstStyle/>
          <a:p>
            <a:pPr algn="ctr"/>
            <a:r>
              <a:rPr lang="en-US" sz="8800" b="1" dirty="0">
                <a:solidFill>
                  <a:srgbClr val="E10600"/>
                </a:solidFill>
              </a:rPr>
              <a:t>Step 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62C8F7-C2B6-4872-A074-8AB946DB3565}"/>
              </a:ext>
            </a:extLst>
          </p:cNvPr>
          <p:cNvSpPr txBox="1"/>
          <p:nvPr/>
        </p:nvSpPr>
        <p:spPr>
          <a:xfrm>
            <a:off x="820360" y="1715087"/>
            <a:ext cx="10597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Click the “F-1 Immigration Check-in” icon</a:t>
            </a:r>
            <a:endParaRPr lang="en-US" sz="4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61CCB41-E934-4B71-528E-9DA6CA5D086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190224" y="2544202"/>
            <a:ext cx="7811550" cy="3781651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AD433E86-7AE2-B88E-E869-64C33344C0A8}"/>
              </a:ext>
            </a:extLst>
          </p:cNvPr>
          <p:cNvSpPr/>
          <p:nvPr/>
        </p:nvSpPr>
        <p:spPr>
          <a:xfrm>
            <a:off x="7765366" y="5205046"/>
            <a:ext cx="1069145" cy="844061"/>
          </a:xfrm>
          <a:prstGeom prst="ellipse">
            <a:avLst/>
          </a:prstGeom>
          <a:noFill/>
          <a:ln w="38100">
            <a:solidFill>
              <a:srgbClr val="00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E2530A71-6079-B911-8C1C-D1267378DD29}"/>
              </a:ext>
            </a:extLst>
          </p:cNvPr>
          <p:cNvSpPr/>
          <p:nvPr/>
        </p:nvSpPr>
        <p:spPr>
          <a:xfrm rot="10800000">
            <a:off x="9037109" y="5205046"/>
            <a:ext cx="1446790" cy="854209"/>
          </a:xfrm>
          <a:prstGeom prst="rightArrow">
            <a:avLst/>
          </a:prstGeom>
          <a:solidFill>
            <a:srgbClr val="00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418761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5E8755-2992-7456-B184-2CD7C03B0E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D1F2BB4A-622C-930E-FB4A-BAF392338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0068" y="286979"/>
            <a:ext cx="6338515" cy="1356360"/>
          </a:xfrm>
        </p:spPr>
        <p:txBody>
          <a:bodyPr>
            <a:normAutofit/>
          </a:bodyPr>
          <a:lstStyle/>
          <a:p>
            <a:pPr algn="ctr"/>
            <a:r>
              <a:rPr lang="en-US" sz="8800" b="1" dirty="0">
                <a:solidFill>
                  <a:srgbClr val="E10600"/>
                </a:solidFill>
              </a:rPr>
              <a:t>Step 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B6DAF3-6642-A3BE-FB8F-555D64D33F23}"/>
              </a:ext>
            </a:extLst>
          </p:cNvPr>
          <p:cNvSpPr txBox="1"/>
          <p:nvPr/>
        </p:nvSpPr>
        <p:spPr>
          <a:xfrm>
            <a:off x="820360" y="1715087"/>
            <a:ext cx="10597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Fill out </a:t>
            </a:r>
            <a:r>
              <a:rPr lang="en-US" sz="2800" b="1" u="sng" dirty="0"/>
              <a:t>all</a:t>
            </a:r>
            <a:r>
              <a:rPr lang="en-US" sz="2800" dirty="0"/>
              <a:t> questions and upload </a:t>
            </a:r>
            <a:r>
              <a:rPr lang="en-US" sz="2800" b="1" u="sng" dirty="0"/>
              <a:t>all</a:t>
            </a:r>
            <a:r>
              <a:rPr lang="en-US" sz="2800" dirty="0"/>
              <a:t> documents, then click submit.</a:t>
            </a:r>
            <a:endParaRPr lang="en-US" sz="36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BAC74E0-AD3B-33CF-4842-ACF89AC531F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190224" y="2547064"/>
            <a:ext cx="7811550" cy="3775926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C1BB0D55-3DBA-9BC1-D84C-2E841E4D29F4}"/>
              </a:ext>
            </a:extLst>
          </p:cNvPr>
          <p:cNvSpPr/>
          <p:nvPr/>
        </p:nvSpPr>
        <p:spPr>
          <a:xfrm>
            <a:off x="8018584" y="5556738"/>
            <a:ext cx="661182" cy="393895"/>
          </a:xfrm>
          <a:prstGeom prst="ellipse">
            <a:avLst/>
          </a:prstGeom>
          <a:noFill/>
          <a:ln w="38100">
            <a:solidFill>
              <a:srgbClr val="00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4D674BA2-D591-FE84-2D08-B41099472B28}"/>
              </a:ext>
            </a:extLst>
          </p:cNvPr>
          <p:cNvSpPr/>
          <p:nvPr/>
        </p:nvSpPr>
        <p:spPr>
          <a:xfrm rot="10800000">
            <a:off x="8783890" y="5326580"/>
            <a:ext cx="1446790" cy="854209"/>
          </a:xfrm>
          <a:prstGeom prst="rightArrow">
            <a:avLst/>
          </a:prstGeom>
          <a:solidFill>
            <a:srgbClr val="00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226813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939625-B170-2A83-1CC1-4A266ED22B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C577279-BA0E-461B-C91A-C41E8122A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0068" y="286979"/>
            <a:ext cx="6338515" cy="1356360"/>
          </a:xfrm>
        </p:spPr>
        <p:txBody>
          <a:bodyPr>
            <a:normAutofit/>
          </a:bodyPr>
          <a:lstStyle/>
          <a:p>
            <a:pPr algn="ctr"/>
            <a:r>
              <a:rPr lang="en-US" sz="8800" b="1" dirty="0">
                <a:solidFill>
                  <a:srgbClr val="E10600"/>
                </a:solidFill>
              </a:rPr>
              <a:t>Step 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8408D5-1FA2-B1D5-9E6D-3CC13F63D2D8}"/>
              </a:ext>
            </a:extLst>
          </p:cNvPr>
          <p:cNvSpPr txBox="1"/>
          <p:nvPr/>
        </p:nvSpPr>
        <p:spPr>
          <a:xfrm>
            <a:off x="797035" y="1843950"/>
            <a:ext cx="1059793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You will receive an email receipt that you have completed Check-In.</a:t>
            </a:r>
          </a:p>
          <a:p>
            <a:pPr algn="ctr"/>
            <a:endParaRPr lang="en-US" sz="4000" dirty="0"/>
          </a:p>
          <a:p>
            <a:pPr algn="ctr"/>
            <a:r>
              <a:rPr lang="en-US" sz="4000" dirty="0"/>
              <a:t>Your “Continued Attendance” I-20 will be available in your ISSS Student Portal within 3 business days.</a:t>
            </a:r>
          </a:p>
        </p:txBody>
      </p:sp>
    </p:spTree>
    <p:extLst>
      <p:ext uri="{BB962C8B-B14F-4D97-AF65-F5344CB8AC3E}">
        <p14:creationId xmlns:p14="http://schemas.microsoft.com/office/powerpoint/2010/main" val="1279332492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PT PPT Theme">
  <a:themeElements>
    <a:clrScheme name="Basis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DF5327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63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T PPT Theme" id="{963E637C-479C-46DB-A1A8-9140BF3F26AC}" vid="{FF9C85CB-EDF1-417E-B51B-CC8C92D61CF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Check In - Spring 2025 PPT</Template>
  <TotalTime>194</TotalTime>
  <Words>700</Words>
  <Application>Microsoft Office PowerPoint</Application>
  <PresentationFormat>Widescreen</PresentationFormat>
  <Paragraphs>67</Paragraphs>
  <Slides>18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Aptos</vt:lpstr>
      <vt:lpstr>Calibri</vt:lpstr>
      <vt:lpstr>Corbel</vt:lpstr>
      <vt:lpstr>Neue Helvetica W01</vt:lpstr>
      <vt:lpstr>OPT PPT Theme</vt:lpstr>
      <vt:lpstr>Check-In Fall 2025</vt:lpstr>
      <vt:lpstr>You may only complete the check-in process when you are physically in the US and have secured a physical address in Lubbock!  If your program is in Amarillo or El Paso, please report the physical address you have there as part of your check-in process.</vt:lpstr>
      <vt:lpstr>How to complete the Check-In Process:</vt:lpstr>
      <vt:lpstr>Step 1</vt:lpstr>
      <vt:lpstr>Step 2</vt:lpstr>
      <vt:lpstr>Step 3</vt:lpstr>
      <vt:lpstr>Step 4</vt:lpstr>
      <vt:lpstr>Step 5</vt:lpstr>
      <vt:lpstr>Step 6</vt:lpstr>
      <vt:lpstr>Congrats!</vt:lpstr>
      <vt:lpstr>FAQs</vt:lpstr>
      <vt:lpstr>FAQs</vt:lpstr>
      <vt:lpstr>FAQs</vt:lpstr>
      <vt:lpstr>FAQs</vt:lpstr>
      <vt:lpstr>FAQs</vt:lpstr>
      <vt:lpstr>FAQs</vt:lpstr>
      <vt:lpstr>FAQs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Reimer, Allison</dc:creator>
  <cp:lastModifiedBy>Reimer, Allison</cp:lastModifiedBy>
  <cp:revision>16</cp:revision>
  <dcterms:created xsi:type="dcterms:W3CDTF">2024-12-13T21:36:57Z</dcterms:created>
  <dcterms:modified xsi:type="dcterms:W3CDTF">2025-07-21T14:59:33Z</dcterms:modified>
</cp:coreProperties>
</file>