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9"/>
  </p:notesMasterIdLst>
  <p:sldIdLst>
    <p:sldId id="257" r:id="rId2"/>
    <p:sldId id="303" r:id="rId3"/>
    <p:sldId id="304" r:id="rId4"/>
    <p:sldId id="292" r:id="rId5"/>
    <p:sldId id="294" r:id="rId6"/>
    <p:sldId id="295" r:id="rId7"/>
    <p:sldId id="296" r:id="rId8"/>
    <p:sldId id="297" r:id="rId9"/>
    <p:sldId id="298" r:id="rId10"/>
    <p:sldId id="300" r:id="rId11"/>
    <p:sldId id="305" r:id="rId12"/>
    <p:sldId id="299" r:id="rId13"/>
    <p:sldId id="306" r:id="rId14"/>
    <p:sldId id="307" r:id="rId15"/>
    <p:sldId id="301" r:id="rId16"/>
    <p:sldId id="308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E90802"/>
    <a:srgbClr val="E1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482E0-DD40-43C9-AF72-4D16F6B0D198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74181-CFA0-4C64-AE99-8A35DDB6C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44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5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761A-615D-7E09-C857-BEC1791FD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C4571-6F19-A413-AB56-EAF5F403B3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BAC8BB-FFD8-0EC9-3544-B8D06D813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C0F82-873B-FE54-8669-752BF7482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51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47CC8-B10E-7305-7455-E630E57BC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E513A7-7BDC-E4B9-1B8C-82AF2CB85B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E2E7D-F986-A16C-8885-B7B5EBF61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D42CA-5F3F-021A-FE7C-7C2F2B6636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8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23FA9-2C69-8E15-9BF9-43F33B7A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DF756-00DB-1788-14DD-97A627BA5E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B8146C-5610-A377-4F2A-1D81BCEEC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BC5DA-9CA8-6F73-CCBB-304876909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00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DF15-4B9E-1FF0-C04A-C295CCF3D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F396F-EEF6-51D0-198C-AF731E8EEA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6BC51-D695-87F0-7360-7024896FEE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D738A-4EAE-ACB5-ABB0-CFEF2A370A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3382-496B-C176-A10A-7188AB21E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924B88-31A4-DF8D-D500-4D26758093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DF5612-D403-52FB-7CE0-AFDC912DB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9744B-8B18-0FA7-DD23-5038E2AA1F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93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ADBB8-FB8B-1B55-8892-5486B304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0C9C2-FFE0-0F73-0514-A7BA4742F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752BC-F379-2F5C-259F-4D34CA156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A29D8-8953-2500-06F5-EFC178754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3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B6F84-466C-FF54-E6A1-37575F462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DFEA93-F5D2-6A51-075B-02F226D0C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7C8453-1FE7-D234-1EE0-A33CF5049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7888B-3347-228B-90B9-FF69E39D7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74181-CFA0-4C64-AE99-8A35DDB6CB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64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46912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0871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38426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70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60801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99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6914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277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7638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998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3763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08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3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ts.ttu.edu/international/StaffDirectory/index.php#:~:text=International%20Student%20%26%20Scholar%20Services%20(ISSS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depts.ttu.edu/internationa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tu-isss.terradotta.com/_port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ia.isss@ttu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pts.ttu.edu/housing/halls/mail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94.cbp.dhs.gov/search/recent-searc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lovepdf.com/compress_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depts.ttu.edu/internationa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tu-isss.terradotta.com/_porta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69D0-215C-456D-BCBB-221013B58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527126"/>
            <a:ext cx="9966960" cy="2240862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Check-In</a:t>
            </a:r>
            <a:b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Summer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492C2-C258-4EEB-84F4-B4D81AE21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070" y="3011557"/>
            <a:ext cx="8767860" cy="138816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How to complete Check-In for Summer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B0FA21-E393-13FC-FD51-B58AB437BC50}"/>
              </a:ext>
            </a:extLst>
          </p:cNvPr>
          <p:cNvSpPr txBox="1"/>
          <p:nvPr/>
        </p:nvSpPr>
        <p:spPr>
          <a:xfrm>
            <a:off x="858716" y="4226144"/>
            <a:ext cx="10474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Important:</a:t>
            </a:r>
            <a:r>
              <a:rPr lang="en-US" sz="3200" b="0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 Completing Check-In is critical to maintaining your F-1 visa status. </a:t>
            </a:r>
            <a:r>
              <a:rPr lang="en-US" sz="3200" b="1" i="0" dirty="0">
                <a:solidFill>
                  <a:srgbClr val="E90802"/>
                </a:solidFill>
                <a:effectLst/>
                <a:latin typeface="Aptos" panose="020B0004020202020204" pitchFamily="34" charset="0"/>
              </a:rPr>
              <a:t>Failure to do so may lead to termination &amp; </a:t>
            </a:r>
            <a:r>
              <a:rPr lang="en-US" sz="3200" b="1" dirty="0">
                <a:solidFill>
                  <a:srgbClr val="E90802"/>
                </a:solidFill>
                <a:latin typeface="Aptos" panose="020B0004020202020204" pitchFamily="34" charset="0"/>
              </a:rPr>
              <a:t>illegal status within the US.</a:t>
            </a:r>
            <a:endParaRPr lang="en-US" sz="3200" b="1" dirty="0">
              <a:solidFill>
                <a:srgbClr val="E908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686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0D379-177E-AE41-9EDA-6C9C101C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00B868F-609F-B8D8-2F3E-07C430AD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682" y="292604"/>
            <a:ext cx="7586634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Congrats!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7B6437-4A15-9762-CCA7-D4C218681596}"/>
              </a:ext>
            </a:extLst>
          </p:cNvPr>
          <p:cNvSpPr txBox="1"/>
          <p:nvPr/>
        </p:nvSpPr>
        <p:spPr>
          <a:xfrm>
            <a:off x="1802148" y="1895185"/>
            <a:ext cx="8587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You’ve completed the Check-In instructions!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If you have any questions, please contact your assigned International Student Advisor </a:t>
            </a:r>
            <a:r>
              <a:rPr lang="en-US" sz="3200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200" dirty="0"/>
              <a:t>.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Welcome to Lubbock, Texas, and welcome to Texas Tech University. We’re so glad to have you here!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hlinkClick r:id="rId4"/>
            <a:extLst>
              <a:ext uri="{FF2B5EF4-FFF2-40B4-BE49-F238E27FC236}">
                <a16:creationId xmlns:a16="http://schemas.microsoft.com/office/drawing/2014/main" id="{672FC2C0-FBE1-9E5F-0669-084C23320A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793" y="5188394"/>
            <a:ext cx="5858413" cy="133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701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5032C-45C8-C898-74BB-57F0BD57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C624EC-79D8-E169-3504-1AB35268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04D42-6BF9-DB9B-B1F7-A2F34DAB7F12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How do I login to the new ISSS Student Portal?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94832-A61E-631F-467A-F97E7B9909E5}"/>
              </a:ext>
            </a:extLst>
          </p:cNvPr>
          <p:cNvSpPr txBox="1"/>
          <p:nvPr/>
        </p:nvSpPr>
        <p:spPr>
          <a:xfrm>
            <a:off x="1146166" y="2555220"/>
            <a:ext cx="98996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Login to the new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ISSS Student Portal here</a:t>
            </a:r>
            <a:r>
              <a:rPr lang="en-US" sz="3200" b="0" i="0" dirty="0">
                <a:solidFill>
                  <a:srgbClr val="00B0F0"/>
                </a:solidFill>
                <a:effectLst/>
                <a:latin typeface="Neue Helvetica W01"/>
              </a:rPr>
              <a:t> 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using your 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Neue Helvetica W01"/>
              </a:rPr>
              <a:t>TTU username 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and </a:t>
            </a:r>
            <a:r>
              <a:rPr lang="en-US" sz="3200" b="1" i="0" dirty="0">
                <a:solidFill>
                  <a:srgbClr val="222222"/>
                </a:solidFill>
                <a:effectLst/>
                <a:latin typeface="Neue Helvetica W01"/>
              </a:rPr>
              <a:t>password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. This is the same information you would use to login to the TTU </a:t>
            </a:r>
            <a:r>
              <a:rPr lang="en-US" sz="3200" b="0" i="0" dirty="0" err="1">
                <a:solidFill>
                  <a:srgbClr val="222222"/>
                </a:solidFill>
                <a:effectLst/>
                <a:latin typeface="Neue Helvetica W01"/>
              </a:rPr>
              <a:t>eRaider</a:t>
            </a: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 account.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0" i="0" dirty="0">
                <a:solidFill>
                  <a:srgbClr val="222222"/>
                </a:solidFill>
                <a:effectLst/>
                <a:latin typeface="Neue Helvetica W01"/>
              </a:rPr>
              <a:t>If you have trouble logging in, please contact our offices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oia.isss@ttu.edu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575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F7C19-9383-74F0-C760-98F6EECC1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B47C28-35C9-C2E3-E688-1BDA38D9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43C5D0-B175-3A0D-62B6-52287AF0510C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3308B-1491-5B67-F15D-03779BC22EDF}"/>
              </a:ext>
            </a:extLst>
          </p:cNvPr>
          <p:cNvSpPr txBox="1"/>
          <p:nvPr/>
        </p:nvSpPr>
        <p:spPr>
          <a:xfrm>
            <a:off x="596629" y="2501597"/>
            <a:ext cx="10998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Please use the address where you are currently residing for your TTU program. It should include: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b="1" dirty="0"/>
              <a:t>Street Name, Apartment Number, City, State, Zip Code</a:t>
            </a:r>
          </a:p>
          <a:p>
            <a:pPr algn="ctr"/>
            <a:r>
              <a:rPr lang="en-US" sz="1600" i="1" dirty="0"/>
              <a:t>If you are staying in a student dorm, please include the </a:t>
            </a:r>
            <a:r>
              <a:rPr lang="en-US" sz="1600" b="1" i="1" dirty="0"/>
              <a:t>room number </a:t>
            </a:r>
            <a:r>
              <a:rPr lang="en-US" sz="1600" i="1" dirty="0"/>
              <a:t>and </a:t>
            </a:r>
            <a:r>
              <a:rPr lang="en-US" sz="1600" b="1" i="1" dirty="0"/>
              <a:t>bedspace</a:t>
            </a:r>
            <a:r>
              <a:rPr lang="en-US" sz="1600" i="1" dirty="0"/>
              <a:t> (A, B, C or D)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If your address is temporary, please remember to provide your new, permanent address to your ISSS advisor when you’ve relocated. This is required by F-1 visa regulations.</a:t>
            </a:r>
          </a:p>
        </p:txBody>
      </p:sp>
    </p:spTree>
    <p:extLst>
      <p:ext uri="{BB962C8B-B14F-4D97-AF65-F5344CB8AC3E}">
        <p14:creationId xmlns:p14="http://schemas.microsoft.com/office/powerpoint/2010/main" val="217368809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66485-DD8C-9D18-B36E-F5FAC518E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41A4D91-0CD6-2706-0814-23406C82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AB110-8A3A-06CC-F055-9A4B8EDF24B2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9865B7-907B-43C6-AD3B-7161EFE02631}"/>
              </a:ext>
            </a:extLst>
          </p:cNvPr>
          <p:cNvSpPr txBox="1"/>
          <p:nvPr/>
        </p:nvSpPr>
        <p:spPr>
          <a:xfrm>
            <a:off x="596629" y="2351225"/>
            <a:ext cx="10998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Neue Helvetica W01"/>
              </a:rPr>
              <a:t>OFF-CAMPUS EXAMPLE: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For a student living off-campus in an apartment, the address may look like: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Heritage Apartments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3114 4th St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Apartment #102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Lubbock, TX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79415</a:t>
            </a:r>
          </a:p>
          <a:p>
            <a:pPr algn="ctr"/>
            <a:endParaRPr lang="en-US" sz="2400" dirty="0">
              <a:latin typeface="Neue Helvetica W01"/>
            </a:endParaRPr>
          </a:p>
          <a:p>
            <a:pPr algn="ctr"/>
            <a:r>
              <a:rPr lang="en-US" sz="2400" b="0" i="0" dirty="0">
                <a:effectLst/>
                <a:latin typeface="Neue Helvetica W01"/>
              </a:rPr>
              <a:t>You may use 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Google Maps</a:t>
            </a:r>
            <a:r>
              <a:rPr lang="en-US" sz="2400" b="0" i="0" dirty="0">
                <a:effectLst/>
                <a:latin typeface="Neue Helvetica W01"/>
              </a:rPr>
              <a:t> to help determine your correct address.</a:t>
            </a:r>
          </a:p>
        </p:txBody>
      </p:sp>
    </p:spTree>
    <p:extLst>
      <p:ext uri="{BB962C8B-B14F-4D97-AF65-F5344CB8AC3E}">
        <p14:creationId xmlns:p14="http://schemas.microsoft.com/office/powerpoint/2010/main" val="45659481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1992C-8E2B-FFD7-4C59-FE5186579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F9D563B-3630-978D-4A11-EEADE84F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EEE2D-AC21-968D-5793-E3D9597C60CF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should I use as my address?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34FE4D-4BB1-6FEF-74B8-BDBD63005778}"/>
              </a:ext>
            </a:extLst>
          </p:cNvPr>
          <p:cNvSpPr txBox="1"/>
          <p:nvPr/>
        </p:nvSpPr>
        <p:spPr>
          <a:xfrm>
            <a:off x="596629" y="2351225"/>
            <a:ext cx="109987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>
                <a:effectLst/>
                <a:latin typeface="Neue Helvetica W01"/>
              </a:rPr>
              <a:t>ON-CAMPUS EXAMPLE: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For a student living on-campus in the</a:t>
            </a:r>
            <a:r>
              <a:rPr lang="en-US" sz="2400" b="1" i="0" dirty="0">
                <a:effectLst/>
                <a:latin typeface="Neue Helvetica W01"/>
              </a:rPr>
              <a:t> Murdough dorms</a:t>
            </a:r>
            <a:r>
              <a:rPr lang="en-US" sz="2400" b="0" i="0" dirty="0">
                <a:effectLst/>
                <a:latin typeface="Neue Helvetica W01"/>
              </a:rPr>
              <a:t> in room 34, bedspace A, the address will be: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34A Murdough - TTU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Lubbock, TX</a:t>
            </a:r>
            <a:br>
              <a:rPr lang="en-US" sz="2400" dirty="0"/>
            </a:br>
            <a:r>
              <a:rPr lang="en-US" sz="2400" b="0" i="0" dirty="0">
                <a:effectLst/>
                <a:latin typeface="Neue Helvetica W01"/>
              </a:rPr>
              <a:t>79406-0011</a:t>
            </a:r>
            <a:br>
              <a:rPr lang="en-US" sz="2400" b="0" i="1" dirty="0">
                <a:effectLst/>
                <a:latin typeface="Neue Helvetica W01"/>
              </a:rPr>
            </a:br>
            <a:br>
              <a:rPr lang="en-US" sz="2400" b="0" i="1" dirty="0">
                <a:effectLst/>
                <a:latin typeface="Neue Helvetica W01"/>
              </a:rPr>
            </a:br>
            <a:r>
              <a:rPr lang="en-US" sz="2400" b="0" i="0" dirty="0">
                <a:effectLst/>
                <a:latin typeface="Neue Helvetica W01"/>
              </a:rPr>
              <a:t>You can also use this </a:t>
            </a:r>
            <a:r>
              <a:rPr lang="en-US" sz="24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TTU Student Housing generator</a:t>
            </a:r>
            <a:r>
              <a:rPr lang="en-US" sz="2400" b="0" i="0" dirty="0">
                <a:solidFill>
                  <a:srgbClr val="00B0F0"/>
                </a:solidFill>
                <a:effectLst/>
                <a:latin typeface="Neue Helvetica W01"/>
              </a:rPr>
              <a:t> </a:t>
            </a:r>
            <a:r>
              <a:rPr lang="en-US" sz="2400" b="0" i="0" dirty="0">
                <a:effectLst/>
                <a:latin typeface="Neue Helvetica W01"/>
              </a:rPr>
              <a:t>to learn what your address is.</a:t>
            </a:r>
          </a:p>
        </p:txBody>
      </p:sp>
    </p:spTree>
    <p:extLst>
      <p:ext uri="{BB962C8B-B14F-4D97-AF65-F5344CB8AC3E}">
        <p14:creationId xmlns:p14="http://schemas.microsoft.com/office/powerpoint/2010/main" val="331141226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F0FD-A702-8087-F1FE-BD554490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76FC985-FF0C-3254-9588-FFB89BE6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CCE9A-7D75-DF4E-742F-1C280A546239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What is an I-94 and how do I get it?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00711-FDC5-DE98-667D-3AAC0825C888}"/>
              </a:ext>
            </a:extLst>
          </p:cNvPr>
          <p:cNvSpPr txBox="1"/>
          <p:nvPr/>
        </p:nvSpPr>
        <p:spPr>
          <a:xfrm>
            <a:off x="1146166" y="2811252"/>
            <a:ext cx="9899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An I-94 is an arrival/departure record issued to those who are admitted to the US. An I-94 record can be retrieved on the Department of Homeland Security’s website:</a:t>
            </a:r>
          </a:p>
        </p:txBody>
      </p:sp>
      <p:sp>
        <p:nvSpPr>
          <p:cNvPr id="3" name="Rectangle: Rounded Corners 2">
            <a:hlinkClick r:id="rId3"/>
            <a:extLst>
              <a:ext uri="{FF2B5EF4-FFF2-40B4-BE49-F238E27FC236}">
                <a16:creationId xmlns:a16="http://schemas.microsoft.com/office/drawing/2014/main" id="{0B18769C-9C13-B0D6-2A59-F5E5DBB6A81B}"/>
              </a:ext>
            </a:extLst>
          </p:cNvPr>
          <p:cNvSpPr/>
          <p:nvPr/>
        </p:nvSpPr>
        <p:spPr>
          <a:xfrm>
            <a:off x="3933713" y="4840937"/>
            <a:ext cx="4324574" cy="1366221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Get Most Recent I-94 here</a:t>
            </a:r>
          </a:p>
        </p:txBody>
      </p:sp>
    </p:spTree>
    <p:extLst>
      <p:ext uri="{BB962C8B-B14F-4D97-AF65-F5344CB8AC3E}">
        <p14:creationId xmlns:p14="http://schemas.microsoft.com/office/powerpoint/2010/main" val="42391433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E13BB-8899-7216-0150-B51A10376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7595CC3-7165-0CF0-76EC-D7885461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FAQs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C3503A-106C-EEF8-0BF3-14C14B26783C}"/>
              </a:ext>
            </a:extLst>
          </p:cNvPr>
          <p:cNvSpPr txBox="1"/>
          <p:nvPr/>
        </p:nvSpPr>
        <p:spPr>
          <a:xfrm>
            <a:off x="797035" y="1643339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/>
              <a:t>I can’t upload my documents for check-in.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99521-FF55-3CF0-C885-58C861DC517D}"/>
              </a:ext>
            </a:extLst>
          </p:cNvPr>
          <p:cNvSpPr txBox="1"/>
          <p:nvPr/>
        </p:nvSpPr>
        <p:spPr>
          <a:xfrm>
            <a:off x="1169491" y="2591796"/>
            <a:ext cx="9899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The ISSS Student Portal system will not allow uploads with file sizes larger than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eue Helvetica W01"/>
              </a:rPr>
              <a:t>1.5 MB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 If you can't upload your file due to file size, you can compress it using online compression generators, such as </a:t>
            </a:r>
            <a:r>
              <a:rPr lang="en-US" sz="3200" b="1" i="0" dirty="0">
                <a:solidFill>
                  <a:srgbClr val="00B0F0"/>
                </a:solidFill>
                <a:effectLst/>
                <a:latin typeface="Neue Helvetica W0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one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</a:t>
            </a:r>
            <a:br>
              <a:rPr lang="en-US" sz="3200" dirty="0"/>
            </a:br>
            <a:br>
              <a:rPr lang="en-US" sz="3200" dirty="0"/>
            </a:b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Please make sure you upload files in your ISSS Student Portal that are </a:t>
            </a:r>
            <a:r>
              <a:rPr lang="en-US" sz="3200" b="1" i="0" dirty="0">
                <a:solidFill>
                  <a:srgbClr val="333333"/>
                </a:solidFill>
                <a:effectLst/>
                <a:latin typeface="Neue Helvetica W01"/>
              </a:rPr>
              <a:t>1.5 MB or smaller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Neue Helvetica W01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269526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square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1DB186CC-DAFC-9FC2-CB02-C5463D67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072" y="2324356"/>
            <a:ext cx="9689856" cy="22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918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0326A-5A08-1E78-EC13-6D520CE7C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AC81A6-91EC-C23E-E410-2D1EBA98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2" y="2024497"/>
            <a:ext cx="9445215" cy="389774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You may only complete the check-in process when you are </a:t>
            </a:r>
            <a:r>
              <a:rPr lang="en-US" sz="3600" b="1" dirty="0">
                <a:solidFill>
                  <a:srgbClr val="FF0000"/>
                </a:solidFill>
              </a:rPr>
              <a:t>physically in the US </a:t>
            </a:r>
            <a:r>
              <a:rPr lang="en-US" sz="3600" dirty="0">
                <a:solidFill>
                  <a:schemeClr val="tx1"/>
                </a:solidFill>
              </a:rPr>
              <a:t>and have </a:t>
            </a:r>
            <a:r>
              <a:rPr lang="en-US" sz="3600" b="1" dirty="0">
                <a:solidFill>
                  <a:srgbClr val="FF0000"/>
                </a:solidFill>
              </a:rPr>
              <a:t>secured a physical address in Lubbock!</a:t>
            </a:r>
            <a:br>
              <a:rPr lang="en-US" sz="3600" b="1" dirty="0">
                <a:solidFill>
                  <a:srgbClr val="FF0000"/>
                </a:solidFill>
              </a:rPr>
            </a:br>
            <a:br>
              <a:rPr lang="en-US" sz="3600" b="1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If your program is in Amarillo or El Paso, please report the physical address you have there as part of your check-in process.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E98FC1-795E-06B3-816B-6F5AE46B9E13}"/>
              </a:ext>
            </a:extLst>
          </p:cNvPr>
          <p:cNvSpPr txBox="1">
            <a:spLocks/>
          </p:cNvSpPr>
          <p:nvPr/>
        </p:nvSpPr>
        <p:spPr>
          <a:xfrm>
            <a:off x="3762039" y="266880"/>
            <a:ext cx="4667922" cy="17576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>
                <a:solidFill>
                  <a:srgbClr val="FF0000"/>
                </a:solidFill>
              </a:rPr>
              <a:t>NOTICE:</a:t>
            </a:r>
          </a:p>
        </p:txBody>
      </p:sp>
    </p:spTree>
    <p:extLst>
      <p:ext uri="{BB962C8B-B14F-4D97-AF65-F5344CB8AC3E}">
        <p14:creationId xmlns:p14="http://schemas.microsoft.com/office/powerpoint/2010/main" val="3756977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4B5B1-5F42-3510-D757-03A2328E5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3DB0E3-F11C-AAB3-E87D-526E9B5D1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392" y="1480127"/>
            <a:ext cx="9445215" cy="3897746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How to complete the Check-In Process:</a:t>
            </a:r>
          </a:p>
        </p:txBody>
      </p:sp>
    </p:spTree>
    <p:extLst>
      <p:ext uri="{BB962C8B-B14F-4D97-AF65-F5344CB8AC3E}">
        <p14:creationId xmlns:p14="http://schemas.microsoft.com/office/powerpoint/2010/main" val="17109747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372AC7-EB16-E491-10A3-AECBF440B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1DECA-F4E0-C568-3320-560B2ED2F152}"/>
              </a:ext>
            </a:extLst>
          </p:cNvPr>
          <p:cNvSpPr txBox="1"/>
          <p:nvPr/>
        </p:nvSpPr>
        <p:spPr>
          <a:xfrm>
            <a:off x="820360" y="1715087"/>
            <a:ext cx="10597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Go to the new </a:t>
            </a:r>
            <a:r>
              <a:rPr lang="en-US" sz="4000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ISSS Student Portal Website</a:t>
            </a:r>
            <a:endParaRPr lang="en-US" sz="4000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/>
              <a:t>(Click the link or scan the QR code)</a:t>
            </a:r>
            <a:endParaRPr lang="en-US" sz="2800" i="1" dirty="0"/>
          </a:p>
        </p:txBody>
      </p:sp>
      <p:pic>
        <p:nvPicPr>
          <p:cNvPr id="10" name="Picture 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44A55D6-7630-41BE-4C67-CF2C9D9860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7" t="7756" r="6847" b="7853"/>
          <a:stretch/>
        </p:blipFill>
        <p:spPr>
          <a:xfrm>
            <a:off x="4240306" y="2802498"/>
            <a:ext cx="3711388" cy="36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90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1896C-280F-24DB-1A83-498DB2D29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20C18-4AF6-4DD3-AEE3-391A84DC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0CFBC-F126-008B-0A4B-A30F000A3107}"/>
              </a:ext>
            </a:extLst>
          </p:cNvPr>
          <p:cNvSpPr txBox="1"/>
          <p:nvPr/>
        </p:nvSpPr>
        <p:spPr>
          <a:xfrm>
            <a:off x="666212" y="1732102"/>
            <a:ext cx="10906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Login using your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Neue Helvetica W01"/>
              </a:rPr>
              <a:t>TTU username 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Neue Helvetica W01"/>
              </a:rPr>
              <a:t>and 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Neue Helvetica W01"/>
              </a:rPr>
              <a:t>password</a:t>
            </a:r>
            <a:endParaRPr lang="en-US" sz="4800" dirty="0"/>
          </a:p>
        </p:txBody>
      </p:sp>
      <p:pic>
        <p:nvPicPr>
          <p:cNvPr id="2" name="Picture 1" descr="A group of people holding a red flag&#10;&#10;Description automatically generated">
            <a:extLst>
              <a:ext uri="{FF2B5EF4-FFF2-40B4-BE49-F238E27FC236}">
                <a16:creationId xmlns:a16="http://schemas.microsoft.com/office/drawing/2014/main" id="{A4D56FBA-A450-442C-9482-2C80CDC68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085" y="2528752"/>
            <a:ext cx="7879829" cy="381255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ED436BB-C898-FF51-67A1-F6562D81BB54}"/>
              </a:ext>
            </a:extLst>
          </p:cNvPr>
          <p:cNvSpPr/>
          <p:nvPr/>
        </p:nvSpPr>
        <p:spPr>
          <a:xfrm>
            <a:off x="9087730" y="2532185"/>
            <a:ext cx="1145133" cy="295422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529FD29-4F01-7DED-4D25-83FDB934942B}"/>
              </a:ext>
            </a:extLst>
          </p:cNvPr>
          <p:cNvSpPr/>
          <p:nvPr/>
        </p:nvSpPr>
        <p:spPr>
          <a:xfrm rot="10800000">
            <a:off x="10035914" y="2325952"/>
            <a:ext cx="1339222" cy="707888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461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6BF79-5745-2FA2-1B26-AE322A0CB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EF324D-FA2F-433F-50F0-3C4194F45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A49BD-6EC4-B5F2-40D0-3D3D19321B37}"/>
              </a:ext>
            </a:extLst>
          </p:cNvPr>
          <p:cNvSpPr txBox="1"/>
          <p:nvPr/>
        </p:nvSpPr>
        <p:spPr>
          <a:xfrm>
            <a:off x="820360" y="1715087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the “Control Center” Tab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22A51F-937A-22D0-438F-81B94AB70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56085" y="2544202"/>
            <a:ext cx="7879829" cy="37816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91BE39C-6C54-6264-E5DF-22C3478AA99D}"/>
              </a:ext>
            </a:extLst>
          </p:cNvPr>
          <p:cNvSpPr/>
          <p:nvPr/>
        </p:nvSpPr>
        <p:spPr>
          <a:xfrm>
            <a:off x="9045526" y="3671668"/>
            <a:ext cx="1145133" cy="295422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C6F9DBC-8158-8B0F-D22E-98716DCA1DCD}"/>
              </a:ext>
            </a:extLst>
          </p:cNvPr>
          <p:cNvSpPr/>
          <p:nvPr/>
        </p:nvSpPr>
        <p:spPr>
          <a:xfrm rot="10800000">
            <a:off x="10162524" y="3406342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401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9F127-6EAE-8CEA-A5D4-F9731CA40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C815C72-AD8E-490C-A7DF-8C3BF36F4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62C8F7-C2B6-4872-A074-8AB946DB3565}"/>
              </a:ext>
            </a:extLst>
          </p:cNvPr>
          <p:cNvSpPr txBox="1"/>
          <p:nvPr/>
        </p:nvSpPr>
        <p:spPr>
          <a:xfrm>
            <a:off x="820360" y="1715087"/>
            <a:ext cx="1059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the “F-1 Immigration Check-in” icon</a:t>
            </a:r>
            <a:endParaRPr lang="en-US"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1CCB41-E934-4B71-528E-9DA6CA5D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90224" y="2544202"/>
            <a:ext cx="7811550" cy="378165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D433E86-7AE2-B88E-E869-64C33344C0A8}"/>
              </a:ext>
            </a:extLst>
          </p:cNvPr>
          <p:cNvSpPr/>
          <p:nvPr/>
        </p:nvSpPr>
        <p:spPr>
          <a:xfrm>
            <a:off x="7765366" y="5205046"/>
            <a:ext cx="1069145" cy="844061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2530A71-6079-B911-8C1C-D1267378DD29}"/>
              </a:ext>
            </a:extLst>
          </p:cNvPr>
          <p:cNvSpPr/>
          <p:nvPr/>
        </p:nvSpPr>
        <p:spPr>
          <a:xfrm rot="10800000">
            <a:off x="9037109" y="5205046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187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E8755-2992-7456-B184-2CD7C03B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1F2BB4A-622C-930E-FB4A-BAF39233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B6DAF3-6642-A3BE-FB8F-555D64D33F23}"/>
              </a:ext>
            </a:extLst>
          </p:cNvPr>
          <p:cNvSpPr txBox="1"/>
          <p:nvPr/>
        </p:nvSpPr>
        <p:spPr>
          <a:xfrm>
            <a:off x="820360" y="1715087"/>
            <a:ext cx="10597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Fill out </a:t>
            </a:r>
            <a:r>
              <a:rPr lang="en-US" sz="2800" b="1" u="sng" dirty="0"/>
              <a:t>all</a:t>
            </a:r>
            <a:r>
              <a:rPr lang="en-US" sz="2800" dirty="0"/>
              <a:t> questions and upload </a:t>
            </a:r>
            <a:r>
              <a:rPr lang="en-US" sz="2800" b="1" u="sng" dirty="0"/>
              <a:t>all</a:t>
            </a:r>
            <a:r>
              <a:rPr lang="en-US" sz="2800" dirty="0"/>
              <a:t> documents, then click submit.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C74E0-AD3B-33CF-4842-ACF89AC531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90224" y="2547064"/>
            <a:ext cx="7811550" cy="377592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BB0D55-3DBA-9BC1-D84C-2E841E4D29F4}"/>
              </a:ext>
            </a:extLst>
          </p:cNvPr>
          <p:cNvSpPr/>
          <p:nvPr/>
        </p:nvSpPr>
        <p:spPr>
          <a:xfrm>
            <a:off x="8018584" y="5556738"/>
            <a:ext cx="661182" cy="393895"/>
          </a:xfrm>
          <a:prstGeom prst="ellipse">
            <a:avLst/>
          </a:prstGeom>
          <a:noFill/>
          <a:ln w="3810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D674BA2-D591-FE84-2D08-B41099472B28}"/>
              </a:ext>
            </a:extLst>
          </p:cNvPr>
          <p:cNvSpPr/>
          <p:nvPr/>
        </p:nvSpPr>
        <p:spPr>
          <a:xfrm rot="10800000">
            <a:off x="8783890" y="5326580"/>
            <a:ext cx="1446790" cy="854209"/>
          </a:xfrm>
          <a:prstGeom prst="rightArrow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268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39625-B170-2A83-1CC1-4A266ED22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C577279-BA0E-461B-C91A-C41E8122A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68" y="286979"/>
            <a:ext cx="6338515" cy="1356360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E10600"/>
                </a:solidFill>
              </a:rPr>
              <a:t>Step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8408D5-1FA2-B1D5-9E6D-3CC13F63D2D8}"/>
              </a:ext>
            </a:extLst>
          </p:cNvPr>
          <p:cNvSpPr txBox="1"/>
          <p:nvPr/>
        </p:nvSpPr>
        <p:spPr>
          <a:xfrm>
            <a:off x="797035" y="1843950"/>
            <a:ext cx="105979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You will receive an email receipt that you have completed Check-In.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Your “Continued Attendance” I-20 will be available in your ISSS Student Portal within 3 business days.</a:t>
            </a:r>
          </a:p>
        </p:txBody>
      </p:sp>
    </p:spTree>
    <p:extLst>
      <p:ext uri="{BB962C8B-B14F-4D97-AF65-F5344CB8AC3E}">
        <p14:creationId xmlns:p14="http://schemas.microsoft.com/office/powerpoint/2010/main" val="1279332492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PT PPT Theme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T PPT Theme" id="{963E637C-479C-46DB-A1A8-9140BF3F26AC}" vid="{FF9C85CB-EDF1-417E-B51B-CC8C92D61C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Check In - Spring 2025 PPT</Template>
  <TotalTime>178</TotalTime>
  <Words>648</Words>
  <Application>Microsoft Office PowerPoint</Application>
  <PresentationFormat>Widescreen</PresentationFormat>
  <Paragraphs>61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Calibri</vt:lpstr>
      <vt:lpstr>Corbel</vt:lpstr>
      <vt:lpstr>Neue Helvetica W01</vt:lpstr>
      <vt:lpstr>OPT PPT Theme</vt:lpstr>
      <vt:lpstr>Check-In Summer 2025</vt:lpstr>
      <vt:lpstr>You may only complete the check-in process when you are physically in the US and have secured a physical address in Lubbock!  If your program is in Amarillo or El Paso, please report the physical address you have there as part of your check-in process.</vt:lpstr>
      <vt:lpstr>How to complete the Check-In Process:</vt:lpstr>
      <vt:lpstr>Step 1</vt:lpstr>
      <vt:lpstr>Step 2</vt:lpstr>
      <vt:lpstr>Step 3</vt:lpstr>
      <vt:lpstr>Step 4</vt:lpstr>
      <vt:lpstr>Step 5</vt:lpstr>
      <vt:lpstr>Step 6</vt:lpstr>
      <vt:lpstr>Congrats!</vt:lpstr>
      <vt:lpstr>FAQs</vt:lpstr>
      <vt:lpstr>FAQs</vt:lpstr>
      <vt:lpstr>FAQs</vt:lpstr>
      <vt:lpstr>FAQs</vt:lpstr>
      <vt:lpstr>FAQs</vt:lpstr>
      <vt:lpstr>FAQs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Reimer, Allison</dc:creator>
  <cp:lastModifiedBy>Reimer, Allison</cp:lastModifiedBy>
  <cp:revision>14</cp:revision>
  <dcterms:created xsi:type="dcterms:W3CDTF">2024-12-13T21:36:57Z</dcterms:created>
  <dcterms:modified xsi:type="dcterms:W3CDTF">2025-05-01T14:59:22Z</dcterms:modified>
</cp:coreProperties>
</file>