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0FF57E-46E4-480E-993D-6DA7B80BD392}" v="37" dt="2026-03-24T14:01:56.298"/>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798"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rrigan, Maggie" userId="cad34459-c979-4bf5-bc87-860f62c21d45" providerId="ADAL" clId="{4432E653-E446-403C-B8F9-5D60DE06C4B2}"/>
    <pc:docChg chg="modSld modMainMaster">
      <pc:chgData name="Corrigan, Maggie" userId="cad34459-c979-4bf5-bc87-860f62c21d45" providerId="ADAL" clId="{4432E653-E446-403C-B8F9-5D60DE06C4B2}" dt="2026-03-24T14:01:56.298" v="193"/>
      <pc:docMkLst>
        <pc:docMk/>
      </pc:docMkLst>
      <pc:sldChg chg="addSp modSp mod setBg">
        <pc:chgData name="Corrigan, Maggie" userId="cad34459-c979-4bf5-bc87-860f62c21d45" providerId="ADAL" clId="{4432E653-E446-403C-B8F9-5D60DE06C4B2}" dt="2026-03-24T13:59:23.135" v="152" actId="1076"/>
        <pc:sldMkLst>
          <pc:docMk/>
          <pc:sldMk cId="0" sldId="256"/>
        </pc:sldMkLst>
        <pc:picChg chg="mod">
          <ac:chgData name="Corrigan, Maggie" userId="cad34459-c979-4bf5-bc87-860f62c21d45" providerId="ADAL" clId="{4432E653-E446-403C-B8F9-5D60DE06C4B2}" dt="2026-03-19T16:12:04.829" v="4" actId="962"/>
          <ac:picMkLst>
            <pc:docMk/>
            <pc:sldMk cId="0" sldId="256"/>
            <ac:picMk id="5" creationId="{00000000-0000-0000-0000-000000000000}"/>
          </ac:picMkLst>
        </pc:picChg>
        <pc:picChg chg="add mod">
          <ac:chgData name="Corrigan, Maggie" userId="cad34459-c979-4bf5-bc87-860f62c21d45" providerId="ADAL" clId="{4432E653-E446-403C-B8F9-5D60DE06C4B2}" dt="2026-03-24T13:59:23.135" v="152" actId="1076"/>
          <ac:picMkLst>
            <pc:docMk/>
            <pc:sldMk cId="0" sldId="256"/>
            <ac:picMk id="7" creationId="{4137DE05-FC7B-D09F-EDCF-A3D88896A80F}"/>
          </ac:picMkLst>
        </pc:picChg>
      </pc:sldChg>
      <pc:sldChg chg="addSp modSp">
        <pc:chgData name="Corrigan, Maggie" userId="cad34459-c979-4bf5-bc87-860f62c21d45" providerId="ADAL" clId="{4432E653-E446-403C-B8F9-5D60DE06C4B2}" dt="2026-03-24T13:59:27.378" v="153"/>
        <pc:sldMkLst>
          <pc:docMk/>
          <pc:sldMk cId="0" sldId="257"/>
        </pc:sldMkLst>
        <pc:picChg chg="add mod">
          <ac:chgData name="Corrigan, Maggie" userId="cad34459-c979-4bf5-bc87-860f62c21d45" providerId="ADAL" clId="{4432E653-E446-403C-B8F9-5D60DE06C4B2}" dt="2026-03-24T13:59:27.378" v="153"/>
          <ac:picMkLst>
            <pc:docMk/>
            <pc:sldMk cId="0" sldId="257"/>
            <ac:picMk id="4" creationId="{CB6B26E2-3458-E2B0-6AF1-43BFA84203BC}"/>
          </ac:picMkLst>
        </pc:picChg>
      </pc:sldChg>
      <pc:sldChg chg="addSp modSp">
        <pc:chgData name="Corrigan, Maggie" userId="cad34459-c979-4bf5-bc87-860f62c21d45" providerId="ADAL" clId="{4432E653-E446-403C-B8F9-5D60DE06C4B2}" dt="2026-03-24T13:59:38.573" v="154"/>
        <pc:sldMkLst>
          <pc:docMk/>
          <pc:sldMk cId="0" sldId="258"/>
        </pc:sldMkLst>
        <pc:picChg chg="add mod">
          <ac:chgData name="Corrigan, Maggie" userId="cad34459-c979-4bf5-bc87-860f62c21d45" providerId="ADAL" clId="{4432E653-E446-403C-B8F9-5D60DE06C4B2}" dt="2026-03-24T13:59:38.573" v="154"/>
          <ac:picMkLst>
            <pc:docMk/>
            <pc:sldMk cId="0" sldId="258"/>
            <ac:picMk id="4" creationId="{9FD4E0F4-2FE2-FEA9-4C9C-4A40646F4968}"/>
          </ac:picMkLst>
        </pc:picChg>
      </pc:sldChg>
      <pc:sldChg chg="addSp modSp">
        <pc:chgData name="Corrigan, Maggie" userId="cad34459-c979-4bf5-bc87-860f62c21d45" providerId="ADAL" clId="{4432E653-E446-403C-B8F9-5D60DE06C4B2}" dt="2026-03-24T13:59:42.113" v="155"/>
        <pc:sldMkLst>
          <pc:docMk/>
          <pc:sldMk cId="0" sldId="259"/>
        </pc:sldMkLst>
        <pc:picChg chg="add mod">
          <ac:chgData name="Corrigan, Maggie" userId="cad34459-c979-4bf5-bc87-860f62c21d45" providerId="ADAL" clId="{4432E653-E446-403C-B8F9-5D60DE06C4B2}" dt="2026-03-24T13:59:42.113" v="155"/>
          <ac:picMkLst>
            <pc:docMk/>
            <pc:sldMk cId="0" sldId="259"/>
            <ac:picMk id="3" creationId="{4E9AE2EB-A107-BD85-6B1D-B3466DF9E98F}"/>
          </ac:picMkLst>
        </pc:picChg>
      </pc:sldChg>
      <pc:sldChg chg="addSp modSp">
        <pc:chgData name="Corrigan, Maggie" userId="cad34459-c979-4bf5-bc87-860f62c21d45" providerId="ADAL" clId="{4432E653-E446-403C-B8F9-5D60DE06C4B2}" dt="2026-03-24T13:59:44.711" v="156"/>
        <pc:sldMkLst>
          <pc:docMk/>
          <pc:sldMk cId="0" sldId="260"/>
        </pc:sldMkLst>
        <pc:picChg chg="add mod">
          <ac:chgData name="Corrigan, Maggie" userId="cad34459-c979-4bf5-bc87-860f62c21d45" providerId="ADAL" clId="{4432E653-E446-403C-B8F9-5D60DE06C4B2}" dt="2026-03-24T13:59:44.711" v="156"/>
          <ac:picMkLst>
            <pc:docMk/>
            <pc:sldMk cId="0" sldId="260"/>
            <ac:picMk id="4" creationId="{29352944-5E7F-A25B-36E9-0F9DEC159431}"/>
          </ac:picMkLst>
        </pc:picChg>
      </pc:sldChg>
      <pc:sldChg chg="addSp modSp">
        <pc:chgData name="Corrigan, Maggie" userId="cad34459-c979-4bf5-bc87-860f62c21d45" providerId="ADAL" clId="{4432E653-E446-403C-B8F9-5D60DE06C4B2}" dt="2026-03-24T13:59:48.292" v="157"/>
        <pc:sldMkLst>
          <pc:docMk/>
          <pc:sldMk cId="0" sldId="261"/>
        </pc:sldMkLst>
        <pc:picChg chg="add mod">
          <ac:chgData name="Corrigan, Maggie" userId="cad34459-c979-4bf5-bc87-860f62c21d45" providerId="ADAL" clId="{4432E653-E446-403C-B8F9-5D60DE06C4B2}" dt="2026-03-24T13:59:48.292" v="157"/>
          <ac:picMkLst>
            <pc:docMk/>
            <pc:sldMk cId="0" sldId="261"/>
            <ac:picMk id="4" creationId="{F91EAAFE-7F5D-E53C-F007-A7C0EA5AEA5C}"/>
          </ac:picMkLst>
        </pc:picChg>
      </pc:sldChg>
      <pc:sldChg chg="addSp modSp mod">
        <pc:chgData name="Corrigan, Maggie" userId="cad34459-c979-4bf5-bc87-860f62c21d45" providerId="ADAL" clId="{4432E653-E446-403C-B8F9-5D60DE06C4B2}" dt="2026-03-24T13:59:51.020" v="158"/>
        <pc:sldMkLst>
          <pc:docMk/>
          <pc:sldMk cId="0" sldId="262"/>
        </pc:sldMkLst>
        <pc:picChg chg="mod">
          <ac:chgData name="Corrigan, Maggie" userId="cad34459-c979-4bf5-bc87-860f62c21d45" providerId="ADAL" clId="{4432E653-E446-403C-B8F9-5D60DE06C4B2}" dt="2026-03-19T16:28:08.610" v="114" actId="14100"/>
          <ac:picMkLst>
            <pc:docMk/>
            <pc:sldMk cId="0" sldId="262"/>
            <ac:picMk id="3" creationId="{00000000-0000-0000-0000-000000000000}"/>
          </ac:picMkLst>
        </pc:picChg>
        <pc:picChg chg="add mod">
          <ac:chgData name="Corrigan, Maggie" userId="cad34459-c979-4bf5-bc87-860f62c21d45" providerId="ADAL" clId="{4432E653-E446-403C-B8F9-5D60DE06C4B2}" dt="2026-03-24T13:59:51.020" v="158"/>
          <ac:picMkLst>
            <pc:docMk/>
            <pc:sldMk cId="0" sldId="262"/>
            <ac:picMk id="4" creationId="{0FFF432B-7F01-91AD-9875-877C863F9812}"/>
          </ac:picMkLst>
        </pc:picChg>
      </pc:sldChg>
      <pc:sldChg chg="addSp modSp mod">
        <pc:chgData name="Corrigan, Maggie" userId="cad34459-c979-4bf5-bc87-860f62c21d45" providerId="ADAL" clId="{4432E653-E446-403C-B8F9-5D60DE06C4B2}" dt="2026-03-24T13:59:55.262" v="159"/>
        <pc:sldMkLst>
          <pc:docMk/>
          <pc:sldMk cId="0" sldId="263"/>
        </pc:sldMkLst>
        <pc:spChg chg="mod">
          <ac:chgData name="Corrigan, Maggie" userId="cad34459-c979-4bf5-bc87-860f62c21d45" providerId="ADAL" clId="{4432E653-E446-403C-B8F9-5D60DE06C4B2}" dt="2026-03-19T16:27:43.307" v="109" actId="255"/>
          <ac:spMkLst>
            <pc:docMk/>
            <pc:sldMk cId="0" sldId="263"/>
            <ac:spMk id="3" creationId="{00000000-0000-0000-0000-000000000000}"/>
          </ac:spMkLst>
        </pc:spChg>
        <pc:spChg chg="mod">
          <ac:chgData name="Corrigan, Maggie" userId="cad34459-c979-4bf5-bc87-860f62c21d45" providerId="ADAL" clId="{4432E653-E446-403C-B8F9-5D60DE06C4B2}" dt="2026-03-19T16:27:49.454" v="111" actId="1076"/>
          <ac:spMkLst>
            <pc:docMk/>
            <pc:sldMk cId="0" sldId="263"/>
            <ac:spMk id="4" creationId="{00000000-0000-0000-0000-000000000000}"/>
          </ac:spMkLst>
        </pc:spChg>
        <pc:spChg chg="mod">
          <ac:chgData name="Corrigan, Maggie" userId="cad34459-c979-4bf5-bc87-860f62c21d45" providerId="ADAL" clId="{4432E653-E446-403C-B8F9-5D60DE06C4B2}" dt="2026-03-19T16:27:57.604" v="113" actId="1076"/>
          <ac:spMkLst>
            <pc:docMk/>
            <pc:sldMk cId="0" sldId="263"/>
            <ac:spMk id="5" creationId="{00000000-0000-0000-0000-000000000000}"/>
          </ac:spMkLst>
        </pc:spChg>
        <pc:picChg chg="add mod">
          <ac:chgData name="Corrigan, Maggie" userId="cad34459-c979-4bf5-bc87-860f62c21d45" providerId="ADAL" clId="{4432E653-E446-403C-B8F9-5D60DE06C4B2}" dt="2026-03-24T13:59:55.262" v="159"/>
          <ac:picMkLst>
            <pc:docMk/>
            <pc:sldMk cId="0" sldId="263"/>
            <ac:picMk id="6" creationId="{13228A89-5F71-9CA5-B0ED-7B455C781829}"/>
          </ac:picMkLst>
        </pc:picChg>
      </pc:sldChg>
      <pc:sldChg chg="addSp modSp">
        <pc:chgData name="Corrigan, Maggie" userId="cad34459-c979-4bf5-bc87-860f62c21d45" providerId="ADAL" clId="{4432E653-E446-403C-B8F9-5D60DE06C4B2}" dt="2026-03-24T13:59:58.204" v="160"/>
        <pc:sldMkLst>
          <pc:docMk/>
          <pc:sldMk cId="0" sldId="264"/>
        </pc:sldMkLst>
        <pc:picChg chg="add mod">
          <ac:chgData name="Corrigan, Maggie" userId="cad34459-c979-4bf5-bc87-860f62c21d45" providerId="ADAL" clId="{4432E653-E446-403C-B8F9-5D60DE06C4B2}" dt="2026-03-24T13:59:58.204" v="160"/>
          <ac:picMkLst>
            <pc:docMk/>
            <pc:sldMk cId="0" sldId="264"/>
            <ac:picMk id="3" creationId="{39439B92-1B0B-4CEC-6F3A-6EC96D819BA4}"/>
          </ac:picMkLst>
        </pc:picChg>
      </pc:sldChg>
      <pc:sldChg chg="addSp modSp">
        <pc:chgData name="Corrigan, Maggie" userId="cad34459-c979-4bf5-bc87-860f62c21d45" providerId="ADAL" clId="{4432E653-E446-403C-B8F9-5D60DE06C4B2}" dt="2026-03-24T14:00:02.262" v="161"/>
        <pc:sldMkLst>
          <pc:docMk/>
          <pc:sldMk cId="0" sldId="265"/>
        </pc:sldMkLst>
        <pc:picChg chg="add mod">
          <ac:chgData name="Corrigan, Maggie" userId="cad34459-c979-4bf5-bc87-860f62c21d45" providerId="ADAL" clId="{4432E653-E446-403C-B8F9-5D60DE06C4B2}" dt="2026-03-24T14:00:02.262" v="161"/>
          <ac:picMkLst>
            <pc:docMk/>
            <pc:sldMk cId="0" sldId="265"/>
            <ac:picMk id="4" creationId="{FD7C5560-61B5-B38C-868D-03EC67C6C737}"/>
          </ac:picMkLst>
        </pc:picChg>
      </pc:sldChg>
      <pc:sldChg chg="addSp modSp mod">
        <pc:chgData name="Corrigan, Maggie" userId="cad34459-c979-4bf5-bc87-860f62c21d45" providerId="ADAL" clId="{4432E653-E446-403C-B8F9-5D60DE06C4B2}" dt="2026-03-24T14:00:05.347" v="162"/>
        <pc:sldMkLst>
          <pc:docMk/>
          <pc:sldMk cId="0" sldId="266"/>
        </pc:sldMkLst>
        <pc:picChg chg="mod ord">
          <ac:chgData name="Corrigan, Maggie" userId="cad34459-c979-4bf5-bc87-860f62c21d45" providerId="ADAL" clId="{4432E653-E446-403C-B8F9-5D60DE06C4B2}" dt="2026-03-19T16:28:55.562" v="122" actId="13244"/>
          <ac:picMkLst>
            <pc:docMk/>
            <pc:sldMk cId="0" sldId="266"/>
            <ac:picMk id="2" creationId="{00000000-0000-0000-0000-000000000000}"/>
          </ac:picMkLst>
        </pc:picChg>
        <pc:picChg chg="add mod">
          <ac:chgData name="Corrigan, Maggie" userId="cad34459-c979-4bf5-bc87-860f62c21d45" providerId="ADAL" clId="{4432E653-E446-403C-B8F9-5D60DE06C4B2}" dt="2026-03-24T14:00:05.347" v="162"/>
          <ac:picMkLst>
            <pc:docMk/>
            <pc:sldMk cId="0" sldId="266"/>
            <ac:picMk id="5" creationId="{7748CD59-CB87-A57C-5653-F49A8BFA40A4}"/>
          </ac:picMkLst>
        </pc:picChg>
      </pc:sldChg>
      <pc:sldChg chg="addSp modSp mod">
        <pc:chgData name="Corrigan, Maggie" userId="cad34459-c979-4bf5-bc87-860f62c21d45" providerId="ADAL" clId="{4432E653-E446-403C-B8F9-5D60DE06C4B2}" dt="2026-03-24T14:00:08.781" v="163"/>
        <pc:sldMkLst>
          <pc:docMk/>
          <pc:sldMk cId="0" sldId="267"/>
        </pc:sldMkLst>
        <pc:picChg chg="mod">
          <ac:chgData name="Corrigan, Maggie" userId="cad34459-c979-4bf5-bc87-860f62c21d45" providerId="ADAL" clId="{4432E653-E446-403C-B8F9-5D60DE06C4B2}" dt="2026-03-19T16:15:20.730" v="17" actId="962"/>
          <ac:picMkLst>
            <pc:docMk/>
            <pc:sldMk cId="0" sldId="267"/>
            <ac:picMk id="4" creationId="{00000000-0000-0000-0000-000000000000}"/>
          </ac:picMkLst>
        </pc:picChg>
        <pc:picChg chg="add mod">
          <ac:chgData name="Corrigan, Maggie" userId="cad34459-c979-4bf5-bc87-860f62c21d45" providerId="ADAL" clId="{4432E653-E446-403C-B8F9-5D60DE06C4B2}" dt="2026-03-24T14:00:08.781" v="163"/>
          <ac:picMkLst>
            <pc:docMk/>
            <pc:sldMk cId="0" sldId="267"/>
            <ac:picMk id="5" creationId="{3A305717-15CA-2616-9B6F-6CC7AFA2FBF4}"/>
          </ac:picMkLst>
        </pc:picChg>
      </pc:sldChg>
      <pc:sldChg chg="addSp modSp">
        <pc:chgData name="Corrigan, Maggie" userId="cad34459-c979-4bf5-bc87-860f62c21d45" providerId="ADAL" clId="{4432E653-E446-403C-B8F9-5D60DE06C4B2}" dt="2026-03-24T14:00:11.652" v="164"/>
        <pc:sldMkLst>
          <pc:docMk/>
          <pc:sldMk cId="0" sldId="268"/>
        </pc:sldMkLst>
        <pc:picChg chg="add mod">
          <ac:chgData name="Corrigan, Maggie" userId="cad34459-c979-4bf5-bc87-860f62c21d45" providerId="ADAL" clId="{4432E653-E446-403C-B8F9-5D60DE06C4B2}" dt="2026-03-24T14:00:11.652" v="164"/>
          <ac:picMkLst>
            <pc:docMk/>
            <pc:sldMk cId="0" sldId="268"/>
            <ac:picMk id="4" creationId="{97455A58-7FFE-7974-86EF-66F136B0D9E9}"/>
          </ac:picMkLst>
        </pc:picChg>
      </pc:sldChg>
      <pc:sldChg chg="addSp modSp mod">
        <pc:chgData name="Corrigan, Maggie" userId="cad34459-c979-4bf5-bc87-860f62c21d45" providerId="ADAL" clId="{4432E653-E446-403C-B8F9-5D60DE06C4B2}" dt="2026-03-24T14:00:18.263" v="166" actId="1076"/>
        <pc:sldMkLst>
          <pc:docMk/>
          <pc:sldMk cId="0" sldId="269"/>
        </pc:sldMkLst>
        <pc:spChg chg="mod">
          <ac:chgData name="Corrigan, Maggie" userId="cad34459-c979-4bf5-bc87-860f62c21d45" providerId="ADAL" clId="{4432E653-E446-403C-B8F9-5D60DE06C4B2}" dt="2026-03-19T16:15:26.718" v="18" actId="1076"/>
          <ac:spMkLst>
            <pc:docMk/>
            <pc:sldMk cId="0" sldId="269"/>
            <ac:spMk id="4" creationId="{00000000-0000-0000-0000-000000000000}"/>
          </ac:spMkLst>
        </pc:spChg>
        <pc:picChg chg="mod">
          <ac:chgData name="Corrigan, Maggie" userId="cad34459-c979-4bf5-bc87-860f62c21d45" providerId="ADAL" clId="{4432E653-E446-403C-B8F9-5D60DE06C4B2}" dt="2026-03-19T16:15:40.306" v="22" actId="962"/>
          <ac:picMkLst>
            <pc:docMk/>
            <pc:sldMk cId="0" sldId="269"/>
            <ac:picMk id="2" creationId="{00000000-0000-0000-0000-000000000000}"/>
          </ac:picMkLst>
        </pc:picChg>
        <pc:picChg chg="add mod">
          <ac:chgData name="Corrigan, Maggie" userId="cad34459-c979-4bf5-bc87-860f62c21d45" providerId="ADAL" clId="{4432E653-E446-403C-B8F9-5D60DE06C4B2}" dt="2026-03-24T14:00:18.263" v="166" actId="1076"/>
          <ac:picMkLst>
            <pc:docMk/>
            <pc:sldMk cId="0" sldId="269"/>
            <ac:picMk id="5" creationId="{76679433-CFB5-1269-82FC-D9DCF4BF52F0}"/>
          </ac:picMkLst>
        </pc:picChg>
      </pc:sldChg>
      <pc:sldChg chg="addSp modSp">
        <pc:chgData name="Corrigan, Maggie" userId="cad34459-c979-4bf5-bc87-860f62c21d45" providerId="ADAL" clId="{4432E653-E446-403C-B8F9-5D60DE06C4B2}" dt="2026-03-24T14:00:21.006" v="167"/>
        <pc:sldMkLst>
          <pc:docMk/>
          <pc:sldMk cId="0" sldId="270"/>
        </pc:sldMkLst>
        <pc:picChg chg="add mod">
          <ac:chgData name="Corrigan, Maggie" userId="cad34459-c979-4bf5-bc87-860f62c21d45" providerId="ADAL" clId="{4432E653-E446-403C-B8F9-5D60DE06C4B2}" dt="2026-03-24T14:00:21.006" v="167"/>
          <ac:picMkLst>
            <pc:docMk/>
            <pc:sldMk cId="0" sldId="270"/>
            <ac:picMk id="5" creationId="{6956478B-5F63-E2E9-3BAA-A038E2650CBC}"/>
          </ac:picMkLst>
        </pc:picChg>
      </pc:sldChg>
      <pc:sldChg chg="addSp modSp mod">
        <pc:chgData name="Corrigan, Maggie" userId="cad34459-c979-4bf5-bc87-860f62c21d45" providerId="ADAL" clId="{4432E653-E446-403C-B8F9-5D60DE06C4B2}" dt="2026-03-24T14:00:24.639" v="168"/>
        <pc:sldMkLst>
          <pc:docMk/>
          <pc:sldMk cId="0" sldId="271"/>
        </pc:sldMkLst>
        <pc:spChg chg="ord">
          <ac:chgData name="Corrigan, Maggie" userId="cad34459-c979-4bf5-bc87-860f62c21d45" providerId="ADAL" clId="{4432E653-E446-403C-B8F9-5D60DE06C4B2}" dt="2026-03-19T16:29:12.666" v="123" actId="13244"/>
          <ac:spMkLst>
            <pc:docMk/>
            <pc:sldMk cId="0" sldId="271"/>
            <ac:spMk id="3" creationId="{00000000-0000-0000-0000-000000000000}"/>
          </ac:spMkLst>
        </pc:spChg>
        <pc:spChg chg="ord">
          <ac:chgData name="Corrigan, Maggie" userId="cad34459-c979-4bf5-bc87-860f62c21d45" providerId="ADAL" clId="{4432E653-E446-403C-B8F9-5D60DE06C4B2}" dt="2026-03-19T16:29:16.109" v="124" actId="13244"/>
          <ac:spMkLst>
            <pc:docMk/>
            <pc:sldMk cId="0" sldId="271"/>
            <ac:spMk id="4" creationId="{00000000-0000-0000-0000-000000000000}"/>
          </ac:spMkLst>
        </pc:spChg>
        <pc:picChg chg="mod">
          <ac:chgData name="Corrigan, Maggie" userId="cad34459-c979-4bf5-bc87-860f62c21d45" providerId="ADAL" clId="{4432E653-E446-403C-B8F9-5D60DE06C4B2}" dt="2026-03-19T16:16:03.948" v="29" actId="962"/>
          <ac:picMkLst>
            <pc:docMk/>
            <pc:sldMk cId="0" sldId="271"/>
            <ac:picMk id="2" creationId="{00000000-0000-0000-0000-000000000000}"/>
          </ac:picMkLst>
        </pc:picChg>
        <pc:picChg chg="add mod">
          <ac:chgData name="Corrigan, Maggie" userId="cad34459-c979-4bf5-bc87-860f62c21d45" providerId="ADAL" clId="{4432E653-E446-403C-B8F9-5D60DE06C4B2}" dt="2026-03-24T14:00:24.639" v="168"/>
          <ac:picMkLst>
            <pc:docMk/>
            <pc:sldMk cId="0" sldId="271"/>
            <ac:picMk id="5" creationId="{CBB7BADB-0E4F-28A3-D802-7B3B8C743826}"/>
          </ac:picMkLst>
        </pc:picChg>
      </pc:sldChg>
      <pc:sldChg chg="addSp modSp mod">
        <pc:chgData name="Corrigan, Maggie" userId="cad34459-c979-4bf5-bc87-860f62c21d45" providerId="ADAL" clId="{4432E653-E446-403C-B8F9-5D60DE06C4B2}" dt="2026-03-24T14:00:30.244" v="169"/>
        <pc:sldMkLst>
          <pc:docMk/>
          <pc:sldMk cId="0" sldId="272"/>
        </pc:sldMkLst>
        <pc:spChg chg="ord">
          <ac:chgData name="Corrigan, Maggie" userId="cad34459-c979-4bf5-bc87-860f62c21d45" providerId="ADAL" clId="{4432E653-E446-403C-B8F9-5D60DE06C4B2}" dt="2026-03-19T16:29:34.028" v="125" actId="13244"/>
          <ac:spMkLst>
            <pc:docMk/>
            <pc:sldMk cId="0" sldId="272"/>
            <ac:spMk id="3" creationId="{00000000-0000-0000-0000-000000000000}"/>
          </ac:spMkLst>
        </pc:spChg>
        <pc:spChg chg="ord">
          <ac:chgData name="Corrigan, Maggie" userId="cad34459-c979-4bf5-bc87-860f62c21d45" providerId="ADAL" clId="{4432E653-E446-403C-B8F9-5D60DE06C4B2}" dt="2026-03-19T16:29:37.758" v="126" actId="13244"/>
          <ac:spMkLst>
            <pc:docMk/>
            <pc:sldMk cId="0" sldId="272"/>
            <ac:spMk id="4" creationId="{00000000-0000-0000-0000-000000000000}"/>
          </ac:spMkLst>
        </pc:spChg>
        <pc:picChg chg="mod">
          <ac:chgData name="Corrigan, Maggie" userId="cad34459-c979-4bf5-bc87-860f62c21d45" providerId="ADAL" clId="{4432E653-E446-403C-B8F9-5D60DE06C4B2}" dt="2026-03-19T16:28:21.605" v="117" actId="1076"/>
          <ac:picMkLst>
            <pc:docMk/>
            <pc:sldMk cId="0" sldId="272"/>
            <ac:picMk id="2" creationId="{00000000-0000-0000-0000-000000000000}"/>
          </ac:picMkLst>
        </pc:picChg>
        <pc:picChg chg="add mod">
          <ac:chgData name="Corrigan, Maggie" userId="cad34459-c979-4bf5-bc87-860f62c21d45" providerId="ADAL" clId="{4432E653-E446-403C-B8F9-5D60DE06C4B2}" dt="2026-03-24T14:00:30.244" v="169"/>
          <ac:picMkLst>
            <pc:docMk/>
            <pc:sldMk cId="0" sldId="272"/>
            <ac:picMk id="5" creationId="{2CD06161-856A-C275-2A7F-63F92E4292DD}"/>
          </ac:picMkLst>
        </pc:picChg>
      </pc:sldChg>
      <pc:sldChg chg="addSp modSp mod">
        <pc:chgData name="Corrigan, Maggie" userId="cad34459-c979-4bf5-bc87-860f62c21d45" providerId="ADAL" clId="{4432E653-E446-403C-B8F9-5D60DE06C4B2}" dt="2026-03-24T14:00:41.035" v="171" actId="1076"/>
        <pc:sldMkLst>
          <pc:docMk/>
          <pc:sldMk cId="0" sldId="273"/>
        </pc:sldMkLst>
        <pc:spChg chg="ord">
          <ac:chgData name="Corrigan, Maggie" userId="cad34459-c979-4bf5-bc87-860f62c21d45" providerId="ADAL" clId="{4432E653-E446-403C-B8F9-5D60DE06C4B2}" dt="2026-03-19T16:29:49.357" v="127" actId="13244"/>
          <ac:spMkLst>
            <pc:docMk/>
            <pc:sldMk cId="0" sldId="273"/>
            <ac:spMk id="3" creationId="{00000000-0000-0000-0000-000000000000}"/>
          </ac:spMkLst>
        </pc:spChg>
        <pc:spChg chg="mod ord">
          <ac:chgData name="Corrigan, Maggie" userId="cad34459-c979-4bf5-bc87-860f62c21d45" providerId="ADAL" clId="{4432E653-E446-403C-B8F9-5D60DE06C4B2}" dt="2026-03-19T16:29:58.299" v="129" actId="13244"/>
          <ac:spMkLst>
            <pc:docMk/>
            <pc:sldMk cId="0" sldId="273"/>
            <ac:spMk id="4" creationId="{00000000-0000-0000-0000-000000000000}"/>
          </ac:spMkLst>
        </pc:spChg>
        <pc:picChg chg="mod">
          <ac:chgData name="Corrigan, Maggie" userId="cad34459-c979-4bf5-bc87-860f62c21d45" providerId="ADAL" clId="{4432E653-E446-403C-B8F9-5D60DE06C4B2}" dt="2026-03-19T16:16:54.888" v="40" actId="962"/>
          <ac:picMkLst>
            <pc:docMk/>
            <pc:sldMk cId="0" sldId="273"/>
            <ac:picMk id="2" creationId="{00000000-0000-0000-0000-000000000000}"/>
          </ac:picMkLst>
        </pc:picChg>
        <pc:picChg chg="mod ord">
          <ac:chgData name="Corrigan, Maggie" userId="cad34459-c979-4bf5-bc87-860f62c21d45" providerId="ADAL" clId="{4432E653-E446-403C-B8F9-5D60DE06C4B2}" dt="2026-03-19T16:29:54.564" v="128" actId="13244"/>
          <ac:picMkLst>
            <pc:docMk/>
            <pc:sldMk cId="0" sldId="273"/>
            <ac:picMk id="5" creationId="{00000000-0000-0000-0000-000000000000}"/>
          </ac:picMkLst>
        </pc:picChg>
        <pc:picChg chg="add mod">
          <ac:chgData name="Corrigan, Maggie" userId="cad34459-c979-4bf5-bc87-860f62c21d45" providerId="ADAL" clId="{4432E653-E446-403C-B8F9-5D60DE06C4B2}" dt="2026-03-24T14:00:41.035" v="171" actId="1076"/>
          <ac:picMkLst>
            <pc:docMk/>
            <pc:sldMk cId="0" sldId="273"/>
            <ac:picMk id="6" creationId="{DC003AE0-2EA2-A2C6-0574-F9B15A30D7E9}"/>
          </ac:picMkLst>
        </pc:picChg>
      </pc:sldChg>
      <pc:sldChg chg="addSp modSp mod">
        <pc:chgData name="Corrigan, Maggie" userId="cad34459-c979-4bf5-bc87-860f62c21d45" providerId="ADAL" clId="{4432E653-E446-403C-B8F9-5D60DE06C4B2}" dt="2026-03-24T14:00:45.719" v="172"/>
        <pc:sldMkLst>
          <pc:docMk/>
          <pc:sldMk cId="0" sldId="274"/>
        </pc:sldMkLst>
        <pc:picChg chg="mod">
          <ac:chgData name="Corrigan, Maggie" userId="cad34459-c979-4bf5-bc87-860f62c21d45" providerId="ADAL" clId="{4432E653-E446-403C-B8F9-5D60DE06C4B2}" dt="2026-03-19T16:19:47.199" v="50" actId="962"/>
          <ac:picMkLst>
            <pc:docMk/>
            <pc:sldMk cId="0" sldId="274"/>
            <ac:picMk id="3" creationId="{00000000-0000-0000-0000-000000000000}"/>
          </ac:picMkLst>
        </pc:picChg>
        <pc:picChg chg="mod ord">
          <ac:chgData name="Corrigan, Maggie" userId="cad34459-c979-4bf5-bc87-860f62c21d45" providerId="ADAL" clId="{4432E653-E446-403C-B8F9-5D60DE06C4B2}" dt="2026-03-19T18:19:12.827" v="130" actId="13244"/>
          <ac:picMkLst>
            <pc:docMk/>
            <pc:sldMk cId="0" sldId="274"/>
            <ac:picMk id="4" creationId="{00000000-0000-0000-0000-000000000000}"/>
          </ac:picMkLst>
        </pc:picChg>
        <pc:picChg chg="add mod">
          <ac:chgData name="Corrigan, Maggie" userId="cad34459-c979-4bf5-bc87-860f62c21d45" providerId="ADAL" clId="{4432E653-E446-403C-B8F9-5D60DE06C4B2}" dt="2026-03-24T14:00:45.719" v="172"/>
          <ac:picMkLst>
            <pc:docMk/>
            <pc:sldMk cId="0" sldId="274"/>
            <ac:picMk id="5" creationId="{0F8BFE9F-4A2C-DD71-1B2C-BC6792F2084E}"/>
          </ac:picMkLst>
        </pc:picChg>
      </pc:sldChg>
      <pc:sldChg chg="addSp modSp mod">
        <pc:chgData name="Corrigan, Maggie" userId="cad34459-c979-4bf5-bc87-860f62c21d45" providerId="ADAL" clId="{4432E653-E446-403C-B8F9-5D60DE06C4B2}" dt="2026-03-24T14:00:49.829" v="173"/>
        <pc:sldMkLst>
          <pc:docMk/>
          <pc:sldMk cId="0" sldId="275"/>
        </pc:sldMkLst>
        <pc:picChg chg="mod">
          <ac:chgData name="Corrigan, Maggie" userId="cad34459-c979-4bf5-bc87-860f62c21d45" providerId="ADAL" clId="{4432E653-E446-403C-B8F9-5D60DE06C4B2}" dt="2026-03-19T16:20:13.754" v="59" actId="962"/>
          <ac:picMkLst>
            <pc:docMk/>
            <pc:sldMk cId="0" sldId="275"/>
            <ac:picMk id="3" creationId="{00000000-0000-0000-0000-000000000000}"/>
          </ac:picMkLst>
        </pc:picChg>
        <pc:picChg chg="mod ord">
          <ac:chgData name="Corrigan, Maggie" userId="cad34459-c979-4bf5-bc87-860f62c21d45" providerId="ADAL" clId="{4432E653-E446-403C-B8F9-5D60DE06C4B2}" dt="2026-03-19T18:19:36.976" v="131" actId="13244"/>
          <ac:picMkLst>
            <pc:docMk/>
            <pc:sldMk cId="0" sldId="275"/>
            <ac:picMk id="4" creationId="{00000000-0000-0000-0000-000000000000}"/>
          </ac:picMkLst>
        </pc:picChg>
        <pc:picChg chg="add mod">
          <ac:chgData name="Corrigan, Maggie" userId="cad34459-c979-4bf5-bc87-860f62c21d45" providerId="ADAL" clId="{4432E653-E446-403C-B8F9-5D60DE06C4B2}" dt="2026-03-24T14:00:49.829" v="173"/>
          <ac:picMkLst>
            <pc:docMk/>
            <pc:sldMk cId="0" sldId="275"/>
            <ac:picMk id="5" creationId="{B1A06732-EDBA-CFF4-74A6-C832F33F8320}"/>
          </ac:picMkLst>
        </pc:picChg>
      </pc:sldChg>
      <pc:sldChg chg="addSp modSp">
        <pc:chgData name="Corrigan, Maggie" userId="cad34459-c979-4bf5-bc87-860f62c21d45" providerId="ADAL" clId="{4432E653-E446-403C-B8F9-5D60DE06C4B2}" dt="2026-03-24T14:00:53.751" v="174"/>
        <pc:sldMkLst>
          <pc:docMk/>
          <pc:sldMk cId="0" sldId="276"/>
        </pc:sldMkLst>
        <pc:picChg chg="add mod">
          <ac:chgData name="Corrigan, Maggie" userId="cad34459-c979-4bf5-bc87-860f62c21d45" providerId="ADAL" clId="{4432E653-E446-403C-B8F9-5D60DE06C4B2}" dt="2026-03-24T14:00:53.751" v="174"/>
          <ac:picMkLst>
            <pc:docMk/>
            <pc:sldMk cId="0" sldId="276"/>
            <ac:picMk id="4" creationId="{B1852664-C2A1-CEA2-193E-AE47ADE9B4F0}"/>
          </ac:picMkLst>
        </pc:picChg>
      </pc:sldChg>
      <pc:sldChg chg="addSp modSp mod">
        <pc:chgData name="Corrigan, Maggie" userId="cad34459-c979-4bf5-bc87-860f62c21d45" providerId="ADAL" clId="{4432E653-E446-403C-B8F9-5D60DE06C4B2}" dt="2026-03-24T14:00:56.551" v="175"/>
        <pc:sldMkLst>
          <pc:docMk/>
          <pc:sldMk cId="0" sldId="277"/>
        </pc:sldMkLst>
        <pc:grpChg chg="mod">
          <ac:chgData name="Corrigan, Maggie" userId="cad34459-c979-4bf5-bc87-860f62c21d45" providerId="ADAL" clId="{4432E653-E446-403C-B8F9-5D60DE06C4B2}" dt="2026-03-19T16:26:21.054" v="100" actId="962"/>
          <ac:grpSpMkLst>
            <pc:docMk/>
            <pc:sldMk cId="0" sldId="277"/>
            <ac:grpSpMk id="2" creationId="{00000000-0000-0000-0000-000000000000}"/>
          </ac:grpSpMkLst>
        </pc:grpChg>
        <pc:picChg chg="mod">
          <ac:chgData name="Corrigan, Maggie" userId="cad34459-c979-4bf5-bc87-860f62c21d45" providerId="ADAL" clId="{4432E653-E446-403C-B8F9-5D60DE06C4B2}" dt="2026-03-19T16:23:44.683" v="79" actId="962"/>
          <ac:picMkLst>
            <pc:docMk/>
            <pc:sldMk cId="0" sldId="277"/>
            <ac:picMk id="3" creationId="{00000000-0000-0000-0000-000000000000}"/>
          </ac:picMkLst>
        </pc:picChg>
        <pc:picChg chg="mod">
          <ac:chgData name="Corrigan, Maggie" userId="cad34459-c979-4bf5-bc87-860f62c21d45" providerId="ADAL" clId="{4432E653-E446-403C-B8F9-5D60DE06C4B2}" dt="2026-03-19T16:21:08.596" v="67" actId="962"/>
          <ac:picMkLst>
            <pc:docMk/>
            <pc:sldMk cId="0" sldId="277"/>
            <ac:picMk id="4" creationId="{00000000-0000-0000-0000-000000000000}"/>
          </ac:picMkLst>
        </pc:picChg>
        <pc:picChg chg="mod">
          <ac:chgData name="Corrigan, Maggie" userId="cad34459-c979-4bf5-bc87-860f62c21d45" providerId="ADAL" clId="{4432E653-E446-403C-B8F9-5D60DE06C4B2}" dt="2026-03-19T16:23:24.578" v="71" actId="962"/>
          <ac:picMkLst>
            <pc:docMk/>
            <pc:sldMk cId="0" sldId="277"/>
            <ac:picMk id="6" creationId="{00000000-0000-0000-0000-000000000000}"/>
          </ac:picMkLst>
        </pc:picChg>
        <pc:picChg chg="add mod">
          <ac:chgData name="Corrigan, Maggie" userId="cad34459-c979-4bf5-bc87-860f62c21d45" providerId="ADAL" clId="{4432E653-E446-403C-B8F9-5D60DE06C4B2}" dt="2026-03-24T14:00:56.551" v="175"/>
          <ac:picMkLst>
            <pc:docMk/>
            <pc:sldMk cId="0" sldId="277"/>
            <ac:picMk id="7" creationId="{18DD80A7-9653-7DE9-7110-8C1DA56C788D}"/>
          </ac:picMkLst>
        </pc:picChg>
      </pc:sldChg>
      <pc:sldChg chg="addSp modSp mod">
        <pc:chgData name="Corrigan, Maggie" userId="cad34459-c979-4bf5-bc87-860f62c21d45" providerId="ADAL" clId="{4432E653-E446-403C-B8F9-5D60DE06C4B2}" dt="2026-03-24T14:01:00.115" v="176"/>
        <pc:sldMkLst>
          <pc:docMk/>
          <pc:sldMk cId="0" sldId="278"/>
        </pc:sldMkLst>
        <pc:spChg chg="ord">
          <ac:chgData name="Corrigan, Maggie" userId="cad34459-c979-4bf5-bc87-860f62c21d45" providerId="ADAL" clId="{4432E653-E446-403C-B8F9-5D60DE06C4B2}" dt="2026-03-19T18:19:49.821" v="132" actId="13244"/>
          <ac:spMkLst>
            <pc:docMk/>
            <pc:sldMk cId="0" sldId="278"/>
            <ac:spMk id="3" creationId="{00000000-0000-0000-0000-000000000000}"/>
          </ac:spMkLst>
        </pc:spChg>
        <pc:spChg chg="ord">
          <ac:chgData name="Corrigan, Maggie" userId="cad34459-c979-4bf5-bc87-860f62c21d45" providerId="ADAL" clId="{4432E653-E446-403C-B8F9-5D60DE06C4B2}" dt="2026-03-19T18:19:54.117" v="133" actId="13244"/>
          <ac:spMkLst>
            <pc:docMk/>
            <pc:sldMk cId="0" sldId="278"/>
            <ac:spMk id="4" creationId="{00000000-0000-0000-0000-000000000000}"/>
          </ac:spMkLst>
        </pc:spChg>
        <pc:picChg chg="mod">
          <ac:chgData name="Corrigan, Maggie" userId="cad34459-c979-4bf5-bc87-860f62c21d45" providerId="ADAL" clId="{4432E653-E446-403C-B8F9-5D60DE06C4B2}" dt="2026-03-19T16:24:10.553" v="86" actId="962"/>
          <ac:picMkLst>
            <pc:docMk/>
            <pc:sldMk cId="0" sldId="278"/>
            <ac:picMk id="2" creationId="{00000000-0000-0000-0000-000000000000}"/>
          </ac:picMkLst>
        </pc:picChg>
        <pc:picChg chg="add mod">
          <ac:chgData name="Corrigan, Maggie" userId="cad34459-c979-4bf5-bc87-860f62c21d45" providerId="ADAL" clId="{4432E653-E446-403C-B8F9-5D60DE06C4B2}" dt="2026-03-24T14:01:00.115" v="176"/>
          <ac:picMkLst>
            <pc:docMk/>
            <pc:sldMk cId="0" sldId="278"/>
            <ac:picMk id="5" creationId="{74CAFE0F-2BB8-13AF-AC79-56399183406D}"/>
          </ac:picMkLst>
        </pc:picChg>
      </pc:sldChg>
      <pc:sldChg chg="addSp modSp">
        <pc:chgData name="Corrigan, Maggie" userId="cad34459-c979-4bf5-bc87-860f62c21d45" providerId="ADAL" clId="{4432E653-E446-403C-B8F9-5D60DE06C4B2}" dt="2026-03-24T14:01:05.485" v="177"/>
        <pc:sldMkLst>
          <pc:docMk/>
          <pc:sldMk cId="0" sldId="279"/>
        </pc:sldMkLst>
        <pc:picChg chg="add mod">
          <ac:chgData name="Corrigan, Maggie" userId="cad34459-c979-4bf5-bc87-860f62c21d45" providerId="ADAL" clId="{4432E653-E446-403C-B8F9-5D60DE06C4B2}" dt="2026-03-24T14:01:05.485" v="177"/>
          <ac:picMkLst>
            <pc:docMk/>
            <pc:sldMk cId="0" sldId="279"/>
            <ac:picMk id="3" creationId="{5D78E1F3-B174-F67C-90CE-6A4AF53D2F04}"/>
          </ac:picMkLst>
        </pc:picChg>
      </pc:sldChg>
      <pc:sldChg chg="addSp modSp">
        <pc:chgData name="Corrigan, Maggie" userId="cad34459-c979-4bf5-bc87-860f62c21d45" providerId="ADAL" clId="{4432E653-E446-403C-B8F9-5D60DE06C4B2}" dt="2026-03-24T14:01:08.389" v="178"/>
        <pc:sldMkLst>
          <pc:docMk/>
          <pc:sldMk cId="0" sldId="280"/>
        </pc:sldMkLst>
        <pc:picChg chg="add mod">
          <ac:chgData name="Corrigan, Maggie" userId="cad34459-c979-4bf5-bc87-860f62c21d45" providerId="ADAL" clId="{4432E653-E446-403C-B8F9-5D60DE06C4B2}" dt="2026-03-24T14:01:08.389" v="178"/>
          <ac:picMkLst>
            <pc:docMk/>
            <pc:sldMk cId="0" sldId="280"/>
            <ac:picMk id="4" creationId="{6791DAD8-8B4C-E5F0-756A-DC0130D90DD0}"/>
          </ac:picMkLst>
        </pc:picChg>
      </pc:sldChg>
      <pc:sldChg chg="addSp modSp mod">
        <pc:chgData name="Corrigan, Maggie" userId="cad34459-c979-4bf5-bc87-860f62c21d45" providerId="ADAL" clId="{4432E653-E446-403C-B8F9-5D60DE06C4B2}" dt="2026-03-24T14:01:16.768" v="181" actId="14100"/>
        <pc:sldMkLst>
          <pc:docMk/>
          <pc:sldMk cId="0" sldId="281"/>
        </pc:sldMkLst>
        <pc:spChg chg="mod">
          <ac:chgData name="Corrigan, Maggie" userId="cad34459-c979-4bf5-bc87-860f62c21d45" providerId="ADAL" clId="{4432E653-E446-403C-B8F9-5D60DE06C4B2}" dt="2026-03-19T16:24:36.785" v="89" actId="255"/>
          <ac:spMkLst>
            <pc:docMk/>
            <pc:sldMk cId="0" sldId="281"/>
            <ac:spMk id="3" creationId="{00000000-0000-0000-0000-000000000000}"/>
          </ac:spMkLst>
        </pc:spChg>
        <pc:grpChg chg="mod">
          <ac:chgData name="Corrigan, Maggie" userId="cad34459-c979-4bf5-bc87-860f62c21d45" providerId="ADAL" clId="{4432E653-E446-403C-B8F9-5D60DE06C4B2}" dt="2026-03-19T16:26:30.972" v="101" actId="962"/>
          <ac:grpSpMkLst>
            <pc:docMk/>
            <pc:sldMk cId="0" sldId="281"/>
            <ac:grpSpMk id="4" creationId="{00000000-0000-0000-0000-000000000000}"/>
          </ac:grpSpMkLst>
        </pc:grpChg>
        <pc:picChg chg="add mod">
          <ac:chgData name="Corrigan, Maggie" userId="cad34459-c979-4bf5-bc87-860f62c21d45" providerId="ADAL" clId="{4432E653-E446-403C-B8F9-5D60DE06C4B2}" dt="2026-03-24T14:01:16.768" v="181" actId="14100"/>
          <ac:picMkLst>
            <pc:docMk/>
            <pc:sldMk cId="0" sldId="281"/>
            <ac:picMk id="7" creationId="{052296A8-0576-5C61-AE22-84E4B1BC1CBA}"/>
          </ac:picMkLst>
        </pc:picChg>
      </pc:sldChg>
      <pc:sldChg chg="addSp modSp mod">
        <pc:chgData name="Corrigan, Maggie" userId="cad34459-c979-4bf5-bc87-860f62c21d45" providerId="ADAL" clId="{4432E653-E446-403C-B8F9-5D60DE06C4B2}" dt="2026-03-24T14:01:21.462" v="182"/>
        <pc:sldMkLst>
          <pc:docMk/>
          <pc:sldMk cId="0" sldId="282"/>
        </pc:sldMkLst>
        <pc:spChg chg="mod">
          <ac:chgData name="Corrigan, Maggie" userId="cad34459-c979-4bf5-bc87-860f62c21d45" providerId="ADAL" clId="{4432E653-E446-403C-B8F9-5D60DE06C4B2}" dt="2026-03-19T16:24:45.065" v="90" actId="1076"/>
          <ac:spMkLst>
            <pc:docMk/>
            <pc:sldMk cId="0" sldId="282"/>
            <ac:spMk id="3" creationId="{00000000-0000-0000-0000-000000000000}"/>
          </ac:spMkLst>
        </pc:spChg>
        <pc:picChg chg="add mod">
          <ac:chgData name="Corrigan, Maggie" userId="cad34459-c979-4bf5-bc87-860f62c21d45" providerId="ADAL" clId="{4432E653-E446-403C-B8F9-5D60DE06C4B2}" dt="2026-03-24T14:01:21.462" v="182"/>
          <ac:picMkLst>
            <pc:docMk/>
            <pc:sldMk cId="0" sldId="282"/>
            <ac:picMk id="4" creationId="{9F245639-6BC6-8099-515F-839D8DECADB7}"/>
          </ac:picMkLst>
        </pc:picChg>
      </pc:sldChg>
      <pc:sldChg chg="addSp modSp mod">
        <pc:chgData name="Corrigan, Maggie" userId="cad34459-c979-4bf5-bc87-860f62c21d45" providerId="ADAL" clId="{4432E653-E446-403C-B8F9-5D60DE06C4B2}" dt="2026-03-24T14:01:24.646" v="183"/>
        <pc:sldMkLst>
          <pc:docMk/>
          <pc:sldMk cId="0" sldId="283"/>
        </pc:sldMkLst>
        <pc:spChg chg="mod">
          <ac:chgData name="Corrigan, Maggie" userId="cad34459-c979-4bf5-bc87-860f62c21d45" providerId="ADAL" clId="{4432E653-E446-403C-B8F9-5D60DE06C4B2}" dt="2026-03-19T16:24:51.222" v="92" actId="20577"/>
          <ac:spMkLst>
            <pc:docMk/>
            <pc:sldMk cId="0" sldId="283"/>
            <ac:spMk id="2" creationId="{00000000-0000-0000-0000-000000000000}"/>
          </ac:spMkLst>
        </pc:spChg>
        <pc:spChg chg="mod">
          <ac:chgData name="Corrigan, Maggie" userId="cad34459-c979-4bf5-bc87-860f62c21d45" providerId="ADAL" clId="{4432E653-E446-403C-B8F9-5D60DE06C4B2}" dt="2026-03-19T16:24:49.024" v="91" actId="1076"/>
          <ac:spMkLst>
            <pc:docMk/>
            <pc:sldMk cId="0" sldId="283"/>
            <ac:spMk id="3" creationId="{00000000-0000-0000-0000-000000000000}"/>
          </ac:spMkLst>
        </pc:spChg>
        <pc:picChg chg="add mod">
          <ac:chgData name="Corrigan, Maggie" userId="cad34459-c979-4bf5-bc87-860f62c21d45" providerId="ADAL" clId="{4432E653-E446-403C-B8F9-5D60DE06C4B2}" dt="2026-03-24T14:01:24.646" v="183"/>
          <ac:picMkLst>
            <pc:docMk/>
            <pc:sldMk cId="0" sldId="283"/>
            <ac:picMk id="4" creationId="{F30BA4C6-5418-7E64-EC9F-C63B1D1501A7}"/>
          </ac:picMkLst>
        </pc:picChg>
      </pc:sldChg>
      <pc:sldChg chg="addSp modSp mod">
        <pc:chgData name="Corrigan, Maggie" userId="cad34459-c979-4bf5-bc87-860f62c21d45" providerId="ADAL" clId="{4432E653-E446-403C-B8F9-5D60DE06C4B2}" dt="2026-03-24T14:01:27.748" v="184"/>
        <pc:sldMkLst>
          <pc:docMk/>
          <pc:sldMk cId="0" sldId="284"/>
        </pc:sldMkLst>
        <pc:spChg chg="mod">
          <ac:chgData name="Corrigan, Maggie" userId="cad34459-c979-4bf5-bc87-860f62c21d45" providerId="ADAL" clId="{4432E653-E446-403C-B8F9-5D60DE06C4B2}" dt="2026-03-19T16:25:01.502" v="93" actId="1076"/>
          <ac:spMkLst>
            <pc:docMk/>
            <pc:sldMk cId="0" sldId="284"/>
            <ac:spMk id="3" creationId="{00000000-0000-0000-0000-000000000000}"/>
          </ac:spMkLst>
        </pc:spChg>
        <pc:spChg chg="mod">
          <ac:chgData name="Corrigan, Maggie" userId="cad34459-c979-4bf5-bc87-860f62c21d45" providerId="ADAL" clId="{4432E653-E446-403C-B8F9-5D60DE06C4B2}" dt="2026-03-19T16:25:17.346" v="96" actId="1076"/>
          <ac:spMkLst>
            <pc:docMk/>
            <pc:sldMk cId="0" sldId="284"/>
            <ac:spMk id="4" creationId="{00000000-0000-0000-0000-000000000000}"/>
          </ac:spMkLst>
        </pc:spChg>
        <pc:graphicFrameChg chg="mod ord modGraphic">
          <ac:chgData name="Corrigan, Maggie" userId="cad34459-c979-4bf5-bc87-860f62c21d45" providerId="ADAL" clId="{4432E653-E446-403C-B8F9-5D60DE06C4B2}" dt="2026-03-19T18:20:14.256" v="134" actId="13244"/>
          <ac:graphicFrameMkLst>
            <pc:docMk/>
            <pc:sldMk cId="0" sldId="284"/>
            <ac:graphicFrameMk id="5" creationId="{00000000-0000-0000-0000-000000000000}"/>
          </ac:graphicFrameMkLst>
        </pc:graphicFrameChg>
        <pc:picChg chg="add mod">
          <ac:chgData name="Corrigan, Maggie" userId="cad34459-c979-4bf5-bc87-860f62c21d45" providerId="ADAL" clId="{4432E653-E446-403C-B8F9-5D60DE06C4B2}" dt="2026-03-24T14:01:27.748" v="184"/>
          <ac:picMkLst>
            <pc:docMk/>
            <pc:sldMk cId="0" sldId="284"/>
            <ac:picMk id="6" creationId="{B856E925-0257-C9FF-B654-6798FB1C8F80}"/>
          </ac:picMkLst>
        </pc:picChg>
      </pc:sldChg>
      <pc:sldChg chg="addSp modSp">
        <pc:chgData name="Corrigan, Maggie" userId="cad34459-c979-4bf5-bc87-860f62c21d45" providerId="ADAL" clId="{4432E653-E446-403C-B8F9-5D60DE06C4B2}" dt="2026-03-24T14:01:31.305" v="185"/>
        <pc:sldMkLst>
          <pc:docMk/>
          <pc:sldMk cId="0" sldId="285"/>
        </pc:sldMkLst>
        <pc:picChg chg="add mod">
          <ac:chgData name="Corrigan, Maggie" userId="cad34459-c979-4bf5-bc87-860f62c21d45" providerId="ADAL" clId="{4432E653-E446-403C-B8F9-5D60DE06C4B2}" dt="2026-03-24T14:01:31.305" v="185"/>
          <ac:picMkLst>
            <pc:docMk/>
            <pc:sldMk cId="0" sldId="285"/>
            <ac:picMk id="4" creationId="{29B6E06E-4A13-4609-7A40-C8EFBD4D7A11}"/>
          </ac:picMkLst>
        </pc:picChg>
      </pc:sldChg>
      <pc:sldChg chg="addSp modSp mod">
        <pc:chgData name="Corrigan, Maggie" userId="cad34459-c979-4bf5-bc87-860f62c21d45" providerId="ADAL" clId="{4432E653-E446-403C-B8F9-5D60DE06C4B2}" dt="2026-03-24T14:01:34.475" v="186"/>
        <pc:sldMkLst>
          <pc:docMk/>
          <pc:sldMk cId="0" sldId="286"/>
        </pc:sldMkLst>
        <pc:spChg chg="mod">
          <ac:chgData name="Corrigan, Maggie" userId="cad34459-c979-4bf5-bc87-860f62c21d45" providerId="ADAL" clId="{4432E653-E446-403C-B8F9-5D60DE06C4B2}" dt="2026-03-19T16:25:43.342" v="99" actId="1076"/>
          <ac:spMkLst>
            <pc:docMk/>
            <pc:sldMk cId="0" sldId="286"/>
            <ac:spMk id="3" creationId="{00000000-0000-0000-0000-000000000000}"/>
          </ac:spMkLst>
        </pc:spChg>
        <pc:picChg chg="add mod">
          <ac:chgData name="Corrigan, Maggie" userId="cad34459-c979-4bf5-bc87-860f62c21d45" providerId="ADAL" clId="{4432E653-E446-403C-B8F9-5D60DE06C4B2}" dt="2026-03-24T14:01:34.475" v="186"/>
          <ac:picMkLst>
            <pc:docMk/>
            <pc:sldMk cId="0" sldId="286"/>
            <ac:picMk id="4" creationId="{82AD4AD1-B70C-7CB5-DB30-49D5AA69AE7E}"/>
          </ac:picMkLst>
        </pc:picChg>
      </pc:sldChg>
      <pc:sldChg chg="addSp modSp mod">
        <pc:chgData name="Corrigan, Maggie" userId="cad34459-c979-4bf5-bc87-860f62c21d45" providerId="ADAL" clId="{4432E653-E446-403C-B8F9-5D60DE06C4B2}" dt="2026-03-24T14:01:37.639" v="187"/>
        <pc:sldMkLst>
          <pc:docMk/>
          <pc:sldMk cId="0" sldId="287"/>
        </pc:sldMkLst>
        <pc:spChg chg="mod">
          <ac:chgData name="Corrigan, Maggie" userId="cad34459-c979-4bf5-bc87-860f62c21d45" providerId="ADAL" clId="{4432E653-E446-403C-B8F9-5D60DE06C4B2}" dt="2026-03-19T18:37:58.463" v="149" actId="255"/>
          <ac:spMkLst>
            <pc:docMk/>
            <pc:sldMk cId="0" sldId="287"/>
            <ac:spMk id="3" creationId="{00000000-0000-0000-0000-000000000000}"/>
          </ac:spMkLst>
        </pc:spChg>
        <pc:picChg chg="add mod">
          <ac:chgData name="Corrigan, Maggie" userId="cad34459-c979-4bf5-bc87-860f62c21d45" providerId="ADAL" clId="{4432E653-E446-403C-B8F9-5D60DE06C4B2}" dt="2026-03-24T14:01:37.639" v="187"/>
          <ac:picMkLst>
            <pc:docMk/>
            <pc:sldMk cId="0" sldId="287"/>
            <ac:picMk id="5" creationId="{61F577C9-32F4-39A8-FC02-7F9F74194C12}"/>
          </ac:picMkLst>
        </pc:picChg>
      </pc:sldChg>
      <pc:sldChg chg="addSp modSp">
        <pc:chgData name="Corrigan, Maggie" userId="cad34459-c979-4bf5-bc87-860f62c21d45" providerId="ADAL" clId="{4432E653-E446-403C-B8F9-5D60DE06C4B2}" dt="2026-03-24T14:01:40.999" v="188"/>
        <pc:sldMkLst>
          <pc:docMk/>
          <pc:sldMk cId="0" sldId="288"/>
        </pc:sldMkLst>
        <pc:picChg chg="add mod">
          <ac:chgData name="Corrigan, Maggie" userId="cad34459-c979-4bf5-bc87-860f62c21d45" providerId="ADAL" clId="{4432E653-E446-403C-B8F9-5D60DE06C4B2}" dt="2026-03-24T14:01:40.999" v="188"/>
          <ac:picMkLst>
            <pc:docMk/>
            <pc:sldMk cId="0" sldId="288"/>
            <ac:picMk id="4" creationId="{D573B230-ECAD-B744-74A1-21CB4CE3AF86}"/>
          </ac:picMkLst>
        </pc:picChg>
      </pc:sldChg>
      <pc:sldChg chg="addSp modSp mod">
        <pc:chgData name="Corrigan, Maggie" userId="cad34459-c979-4bf5-bc87-860f62c21d45" providerId="ADAL" clId="{4432E653-E446-403C-B8F9-5D60DE06C4B2}" dt="2026-03-24T14:01:43.759" v="189"/>
        <pc:sldMkLst>
          <pc:docMk/>
          <pc:sldMk cId="0" sldId="289"/>
        </pc:sldMkLst>
        <pc:spChg chg="mod">
          <ac:chgData name="Corrigan, Maggie" userId="cad34459-c979-4bf5-bc87-860f62c21d45" providerId="ADAL" clId="{4432E653-E446-403C-B8F9-5D60DE06C4B2}" dt="2026-03-19T16:28:40.948" v="118" actId="962"/>
          <ac:spMkLst>
            <pc:docMk/>
            <pc:sldMk cId="0" sldId="289"/>
            <ac:spMk id="3" creationId="{00000000-0000-0000-0000-000000000000}"/>
          </ac:spMkLst>
        </pc:spChg>
        <pc:spChg chg="ord">
          <ac:chgData name="Corrigan, Maggie" userId="cad34459-c979-4bf5-bc87-860f62c21d45" providerId="ADAL" clId="{4432E653-E446-403C-B8F9-5D60DE06C4B2}" dt="2026-03-19T18:20:59.848" v="135" actId="13244"/>
          <ac:spMkLst>
            <pc:docMk/>
            <pc:sldMk cId="0" sldId="289"/>
            <ac:spMk id="24" creationId="{00000000-0000-0000-0000-000000000000}"/>
          </ac:spMkLst>
        </pc:spChg>
        <pc:grpChg chg="mod">
          <ac:chgData name="Corrigan, Maggie" userId="cad34459-c979-4bf5-bc87-860f62c21d45" providerId="ADAL" clId="{4432E653-E446-403C-B8F9-5D60DE06C4B2}" dt="2026-03-19T16:28:42.232" v="119" actId="962"/>
          <ac:grpSpMkLst>
            <pc:docMk/>
            <pc:sldMk cId="0" sldId="289"/>
            <ac:grpSpMk id="6" creationId="{00000000-0000-0000-0000-000000000000}"/>
          </ac:grpSpMkLst>
        </pc:grpChg>
        <pc:grpChg chg="mod">
          <ac:chgData name="Corrigan, Maggie" userId="cad34459-c979-4bf5-bc87-860f62c21d45" providerId="ADAL" clId="{4432E653-E446-403C-B8F9-5D60DE06C4B2}" dt="2026-03-19T16:28:43.030" v="120" actId="962"/>
          <ac:grpSpMkLst>
            <pc:docMk/>
            <pc:sldMk cId="0" sldId="289"/>
            <ac:grpSpMk id="9" creationId="{00000000-0000-0000-0000-000000000000}"/>
          </ac:grpSpMkLst>
        </pc:grpChg>
        <pc:grpChg chg="mod">
          <ac:chgData name="Corrigan, Maggie" userId="cad34459-c979-4bf5-bc87-860f62c21d45" providerId="ADAL" clId="{4432E653-E446-403C-B8F9-5D60DE06C4B2}" dt="2026-03-19T16:26:52.661" v="102" actId="962"/>
          <ac:grpSpMkLst>
            <pc:docMk/>
            <pc:sldMk cId="0" sldId="289"/>
            <ac:grpSpMk id="12" creationId="{00000000-0000-0000-0000-000000000000}"/>
          </ac:grpSpMkLst>
        </pc:grpChg>
        <pc:grpChg chg="mod">
          <ac:chgData name="Corrigan, Maggie" userId="cad34459-c979-4bf5-bc87-860f62c21d45" providerId="ADAL" clId="{4432E653-E446-403C-B8F9-5D60DE06C4B2}" dt="2026-03-19T16:28:43.536" v="121" actId="962"/>
          <ac:grpSpMkLst>
            <pc:docMk/>
            <pc:sldMk cId="0" sldId="289"/>
            <ac:grpSpMk id="17" creationId="{00000000-0000-0000-0000-000000000000}"/>
          </ac:grpSpMkLst>
        </pc:grpChg>
        <pc:picChg chg="add mod">
          <ac:chgData name="Corrigan, Maggie" userId="cad34459-c979-4bf5-bc87-860f62c21d45" providerId="ADAL" clId="{4432E653-E446-403C-B8F9-5D60DE06C4B2}" dt="2026-03-24T14:01:43.759" v="189"/>
          <ac:picMkLst>
            <pc:docMk/>
            <pc:sldMk cId="0" sldId="289"/>
            <ac:picMk id="25" creationId="{BA9C9AC3-4F00-A0E4-0BDE-99D301351C27}"/>
          </ac:picMkLst>
        </pc:picChg>
      </pc:sldChg>
      <pc:sldChg chg="addSp modSp">
        <pc:chgData name="Corrigan, Maggie" userId="cad34459-c979-4bf5-bc87-860f62c21d45" providerId="ADAL" clId="{4432E653-E446-403C-B8F9-5D60DE06C4B2}" dt="2026-03-24T14:01:46.703" v="190"/>
        <pc:sldMkLst>
          <pc:docMk/>
          <pc:sldMk cId="0" sldId="290"/>
        </pc:sldMkLst>
        <pc:picChg chg="add mod">
          <ac:chgData name="Corrigan, Maggie" userId="cad34459-c979-4bf5-bc87-860f62c21d45" providerId="ADAL" clId="{4432E653-E446-403C-B8F9-5D60DE06C4B2}" dt="2026-03-24T14:01:46.703" v="190"/>
          <ac:picMkLst>
            <pc:docMk/>
            <pc:sldMk cId="0" sldId="290"/>
            <ac:picMk id="4" creationId="{44426628-1541-8524-81CD-9AB50FB1FE52}"/>
          </ac:picMkLst>
        </pc:picChg>
      </pc:sldChg>
      <pc:sldChg chg="addSp modSp mod">
        <pc:chgData name="Corrigan, Maggie" userId="cad34459-c979-4bf5-bc87-860f62c21d45" providerId="ADAL" clId="{4432E653-E446-403C-B8F9-5D60DE06C4B2}" dt="2026-03-24T14:01:49.694" v="191"/>
        <pc:sldMkLst>
          <pc:docMk/>
          <pc:sldMk cId="0" sldId="291"/>
        </pc:sldMkLst>
        <pc:spChg chg="mod">
          <ac:chgData name="Corrigan, Maggie" userId="cad34459-c979-4bf5-bc87-860f62c21d45" providerId="ADAL" clId="{4432E653-E446-403C-B8F9-5D60DE06C4B2}" dt="2026-03-19T18:36:53.406" v="147" actId="1076"/>
          <ac:spMkLst>
            <pc:docMk/>
            <pc:sldMk cId="0" sldId="291"/>
            <ac:spMk id="2" creationId="{00000000-0000-0000-0000-000000000000}"/>
          </ac:spMkLst>
        </pc:spChg>
        <pc:spChg chg="mod">
          <ac:chgData name="Corrigan, Maggie" userId="cad34459-c979-4bf5-bc87-860f62c21d45" providerId="ADAL" clId="{4432E653-E446-403C-B8F9-5D60DE06C4B2}" dt="2026-03-19T18:36:39.874" v="144" actId="255"/>
          <ac:spMkLst>
            <pc:docMk/>
            <pc:sldMk cId="0" sldId="291"/>
            <ac:spMk id="3" creationId="{00000000-0000-0000-0000-000000000000}"/>
          </ac:spMkLst>
        </pc:spChg>
        <pc:graphicFrameChg chg="mod modGraphic">
          <ac:chgData name="Corrigan, Maggie" userId="cad34459-c979-4bf5-bc87-860f62c21d45" providerId="ADAL" clId="{4432E653-E446-403C-B8F9-5D60DE06C4B2}" dt="2026-03-19T18:37:00.122" v="148" actId="1076"/>
          <ac:graphicFrameMkLst>
            <pc:docMk/>
            <pc:sldMk cId="0" sldId="291"/>
            <ac:graphicFrameMk id="4" creationId="{00000000-0000-0000-0000-000000000000}"/>
          </ac:graphicFrameMkLst>
        </pc:graphicFrameChg>
        <pc:picChg chg="add mod">
          <ac:chgData name="Corrigan, Maggie" userId="cad34459-c979-4bf5-bc87-860f62c21d45" providerId="ADAL" clId="{4432E653-E446-403C-B8F9-5D60DE06C4B2}" dt="2026-03-24T14:01:49.694" v="191"/>
          <ac:picMkLst>
            <pc:docMk/>
            <pc:sldMk cId="0" sldId="291"/>
            <ac:picMk id="5" creationId="{9D394569-5587-A1D6-27A5-52D11BFFD134}"/>
          </ac:picMkLst>
        </pc:picChg>
      </pc:sldChg>
      <pc:sldChg chg="addSp modSp mod">
        <pc:chgData name="Corrigan, Maggie" userId="cad34459-c979-4bf5-bc87-860f62c21d45" providerId="ADAL" clId="{4432E653-E446-403C-B8F9-5D60DE06C4B2}" dt="2026-03-24T14:01:52.853" v="192"/>
        <pc:sldMkLst>
          <pc:docMk/>
          <pc:sldMk cId="0" sldId="292"/>
        </pc:sldMkLst>
        <pc:picChg chg="mod">
          <ac:chgData name="Corrigan, Maggie" userId="cad34459-c979-4bf5-bc87-860f62c21d45" providerId="ADAL" clId="{4432E653-E446-403C-B8F9-5D60DE06C4B2}" dt="2026-03-19T16:27:16.248" v="107" actId="962"/>
          <ac:picMkLst>
            <pc:docMk/>
            <pc:sldMk cId="0" sldId="292"/>
            <ac:picMk id="4" creationId="{00000000-0000-0000-0000-000000000000}"/>
          </ac:picMkLst>
        </pc:picChg>
        <pc:picChg chg="add mod">
          <ac:chgData name="Corrigan, Maggie" userId="cad34459-c979-4bf5-bc87-860f62c21d45" providerId="ADAL" clId="{4432E653-E446-403C-B8F9-5D60DE06C4B2}" dt="2026-03-24T14:01:52.853" v="192"/>
          <ac:picMkLst>
            <pc:docMk/>
            <pc:sldMk cId="0" sldId="292"/>
            <ac:picMk id="5" creationId="{6265A7E9-BC15-A960-42D1-D22DB79EEB20}"/>
          </ac:picMkLst>
        </pc:picChg>
      </pc:sldChg>
      <pc:sldChg chg="addSp modSp">
        <pc:chgData name="Corrigan, Maggie" userId="cad34459-c979-4bf5-bc87-860f62c21d45" providerId="ADAL" clId="{4432E653-E446-403C-B8F9-5D60DE06C4B2}" dt="2026-03-24T14:01:56.298" v="193"/>
        <pc:sldMkLst>
          <pc:docMk/>
          <pc:sldMk cId="0" sldId="293"/>
        </pc:sldMkLst>
        <pc:picChg chg="add mod">
          <ac:chgData name="Corrigan, Maggie" userId="cad34459-c979-4bf5-bc87-860f62c21d45" providerId="ADAL" clId="{4432E653-E446-403C-B8F9-5D60DE06C4B2}" dt="2026-03-24T14:01:56.298" v="193"/>
          <ac:picMkLst>
            <pc:docMk/>
            <pc:sldMk cId="0" sldId="293"/>
            <ac:picMk id="3" creationId="{061C3791-8DCC-81E0-D65B-87B07B70D43A}"/>
          </ac:picMkLst>
        </pc:picChg>
      </pc:sldChg>
      <pc:sldMasterChg chg="setBg modSldLayout">
        <pc:chgData name="Corrigan, Maggie" userId="cad34459-c979-4bf5-bc87-860f62c21d45" providerId="ADAL" clId="{4432E653-E446-403C-B8F9-5D60DE06C4B2}" dt="2026-03-19T16:11:37.064" v="3"/>
        <pc:sldMasterMkLst>
          <pc:docMk/>
          <pc:sldMasterMk cId="0" sldId="2147483648"/>
        </pc:sldMasterMkLst>
        <pc:sldLayoutChg chg="setBg">
          <pc:chgData name="Corrigan, Maggie" userId="cad34459-c979-4bf5-bc87-860f62c21d45" providerId="ADAL" clId="{4432E653-E446-403C-B8F9-5D60DE06C4B2}" dt="2026-03-19T16:11:37.064" v="3"/>
          <pc:sldLayoutMkLst>
            <pc:docMk/>
            <pc:sldMasterMk cId="0" sldId="2147483648"/>
            <pc:sldLayoutMk cId="0" sldId="2147483661"/>
          </pc:sldLayoutMkLst>
        </pc:sldLayoutChg>
        <pc:sldLayoutChg chg="setBg">
          <pc:chgData name="Corrigan, Maggie" userId="cad34459-c979-4bf5-bc87-860f62c21d45" providerId="ADAL" clId="{4432E653-E446-403C-B8F9-5D60DE06C4B2}" dt="2026-03-19T16:11:37.064" v="3"/>
          <pc:sldLayoutMkLst>
            <pc:docMk/>
            <pc:sldMasterMk cId="0" sldId="2147483648"/>
            <pc:sldLayoutMk cId="0" sldId="2147483662"/>
          </pc:sldLayoutMkLst>
        </pc:sldLayoutChg>
        <pc:sldLayoutChg chg="setBg">
          <pc:chgData name="Corrigan, Maggie" userId="cad34459-c979-4bf5-bc87-860f62c21d45" providerId="ADAL" clId="{4432E653-E446-403C-B8F9-5D60DE06C4B2}" dt="2026-03-19T16:11:37.064" v="3"/>
          <pc:sldLayoutMkLst>
            <pc:docMk/>
            <pc:sldMasterMk cId="0" sldId="2147483648"/>
            <pc:sldLayoutMk cId="0" sldId="2147483663"/>
          </pc:sldLayoutMkLst>
        </pc:sldLayoutChg>
        <pc:sldLayoutChg chg="setBg">
          <pc:chgData name="Corrigan, Maggie" userId="cad34459-c979-4bf5-bc87-860f62c21d45" providerId="ADAL" clId="{4432E653-E446-403C-B8F9-5D60DE06C4B2}" dt="2026-03-19T16:11:37.064" v="3"/>
          <pc:sldLayoutMkLst>
            <pc:docMk/>
            <pc:sldMasterMk cId="0" sldId="2147483648"/>
            <pc:sldLayoutMk cId="0" sldId="2147483664"/>
          </pc:sldLayoutMkLst>
        </pc:sldLayoutChg>
        <pc:sldLayoutChg chg="setBg">
          <pc:chgData name="Corrigan, Maggie" userId="cad34459-c979-4bf5-bc87-860f62c21d45" providerId="ADAL" clId="{4432E653-E446-403C-B8F9-5D60DE06C4B2}" dt="2026-03-19T16:11:37.064" v="3"/>
          <pc:sldLayoutMkLst>
            <pc:docMk/>
            <pc:sldMasterMk cId="0" sldId="2147483648"/>
            <pc:sldLayoutMk cId="0" sldId="2147483665"/>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4400" b="0" i="0">
                <a:solidFill>
                  <a:schemeClr val="tx1"/>
                </a:solidFill>
                <a:latin typeface="Arial"/>
                <a:cs typeface="Arial"/>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2800" b="0"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800" b="0"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Arial"/>
                <a:cs typeface="Arial"/>
              </a:defRPr>
            </a:lvl1pPr>
          </a:lstStyle>
          <a:p>
            <a:endParaRPr/>
          </a:p>
        </p:txBody>
      </p:sp>
      <p:sp>
        <p:nvSpPr>
          <p:cNvPr id="3" name="Holder 3"/>
          <p:cNvSpPr>
            <a:spLocks noGrp="1"/>
          </p:cNvSpPr>
          <p:nvPr>
            <p:ph sz="half" idx="2"/>
          </p:nvPr>
        </p:nvSpPr>
        <p:spPr>
          <a:xfrm>
            <a:off x="916939" y="1736725"/>
            <a:ext cx="4740910" cy="4508500"/>
          </a:xfrm>
          <a:prstGeom prst="rect">
            <a:avLst/>
          </a:prstGeom>
        </p:spPr>
        <p:txBody>
          <a:bodyPr wrap="square" lIns="0" tIns="0" rIns="0" bIns="0">
            <a:spAutoFit/>
          </a:bodyPr>
          <a:lstStyle>
            <a:lvl1pPr>
              <a:defRPr sz="2600" b="0" i="0">
                <a:solidFill>
                  <a:schemeClr val="tx1"/>
                </a:solidFill>
                <a:latin typeface="Arial"/>
                <a:cs typeface="Arial"/>
              </a:defRPr>
            </a:lvl1pPr>
          </a:lstStyle>
          <a:p>
            <a:endParaRPr/>
          </a:p>
        </p:txBody>
      </p:sp>
      <p:sp>
        <p:nvSpPr>
          <p:cNvPr id="4" name="Holder 4"/>
          <p:cNvSpPr>
            <a:spLocks noGrp="1"/>
          </p:cNvSpPr>
          <p:nvPr>
            <p:ph sz="half" idx="3"/>
          </p:nvPr>
        </p:nvSpPr>
        <p:spPr>
          <a:xfrm>
            <a:off x="6250940" y="1774160"/>
            <a:ext cx="4883784" cy="3617595"/>
          </a:xfrm>
          <a:prstGeom prst="rect">
            <a:avLst/>
          </a:prstGeom>
        </p:spPr>
        <p:txBody>
          <a:bodyPr wrap="square" lIns="0" tIns="0" rIns="0" bIns="0">
            <a:spAutoFit/>
          </a:bodyPr>
          <a:lstStyle>
            <a:lvl1pPr>
              <a:defRPr sz="2800" b="0" i="0">
                <a:solidFill>
                  <a:schemeClr val="tx1"/>
                </a:solidFill>
                <a:latin typeface="Arial"/>
                <a:cs typeface="Arial"/>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3/24/2026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3/24/2026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3/24/2026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pic>
        <p:nvPicPr>
          <p:cNvPr id="16" name="bg object 16"/>
          <p:cNvPicPr/>
          <p:nvPr/>
        </p:nvPicPr>
        <p:blipFill>
          <a:blip r:embed="rId8" cstate="print"/>
          <a:stretch>
            <a:fillRect/>
          </a:stretch>
        </p:blipFill>
        <p:spPr>
          <a:xfrm>
            <a:off x="0" y="5949695"/>
            <a:ext cx="12191999" cy="908303"/>
          </a:xfrm>
          <a:prstGeom prst="rect">
            <a:avLst/>
          </a:prstGeom>
        </p:spPr>
      </p:pic>
      <p:sp>
        <p:nvSpPr>
          <p:cNvPr id="2" name="Holder 2"/>
          <p:cNvSpPr>
            <a:spLocks noGrp="1"/>
          </p:cNvSpPr>
          <p:nvPr>
            <p:ph type="title"/>
          </p:nvPr>
        </p:nvSpPr>
        <p:spPr>
          <a:xfrm>
            <a:off x="916939" y="329406"/>
            <a:ext cx="9902190" cy="1300480"/>
          </a:xfrm>
          <a:prstGeom prst="rect">
            <a:avLst/>
          </a:prstGeom>
        </p:spPr>
        <p:txBody>
          <a:bodyPr wrap="square" lIns="0" tIns="0" rIns="0" bIns="0">
            <a:spAutoFit/>
          </a:bodyPr>
          <a:lstStyle>
            <a:lvl1pPr>
              <a:defRPr sz="4400" b="0" i="0">
                <a:solidFill>
                  <a:schemeClr val="tx1"/>
                </a:solidFill>
                <a:latin typeface="Arial"/>
                <a:cs typeface="Arial"/>
              </a:defRPr>
            </a:lvl1pPr>
          </a:lstStyle>
          <a:p>
            <a:endParaRPr/>
          </a:p>
        </p:txBody>
      </p:sp>
      <p:sp>
        <p:nvSpPr>
          <p:cNvPr id="3" name="Holder 3"/>
          <p:cNvSpPr>
            <a:spLocks noGrp="1"/>
          </p:cNvSpPr>
          <p:nvPr>
            <p:ph type="body" idx="1"/>
          </p:nvPr>
        </p:nvSpPr>
        <p:spPr>
          <a:xfrm>
            <a:off x="916813" y="1722399"/>
            <a:ext cx="10228580" cy="4327525"/>
          </a:xfrm>
          <a:prstGeom prst="rect">
            <a:avLst/>
          </a:prstGeom>
        </p:spPr>
        <p:txBody>
          <a:bodyPr wrap="square" lIns="0" tIns="0" rIns="0" bIns="0">
            <a:spAutoFit/>
          </a:bodyPr>
          <a:lstStyle>
            <a:lvl1pPr>
              <a:defRPr sz="28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3/24/2026</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depts.ttu.edu/itts/training/shortcourses/handouts.php"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jpg"/><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image" Target="../media/image18.png"/></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2737230" y="322579"/>
            <a:ext cx="6715759" cy="939800"/>
          </a:xfrm>
          <a:prstGeom prst="rect">
            <a:avLst/>
          </a:prstGeom>
        </p:spPr>
        <p:txBody>
          <a:bodyPr vert="horz" wrap="square" lIns="0" tIns="12700" rIns="0" bIns="0" rtlCol="0">
            <a:spAutoFit/>
          </a:bodyPr>
          <a:lstStyle/>
          <a:p>
            <a:pPr marL="12700">
              <a:lnSpc>
                <a:spcPct val="100000"/>
              </a:lnSpc>
              <a:spcBef>
                <a:spcPts val="100"/>
              </a:spcBef>
              <a:tabLst>
                <a:tab pos="2085975" algn="l"/>
              </a:tabLst>
            </a:pPr>
            <a:r>
              <a:rPr sz="6000" spc="-10" dirty="0"/>
              <a:t>Excel</a:t>
            </a:r>
            <a:r>
              <a:rPr sz="6000" dirty="0"/>
              <a:t>	Data</a:t>
            </a:r>
            <a:r>
              <a:rPr sz="6000" spc="-340" dirty="0"/>
              <a:t> </a:t>
            </a:r>
            <a:r>
              <a:rPr sz="6000" spc="-10" dirty="0"/>
              <a:t>Analysis</a:t>
            </a:r>
            <a:endParaRPr sz="6000"/>
          </a:p>
        </p:txBody>
      </p:sp>
      <p:sp>
        <p:nvSpPr>
          <p:cNvPr id="3" name="object 3"/>
          <p:cNvSpPr txBox="1"/>
          <p:nvPr/>
        </p:nvSpPr>
        <p:spPr>
          <a:xfrm>
            <a:off x="3384930" y="4899977"/>
            <a:ext cx="5420995" cy="1392555"/>
          </a:xfrm>
          <a:prstGeom prst="rect">
            <a:avLst/>
          </a:prstGeom>
        </p:spPr>
        <p:txBody>
          <a:bodyPr vert="horz" wrap="square" lIns="0" tIns="12700" rIns="0" bIns="0" rtlCol="0">
            <a:spAutoFit/>
          </a:bodyPr>
          <a:lstStyle/>
          <a:p>
            <a:pPr marL="838200" marR="831850" algn="ctr">
              <a:lnSpc>
                <a:spcPct val="124600"/>
              </a:lnSpc>
              <a:spcBef>
                <a:spcPts val="100"/>
              </a:spcBef>
            </a:pPr>
            <a:r>
              <a:rPr sz="2400" dirty="0">
                <a:latin typeface="Arial"/>
                <a:cs typeface="Arial"/>
              </a:rPr>
              <a:t>Benjamin</a:t>
            </a:r>
            <a:r>
              <a:rPr sz="2400" spc="-85" dirty="0">
                <a:latin typeface="Arial"/>
                <a:cs typeface="Arial"/>
              </a:rPr>
              <a:t> </a:t>
            </a:r>
            <a:r>
              <a:rPr sz="2400" spc="-10" dirty="0">
                <a:latin typeface="Arial"/>
                <a:cs typeface="Arial"/>
              </a:rPr>
              <a:t>Chamness </a:t>
            </a:r>
            <a:r>
              <a:rPr sz="2400" dirty="0">
                <a:latin typeface="Arial"/>
                <a:cs typeface="Arial"/>
              </a:rPr>
              <a:t>Accessibility</a:t>
            </a:r>
            <a:r>
              <a:rPr sz="2400" spc="-5" dirty="0">
                <a:latin typeface="Arial"/>
                <a:cs typeface="Arial"/>
              </a:rPr>
              <a:t> </a:t>
            </a:r>
            <a:r>
              <a:rPr sz="2400" dirty="0">
                <a:latin typeface="Arial"/>
                <a:cs typeface="Arial"/>
              </a:rPr>
              <a:t>&amp;</a:t>
            </a:r>
            <a:r>
              <a:rPr sz="2400" spc="-50" dirty="0">
                <a:latin typeface="Arial"/>
                <a:cs typeface="Arial"/>
              </a:rPr>
              <a:t> </a:t>
            </a:r>
            <a:r>
              <a:rPr sz="2400" spc="-10" dirty="0">
                <a:latin typeface="Arial"/>
                <a:cs typeface="Arial"/>
              </a:rPr>
              <a:t>Data</a:t>
            </a:r>
            <a:r>
              <a:rPr sz="2400" spc="-155" dirty="0">
                <a:latin typeface="Arial"/>
                <a:cs typeface="Arial"/>
              </a:rPr>
              <a:t> </a:t>
            </a:r>
            <a:r>
              <a:rPr sz="2400" spc="-10" dirty="0">
                <a:latin typeface="Arial"/>
                <a:cs typeface="Arial"/>
              </a:rPr>
              <a:t>Analyst</a:t>
            </a:r>
            <a:endParaRPr sz="2400">
              <a:latin typeface="Arial"/>
              <a:cs typeface="Arial"/>
            </a:endParaRPr>
          </a:p>
          <a:p>
            <a:pPr algn="ctr">
              <a:lnSpc>
                <a:spcPct val="100000"/>
              </a:lnSpc>
              <a:spcBef>
                <a:spcPts val="705"/>
              </a:spcBef>
            </a:pPr>
            <a:r>
              <a:rPr sz="2400" dirty="0">
                <a:latin typeface="Arial"/>
                <a:cs typeface="Arial"/>
              </a:rPr>
              <a:t>ITTS</a:t>
            </a:r>
            <a:r>
              <a:rPr sz="2400" spc="-114" dirty="0">
                <a:latin typeface="Arial"/>
                <a:cs typeface="Arial"/>
              </a:rPr>
              <a:t> </a:t>
            </a:r>
            <a:r>
              <a:rPr sz="2400" spc="-30" dirty="0">
                <a:latin typeface="Arial"/>
                <a:cs typeface="Arial"/>
              </a:rPr>
              <a:t>Technology</a:t>
            </a:r>
            <a:r>
              <a:rPr sz="2400" spc="-35" dirty="0">
                <a:latin typeface="Arial"/>
                <a:cs typeface="Arial"/>
              </a:rPr>
              <a:t> </a:t>
            </a:r>
            <a:r>
              <a:rPr sz="2400" dirty="0">
                <a:latin typeface="Arial"/>
                <a:cs typeface="Arial"/>
              </a:rPr>
              <a:t>Support,</a:t>
            </a:r>
            <a:r>
              <a:rPr sz="2400" spc="-50" dirty="0">
                <a:latin typeface="Arial"/>
                <a:cs typeface="Arial"/>
              </a:rPr>
              <a:t> </a:t>
            </a:r>
            <a:r>
              <a:rPr sz="2400" dirty="0">
                <a:latin typeface="Arial"/>
                <a:cs typeface="Arial"/>
              </a:rPr>
              <a:t>IT</a:t>
            </a:r>
            <a:r>
              <a:rPr sz="2400" spc="-150" dirty="0">
                <a:latin typeface="Arial"/>
                <a:cs typeface="Arial"/>
              </a:rPr>
              <a:t> </a:t>
            </a:r>
            <a:r>
              <a:rPr sz="2400" spc="-60" dirty="0">
                <a:latin typeface="Arial"/>
                <a:cs typeface="Arial"/>
              </a:rPr>
              <a:t>Team</a:t>
            </a:r>
            <a:r>
              <a:rPr sz="2400" spc="-65" dirty="0">
                <a:latin typeface="Arial"/>
                <a:cs typeface="Arial"/>
              </a:rPr>
              <a:t> </a:t>
            </a:r>
            <a:r>
              <a:rPr sz="2400" spc="-25" dirty="0">
                <a:latin typeface="Arial"/>
                <a:cs typeface="Arial"/>
              </a:rPr>
              <a:t>Web</a:t>
            </a:r>
            <a:endParaRPr sz="2400">
              <a:latin typeface="Arial"/>
              <a:cs typeface="Arial"/>
            </a:endParaRPr>
          </a:p>
        </p:txBody>
      </p:sp>
      <p:sp>
        <p:nvSpPr>
          <p:cNvPr id="4" name="object 4"/>
          <p:cNvSpPr txBox="1"/>
          <p:nvPr/>
        </p:nvSpPr>
        <p:spPr>
          <a:xfrm>
            <a:off x="2450750" y="1729714"/>
            <a:ext cx="7292340" cy="1046480"/>
          </a:xfrm>
          <a:prstGeom prst="rect">
            <a:avLst/>
          </a:prstGeom>
        </p:spPr>
        <p:txBody>
          <a:bodyPr vert="horz" wrap="square" lIns="0" tIns="12700" rIns="0" bIns="0" rtlCol="0">
            <a:spAutoFit/>
          </a:bodyPr>
          <a:lstStyle/>
          <a:p>
            <a:pPr marL="12065" marR="5080" algn="ctr">
              <a:lnSpc>
                <a:spcPct val="111500"/>
              </a:lnSpc>
              <a:spcBef>
                <a:spcPts val="100"/>
              </a:spcBef>
            </a:pPr>
            <a:r>
              <a:rPr sz="2000" u="sng" spc="-10" dirty="0">
                <a:solidFill>
                  <a:srgbClr val="0562C1"/>
                </a:solidFill>
                <a:uFill>
                  <a:solidFill>
                    <a:srgbClr val="0562C1"/>
                  </a:solidFill>
                </a:uFill>
                <a:latin typeface="Arial"/>
                <a:cs typeface="Arial"/>
                <a:hlinkClick r:id="rId2"/>
              </a:rPr>
              <a:t>https://www.depts.ttu.edu/itts/training/shortcourses/handouts.php</a:t>
            </a:r>
            <a:r>
              <a:rPr sz="2000" u="none" spc="-10" dirty="0">
                <a:solidFill>
                  <a:srgbClr val="0562C1"/>
                </a:solidFill>
                <a:latin typeface="Arial"/>
                <a:cs typeface="Arial"/>
              </a:rPr>
              <a:t> </a:t>
            </a:r>
            <a:r>
              <a:rPr sz="2000" u="none" spc="-25" dirty="0">
                <a:latin typeface="Arial"/>
                <a:cs typeface="Arial"/>
              </a:rPr>
              <a:t>OR</a:t>
            </a:r>
            <a:endParaRPr sz="2000">
              <a:latin typeface="Arial"/>
              <a:cs typeface="Arial"/>
            </a:endParaRPr>
          </a:p>
          <a:p>
            <a:pPr algn="ctr">
              <a:lnSpc>
                <a:spcPct val="100000"/>
              </a:lnSpc>
              <a:spcBef>
                <a:spcPts val="285"/>
              </a:spcBef>
            </a:pPr>
            <a:r>
              <a:rPr sz="2000" dirty="0">
                <a:latin typeface="Arial"/>
                <a:cs typeface="Arial"/>
              </a:rPr>
              <a:t>Google</a:t>
            </a:r>
            <a:r>
              <a:rPr sz="2000" spc="-45" dirty="0">
                <a:latin typeface="Arial"/>
                <a:cs typeface="Arial"/>
              </a:rPr>
              <a:t> </a:t>
            </a:r>
            <a:r>
              <a:rPr sz="2000" dirty="0">
                <a:latin typeface="Arial"/>
                <a:cs typeface="Arial"/>
              </a:rPr>
              <a:t>"TTU</a:t>
            </a:r>
            <a:r>
              <a:rPr sz="2000" spc="-5" dirty="0">
                <a:latin typeface="Arial"/>
                <a:cs typeface="Arial"/>
              </a:rPr>
              <a:t> </a:t>
            </a:r>
            <a:r>
              <a:rPr sz="2000" dirty="0">
                <a:latin typeface="Arial"/>
                <a:cs typeface="Arial"/>
              </a:rPr>
              <a:t>Short</a:t>
            </a:r>
            <a:r>
              <a:rPr sz="2000" spc="-50" dirty="0">
                <a:latin typeface="Arial"/>
                <a:cs typeface="Arial"/>
              </a:rPr>
              <a:t> </a:t>
            </a:r>
            <a:r>
              <a:rPr sz="2000" dirty="0">
                <a:latin typeface="Arial"/>
                <a:cs typeface="Arial"/>
              </a:rPr>
              <a:t>Course",</a:t>
            </a:r>
            <a:r>
              <a:rPr sz="2000" spc="-50" dirty="0">
                <a:latin typeface="Arial"/>
                <a:cs typeface="Arial"/>
              </a:rPr>
              <a:t> </a:t>
            </a:r>
            <a:r>
              <a:rPr sz="2000" dirty="0">
                <a:latin typeface="Arial"/>
                <a:cs typeface="Arial"/>
              </a:rPr>
              <a:t>click</a:t>
            </a:r>
            <a:r>
              <a:rPr sz="2000" spc="-25" dirty="0">
                <a:latin typeface="Arial"/>
                <a:cs typeface="Arial"/>
              </a:rPr>
              <a:t> </a:t>
            </a:r>
            <a:r>
              <a:rPr sz="2000" dirty="0">
                <a:latin typeface="Arial"/>
                <a:cs typeface="Arial"/>
              </a:rPr>
              <a:t>the</a:t>
            </a:r>
            <a:r>
              <a:rPr sz="2000" spc="-30" dirty="0">
                <a:latin typeface="Arial"/>
                <a:cs typeface="Arial"/>
              </a:rPr>
              <a:t> </a:t>
            </a:r>
            <a:r>
              <a:rPr sz="2000" dirty="0">
                <a:latin typeface="Arial"/>
                <a:cs typeface="Arial"/>
              </a:rPr>
              <a:t>link</a:t>
            </a:r>
            <a:r>
              <a:rPr sz="2000" spc="-15" dirty="0">
                <a:latin typeface="Arial"/>
                <a:cs typeface="Arial"/>
              </a:rPr>
              <a:t> </a:t>
            </a:r>
            <a:r>
              <a:rPr sz="2000" dirty="0">
                <a:latin typeface="Arial"/>
                <a:cs typeface="Arial"/>
              </a:rPr>
              <a:t>and</a:t>
            </a:r>
            <a:r>
              <a:rPr sz="2000" spc="-30" dirty="0">
                <a:latin typeface="Arial"/>
                <a:cs typeface="Arial"/>
              </a:rPr>
              <a:t> </a:t>
            </a:r>
            <a:r>
              <a:rPr sz="2000" dirty="0">
                <a:latin typeface="Arial"/>
                <a:cs typeface="Arial"/>
              </a:rPr>
              <a:t>then</a:t>
            </a:r>
            <a:r>
              <a:rPr sz="2000" spc="-45" dirty="0">
                <a:latin typeface="Arial"/>
                <a:cs typeface="Arial"/>
              </a:rPr>
              <a:t> </a:t>
            </a:r>
            <a:r>
              <a:rPr sz="2000" spc="-10" dirty="0">
                <a:latin typeface="Arial"/>
                <a:cs typeface="Arial"/>
              </a:rPr>
              <a:t>"Handouts"</a:t>
            </a:r>
            <a:endParaRPr sz="2000">
              <a:latin typeface="Arial"/>
              <a:cs typeface="Arial"/>
            </a:endParaRPr>
          </a:p>
        </p:txBody>
      </p:sp>
      <p:pic>
        <p:nvPicPr>
          <p:cNvPr id="5" name="object 5">
            <a:extLst>
              <a:ext uri="{C183D7F6-B498-43B3-948B-1728B52AA6E4}">
                <adec:decorative xmlns:adec="http://schemas.microsoft.com/office/drawing/2017/decorative" val="1"/>
              </a:ext>
            </a:extLst>
          </p:cNvPr>
          <p:cNvPicPr/>
          <p:nvPr/>
        </p:nvPicPr>
        <p:blipFill>
          <a:blip r:embed="rId3" cstate="print"/>
          <a:stretch>
            <a:fillRect/>
          </a:stretch>
        </p:blipFill>
        <p:spPr>
          <a:xfrm>
            <a:off x="3467100" y="2974848"/>
            <a:ext cx="5257799" cy="1912619"/>
          </a:xfrm>
          <a:prstGeom prst="rect">
            <a:avLst/>
          </a:prstGeom>
        </p:spPr>
      </p:pic>
      <p:pic>
        <p:nvPicPr>
          <p:cNvPr id="7" name="Picture 6">
            <a:extLst>
              <a:ext uri="{FF2B5EF4-FFF2-40B4-BE49-F238E27FC236}">
                <a16:creationId xmlns:a16="http://schemas.microsoft.com/office/drawing/2014/main" id="{4137DE05-FC7B-D09F-EDCF-A3D88896A80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spc="-10" dirty="0"/>
              <a:t>Outline</a:t>
            </a:r>
          </a:p>
        </p:txBody>
      </p:sp>
      <p:sp>
        <p:nvSpPr>
          <p:cNvPr id="3" name="object 3"/>
          <p:cNvSpPr txBox="1"/>
          <p:nvPr/>
        </p:nvSpPr>
        <p:spPr>
          <a:xfrm>
            <a:off x="916939" y="1722399"/>
            <a:ext cx="4283075" cy="1558925"/>
          </a:xfrm>
          <a:prstGeom prst="rect">
            <a:avLst/>
          </a:prstGeom>
        </p:spPr>
        <p:txBody>
          <a:bodyPr vert="horz" wrap="square" lIns="0" tIns="96520" rIns="0" bIns="0" rtlCol="0">
            <a:spAutoFit/>
          </a:bodyPr>
          <a:lstStyle/>
          <a:p>
            <a:pPr marL="240029" indent="-227329">
              <a:lnSpc>
                <a:spcPct val="100000"/>
              </a:lnSpc>
              <a:spcBef>
                <a:spcPts val="760"/>
              </a:spcBef>
              <a:buChar char="•"/>
              <a:tabLst>
                <a:tab pos="240029" algn="l"/>
              </a:tabLst>
            </a:pPr>
            <a:r>
              <a:rPr sz="2800" dirty="0">
                <a:latin typeface="Arial"/>
                <a:cs typeface="Arial"/>
              </a:rPr>
              <a:t>Our</a:t>
            </a:r>
            <a:r>
              <a:rPr sz="2800" spc="-114" dirty="0">
                <a:latin typeface="Arial"/>
                <a:cs typeface="Arial"/>
              </a:rPr>
              <a:t> </a:t>
            </a:r>
            <a:r>
              <a:rPr sz="2800" spc="-60" dirty="0">
                <a:latin typeface="Arial"/>
                <a:cs typeface="Arial"/>
              </a:rPr>
              <a:t>Test</a:t>
            </a:r>
            <a:r>
              <a:rPr sz="2800" spc="-80" dirty="0">
                <a:latin typeface="Arial"/>
                <a:cs typeface="Arial"/>
              </a:rPr>
              <a:t> </a:t>
            </a:r>
            <a:r>
              <a:rPr sz="2800" spc="-20" dirty="0">
                <a:latin typeface="Arial"/>
                <a:cs typeface="Arial"/>
              </a:rPr>
              <a:t>Data</a:t>
            </a:r>
            <a:endParaRPr sz="2800">
              <a:latin typeface="Arial"/>
              <a:cs typeface="Arial"/>
            </a:endParaRPr>
          </a:p>
          <a:p>
            <a:pPr marL="240029" indent="-227329">
              <a:lnSpc>
                <a:spcPct val="100000"/>
              </a:lnSpc>
              <a:spcBef>
                <a:spcPts val="660"/>
              </a:spcBef>
              <a:buFont typeface="Arial"/>
              <a:buChar char="•"/>
              <a:tabLst>
                <a:tab pos="240029" algn="l"/>
              </a:tabLst>
            </a:pPr>
            <a:r>
              <a:rPr sz="2800" b="1" dirty="0">
                <a:latin typeface="Arial"/>
                <a:cs typeface="Arial"/>
              </a:rPr>
              <a:t>Pivot</a:t>
            </a:r>
            <a:r>
              <a:rPr sz="2800" b="1" spc="-85" dirty="0">
                <a:latin typeface="Arial"/>
                <a:cs typeface="Arial"/>
              </a:rPr>
              <a:t> </a:t>
            </a:r>
            <a:r>
              <a:rPr sz="2800" b="1" spc="-20" dirty="0">
                <a:latin typeface="Arial"/>
                <a:cs typeface="Arial"/>
              </a:rPr>
              <a:t>Tables</a:t>
            </a:r>
            <a:r>
              <a:rPr sz="2800" b="1" spc="-70" dirty="0">
                <a:latin typeface="Arial"/>
                <a:cs typeface="Arial"/>
              </a:rPr>
              <a:t> </a:t>
            </a:r>
            <a:r>
              <a:rPr sz="2800" b="1" dirty="0">
                <a:latin typeface="Arial"/>
                <a:cs typeface="Arial"/>
              </a:rPr>
              <a:t>and</a:t>
            </a:r>
            <a:r>
              <a:rPr sz="2800" b="1" spc="-70" dirty="0">
                <a:latin typeface="Arial"/>
                <a:cs typeface="Arial"/>
              </a:rPr>
              <a:t> </a:t>
            </a:r>
            <a:r>
              <a:rPr sz="2800" b="1" spc="-10" dirty="0">
                <a:latin typeface="Arial"/>
                <a:cs typeface="Arial"/>
              </a:rPr>
              <a:t>Charts</a:t>
            </a:r>
            <a:endParaRPr sz="2800">
              <a:latin typeface="Arial"/>
              <a:cs typeface="Arial"/>
            </a:endParaRPr>
          </a:p>
          <a:p>
            <a:pPr marL="240029" indent="-227329">
              <a:lnSpc>
                <a:spcPct val="100000"/>
              </a:lnSpc>
              <a:spcBef>
                <a:spcPts val="670"/>
              </a:spcBef>
              <a:buChar char="•"/>
              <a:tabLst>
                <a:tab pos="240029" algn="l"/>
              </a:tabLst>
            </a:pPr>
            <a:r>
              <a:rPr sz="2800" dirty="0">
                <a:latin typeface="Arial"/>
                <a:cs typeface="Arial"/>
              </a:rPr>
              <a:t>Analysis</a:t>
            </a:r>
            <a:r>
              <a:rPr sz="2800" spc="-130" dirty="0">
                <a:latin typeface="Arial"/>
                <a:cs typeface="Arial"/>
              </a:rPr>
              <a:t> </a:t>
            </a:r>
            <a:r>
              <a:rPr sz="2800" spc="-10" dirty="0">
                <a:latin typeface="Arial"/>
                <a:cs typeface="Arial"/>
              </a:rPr>
              <a:t>ToolPak</a:t>
            </a:r>
            <a:endParaRPr sz="2800">
              <a:latin typeface="Arial"/>
              <a:cs typeface="Arial"/>
            </a:endParaRPr>
          </a:p>
        </p:txBody>
      </p:sp>
      <p:pic>
        <p:nvPicPr>
          <p:cNvPr id="4" name="Picture 3">
            <a:extLst>
              <a:ext uri="{FF2B5EF4-FFF2-40B4-BE49-F238E27FC236}">
                <a16:creationId xmlns:a16="http://schemas.microsoft.com/office/drawing/2014/main" id="{FD7C5560-61B5-B38C-868D-03EC67C6C7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dirty="0"/>
              <a:t>Pivot</a:t>
            </a:r>
            <a:r>
              <a:rPr spc="-225" dirty="0"/>
              <a:t> </a:t>
            </a:r>
            <a:r>
              <a:rPr spc="-455" dirty="0"/>
              <a:t>T</a:t>
            </a:r>
            <a:r>
              <a:rPr spc="30" dirty="0"/>
              <a:t>a</a:t>
            </a:r>
            <a:r>
              <a:rPr spc="35" dirty="0"/>
              <a:t>b</a:t>
            </a:r>
            <a:r>
              <a:rPr spc="45" dirty="0"/>
              <a:t>l</a:t>
            </a:r>
            <a:r>
              <a:rPr spc="40" dirty="0"/>
              <a:t>es</a:t>
            </a:r>
            <a:r>
              <a:rPr spc="-130" dirty="0"/>
              <a:t> </a:t>
            </a:r>
            <a:r>
              <a:rPr dirty="0"/>
              <a:t>and</a:t>
            </a:r>
            <a:r>
              <a:rPr spc="-135" dirty="0"/>
              <a:t> </a:t>
            </a:r>
            <a:r>
              <a:rPr spc="-10" dirty="0"/>
              <a:t>Charts</a:t>
            </a:r>
          </a:p>
        </p:txBody>
      </p:sp>
      <p:sp>
        <p:nvSpPr>
          <p:cNvPr id="4" name="object 4"/>
          <p:cNvSpPr txBox="1"/>
          <p:nvPr/>
        </p:nvSpPr>
        <p:spPr>
          <a:xfrm>
            <a:off x="916939" y="1764156"/>
            <a:ext cx="9772650" cy="2413000"/>
          </a:xfrm>
          <a:prstGeom prst="rect">
            <a:avLst/>
          </a:prstGeom>
        </p:spPr>
        <p:txBody>
          <a:bodyPr vert="horz" wrap="square" lIns="0" tIns="97155" rIns="0" bIns="0" rtlCol="0">
            <a:spAutoFit/>
          </a:bodyPr>
          <a:lstStyle/>
          <a:p>
            <a:pPr marL="240029" marR="5080" indent="-227329">
              <a:lnSpc>
                <a:spcPct val="80000"/>
              </a:lnSpc>
              <a:spcBef>
                <a:spcPts val="765"/>
              </a:spcBef>
              <a:buChar char="•"/>
              <a:tabLst>
                <a:tab pos="241300" algn="l"/>
              </a:tabLst>
            </a:pPr>
            <a:r>
              <a:rPr sz="2800" dirty="0">
                <a:latin typeface="Arial"/>
                <a:cs typeface="Arial"/>
              </a:rPr>
              <a:t>Pivot</a:t>
            </a:r>
            <a:r>
              <a:rPr sz="2800" spc="-100" dirty="0">
                <a:latin typeface="Arial"/>
                <a:cs typeface="Arial"/>
              </a:rPr>
              <a:t> </a:t>
            </a:r>
            <a:r>
              <a:rPr sz="2800" spc="-40" dirty="0">
                <a:latin typeface="Arial"/>
                <a:cs typeface="Arial"/>
              </a:rPr>
              <a:t>Tables</a:t>
            </a:r>
            <a:r>
              <a:rPr sz="2800" spc="-35" dirty="0">
                <a:latin typeface="Arial"/>
                <a:cs typeface="Arial"/>
              </a:rPr>
              <a:t> </a:t>
            </a:r>
            <a:r>
              <a:rPr sz="2800" dirty="0">
                <a:latin typeface="Arial"/>
                <a:cs typeface="Arial"/>
              </a:rPr>
              <a:t>are</a:t>
            </a:r>
            <a:r>
              <a:rPr sz="2800" spc="-45" dirty="0">
                <a:latin typeface="Arial"/>
                <a:cs typeface="Arial"/>
              </a:rPr>
              <a:t> </a:t>
            </a:r>
            <a:r>
              <a:rPr sz="2800" dirty="0">
                <a:latin typeface="Arial"/>
                <a:cs typeface="Arial"/>
              </a:rPr>
              <a:t>an</a:t>
            </a:r>
            <a:r>
              <a:rPr sz="2800" spc="-45" dirty="0">
                <a:latin typeface="Arial"/>
                <a:cs typeface="Arial"/>
              </a:rPr>
              <a:t> </a:t>
            </a:r>
            <a:r>
              <a:rPr sz="2800" dirty="0">
                <a:latin typeface="Arial"/>
                <a:cs typeface="Arial"/>
              </a:rPr>
              <a:t>easy</a:t>
            </a:r>
            <a:r>
              <a:rPr sz="2800" spc="-50" dirty="0">
                <a:latin typeface="Arial"/>
                <a:cs typeface="Arial"/>
              </a:rPr>
              <a:t> </a:t>
            </a:r>
            <a:r>
              <a:rPr sz="2800" dirty="0">
                <a:latin typeface="Arial"/>
                <a:cs typeface="Arial"/>
              </a:rPr>
              <a:t>way</a:t>
            </a:r>
            <a:r>
              <a:rPr sz="2800" spc="-35" dirty="0">
                <a:latin typeface="Arial"/>
                <a:cs typeface="Arial"/>
              </a:rPr>
              <a:t> </a:t>
            </a:r>
            <a:r>
              <a:rPr sz="2800" dirty="0">
                <a:latin typeface="Arial"/>
                <a:cs typeface="Arial"/>
              </a:rPr>
              <a:t>to</a:t>
            </a:r>
            <a:r>
              <a:rPr sz="2800" spc="-50" dirty="0">
                <a:latin typeface="Arial"/>
                <a:cs typeface="Arial"/>
              </a:rPr>
              <a:t> </a:t>
            </a:r>
            <a:r>
              <a:rPr sz="2800" dirty="0">
                <a:latin typeface="Arial"/>
                <a:cs typeface="Arial"/>
              </a:rPr>
              <a:t>build</a:t>
            </a:r>
            <a:r>
              <a:rPr sz="2800" spc="-45" dirty="0">
                <a:latin typeface="Arial"/>
                <a:cs typeface="Arial"/>
              </a:rPr>
              <a:t> </a:t>
            </a:r>
            <a:r>
              <a:rPr sz="2800" dirty="0">
                <a:latin typeface="Arial"/>
                <a:cs typeface="Arial"/>
              </a:rPr>
              <a:t>reports</a:t>
            </a:r>
            <a:r>
              <a:rPr sz="2800" spc="-45" dirty="0">
                <a:latin typeface="Arial"/>
                <a:cs typeface="Arial"/>
              </a:rPr>
              <a:t> </a:t>
            </a:r>
            <a:r>
              <a:rPr sz="2800" dirty="0">
                <a:latin typeface="Arial"/>
                <a:cs typeface="Arial"/>
              </a:rPr>
              <a:t>on</a:t>
            </a:r>
            <a:r>
              <a:rPr sz="2800" spc="-40" dirty="0">
                <a:latin typeface="Arial"/>
                <a:cs typeface="Arial"/>
              </a:rPr>
              <a:t> </a:t>
            </a:r>
            <a:r>
              <a:rPr sz="2800" dirty="0">
                <a:latin typeface="Arial"/>
                <a:cs typeface="Arial"/>
              </a:rPr>
              <a:t>your</a:t>
            </a:r>
            <a:r>
              <a:rPr sz="2800" spc="-45" dirty="0">
                <a:latin typeface="Arial"/>
                <a:cs typeface="Arial"/>
              </a:rPr>
              <a:t> </a:t>
            </a:r>
            <a:r>
              <a:rPr sz="2800" dirty="0">
                <a:latin typeface="Arial"/>
                <a:cs typeface="Arial"/>
              </a:rPr>
              <a:t>data</a:t>
            </a:r>
            <a:r>
              <a:rPr sz="2800" spc="-45" dirty="0">
                <a:latin typeface="Arial"/>
                <a:cs typeface="Arial"/>
              </a:rPr>
              <a:t> </a:t>
            </a:r>
            <a:r>
              <a:rPr sz="2800" spc="-25" dirty="0">
                <a:latin typeface="Arial"/>
                <a:cs typeface="Arial"/>
              </a:rPr>
              <a:t>in 	</a:t>
            </a:r>
            <a:r>
              <a:rPr sz="2800" spc="-10" dirty="0">
                <a:latin typeface="Arial"/>
                <a:cs typeface="Arial"/>
              </a:rPr>
              <a:t>Excel</a:t>
            </a:r>
            <a:endParaRPr sz="2800">
              <a:latin typeface="Arial"/>
              <a:cs typeface="Arial"/>
            </a:endParaRPr>
          </a:p>
          <a:p>
            <a:pPr marL="240029" marR="629920" indent="-227329">
              <a:lnSpc>
                <a:spcPct val="80000"/>
              </a:lnSpc>
              <a:spcBef>
                <a:spcPts val="1000"/>
              </a:spcBef>
              <a:buChar char="•"/>
              <a:tabLst>
                <a:tab pos="241300" algn="l"/>
              </a:tabLst>
            </a:pPr>
            <a:r>
              <a:rPr sz="2800" dirty="0">
                <a:latin typeface="Arial"/>
                <a:cs typeface="Arial"/>
              </a:rPr>
              <a:t>Allow</a:t>
            </a:r>
            <a:r>
              <a:rPr sz="2800" spc="-35" dirty="0">
                <a:latin typeface="Arial"/>
                <a:cs typeface="Arial"/>
              </a:rPr>
              <a:t> </a:t>
            </a:r>
            <a:r>
              <a:rPr sz="2800" dirty="0">
                <a:latin typeface="Arial"/>
                <a:cs typeface="Arial"/>
              </a:rPr>
              <a:t>you</a:t>
            </a:r>
            <a:r>
              <a:rPr sz="2800" spc="-40" dirty="0">
                <a:latin typeface="Arial"/>
                <a:cs typeface="Arial"/>
              </a:rPr>
              <a:t> </a:t>
            </a:r>
            <a:r>
              <a:rPr sz="2800" dirty="0">
                <a:latin typeface="Arial"/>
                <a:cs typeface="Arial"/>
              </a:rPr>
              <a:t>to</a:t>
            </a:r>
            <a:r>
              <a:rPr sz="2800" spc="-45" dirty="0">
                <a:latin typeface="Arial"/>
                <a:cs typeface="Arial"/>
              </a:rPr>
              <a:t> </a:t>
            </a:r>
            <a:r>
              <a:rPr sz="2800" dirty="0">
                <a:latin typeface="Arial"/>
                <a:cs typeface="Arial"/>
              </a:rPr>
              <a:t>group</a:t>
            </a:r>
            <a:r>
              <a:rPr sz="2800" spc="-30" dirty="0">
                <a:latin typeface="Arial"/>
                <a:cs typeface="Arial"/>
              </a:rPr>
              <a:t> </a:t>
            </a:r>
            <a:r>
              <a:rPr sz="2800" dirty="0">
                <a:latin typeface="Arial"/>
                <a:cs typeface="Arial"/>
              </a:rPr>
              <a:t>your</a:t>
            </a:r>
            <a:r>
              <a:rPr sz="2800" spc="-50" dirty="0">
                <a:latin typeface="Arial"/>
                <a:cs typeface="Arial"/>
              </a:rPr>
              <a:t> </a:t>
            </a:r>
            <a:r>
              <a:rPr sz="2800" dirty="0">
                <a:latin typeface="Arial"/>
                <a:cs typeface="Arial"/>
              </a:rPr>
              <a:t>data</a:t>
            </a:r>
            <a:r>
              <a:rPr sz="2800" spc="-35" dirty="0">
                <a:latin typeface="Arial"/>
                <a:cs typeface="Arial"/>
              </a:rPr>
              <a:t> </a:t>
            </a:r>
            <a:r>
              <a:rPr sz="2800" dirty="0">
                <a:latin typeface="Arial"/>
                <a:cs typeface="Arial"/>
              </a:rPr>
              <a:t>by</a:t>
            </a:r>
            <a:r>
              <a:rPr sz="2800" spc="-40" dirty="0">
                <a:latin typeface="Arial"/>
                <a:cs typeface="Arial"/>
              </a:rPr>
              <a:t> </a:t>
            </a:r>
            <a:r>
              <a:rPr sz="2800" dirty="0">
                <a:latin typeface="Arial"/>
                <a:cs typeface="Arial"/>
              </a:rPr>
              <a:t>category</a:t>
            </a:r>
            <a:r>
              <a:rPr sz="2800" spc="-50" dirty="0">
                <a:latin typeface="Arial"/>
                <a:cs typeface="Arial"/>
              </a:rPr>
              <a:t> </a:t>
            </a:r>
            <a:r>
              <a:rPr sz="2800" dirty="0">
                <a:latin typeface="Arial"/>
                <a:cs typeface="Arial"/>
              </a:rPr>
              <a:t>(date,</a:t>
            </a:r>
            <a:r>
              <a:rPr sz="2800" spc="-35" dirty="0">
                <a:latin typeface="Arial"/>
                <a:cs typeface="Arial"/>
              </a:rPr>
              <a:t> </a:t>
            </a:r>
            <a:r>
              <a:rPr sz="2800" spc="-10" dirty="0">
                <a:latin typeface="Arial"/>
                <a:cs typeface="Arial"/>
              </a:rPr>
              <a:t>location, 	</a:t>
            </a:r>
            <a:r>
              <a:rPr sz="2800" dirty="0">
                <a:latin typeface="Arial"/>
                <a:cs typeface="Arial"/>
              </a:rPr>
              <a:t>temperature,</a:t>
            </a:r>
            <a:r>
              <a:rPr sz="2800" spc="-85" dirty="0">
                <a:latin typeface="Arial"/>
                <a:cs typeface="Arial"/>
              </a:rPr>
              <a:t> </a:t>
            </a:r>
            <a:r>
              <a:rPr sz="2800" dirty="0">
                <a:latin typeface="Arial"/>
                <a:cs typeface="Arial"/>
              </a:rPr>
              <a:t>college,</a:t>
            </a:r>
            <a:r>
              <a:rPr sz="2800" spc="-100" dirty="0">
                <a:latin typeface="Arial"/>
                <a:cs typeface="Arial"/>
              </a:rPr>
              <a:t> </a:t>
            </a:r>
            <a:r>
              <a:rPr sz="2800" spc="-10" dirty="0">
                <a:latin typeface="Arial"/>
                <a:cs typeface="Arial"/>
              </a:rPr>
              <a:t>major,</a:t>
            </a:r>
            <a:r>
              <a:rPr sz="2800" spc="-80" dirty="0">
                <a:latin typeface="Arial"/>
                <a:cs typeface="Arial"/>
              </a:rPr>
              <a:t> </a:t>
            </a:r>
            <a:r>
              <a:rPr sz="2800" dirty="0">
                <a:latin typeface="Arial"/>
                <a:cs typeface="Arial"/>
              </a:rPr>
              <a:t>residence</a:t>
            </a:r>
            <a:r>
              <a:rPr sz="2800" spc="-90" dirty="0">
                <a:latin typeface="Arial"/>
                <a:cs typeface="Arial"/>
              </a:rPr>
              <a:t> </a:t>
            </a:r>
            <a:r>
              <a:rPr sz="2800" dirty="0">
                <a:latin typeface="Arial"/>
                <a:cs typeface="Arial"/>
              </a:rPr>
              <a:t>hall,</a:t>
            </a:r>
            <a:r>
              <a:rPr sz="2800" spc="-95" dirty="0">
                <a:latin typeface="Arial"/>
                <a:cs typeface="Arial"/>
              </a:rPr>
              <a:t> </a:t>
            </a:r>
            <a:r>
              <a:rPr sz="2800" spc="-20" dirty="0">
                <a:latin typeface="Arial"/>
                <a:cs typeface="Arial"/>
              </a:rPr>
              <a:t>etc)</a:t>
            </a:r>
            <a:endParaRPr sz="2800">
              <a:latin typeface="Arial"/>
              <a:cs typeface="Arial"/>
            </a:endParaRPr>
          </a:p>
          <a:p>
            <a:pPr marL="240029" marR="79375" indent="-227329">
              <a:lnSpc>
                <a:spcPct val="80000"/>
              </a:lnSpc>
              <a:spcBef>
                <a:spcPts val="1010"/>
              </a:spcBef>
              <a:buChar char="•"/>
              <a:tabLst>
                <a:tab pos="241300" algn="l"/>
              </a:tabLst>
            </a:pPr>
            <a:r>
              <a:rPr sz="2800" dirty="0">
                <a:latin typeface="Arial"/>
                <a:cs typeface="Arial"/>
              </a:rPr>
              <a:t>Allows</a:t>
            </a:r>
            <a:r>
              <a:rPr sz="2800" spc="-45" dirty="0">
                <a:latin typeface="Arial"/>
                <a:cs typeface="Arial"/>
              </a:rPr>
              <a:t> </a:t>
            </a:r>
            <a:r>
              <a:rPr sz="2800" dirty="0">
                <a:latin typeface="Arial"/>
                <a:cs typeface="Arial"/>
              </a:rPr>
              <a:t>you</a:t>
            </a:r>
            <a:r>
              <a:rPr sz="2800" spc="-60" dirty="0">
                <a:latin typeface="Arial"/>
                <a:cs typeface="Arial"/>
              </a:rPr>
              <a:t> </a:t>
            </a:r>
            <a:r>
              <a:rPr sz="2800" dirty="0">
                <a:latin typeface="Arial"/>
                <a:cs typeface="Arial"/>
              </a:rPr>
              <a:t>to</a:t>
            </a:r>
            <a:r>
              <a:rPr sz="2800" spc="-50" dirty="0">
                <a:latin typeface="Arial"/>
                <a:cs typeface="Arial"/>
              </a:rPr>
              <a:t> </a:t>
            </a:r>
            <a:r>
              <a:rPr sz="2800" dirty="0">
                <a:latin typeface="Arial"/>
                <a:cs typeface="Arial"/>
              </a:rPr>
              <a:t>summarize</a:t>
            </a:r>
            <a:r>
              <a:rPr sz="2800" spc="-40" dirty="0">
                <a:latin typeface="Arial"/>
                <a:cs typeface="Arial"/>
              </a:rPr>
              <a:t> </a:t>
            </a:r>
            <a:r>
              <a:rPr sz="2800" dirty="0">
                <a:latin typeface="Arial"/>
                <a:cs typeface="Arial"/>
              </a:rPr>
              <a:t>the</a:t>
            </a:r>
            <a:r>
              <a:rPr sz="2800" spc="-50" dirty="0">
                <a:latin typeface="Arial"/>
                <a:cs typeface="Arial"/>
              </a:rPr>
              <a:t> </a:t>
            </a:r>
            <a:r>
              <a:rPr sz="2800" dirty="0">
                <a:latin typeface="Arial"/>
                <a:cs typeface="Arial"/>
              </a:rPr>
              <a:t>data</a:t>
            </a:r>
            <a:r>
              <a:rPr sz="2800" spc="-60" dirty="0">
                <a:latin typeface="Arial"/>
                <a:cs typeface="Arial"/>
              </a:rPr>
              <a:t> </a:t>
            </a:r>
            <a:r>
              <a:rPr sz="2800" dirty="0">
                <a:latin typeface="Arial"/>
                <a:cs typeface="Arial"/>
              </a:rPr>
              <a:t>by</a:t>
            </a:r>
            <a:r>
              <a:rPr sz="2800" spc="-55" dirty="0">
                <a:latin typeface="Arial"/>
                <a:cs typeface="Arial"/>
              </a:rPr>
              <a:t> </a:t>
            </a:r>
            <a:r>
              <a:rPr sz="2800" dirty="0">
                <a:latin typeface="Arial"/>
                <a:cs typeface="Arial"/>
              </a:rPr>
              <a:t>some</a:t>
            </a:r>
            <a:r>
              <a:rPr sz="2800" spc="-50" dirty="0">
                <a:latin typeface="Arial"/>
                <a:cs typeface="Arial"/>
              </a:rPr>
              <a:t> </a:t>
            </a:r>
            <a:r>
              <a:rPr sz="2800" dirty="0">
                <a:latin typeface="Arial"/>
                <a:cs typeface="Arial"/>
              </a:rPr>
              <a:t>calculation</a:t>
            </a:r>
            <a:r>
              <a:rPr sz="2800" spc="-50" dirty="0">
                <a:latin typeface="Arial"/>
                <a:cs typeface="Arial"/>
              </a:rPr>
              <a:t> </a:t>
            </a:r>
            <a:r>
              <a:rPr sz="2800" spc="-10" dirty="0">
                <a:latin typeface="Arial"/>
                <a:cs typeface="Arial"/>
              </a:rPr>
              <a:t>(total 	</a:t>
            </a:r>
            <a:r>
              <a:rPr sz="2800" dirty="0">
                <a:latin typeface="Arial"/>
                <a:cs typeface="Arial"/>
              </a:rPr>
              <a:t>sales,</a:t>
            </a:r>
            <a:r>
              <a:rPr sz="2800" spc="-70" dirty="0">
                <a:latin typeface="Arial"/>
                <a:cs typeface="Arial"/>
              </a:rPr>
              <a:t> </a:t>
            </a:r>
            <a:r>
              <a:rPr sz="2800" dirty="0">
                <a:latin typeface="Arial"/>
                <a:cs typeface="Arial"/>
              </a:rPr>
              <a:t>average</a:t>
            </a:r>
            <a:r>
              <a:rPr sz="2800" spc="-50" dirty="0">
                <a:latin typeface="Arial"/>
                <a:cs typeface="Arial"/>
              </a:rPr>
              <a:t> </a:t>
            </a:r>
            <a:r>
              <a:rPr sz="2800" dirty="0">
                <a:latin typeface="Arial"/>
                <a:cs typeface="Arial"/>
              </a:rPr>
              <a:t>traffic,</a:t>
            </a:r>
            <a:r>
              <a:rPr sz="2800" spc="-85" dirty="0">
                <a:latin typeface="Arial"/>
                <a:cs typeface="Arial"/>
              </a:rPr>
              <a:t> </a:t>
            </a:r>
            <a:r>
              <a:rPr sz="2800" dirty="0">
                <a:latin typeface="Arial"/>
                <a:cs typeface="Arial"/>
              </a:rPr>
              <a:t>count</a:t>
            </a:r>
            <a:r>
              <a:rPr sz="2800" spc="-55" dirty="0">
                <a:latin typeface="Arial"/>
                <a:cs typeface="Arial"/>
              </a:rPr>
              <a:t> </a:t>
            </a:r>
            <a:r>
              <a:rPr sz="2800" dirty="0">
                <a:latin typeface="Arial"/>
                <a:cs typeface="Arial"/>
              </a:rPr>
              <a:t>of</a:t>
            </a:r>
            <a:r>
              <a:rPr sz="2800" spc="-65" dirty="0">
                <a:latin typeface="Arial"/>
                <a:cs typeface="Arial"/>
              </a:rPr>
              <a:t> </a:t>
            </a:r>
            <a:r>
              <a:rPr sz="2800" dirty="0">
                <a:latin typeface="Arial"/>
                <a:cs typeface="Arial"/>
              </a:rPr>
              <a:t>students,</a:t>
            </a:r>
            <a:r>
              <a:rPr sz="2800" spc="-75" dirty="0">
                <a:latin typeface="Arial"/>
                <a:cs typeface="Arial"/>
              </a:rPr>
              <a:t> </a:t>
            </a:r>
            <a:r>
              <a:rPr sz="2800" spc="-10" dirty="0">
                <a:latin typeface="Arial"/>
                <a:cs typeface="Arial"/>
              </a:rPr>
              <a:t>etc.)</a:t>
            </a:r>
            <a:endParaRPr sz="2800">
              <a:latin typeface="Arial"/>
              <a:cs typeface="Arial"/>
            </a:endParaRPr>
          </a:p>
        </p:txBody>
      </p:sp>
      <p:pic>
        <p:nvPicPr>
          <p:cNvPr id="2" name="object 2" descr="Table displaying total sales from January to June 2022 across four campuses: Brewery, Downtown, Mall, and Park, with monthly sales figures in dollars. Notable trends include highest sales in June for Mall ($8,971.35) and Park ($7,382.39), and overall total sales increasing from $18,531.77 in January to $54,612.83 in June.&#10;&#10;"/>
          <p:cNvPicPr/>
          <p:nvPr/>
        </p:nvPicPr>
        <p:blipFill>
          <a:blip r:embed="rId2" cstate="print"/>
          <a:stretch>
            <a:fillRect/>
          </a:stretch>
        </p:blipFill>
        <p:spPr>
          <a:xfrm>
            <a:off x="2819400" y="4495800"/>
            <a:ext cx="7001255" cy="1714499"/>
          </a:xfrm>
          <a:prstGeom prst="rect">
            <a:avLst/>
          </a:prstGeom>
        </p:spPr>
      </p:pic>
      <p:pic>
        <p:nvPicPr>
          <p:cNvPr id="5" name="Picture 4">
            <a:extLst>
              <a:ext uri="{FF2B5EF4-FFF2-40B4-BE49-F238E27FC236}">
                <a16:creationId xmlns:a16="http://schemas.microsoft.com/office/drawing/2014/main" id="{7748CD59-CB87-A57C-5653-F49A8BFA40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88900" rIns="0" bIns="0" rtlCol="0">
            <a:spAutoFit/>
          </a:bodyPr>
          <a:lstStyle/>
          <a:p>
            <a:pPr marL="12700" marR="5080">
              <a:lnSpc>
                <a:spcPts val="4750"/>
              </a:lnSpc>
              <a:spcBef>
                <a:spcPts val="700"/>
              </a:spcBef>
            </a:pPr>
            <a:r>
              <a:rPr dirty="0"/>
              <a:t>What</a:t>
            </a:r>
            <a:r>
              <a:rPr spc="-40" dirty="0"/>
              <a:t> </a:t>
            </a:r>
            <a:r>
              <a:rPr dirty="0"/>
              <a:t>reports</a:t>
            </a:r>
            <a:r>
              <a:rPr spc="-35" dirty="0"/>
              <a:t> </a:t>
            </a:r>
            <a:r>
              <a:rPr dirty="0"/>
              <a:t>may</a:t>
            </a:r>
            <a:r>
              <a:rPr spc="-45" dirty="0"/>
              <a:t> </a:t>
            </a:r>
            <a:r>
              <a:rPr dirty="0"/>
              <a:t>be</a:t>
            </a:r>
            <a:r>
              <a:rPr spc="-40" dirty="0"/>
              <a:t> </a:t>
            </a:r>
            <a:r>
              <a:rPr dirty="0"/>
              <a:t>relevant</a:t>
            </a:r>
            <a:r>
              <a:rPr spc="-35" dirty="0"/>
              <a:t> </a:t>
            </a:r>
            <a:r>
              <a:rPr dirty="0"/>
              <a:t>with</a:t>
            </a:r>
            <a:r>
              <a:rPr spc="-55" dirty="0"/>
              <a:t> </a:t>
            </a:r>
            <a:r>
              <a:rPr spc="-25" dirty="0"/>
              <a:t>our </a:t>
            </a:r>
            <a:r>
              <a:rPr spc="-10" dirty="0"/>
              <a:t>data?</a:t>
            </a:r>
          </a:p>
        </p:txBody>
      </p:sp>
      <p:sp>
        <p:nvSpPr>
          <p:cNvPr id="3" name="object 3"/>
          <p:cNvSpPr txBox="1"/>
          <p:nvPr/>
        </p:nvSpPr>
        <p:spPr>
          <a:xfrm>
            <a:off x="916939" y="1722399"/>
            <a:ext cx="9436100" cy="1558925"/>
          </a:xfrm>
          <a:prstGeom prst="rect">
            <a:avLst/>
          </a:prstGeom>
        </p:spPr>
        <p:txBody>
          <a:bodyPr vert="horz" wrap="square" lIns="0" tIns="96520" rIns="0" bIns="0" rtlCol="0">
            <a:spAutoFit/>
          </a:bodyPr>
          <a:lstStyle/>
          <a:p>
            <a:pPr marL="240029" indent="-227329">
              <a:lnSpc>
                <a:spcPct val="100000"/>
              </a:lnSpc>
              <a:spcBef>
                <a:spcPts val="760"/>
              </a:spcBef>
              <a:buChar char="•"/>
              <a:tabLst>
                <a:tab pos="240029" algn="l"/>
              </a:tabLst>
            </a:pPr>
            <a:r>
              <a:rPr sz="2800" spc="-50" dirty="0">
                <a:latin typeface="Arial"/>
                <a:cs typeface="Arial"/>
              </a:rPr>
              <a:t>Total</a:t>
            </a:r>
            <a:r>
              <a:rPr sz="2800" spc="-55" dirty="0">
                <a:latin typeface="Arial"/>
                <a:cs typeface="Arial"/>
              </a:rPr>
              <a:t> </a:t>
            </a:r>
            <a:r>
              <a:rPr sz="2800" dirty="0">
                <a:latin typeface="Arial"/>
                <a:cs typeface="Arial"/>
              </a:rPr>
              <a:t>sales</a:t>
            </a:r>
            <a:r>
              <a:rPr sz="2800" spc="-55" dirty="0">
                <a:latin typeface="Arial"/>
                <a:cs typeface="Arial"/>
              </a:rPr>
              <a:t> </a:t>
            </a:r>
            <a:r>
              <a:rPr sz="2800" dirty="0">
                <a:latin typeface="Arial"/>
                <a:cs typeface="Arial"/>
              </a:rPr>
              <a:t>and</a:t>
            </a:r>
            <a:r>
              <a:rPr sz="2800" spc="-55" dirty="0">
                <a:latin typeface="Arial"/>
                <a:cs typeface="Arial"/>
              </a:rPr>
              <a:t> </a:t>
            </a:r>
            <a:r>
              <a:rPr sz="2800" dirty="0">
                <a:latin typeface="Arial"/>
                <a:cs typeface="Arial"/>
              </a:rPr>
              <a:t>customers</a:t>
            </a:r>
            <a:r>
              <a:rPr sz="2800" spc="-55" dirty="0">
                <a:latin typeface="Arial"/>
                <a:cs typeface="Arial"/>
              </a:rPr>
              <a:t> </a:t>
            </a:r>
            <a:r>
              <a:rPr sz="2800" dirty="0">
                <a:latin typeface="Arial"/>
                <a:cs typeface="Arial"/>
              </a:rPr>
              <a:t>by</a:t>
            </a:r>
            <a:r>
              <a:rPr sz="2800" spc="-60" dirty="0">
                <a:latin typeface="Arial"/>
                <a:cs typeface="Arial"/>
              </a:rPr>
              <a:t> </a:t>
            </a:r>
            <a:r>
              <a:rPr sz="2800" dirty="0">
                <a:latin typeface="Arial"/>
                <a:cs typeface="Arial"/>
              </a:rPr>
              <a:t>date</a:t>
            </a:r>
            <a:r>
              <a:rPr sz="2800" spc="-55" dirty="0">
                <a:latin typeface="Arial"/>
                <a:cs typeface="Arial"/>
              </a:rPr>
              <a:t> </a:t>
            </a:r>
            <a:r>
              <a:rPr sz="2800" dirty="0">
                <a:latin typeface="Arial"/>
                <a:cs typeface="Arial"/>
              </a:rPr>
              <a:t>and</a:t>
            </a:r>
            <a:r>
              <a:rPr sz="2800" spc="-55" dirty="0">
                <a:latin typeface="Arial"/>
                <a:cs typeface="Arial"/>
              </a:rPr>
              <a:t> </a:t>
            </a:r>
            <a:r>
              <a:rPr sz="2800" spc="-10" dirty="0">
                <a:latin typeface="Arial"/>
                <a:cs typeface="Arial"/>
              </a:rPr>
              <a:t>location</a:t>
            </a:r>
            <a:endParaRPr sz="2800">
              <a:latin typeface="Arial"/>
              <a:cs typeface="Arial"/>
            </a:endParaRPr>
          </a:p>
          <a:p>
            <a:pPr marL="240029" indent="-227329">
              <a:lnSpc>
                <a:spcPct val="100000"/>
              </a:lnSpc>
              <a:spcBef>
                <a:spcPts val="660"/>
              </a:spcBef>
              <a:buChar char="•"/>
              <a:tabLst>
                <a:tab pos="240029" algn="l"/>
              </a:tabLst>
            </a:pPr>
            <a:r>
              <a:rPr sz="2800" dirty="0">
                <a:latin typeface="Arial"/>
                <a:cs typeface="Arial"/>
              </a:rPr>
              <a:t>Average</a:t>
            </a:r>
            <a:r>
              <a:rPr sz="2800" spc="-50" dirty="0">
                <a:latin typeface="Arial"/>
                <a:cs typeface="Arial"/>
              </a:rPr>
              <a:t> </a:t>
            </a:r>
            <a:r>
              <a:rPr sz="2800" dirty="0">
                <a:latin typeface="Arial"/>
                <a:cs typeface="Arial"/>
              </a:rPr>
              <a:t>sales</a:t>
            </a:r>
            <a:r>
              <a:rPr sz="2800" spc="-50" dirty="0">
                <a:latin typeface="Arial"/>
                <a:cs typeface="Arial"/>
              </a:rPr>
              <a:t> </a:t>
            </a:r>
            <a:r>
              <a:rPr sz="2800" dirty="0">
                <a:latin typeface="Arial"/>
                <a:cs typeface="Arial"/>
              </a:rPr>
              <a:t>and</a:t>
            </a:r>
            <a:r>
              <a:rPr sz="2800" spc="-50" dirty="0">
                <a:latin typeface="Arial"/>
                <a:cs typeface="Arial"/>
              </a:rPr>
              <a:t> </a:t>
            </a:r>
            <a:r>
              <a:rPr sz="2800" dirty="0">
                <a:latin typeface="Arial"/>
                <a:cs typeface="Arial"/>
              </a:rPr>
              <a:t>customers</a:t>
            </a:r>
            <a:r>
              <a:rPr sz="2800" spc="-50" dirty="0">
                <a:latin typeface="Arial"/>
                <a:cs typeface="Arial"/>
              </a:rPr>
              <a:t> </a:t>
            </a:r>
            <a:r>
              <a:rPr sz="2800" dirty="0">
                <a:latin typeface="Arial"/>
                <a:cs typeface="Arial"/>
              </a:rPr>
              <a:t>by</a:t>
            </a:r>
            <a:r>
              <a:rPr sz="2800" spc="-55" dirty="0">
                <a:latin typeface="Arial"/>
                <a:cs typeface="Arial"/>
              </a:rPr>
              <a:t> </a:t>
            </a:r>
            <a:r>
              <a:rPr sz="2800" dirty="0">
                <a:latin typeface="Arial"/>
                <a:cs typeface="Arial"/>
              </a:rPr>
              <a:t>day</a:t>
            </a:r>
            <a:r>
              <a:rPr sz="2800" spc="-50" dirty="0">
                <a:latin typeface="Arial"/>
                <a:cs typeface="Arial"/>
              </a:rPr>
              <a:t> </a:t>
            </a:r>
            <a:r>
              <a:rPr sz="2800" dirty="0">
                <a:latin typeface="Arial"/>
                <a:cs typeface="Arial"/>
              </a:rPr>
              <a:t>of</a:t>
            </a:r>
            <a:r>
              <a:rPr sz="2800" spc="-60" dirty="0">
                <a:latin typeface="Arial"/>
                <a:cs typeface="Arial"/>
              </a:rPr>
              <a:t> </a:t>
            </a:r>
            <a:r>
              <a:rPr sz="2800" dirty="0">
                <a:latin typeface="Arial"/>
                <a:cs typeface="Arial"/>
              </a:rPr>
              <a:t>week</a:t>
            </a:r>
            <a:r>
              <a:rPr sz="2800" spc="-50" dirty="0">
                <a:latin typeface="Arial"/>
                <a:cs typeface="Arial"/>
              </a:rPr>
              <a:t> </a:t>
            </a:r>
            <a:r>
              <a:rPr sz="2800" dirty="0">
                <a:latin typeface="Arial"/>
                <a:cs typeface="Arial"/>
              </a:rPr>
              <a:t>and</a:t>
            </a:r>
            <a:r>
              <a:rPr sz="2800" spc="-40" dirty="0">
                <a:latin typeface="Arial"/>
                <a:cs typeface="Arial"/>
              </a:rPr>
              <a:t> </a:t>
            </a:r>
            <a:r>
              <a:rPr sz="2800" spc="-10" dirty="0">
                <a:latin typeface="Arial"/>
                <a:cs typeface="Arial"/>
              </a:rPr>
              <a:t>location</a:t>
            </a:r>
            <a:endParaRPr sz="2800">
              <a:latin typeface="Arial"/>
              <a:cs typeface="Arial"/>
            </a:endParaRPr>
          </a:p>
          <a:p>
            <a:pPr marL="240029" indent="-227329">
              <a:lnSpc>
                <a:spcPct val="100000"/>
              </a:lnSpc>
              <a:spcBef>
                <a:spcPts val="670"/>
              </a:spcBef>
              <a:buChar char="•"/>
              <a:tabLst>
                <a:tab pos="240029" algn="l"/>
              </a:tabLst>
            </a:pPr>
            <a:r>
              <a:rPr sz="2800" dirty="0">
                <a:latin typeface="Arial"/>
                <a:cs typeface="Arial"/>
              </a:rPr>
              <a:t>Average</a:t>
            </a:r>
            <a:r>
              <a:rPr sz="2800" spc="-60" dirty="0">
                <a:latin typeface="Arial"/>
                <a:cs typeface="Arial"/>
              </a:rPr>
              <a:t> </a:t>
            </a:r>
            <a:r>
              <a:rPr sz="2800" dirty="0">
                <a:latin typeface="Arial"/>
                <a:cs typeface="Arial"/>
              </a:rPr>
              <a:t>sales</a:t>
            </a:r>
            <a:r>
              <a:rPr sz="2800" spc="-60" dirty="0">
                <a:latin typeface="Arial"/>
                <a:cs typeface="Arial"/>
              </a:rPr>
              <a:t> </a:t>
            </a:r>
            <a:r>
              <a:rPr sz="2800" dirty="0">
                <a:latin typeface="Arial"/>
                <a:cs typeface="Arial"/>
              </a:rPr>
              <a:t>by</a:t>
            </a:r>
            <a:r>
              <a:rPr sz="2800" spc="-70" dirty="0">
                <a:latin typeface="Arial"/>
                <a:cs typeface="Arial"/>
              </a:rPr>
              <a:t> </a:t>
            </a:r>
            <a:r>
              <a:rPr sz="2800" spc="-10" dirty="0">
                <a:latin typeface="Arial"/>
                <a:cs typeface="Arial"/>
              </a:rPr>
              <a:t>temperature</a:t>
            </a:r>
            <a:endParaRPr sz="2800">
              <a:latin typeface="Arial"/>
              <a:cs typeface="Arial"/>
            </a:endParaRPr>
          </a:p>
        </p:txBody>
      </p:sp>
      <p:pic>
        <p:nvPicPr>
          <p:cNvPr id="4" name="object 4" descr="Spreadsheet table displaying social media posts, weather data, foot traffic, customer count, total sales, and conversion rates for various dates and locations. Columns include Date, Weekday, Location, Social Media Posts, High Temperature, Rain, Foot Traffic, Customer Count, Total Sales, and Customer Conversion, with notable high sales of $5,667.06 on 1/8/2022 at Campus and a peak conversion rate of 79.92%.&#10;&#10;"/>
          <p:cNvPicPr/>
          <p:nvPr/>
        </p:nvPicPr>
        <p:blipFill>
          <a:blip r:embed="rId2" cstate="print"/>
          <a:stretch>
            <a:fillRect/>
          </a:stretch>
        </p:blipFill>
        <p:spPr>
          <a:xfrm>
            <a:off x="385572" y="3445764"/>
            <a:ext cx="11420855" cy="2340597"/>
          </a:xfrm>
          <a:prstGeom prst="rect">
            <a:avLst/>
          </a:prstGeom>
        </p:spPr>
      </p:pic>
      <p:pic>
        <p:nvPicPr>
          <p:cNvPr id="5" name="Picture 4">
            <a:extLst>
              <a:ext uri="{FF2B5EF4-FFF2-40B4-BE49-F238E27FC236}">
                <a16:creationId xmlns:a16="http://schemas.microsoft.com/office/drawing/2014/main" id="{3A305717-15CA-2616-9B6F-6CC7AFA2FB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dirty="0"/>
              <a:t>Pivot</a:t>
            </a:r>
            <a:r>
              <a:rPr spc="-240" dirty="0"/>
              <a:t> </a:t>
            </a:r>
            <a:r>
              <a:rPr spc="-459" dirty="0"/>
              <a:t>T</a:t>
            </a:r>
            <a:r>
              <a:rPr spc="25" dirty="0"/>
              <a:t>a</a:t>
            </a:r>
            <a:r>
              <a:rPr spc="30" dirty="0"/>
              <a:t>b</a:t>
            </a:r>
            <a:r>
              <a:rPr spc="40" dirty="0"/>
              <a:t>l</a:t>
            </a:r>
            <a:r>
              <a:rPr spc="35" dirty="0"/>
              <a:t>e</a:t>
            </a:r>
            <a:r>
              <a:rPr spc="-140" dirty="0"/>
              <a:t> </a:t>
            </a:r>
            <a:r>
              <a:rPr spc="-10" dirty="0"/>
              <a:t>Creation</a:t>
            </a:r>
          </a:p>
        </p:txBody>
      </p:sp>
      <p:sp>
        <p:nvSpPr>
          <p:cNvPr id="3" name="object 3"/>
          <p:cNvSpPr txBox="1"/>
          <p:nvPr/>
        </p:nvSpPr>
        <p:spPr>
          <a:xfrm>
            <a:off x="916939" y="1722399"/>
            <a:ext cx="9980295" cy="3221990"/>
          </a:xfrm>
          <a:prstGeom prst="rect">
            <a:avLst/>
          </a:prstGeom>
        </p:spPr>
        <p:txBody>
          <a:bodyPr vert="horz" wrap="square" lIns="0" tIns="96520" rIns="0" bIns="0" rtlCol="0">
            <a:spAutoFit/>
          </a:bodyPr>
          <a:lstStyle/>
          <a:p>
            <a:pPr marL="527685" indent="-514984">
              <a:lnSpc>
                <a:spcPct val="100000"/>
              </a:lnSpc>
              <a:spcBef>
                <a:spcPts val="760"/>
              </a:spcBef>
              <a:buAutoNum type="arabicPeriod"/>
              <a:tabLst>
                <a:tab pos="527685" algn="l"/>
              </a:tabLst>
            </a:pPr>
            <a:r>
              <a:rPr sz="2800" dirty="0">
                <a:latin typeface="Arial"/>
                <a:cs typeface="Arial"/>
              </a:rPr>
              <a:t>Select</a:t>
            </a:r>
            <a:r>
              <a:rPr sz="2800" spc="-45" dirty="0">
                <a:latin typeface="Arial"/>
                <a:cs typeface="Arial"/>
              </a:rPr>
              <a:t> </a:t>
            </a:r>
            <a:r>
              <a:rPr sz="2800" dirty="0">
                <a:latin typeface="Arial"/>
                <a:cs typeface="Arial"/>
              </a:rPr>
              <a:t>all</a:t>
            </a:r>
            <a:r>
              <a:rPr sz="2800" spc="-60" dirty="0">
                <a:latin typeface="Arial"/>
                <a:cs typeface="Arial"/>
              </a:rPr>
              <a:t> </a:t>
            </a:r>
            <a:r>
              <a:rPr sz="2800" dirty="0">
                <a:latin typeface="Arial"/>
                <a:cs typeface="Arial"/>
              </a:rPr>
              <a:t>your</a:t>
            </a:r>
            <a:r>
              <a:rPr sz="2800" spc="-45" dirty="0">
                <a:latin typeface="Arial"/>
                <a:cs typeface="Arial"/>
              </a:rPr>
              <a:t> </a:t>
            </a:r>
            <a:r>
              <a:rPr sz="2800" dirty="0">
                <a:latin typeface="Arial"/>
                <a:cs typeface="Arial"/>
              </a:rPr>
              <a:t>data</a:t>
            </a:r>
            <a:r>
              <a:rPr sz="2800" spc="-45" dirty="0">
                <a:latin typeface="Arial"/>
                <a:cs typeface="Arial"/>
              </a:rPr>
              <a:t> </a:t>
            </a:r>
            <a:r>
              <a:rPr sz="2800" dirty="0">
                <a:latin typeface="Arial"/>
                <a:cs typeface="Arial"/>
              </a:rPr>
              <a:t>(ideally</a:t>
            </a:r>
            <a:r>
              <a:rPr sz="2800" spc="-45" dirty="0">
                <a:latin typeface="Arial"/>
                <a:cs typeface="Arial"/>
              </a:rPr>
              <a:t> </a:t>
            </a:r>
            <a:r>
              <a:rPr sz="2800" dirty="0">
                <a:latin typeface="Arial"/>
                <a:cs typeface="Arial"/>
              </a:rPr>
              <a:t>by</a:t>
            </a:r>
            <a:r>
              <a:rPr sz="2800" spc="-40" dirty="0">
                <a:latin typeface="Arial"/>
                <a:cs typeface="Arial"/>
              </a:rPr>
              <a:t> </a:t>
            </a:r>
            <a:r>
              <a:rPr sz="2800" dirty="0">
                <a:latin typeface="Arial"/>
                <a:cs typeface="Arial"/>
              </a:rPr>
              <a:t>selecting</a:t>
            </a:r>
            <a:r>
              <a:rPr sz="2800" spc="-55" dirty="0">
                <a:latin typeface="Arial"/>
                <a:cs typeface="Arial"/>
              </a:rPr>
              <a:t> </a:t>
            </a:r>
            <a:r>
              <a:rPr sz="2800" dirty="0">
                <a:latin typeface="Arial"/>
                <a:cs typeface="Arial"/>
              </a:rPr>
              <a:t>the</a:t>
            </a:r>
            <a:r>
              <a:rPr sz="2800" spc="-45" dirty="0">
                <a:latin typeface="Arial"/>
                <a:cs typeface="Arial"/>
              </a:rPr>
              <a:t> </a:t>
            </a:r>
            <a:r>
              <a:rPr sz="2800" dirty="0">
                <a:latin typeface="Arial"/>
                <a:cs typeface="Arial"/>
              </a:rPr>
              <a:t>column</a:t>
            </a:r>
            <a:r>
              <a:rPr sz="2800" spc="-35" dirty="0">
                <a:latin typeface="Arial"/>
                <a:cs typeface="Arial"/>
              </a:rPr>
              <a:t> </a:t>
            </a:r>
            <a:r>
              <a:rPr sz="2800" spc="-10" dirty="0">
                <a:latin typeface="Arial"/>
                <a:cs typeface="Arial"/>
              </a:rPr>
              <a:t>letters)</a:t>
            </a:r>
            <a:endParaRPr sz="2800">
              <a:latin typeface="Arial"/>
              <a:cs typeface="Arial"/>
            </a:endParaRPr>
          </a:p>
          <a:p>
            <a:pPr marL="527685" indent="-514984">
              <a:lnSpc>
                <a:spcPct val="100000"/>
              </a:lnSpc>
              <a:spcBef>
                <a:spcPts val="660"/>
              </a:spcBef>
              <a:buAutoNum type="arabicPeriod"/>
              <a:tabLst>
                <a:tab pos="527685" algn="l"/>
              </a:tabLst>
            </a:pPr>
            <a:r>
              <a:rPr sz="2800" dirty="0">
                <a:latin typeface="Arial"/>
                <a:cs typeface="Arial"/>
              </a:rPr>
              <a:t>Go</a:t>
            </a:r>
            <a:r>
              <a:rPr sz="2800" spc="-40" dirty="0">
                <a:latin typeface="Arial"/>
                <a:cs typeface="Arial"/>
              </a:rPr>
              <a:t> </a:t>
            </a:r>
            <a:r>
              <a:rPr sz="2800" dirty="0">
                <a:latin typeface="Arial"/>
                <a:cs typeface="Arial"/>
              </a:rPr>
              <a:t>to</a:t>
            </a:r>
            <a:r>
              <a:rPr sz="2800" spc="-45" dirty="0">
                <a:latin typeface="Arial"/>
                <a:cs typeface="Arial"/>
              </a:rPr>
              <a:t> </a:t>
            </a:r>
            <a:r>
              <a:rPr sz="2800" dirty="0">
                <a:latin typeface="Arial"/>
                <a:cs typeface="Arial"/>
              </a:rPr>
              <a:t>the</a:t>
            </a:r>
            <a:r>
              <a:rPr sz="2800" spc="-35" dirty="0">
                <a:latin typeface="Arial"/>
                <a:cs typeface="Arial"/>
              </a:rPr>
              <a:t> </a:t>
            </a:r>
            <a:r>
              <a:rPr sz="2800" dirty="0">
                <a:latin typeface="Arial"/>
                <a:cs typeface="Arial"/>
              </a:rPr>
              <a:t>“Insert”</a:t>
            </a:r>
            <a:r>
              <a:rPr sz="2800" spc="-45" dirty="0">
                <a:latin typeface="Arial"/>
                <a:cs typeface="Arial"/>
              </a:rPr>
              <a:t> </a:t>
            </a:r>
            <a:r>
              <a:rPr sz="2800" dirty="0">
                <a:latin typeface="Arial"/>
                <a:cs typeface="Arial"/>
              </a:rPr>
              <a:t>menu</a:t>
            </a:r>
            <a:r>
              <a:rPr sz="2800" spc="-25" dirty="0">
                <a:latin typeface="Arial"/>
                <a:cs typeface="Arial"/>
              </a:rPr>
              <a:t> </a:t>
            </a:r>
            <a:r>
              <a:rPr sz="2800" dirty="0">
                <a:latin typeface="Arial"/>
                <a:cs typeface="Arial"/>
              </a:rPr>
              <a:t>and</a:t>
            </a:r>
            <a:r>
              <a:rPr sz="2800" spc="-35" dirty="0">
                <a:latin typeface="Arial"/>
                <a:cs typeface="Arial"/>
              </a:rPr>
              <a:t> </a:t>
            </a:r>
            <a:r>
              <a:rPr sz="2800" dirty="0">
                <a:latin typeface="Arial"/>
                <a:cs typeface="Arial"/>
              </a:rPr>
              <a:t>select</a:t>
            </a:r>
            <a:r>
              <a:rPr sz="2800" spc="-50" dirty="0">
                <a:latin typeface="Arial"/>
                <a:cs typeface="Arial"/>
              </a:rPr>
              <a:t> </a:t>
            </a:r>
            <a:r>
              <a:rPr sz="2800" spc="-10" dirty="0">
                <a:latin typeface="Arial"/>
                <a:cs typeface="Arial"/>
              </a:rPr>
              <a:t>“PivotTable”</a:t>
            </a:r>
            <a:endParaRPr sz="2800">
              <a:latin typeface="Arial"/>
              <a:cs typeface="Arial"/>
            </a:endParaRPr>
          </a:p>
          <a:p>
            <a:pPr marL="527685" marR="96520" indent="-515620">
              <a:lnSpc>
                <a:spcPts val="3030"/>
              </a:lnSpc>
              <a:spcBef>
                <a:spcPts val="1045"/>
              </a:spcBef>
              <a:buAutoNum type="arabicPeriod"/>
              <a:tabLst>
                <a:tab pos="527685" algn="l"/>
              </a:tabLst>
            </a:pPr>
            <a:r>
              <a:rPr sz="2800" dirty="0">
                <a:latin typeface="Arial"/>
                <a:cs typeface="Arial"/>
              </a:rPr>
              <a:t>Confirm</a:t>
            </a:r>
            <a:r>
              <a:rPr sz="2800" spc="-45" dirty="0">
                <a:latin typeface="Arial"/>
                <a:cs typeface="Arial"/>
              </a:rPr>
              <a:t> </a:t>
            </a:r>
            <a:r>
              <a:rPr sz="2800" dirty="0">
                <a:latin typeface="Arial"/>
                <a:cs typeface="Arial"/>
              </a:rPr>
              <a:t>that</a:t>
            </a:r>
            <a:r>
              <a:rPr sz="2800" spc="-50" dirty="0">
                <a:latin typeface="Arial"/>
                <a:cs typeface="Arial"/>
              </a:rPr>
              <a:t> </a:t>
            </a:r>
            <a:r>
              <a:rPr sz="2800" dirty="0">
                <a:latin typeface="Arial"/>
                <a:cs typeface="Arial"/>
              </a:rPr>
              <a:t>the</a:t>
            </a:r>
            <a:r>
              <a:rPr sz="2800" spc="-55" dirty="0">
                <a:latin typeface="Arial"/>
                <a:cs typeface="Arial"/>
              </a:rPr>
              <a:t> </a:t>
            </a:r>
            <a:r>
              <a:rPr sz="2800" spc="-25" dirty="0">
                <a:latin typeface="Arial"/>
                <a:cs typeface="Arial"/>
              </a:rPr>
              <a:t>“Table/Range”</a:t>
            </a:r>
            <a:r>
              <a:rPr sz="2800" spc="-15" dirty="0">
                <a:latin typeface="Arial"/>
                <a:cs typeface="Arial"/>
              </a:rPr>
              <a:t> </a:t>
            </a:r>
            <a:r>
              <a:rPr sz="2800" dirty="0">
                <a:latin typeface="Arial"/>
                <a:cs typeface="Arial"/>
              </a:rPr>
              <a:t>field</a:t>
            </a:r>
            <a:r>
              <a:rPr sz="2800" spc="-60" dirty="0">
                <a:latin typeface="Arial"/>
                <a:cs typeface="Arial"/>
              </a:rPr>
              <a:t> </a:t>
            </a:r>
            <a:r>
              <a:rPr sz="2800" dirty="0">
                <a:latin typeface="Arial"/>
                <a:cs typeface="Arial"/>
              </a:rPr>
              <a:t>is</a:t>
            </a:r>
            <a:r>
              <a:rPr sz="2800" spc="-45" dirty="0">
                <a:latin typeface="Arial"/>
                <a:cs typeface="Arial"/>
              </a:rPr>
              <a:t> </a:t>
            </a:r>
            <a:r>
              <a:rPr sz="2800" dirty="0">
                <a:latin typeface="Arial"/>
                <a:cs typeface="Arial"/>
              </a:rPr>
              <a:t>the</a:t>
            </a:r>
            <a:r>
              <a:rPr sz="2800" spc="-60" dirty="0">
                <a:latin typeface="Arial"/>
                <a:cs typeface="Arial"/>
              </a:rPr>
              <a:t> </a:t>
            </a:r>
            <a:r>
              <a:rPr sz="2800" dirty="0">
                <a:latin typeface="Arial"/>
                <a:cs typeface="Arial"/>
              </a:rPr>
              <a:t>correct</a:t>
            </a:r>
            <a:r>
              <a:rPr sz="2800" spc="-60" dirty="0">
                <a:latin typeface="Arial"/>
                <a:cs typeface="Arial"/>
              </a:rPr>
              <a:t> </a:t>
            </a:r>
            <a:r>
              <a:rPr sz="2800" dirty="0">
                <a:latin typeface="Arial"/>
                <a:cs typeface="Arial"/>
              </a:rPr>
              <a:t>value</a:t>
            </a:r>
            <a:r>
              <a:rPr sz="2800" spc="-50" dirty="0">
                <a:latin typeface="Arial"/>
                <a:cs typeface="Arial"/>
              </a:rPr>
              <a:t> </a:t>
            </a:r>
            <a:r>
              <a:rPr sz="2800" spc="-20" dirty="0">
                <a:latin typeface="Arial"/>
                <a:cs typeface="Arial"/>
              </a:rPr>
              <a:t>(for </a:t>
            </a:r>
            <a:r>
              <a:rPr sz="2800" dirty="0">
                <a:latin typeface="Arial"/>
                <a:cs typeface="Arial"/>
              </a:rPr>
              <a:t>our</a:t>
            </a:r>
            <a:r>
              <a:rPr sz="2800" spc="-30" dirty="0">
                <a:latin typeface="Arial"/>
                <a:cs typeface="Arial"/>
              </a:rPr>
              <a:t> </a:t>
            </a:r>
            <a:r>
              <a:rPr sz="2800" dirty="0">
                <a:latin typeface="Arial"/>
                <a:cs typeface="Arial"/>
              </a:rPr>
              <a:t>test</a:t>
            </a:r>
            <a:r>
              <a:rPr sz="2800" spc="-45" dirty="0">
                <a:latin typeface="Arial"/>
                <a:cs typeface="Arial"/>
              </a:rPr>
              <a:t> </a:t>
            </a:r>
            <a:r>
              <a:rPr sz="2800" dirty="0">
                <a:latin typeface="Arial"/>
                <a:cs typeface="Arial"/>
              </a:rPr>
              <a:t>data,</a:t>
            </a:r>
            <a:r>
              <a:rPr sz="2800" spc="-40" dirty="0">
                <a:latin typeface="Arial"/>
                <a:cs typeface="Arial"/>
              </a:rPr>
              <a:t> </a:t>
            </a:r>
            <a:r>
              <a:rPr sz="2800" dirty="0">
                <a:latin typeface="Arial"/>
                <a:cs typeface="Arial"/>
              </a:rPr>
              <a:t>it</a:t>
            </a:r>
            <a:r>
              <a:rPr sz="2800" spc="-45" dirty="0">
                <a:latin typeface="Arial"/>
                <a:cs typeface="Arial"/>
              </a:rPr>
              <a:t> </a:t>
            </a:r>
            <a:r>
              <a:rPr sz="2800" dirty="0">
                <a:latin typeface="Arial"/>
                <a:cs typeface="Arial"/>
              </a:rPr>
              <a:t>should</a:t>
            </a:r>
            <a:r>
              <a:rPr sz="2800" spc="-20" dirty="0">
                <a:latin typeface="Arial"/>
                <a:cs typeface="Arial"/>
              </a:rPr>
              <a:t> </a:t>
            </a:r>
            <a:r>
              <a:rPr sz="2800" dirty="0">
                <a:latin typeface="Arial"/>
                <a:cs typeface="Arial"/>
              </a:rPr>
              <a:t>be</a:t>
            </a:r>
            <a:r>
              <a:rPr sz="2800" spc="-30" dirty="0">
                <a:latin typeface="Arial"/>
                <a:cs typeface="Arial"/>
              </a:rPr>
              <a:t> </a:t>
            </a:r>
            <a:r>
              <a:rPr sz="2800" spc="-10" dirty="0">
                <a:latin typeface="Arial"/>
                <a:cs typeface="Arial"/>
              </a:rPr>
              <a:t>“SampleData!$A:$J”)</a:t>
            </a:r>
            <a:endParaRPr sz="2800">
              <a:latin typeface="Arial"/>
              <a:cs typeface="Arial"/>
            </a:endParaRPr>
          </a:p>
          <a:p>
            <a:pPr marL="527685" marR="5080" indent="-515620">
              <a:lnSpc>
                <a:spcPts val="3030"/>
              </a:lnSpc>
              <a:spcBef>
                <a:spcPts val="985"/>
              </a:spcBef>
              <a:buAutoNum type="arabicPeriod"/>
              <a:tabLst>
                <a:tab pos="527685" algn="l"/>
              </a:tabLst>
            </a:pPr>
            <a:r>
              <a:rPr sz="2800" dirty="0">
                <a:latin typeface="Arial"/>
                <a:cs typeface="Arial"/>
              </a:rPr>
              <a:t>State</a:t>
            </a:r>
            <a:r>
              <a:rPr sz="2800" spc="-60" dirty="0">
                <a:latin typeface="Arial"/>
                <a:cs typeface="Arial"/>
              </a:rPr>
              <a:t> </a:t>
            </a:r>
            <a:r>
              <a:rPr sz="2800" dirty="0">
                <a:latin typeface="Arial"/>
                <a:cs typeface="Arial"/>
              </a:rPr>
              <a:t>where</a:t>
            </a:r>
            <a:r>
              <a:rPr sz="2800" spc="-35" dirty="0">
                <a:latin typeface="Arial"/>
                <a:cs typeface="Arial"/>
              </a:rPr>
              <a:t> </a:t>
            </a:r>
            <a:r>
              <a:rPr sz="2800" dirty="0">
                <a:latin typeface="Arial"/>
                <a:cs typeface="Arial"/>
              </a:rPr>
              <a:t>you</a:t>
            </a:r>
            <a:r>
              <a:rPr sz="2800" spc="-45" dirty="0">
                <a:latin typeface="Arial"/>
                <a:cs typeface="Arial"/>
              </a:rPr>
              <a:t> </a:t>
            </a:r>
            <a:r>
              <a:rPr sz="2800" dirty="0">
                <a:latin typeface="Arial"/>
                <a:cs typeface="Arial"/>
              </a:rPr>
              <a:t>want</a:t>
            </a:r>
            <a:r>
              <a:rPr sz="2800" spc="-45" dirty="0">
                <a:latin typeface="Arial"/>
                <a:cs typeface="Arial"/>
              </a:rPr>
              <a:t> </a:t>
            </a:r>
            <a:r>
              <a:rPr sz="2800" dirty="0">
                <a:latin typeface="Arial"/>
                <a:cs typeface="Arial"/>
              </a:rPr>
              <a:t>the</a:t>
            </a:r>
            <a:r>
              <a:rPr sz="2800" spc="-45" dirty="0">
                <a:latin typeface="Arial"/>
                <a:cs typeface="Arial"/>
              </a:rPr>
              <a:t> </a:t>
            </a:r>
            <a:r>
              <a:rPr sz="2800" spc="-30" dirty="0">
                <a:latin typeface="Arial"/>
                <a:cs typeface="Arial"/>
              </a:rPr>
              <a:t>PivotTable</a:t>
            </a:r>
            <a:r>
              <a:rPr sz="2800" spc="-40" dirty="0">
                <a:latin typeface="Arial"/>
                <a:cs typeface="Arial"/>
              </a:rPr>
              <a:t> </a:t>
            </a:r>
            <a:r>
              <a:rPr sz="2800" dirty="0">
                <a:latin typeface="Arial"/>
                <a:cs typeface="Arial"/>
              </a:rPr>
              <a:t>to</a:t>
            </a:r>
            <a:r>
              <a:rPr sz="2800" spc="-55" dirty="0">
                <a:latin typeface="Arial"/>
                <a:cs typeface="Arial"/>
              </a:rPr>
              <a:t> </a:t>
            </a:r>
            <a:r>
              <a:rPr sz="2800" dirty="0">
                <a:latin typeface="Arial"/>
                <a:cs typeface="Arial"/>
              </a:rPr>
              <a:t>be</a:t>
            </a:r>
            <a:r>
              <a:rPr sz="2800" spc="-45" dirty="0">
                <a:latin typeface="Arial"/>
                <a:cs typeface="Arial"/>
              </a:rPr>
              <a:t> </a:t>
            </a:r>
            <a:r>
              <a:rPr sz="2800" dirty="0">
                <a:latin typeface="Arial"/>
                <a:cs typeface="Arial"/>
              </a:rPr>
              <a:t>created.</a:t>
            </a:r>
            <a:r>
              <a:rPr sz="2800" spc="-100" dirty="0">
                <a:latin typeface="Arial"/>
                <a:cs typeface="Arial"/>
              </a:rPr>
              <a:t> </a:t>
            </a:r>
            <a:r>
              <a:rPr sz="2800" spc="-25" dirty="0">
                <a:latin typeface="Arial"/>
                <a:cs typeface="Arial"/>
              </a:rPr>
              <a:t>The </a:t>
            </a:r>
            <a:r>
              <a:rPr sz="2800" dirty="0">
                <a:latin typeface="Arial"/>
                <a:cs typeface="Arial"/>
              </a:rPr>
              <a:t>default</a:t>
            </a:r>
            <a:r>
              <a:rPr sz="2800" spc="-45" dirty="0">
                <a:latin typeface="Arial"/>
                <a:cs typeface="Arial"/>
              </a:rPr>
              <a:t> </a:t>
            </a:r>
            <a:r>
              <a:rPr sz="2800" dirty="0">
                <a:latin typeface="Arial"/>
                <a:cs typeface="Arial"/>
              </a:rPr>
              <a:t>of</a:t>
            </a:r>
            <a:r>
              <a:rPr sz="2800" spc="-60" dirty="0">
                <a:latin typeface="Arial"/>
                <a:cs typeface="Arial"/>
              </a:rPr>
              <a:t> </a:t>
            </a:r>
            <a:r>
              <a:rPr sz="2800" dirty="0">
                <a:latin typeface="Arial"/>
                <a:cs typeface="Arial"/>
              </a:rPr>
              <a:t>“New</a:t>
            </a:r>
            <a:r>
              <a:rPr sz="2800" spc="-35" dirty="0">
                <a:latin typeface="Arial"/>
                <a:cs typeface="Arial"/>
              </a:rPr>
              <a:t> </a:t>
            </a:r>
            <a:r>
              <a:rPr sz="2800" dirty="0">
                <a:latin typeface="Arial"/>
                <a:cs typeface="Arial"/>
              </a:rPr>
              <a:t>Worksheet”</a:t>
            </a:r>
            <a:r>
              <a:rPr sz="2800" spc="-45" dirty="0">
                <a:latin typeface="Arial"/>
                <a:cs typeface="Arial"/>
              </a:rPr>
              <a:t> </a:t>
            </a:r>
            <a:r>
              <a:rPr sz="2800" dirty="0">
                <a:latin typeface="Arial"/>
                <a:cs typeface="Arial"/>
              </a:rPr>
              <a:t>is</a:t>
            </a:r>
            <a:r>
              <a:rPr sz="2800" spc="-55" dirty="0">
                <a:latin typeface="Arial"/>
                <a:cs typeface="Arial"/>
              </a:rPr>
              <a:t> </a:t>
            </a:r>
            <a:r>
              <a:rPr sz="2800" dirty="0">
                <a:latin typeface="Arial"/>
                <a:cs typeface="Arial"/>
              </a:rPr>
              <a:t>fine</a:t>
            </a:r>
            <a:r>
              <a:rPr sz="2800" spc="-40" dirty="0">
                <a:latin typeface="Arial"/>
                <a:cs typeface="Arial"/>
              </a:rPr>
              <a:t> </a:t>
            </a:r>
            <a:r>
              <a:rPr sz="2800" dirty="0">
                <a:latin typeface="Arial"/>
                <a:cs typeface="Arial"/>
              </a:rPr>
              <a:t>for</a:t>
            </a:r>
            <a:r>
              <a:rPr sz="2800" spc="-55" dirty="0">
                <a:latin typeface="Arial"/>
                <a:cs typeface="Arial"/>
              </a:rPr>
              <a:t> </a:t>
            </a:r>
            <a:r>
              <a:rPr sz="2800" dirty="0">
                <a:latin typeface="Arial"/>
                <a:cs typeface="Arial"/>
              </a:rPr>
              <a:t>our</a:t>
            </a:r>
            <a:r>
              <a:rPr sz="2800" spc="-45" dirty="0">
                <a:latin typeface="Arial"/>
                <a:cs typeface="Arial"/>
              </a:rPr>
              <a:t> </a:t>
            </a:r>
            <a:r>
              <a:rPr sz="2800" dirty="0">
                <a:latin typeface="Arial"/>
                <a:cs typeface="Arial"/>
              </a:rPr>
              <a:t>purposes,</a:t>
            </a:r>
            <a:r>
              <a:rPr sz="2800" spc="-40" dirty="0">
                <a:latin typeface="Arial"/>
                <a:cs typeface="Arial"/>
              </a:rPr>
              <a:t> </a:t>
            </a:r>
            <a:r>
              <a:rPr sz="2800" dirty="0">
                <a:latin typeface="Arial"/>
                <a:cs typeface="Arial"/>
              </a:rPr>
              <a:t>but</a:t>
            </a:r>
            <a:r>
              <a:rPr sz="2800" spc="-45" dirty="0">
                <a:latin typeface="Arial"/>
                <a:cs typeface="Arial"/>
              </a:rPr>
              <a:t> </a:t>
            </a:r>
            <a:r>
              <a:rPr sz="2800" spc="-25" dirty="0">
                <a:latin typeface="Arial"/>
                <a:cs typeface="Arial"/>
              </a:rPr>
              <a:t>you </a:t>
            </a:r>
            <a:r>
              <a:rPr sz="2800" dirty="0">
                <a:latin typeface="Arial"/>
                <a:cs typeface="Arial"/>
              </a:rPr>
              <a:t>could</a:t>
            </a:r>
            <a:r>
              <a:rPr sz="2800" spc="-40" dirty="0">
                <a:latin typeface="Arial"/>
                <a:cs typeface="Arial"/>
              </a:rPr>
              <a:t> </a:t>
            </a:r>
            <a:r>
              <a:rPr sz="2800" dirty="0">
                <a:latin typeface="Arial"/>
                <a:cs typeface="Arial"/>
              </a:rPr>
              <a:t>also</a:t>
            </a:r>
            <a:r>
              <a:rPr sz="2800" spc="-40" dirty="0">
                <a:latin typeface="Arial"/>
                <a:cs typeface="Arial"/>
              </a:rPr>
              <a:t> </a:t>
            </a:r>
            <a:r>
              <a:rPr sz="2800" dirty="0">
                <a:latin typeface="Arial"/>
                <a:cs typeface="Arial"/>
              </a:rPr>
              <a:t>tell</a:t>
            </a:r>
            <a:r>
              <a:rPr sz="2800" spc="-50" dirty="0">
                <a:latin typeface="Arial"/>
                <a:cs typeface="Arial"/>
              </a:rPr>
              <a:t> </a:t>
            </a:r>
            <a:r>
              <a:rPr sz="2800" dirty="0">
                <a:latin typeface="Arial"/>
                <a:cs typeface="Arial"/>
              </a:rPr>
              <a:t>Excel</a:t>
            </a:r>
            <a:r>
              <a:rPr sz="2800" spc="-40" dirty="0">
                <a:latin typeface="Arial"/>
                <a:cs typeface="Arial"/>
              </a:rPr>
              <a:t> </a:t>
            </a:r>
            <a:r>
              <a:rPr sz="2800" dirty="0">
                <a:latin typeface="Arial"/>
                <a:cs typeface="Arial"/>
              </a:rPr>
              <a:t>to</a:t>
            </a:r>
            <a:r>
              <a:rPr sz="2800" spc="-45" dirty="0">
                <a:latin typeface="Arial"/>
                <a:cs typeface="Arial"/>
              </a:rPr>
              <a:t> </a:t>
            </a:r>
            <a:r>
              <a:rPr sz="2800" dirty="0">
                <a:latin typeface="Arial"/>
                <a:cs typeface="Arial"/>
              </a:rPr>
              <a:t>crate</a:t>
            </a:r>
            <a:r>
              <a:rPr sz="2800" spc="-45" dirty="0">
                <a:latin typeface="Arial"/>
                <a:cs typeface="Arial"/>
              </a:rPr>
              <a:t> </a:t>
            </a:r>
            <a:r>
              <a:rPr sz="2800" dirty="0">
                <a:latin typeface="Arial"/>
                <a:cs typeface="Arial"/>
              </a:rPr>
              <a:t>the</a:t>
            </a:r>
            <a:r>
              <a:rPr sz="2800" spc="-40" dirty="0">
                <a:latin typeface="Arial"/>
                <a:cs typeface="Arial"/>
              </a:rPr>
              <a:t> </a:t>
            </a:r>
            <a:r>
              <a:rPr sz="2800" spc="-30" dirty="0">
                <a:latin typeface="Arial"/>
                <a:cs typeface="Arial"/>
              </a:rPr>
              <a:t>PivotTable </a:t>
            </a:r>
            <a:r>
              <a:rPr sz="2800" dirty="0">
                <a:latin typeface="Arial"/>
                <a:cs typeface="Arial"/>
              </a:rPr>
              <a:t>in</a:t>
            </a:r>
            <a:r>
              <a:rPr sz="2800" spc="-35" dirty="0">
                <a:latin typeface="Arial"/>
                <a:cs typeface="Arial"/>
              </a:rPr>
              <a:t> </a:t>
            </a:r>
            <a:r>
              <a:rPr sz="2800" dirty="0">
                <a:latin typeface="Arial"/>
                <a:cs typeface="Arial"/>
              </a:rPr>
              <a:t>a</a:t>
            </a:r>
            <a:r>
              <a:rPr sz="2800" spc="-40" dirty="0">
                <a:latin typeface="Arial"/>
                <a:cs typeface="Arial"/>
              </a:rPr>
              <a:t> </a:t>
            </a:r>
            <a:r>
              <a:rPr sz="2800" dirty="0">
                <a:latin typeface="Arial"/>
                <a:cs typeface="Arial"/>
              </a:rPr>
              <a:t>specific</a:t>
            </a:r>
            <a:r>
              <a:rPr sz="2800" spc="-60" dirty="0">
                <a:latin typeface="Arial"/>
                <a:cs typeface="Arial"/>
              </a:rPr>
              <a:t> </a:t>
            </a:r>
            <a:r>
              <a:rPr sz="2800" spc="-10" dirty="0">
                <a:latin typeface="Arial"/>
                <a:cs typeface="Arial"/>
              </a:rPr>
              <a:t>cell.</a:t>
            </a:r>
            <a:endParaRPr sz="2800">
              <a:latin typeface="Arial"/>
              <a:cs typeface="Arial"/>
            </a:endParaRPr>
          </a:p>
        </p:txBody>
      </p:sp>
      <p:pic>
        <p:nvPicPr>
          <p:cNvPr id="4" name="Picture 3">
            <a:extLst>
              <a:ext uri="{FF2B5EF4-FFF2-40B4-BE49-F238E27FC236}">
                <a16:creationId xmlns:a16="http://schemas.microsoft.com/office/drawing/2014/main" id="{97455A58-7FFE-7974-86EF-66F136B0D9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descr="Screenshot of a spreadsheet software showing a blank PivotTable with a prompt to choose fields from the PivotTable Field List. The Field List panel on the right includes selectable options like Date, Week Day, Location, High Temp, Rain, Foot Traffic, Customer Count, Total Sales, and Customer Conversion, along with areas for Filters, Columns, Rows, and Values.&#10;&#10;"/>
          <p:cNvPicPr/>
          <p:nvPr/>
        </p:nvPicPr>
        <p:blipFill>
          <a:blip r:embed="rId2" cstate="print"/>
          <a:stretch>
            <a:fillRect/>
          </a:stretch>
        </p:blipFill>
        <p:spPr>
          <a:xfrm>
            <a:off x="5349240" y="577596"/>
            <a:ext cx="6004559" cy="5702807"/>
          </a:xfrm>
          <a:prstGeom prst="rect">
            <a:avLst/>
          </a:prstGeom>
        </p:spPr>
      </p:pic>
      <p:sp>
        <p:nvSpPr>
          <p:cNvPr id="3" name="object 3"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spc="10" dirty="0"/>
              <a:t>P</a:t>
            </a:r>
            <a:r>
              <a:rPr spc="15" dirty="0"/>
              <a:t>iv</a:t>
            </a:r>
            <a:r>
              <a:rPr spc="10" dirty="0"/>
              <a:t>ot</a:t>
            </a:r>
            <a:r>
              <a:rPr spc="-484" dirty="0"/>
              <a:t>T</a:t>
            </a:r>
            <a:r>
              <a:rPr dirty="0"/>
              <a:t>a</a:t>
            </a:r>
            <a:r>
              <a:rPr spc="5" dirty="0"/>
              <a:t>b</a:t>
            </a:r>
            <a:r>
              <a:rPr spc="15" dirty="0"/>
              <a:t>l</a:t>
            </a:r>
            <a:r>
              <a:rPr spc="10" dirty="0"/>
              <a:t>e</a:t>
            </a:r>
            <a:r>
              <a:rPr spc="-235" dirty="0"/>
              <a:t> </a:t>
            </a:r>
            <a:r>
              <a:rPr spc="-10" dirty="0"/>
              <a:t>Parts</a:t>
            </a:r>
          </a:p>
        </p:txBody>
      </p:sp>
      <p:sp>
        <p:nvSpPr>
          <p:cNvPr id="4" name="object 4"/>
          <p:cNvSpPr txBox="1"/>
          <p:nvPr/>
        </p:nvSpPr>
        <p:spPr>
          <a:xfrm>
            <a:off x="916939" y="1524000"/>
            <a:ext cx="3638550" cy="4289425"/>
          </a:xfrm>
          <a:prstGeom prst="rect">
            <a:avLst/>
          </a:prstGeom>
        </p:spPr>
        <p:txBody>
          <a:bodyPr vert="horz" wrap="square" lIns="0" tIns="59690" rIns="0" bIns="0" rtlCol="0">
            <a:spAutoFit/>
          </a:bodyPr>
          <a:lstStyle/>
          <a:p>
            <a:pPr marL="240029" marR="5080" indent="-227329">
              <a:lnSpc>
                <a:spcPts val="3030"/>
              </a:lnSpc>
              <a:spcBef>
                <a:spcPts val="470"/>
              </a:spcBef>
              <a:buChar char="•"/>
              <a:tabLst>
                <a:tab pos="241300" algn="l"/>
              </a:tabLst>
            </a:pPr>
            <a:r>
              <a:rPr sz="2800" dirty="0">
                <a:latin typeface="Arial"/>
                <a:cs typeface="Arial"/>
              </a:rPr>
              <a:t>Field</a:t>
            </a:r>
            <a:r>
              <a:rPr sz="2800" spc="-35" dirty="0">
                <a:latin typeface="Arial"/>
                <a:cs typeface="Arial"/>
              </a:rPr>
              <a:t> </a:t>
            </a:r>
            <a:r>
              <a:rPr sz="2800" dirty="0">
                <a:latin typeface="Arial"/>
                <a:cs typeface="Arial"/>
              </a:rPr>
              <a:t>List</a:t>
            </a:r>
            <a:r>
              <a:rPr sz="2800" spc="-65" dirty="0">
                <a:latin typeface="Arial"/>
                <a:cs typeface="Arial"/>
              </a:rPr>
              <a:t> </a:t>
            </a:r>
            <a:r>
              <a:rPr sz="2800" dirty="0">
                <a:latin typeface="Arial"/>
                <a:cs typeface="Arial"/>
              </a:rPr>
              <a:t>shows</a:t>
            </a:r>
            <a:r>
              <a:rPr sz="2800" spc="-45" dirty="0">
                <a:latin typeface="Arial"/>
                <a:cs typeface="Arial"/>
              </a:rPr>
              <a:t> </a:t>
            </a:r>
            <a:r>
              <a:rPr sz="2800" dirty="0">
                <a:latin typeface="Arial"/>
                <a:cs typeface="Arial"/>
              </a:rPr>
              <a:t>all</a:t>
            </a:r>
            <a:r>
              <a:rPr sz="2800" spc="-45" dirty="0">
                <a:latin typeface="Arial"/>
                <a:cs typeface="Arial"/>
              </a:rPr>
              <a:t> </a:t>
            </a:r>
            <a:r>
              <a:rPr sz="2800" spc="-25" dirty="0">
                <a:latin typeface="Arial"/>
                <a:cs typeface="Arial"/>
              </a:rPr>
              <a:t>of 	</a:t>
            </a:r>
            <a:r>
              <a:rPr sz="2800" dirty="0">
                <a:latin typeface="Arial"/>
                <a:cs typeface="Arial"/>
              </a:rPr>
              <a:t>your</a:t>
            </a:r>
            <a:r>
              <a:rPr sz="2800" spc="-60" dirty="0">
                <a:latin typeface="Arial"/>
                <a:cs typeface="Arial"/>
              </a:rPr>
              <a:t> </a:t>
            </a:r>
            <a:r>
              <a:rPr sz="2800" dirty="0">
                <a:latin typeface="Arial"/>
                <a:cs typeface="Arial"/>
              </a:rPr>
              <a:t>available</a:t>
            </a:r>
            <a:r>
              <a:rPr sz="2800" spc="-60" dirty="0">
                <a:latin typeface="Arial"/>
                <a:cs typeface="Arial"/>
              </a:rPr>
              <a:t> </a:t>
            </a:r>
            <a:r>
              <a:rPr sz="2800" spc="-20" dirty="0">
                <a:latin typeface="Arial"/>
                <a:cs typeface="Arial"/>
              </a:rPr>
              <a:t>data 	</a:t>
            </a:r>
            <a:r>
              <a:rPr sz="2800" spc="-10" dirty="0">
                <a:latin typeface="Arial"/>
                <a:cs typeface="Arial"/>
              </a:rPr>
              <a:t>fields.</a:t>
            </a:r>
            <a:endParaRPr sz="2800" dirty="0">
              <a:latin typeface="Arial"/>
              <a:cs typeface="Arial"/>
            </a:endParaRPr>
          </a:p>
          <a:p>
            <a:pPr marL="240029" marR="262890" indent="-227329">
              <a:lnSpc>
                <a:spcPts val="3030"/>
              </a:lnSpc>
              <a:spcBef>
                <a:spcPts val="980"/>
              </a:spcBef>
              <a:buChar char="•"/>
              <a:tabLst>
                <a:tab pos="241300" algn="l"/>
              </a:tabLst>
            </a:pPr>
            <a:r>
              <a:rPr sz="2800" dirty="0">
                <a:latin typeface="Arial"/>
                <a:cs typeface="Arial"/>
              </a:rPr>
              <a:t>Filters</a:t>
            </a:r>
            <a:r>
              <a:rPr sz="2800" spc="-55" dirty="0">
                <a:latin typeface="Arial"/>
                <a:cs typeface="Arial"/>
              </a:rPr>
              <a:t> </a:t>
            </a:r>
            <a:r>
              <a:rPr sz="2800" dirty="0">
                <a:latin typeface="Arial"/>
                <a:cs typeface="Arial"/>
              </a:rPr>
              <a:t>will</a:t>
            </a:r>
            <a:r>
              <a:rPr sz="2800" spc="-45" dirty="0">
                <a:latin typeface="Arial"/>
                <a:cs typeface="Arial"/>
              </a:rPr>
              <a:t> </a:t>
            </a:r>
            <a:r>
              <a:rPr sz="2800" dirty="0">
                <a:latin typeface="Arial"/>
                <a:cs typeface="Arial"/>
              </a:rPr>
              <a:t>filter</a:t>
            </a:r>
            <a:r>
              <a:rPr sz="2800" spc="-60" dirty="0">
                <a:latin typeface="Arial"/>
                <a:cs typeface="Arial"/>
              </a:rPr>
              <a:t> </a:t>
            </a:r>
            <a:r>
              <a:rPr sz="2800" spc="-20" dirty="0">
                <a:latin typeface="Arial"/>
                <a:cs typeface="Arial"/>
              </a:rPr>
              <a:t>your 	</a:t>
            </a:r>
            <a:r>
              <a:rPr sz="2800" dirty="0">
                <a:latin typeface="Arial"/>
                <a:cs typeface="Arial"/>
              </a:rPr>
              <a:t>data</a:t>
            </a:r>
            <a:r>
              <a:rPr sz="2800" spc="-25" dirty="0">
                <a:latin typeface="Arial"/>
                <a:cs typeface="Arial"/>
              </a:rPr>
              <a:t> </a:t>
            </a:r>
            <a:r>
              <a:rPr sz="2800" dirty="0">
                <a:latin typeface="Arial"/>
                <a:cs typeface="Arial"/>
              </a:rPr>
              <a:t>by</a:t>
            </a:r>
            <a:r>
              <a:rPr sz="2800" spc="-35" dirty="0">
                <a:latin typeface="Arial"/>
                <a:cs typeface="Arial"/>
              </a:rPr>
              <a:t> </a:t>
            </a:r>
            <a:r>
              <a:rPr sz="2800" dirty="0">
                <a:latin typeface="Arial"/>
                <a:cs typeface="Arial"/>
              </a:rPr>
              <a:t>a</a:t>
            </a:r>
            <a:r>
              <a:rPr sz="2800" spc="-20" dirty="0">
                <a:latin typeface="Arial"/>
                <a:cs typeface="Arial"/>
              </a:rPr>
              <a:t> </a:t>
            </a:r>
            <a:r>
              <a:rPr sz="2800" spc="-10" dirty="0">
                <a:latin typeface="Arial"/>
                <a:cs typeface="Arial"/>
              </a:rPr>
              <a:t>category.</a:t>
            </a:r>
            <a:endParaRPr sz="2800" dirty="0">
              <a:latin typeface="Arial"/>
              <a:cs typeface="Arial"/>
            </a:endParaRPr>
          </a:p>
          <a:p>
            <a:pPr marL="240029" marR="302895" indent="-227329">
              <a:lnSpc>
                <a:spcPts val="3030"/>
              </a:lnSpc>
              <a:spcBef>
                <a:spcPts val="994"/>
              </a:spcBef>
              <a:buChar char="•"/>
              <a:tabLst>
                <a:tab pos="241300" algn="l"/>
              </a:tabLst>
            </a:pPr>
            <a:r>
              <a:rPr sz="2800" dirty="0">
                <a:latin typeface="Arial"/>
                <a:cs typeface="Arial"/>
              </a:rPr>
              <a:t>Rows</a:t>
            </a:r>
            <a:r>
              <a:rPr sz="2800" spc="-45" dirty="0">
                <a:latin typeface="Arial"/>
                <a:cs typeface="Arial"/>
              </a:rPr>
              <a:t> </a:t>
            </a:r>
            <a:r>
              <a:rPr sz="2800" dirty="0">
                <a:latin typeface="Arial"/>
                <a:cs typeface="Arial"/>
              </a:rPr>
              <a:t>and</a:t>
            </a:r>
            <a:r>
              <a:rPr sz="2800" spc="-50" dirty="0">
                <a:latin typeface="Arial"/>
                <a:cs typeface="Arial"/>
              </a:rPr>
              <a:t> </a:t>
            </a:r>
            <a:r>
              <a:rPr sz="2800" spc="-10" dirty="0">
                <a:latin typeface="Arial"/>
                <a:cs typeface="Arial"/>
              </a:rPr>
              <a:t>Columns 	</a:t>
            </a:r>
            <a:r>
              <a:rPr sz="2800" dirty="0">
                <a:latin typeface="Arial"/>
                <a:cs typeface="Arial"/>
              </a:rPr>
              <a:t>break</a:t>
            </a:r>
            <a:r>
              <a:rPr sz="2800" spc="-40" dirty="0">
                <a:latin typeface="Arial"/>
                <a:cs typeface="Arial"/>
              </a:rPr>
              <a:t> </a:t>
            </a:r>
            <a:r>
              <a:rPr sz="2800" dirty="0">
                <a:latin typeface="Arial"/>
                <a:cs typeface="Arial"/>
              </a:rPr>
              <a:t>data</a:t>
            </a:r>
            <a:r>
              <a:rPr sz="2800" spc="-35" dirty="0">
                <a:latin typeface="Arial"/>
                <a:cs typeface="Arial"/>
              </a:rPr>
              <a:t> </a:t>
            </a:r>
            <a:r>
              <a:rPr sz="2800" dirty="0">
                <a:latin typeface="Arial"/>
                <a:cs typeface="Arial"/>
              </a:rPr>
              <a:t>out</a:t>
            </a:r>
            <a:r>
              <a:rPr sz="2800" spc="-50" dirty="0">
                <a:latin typeface="Arial"/>
                <a:cs typeface="Arial"/>
              </a:rPr>
              <a:t> </a:t>
            </a:r>
            <a:r>
              <a:rPr sz="2800" spc="-25" dirty="0">
                <a:latin typeface="Arial"/>
                <a:cs typeface="Arial"/>
              </a:rPr>
              <a:t>by 	</a:t>
            </a:r>
            <a:r>
              <a:rPr sz="2800" spc="-10" dirty="0">
                <a:latin typeface="Arial"/>
                <a:cs typeface="Arial"/>
              </a:rPr>
              <a:t>categories.</a:t>
            </a:r>
            <a:endParaRPr sz="2800" dirty="0">
              <a:latin typeface="Arial"/>
              <a:cs typeface="Arial"/>
            </a:endParaRPr>
          </a:p>
          <a:p>
            <a:pPr marL="240029" marR="167005" indent="-227329">
              <a:lnSpc>
                <a:spcPts val="3030"/>
              </a:lnSpc>
              <a:spcBef>
                <a:spcPts val="975"/>
              </a:spcBef>
              <a:buChar char="•"/>
              <a:tabLst>
                <a:tab pos="241300" algn="l"/>
              </a:tabLst>
            </a:pPr>
            <a:r>
              <a:rPr sz="2800" spc="-20" dirty="0">
                <a:latin typeface="Arial"/>
                <a:cs typeface="Arial"/>
              </a:rPr>
              <a:t>Values</a:t>
            </a:r>
            <a:r>
              <a:rPr sz="2800" spc="-75" dirty="0">
                <a:latin typeface="Arial"/>
                <a:cs typeface="Arial"/>
              </a:rPr>
              <a:t> </a:t>
            </a:r>
            <a:r>
              <a:rPr sz="2800" dirty="0">
                <a:latin typeface="Arial"/>
                <a:cs typeface="Arial"/>
              </a:rPr>
              <a:t>will</a:t>
            </a:r>
            <a:r>
              <a:rPr sz="2800" spc="-70" dirty="0">
                <a:latin typeface="Arial"/>
                <a:cs typeface="Arial"/>
              </a:rPr>
              <a:t> </a:t>
            </a:r>
            <a:r>
              <a:rPr sz="2800" dirty="0">
                <a:latin typeface="Arial"/>
                <a:cs typeface="Arial"/>
              </a:rPr>
              <a:t>hold</a:t>
            </a:r>
            <a:r>
              <a:rPr sz="2800" spc="-60" dirty="0">
                <a:latin typeface="Arial"/>
                <a:cs typeface="Arial"/>
              </a:rPr>
              <a:t> </a:t>
            </a:r>
            <a:r>
              <a:rPr sz="2800" spc="-20" dirty="0">
                <a:latin typeface="Arial"/>
                <a:cs typeface="Arial"/>
              </a:rPr>
              <a:t>your 	</a:t>
            </a:r>
            <a:r>
              <a:rPr sz="2800" dirty="0">
                <a:latin typeface="Arial"/>
                <a:cs typeface="Arial"/>
              </a:rPr>
              <a:t>data</a:t>
            </a:r>
            <a:r>
              <a:rPr sz="2800" spc="-40" dirty="0">
                <a:latin typeface="Arial"/>
                <a:cs typeface="Arial"/>
              </a:rPr>
              <a:t> </a:t>
            </a:r>
            <a:r>
              <a:rPr sz="2800" spc="-10" dirty="0">
                <a:latin typeface="Arial"/>
                <a:cs typeface="Arial"/>
              </a:rPr>
              <a:t>summaries.</a:t>
            </a:r>
            <a:endParaRPr sz="2800" dirty="0">
              <a:latin typeface="Arial"/>
              <a:cs typeface="Arial"/>
            </a:endParaRPr>
          </a:p>
        </p:txBody>
      </p:sp>
      <p:pic>
        <p:nvPicPr>
          <p:cNvPr id="5" name="Picture 4">
            <a:extLst>
              <a:ext uri="{FF2B5EF4-FFF2-40B4-BE49-F238E27FC236}">
                <a16:creationId xmlns:a16="http://schemas.microsoft.com/office/drawing/2014/main" id="{76679433-CFB5-1269-82FC-D9DCF4BF52F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29147" y="6326867"/>
            <a:ext cx="1618403" cy="509797"/>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dirty="0"/>
              <a:t>About</a:t>
            </a:r>
            <a:r>
              <a:rPr spc="-65" dirty="0"/>
              <a:t> </a:t>
            </a:r>
            <a:r>
              <a:rPr dirty="0"/>
              <a:t>Our</a:t>
            </a:r>
            <a:r>
              <a:rPr spc="-55" dirty="0"/>
              <a:t> </a:t>
            </a:r>
            <a:r>
              <a:rPr spc="-20" dirty="0"/>
              <a:t>Data</a:t>
            </a:r>
          </a:p>
        </p:txBody>
      </p:sp>
      <p:sp>
        <p:nvSpPr>
          <p:cNvPr id="3" name="object 3"/>
          <p:cNvSpPr txBox="1"/>
          <p:nvPr/>
        </p:nvSpPr>
        <p:spPr>
          <a:xfrm>
            <a:off x="916939" y="1774160"/>
            <a:ext cx="3769360" cy="4128770"/>
          </a:xfrm>
          <a:prstGeom prst="rect">
            <a:avLst/>
          </a:prstGeom>
        </p:spPr>
        <p:txBody>
          <a:bodyPr vert="horz" wrap="square" lIns="0" tIns="44450" rIns="0" bIns="0" rtlCol="0">
            <a:spAutoFit/>
          </a:bodyPr>
          <a:lstStyle/>
          <a:p>
            <a:pPr marL="240029" indent="-227329">
              <a:lnSpc>
                <a:spcPct val="100000"/>
              </a:lnSpc>
              <a:spcBef>
                <a:spcPts val="350"/>
              </a:spcBef>
              <a:buChar char="•"/>
              <a:tabLst>
                <a:tab pos="240029" algn="l"/>
              </a:tabLst>
            </a:pPr>
            <a:r>
              <a:rPr sz="2800" spc="-10" dirty="0">
                <a:latin typeface="Arial"/>
                <a:cs typeface="Arial"/>
              </a:rPr>
              <a:t>Categories:</a:t>
            </a:r>
            <a:endParaRPr sz="2800">
              <a:latin typeface="Arial"/>
              <a:cs typeface="Arial"/>
            </a:endParaRPr>
          </a:p>
          <a:p>
            <a:pPr marL="697230" lvl="1" indent="-227329">
              <a:lnSpc>
                <a:spcPct val="100000"/>
              </a:lnSpc>
              <a:spcBef>
                <a:spcPts val="220"/>
              </a:spcBef>
              <a:buChar char="•"/>
              <a:tabLst>
                <a:tab pos="697230" algn="l"/>
              </a:tabLst>
            </a:pPr>
            <a:r>
              <a:rPr sz="2400" spc="-20" dirty="0">
                <a:latin typeface="Arial"/>
                <a:cs typeface="Arial"/>
              </a:rPr>
              <a:t>Date</a:t>
            </a:r>
            <a:endParaRPr sz="2400">
              <a:latin typeface="Arial"/>
              <a:cs typeface="Arial"/>
            </a:endParaRPr>
          </a:p>
          <a:p>
            <a:pPr marL="697230" lvl="1" indent="-227329">
              <a:lnSpc>
                <a:spcPct val="100000"/>
              </a:lnSpc>
              <a:spcBef>
                <a:spcPts val="219"/>
              </a:spcBef>
              <a:buChar char="•"/>
              <a:tabLst>
                <a:tab pos="697230" algn="l"/>
              </a:tabLst>
            </a:pPr>
            <a:r>
              <a:rPr sz="2400" spc="-10" dirty="0">
                <a:latin typeface="Arial"/>
                <a:cs typeface="Arial"/>
              </a:rPr>
              <a:t>Weekday</a:t>
            </a:r>
            <a:endParaRPr sz="2400">
              <a:latin typeface="Arial"/>
              <a:cs typeface="Arial"/>
            </a:endParaRPr>
          </a:p>
          <a:p>
            <a:pPr marL="697230" lvl="1" indent="-227329">
              <a:lnSpc>
                <a:spcPct val="100000"/>
              </a:lnSpc>
              <a:spcBef>
                <a:spcPts val="215"/>
              </a:spcBef>
              <a:buChar char="•"/>
              <a:tabLst>
                <a:tab pos="697230" algn="l"/>
              </a:tabLst>
            </a:pPr>
            <a:r>
              <a:rPr sz="2400" spc="-10" dirty="0">
                <a:latin typeface="Arial"/>
                <a:cs typeface="Arial"/>
              </a:rPr>
              <a:t>Location</a:t>
            </a:r>
            <a:endParaRPr sz="2400">
              <a:latin typeface="Arial"/>
              <a:cs typeface="Arial"/>
            </a:endParaRPr>
          </a:p>
          <a:p>
            <a:pPr marL="697230" lvl="1" indent="-227329">
              <a:lnSpc>
                <a:spcPct val="100000"/>
              </a:lnSpc>
              <a:spcBef>
                <a:spcPts val="204"/>
              </a:spcBef>
              <a:buChar char="•"/>
              <a:tabLst>
                <a:tab pos="697230" algn="l"/>
              </a:tabLst>
            </a:pPr>
            <a:r>
              <a:rPr sz="2400" dirty="0">
                <a:latin typeface="Arial"/>
                <a:cs typeface="Arial"/>
              </a:rPr>
              <a:t>Social</a:t>
            </a:r>
            <a:r>
              <a:rPr sz="2400" spc="-60" dirty="0">
                <a:latin typeface="Arial"/>
                <a:cs typeface="Arial"/>
              </a:rPr>
              <a:t> </a:t>
            </a:r>
            <a:r>
              <a:rPr sz="2400" dirty="0">
                <a:latin typeface="Arial"/>
                <a:cs typeface="Arial"/>
              </a:rPr>
              <a:t>Media</a:t>
            </a:r>
            <a:r>
              <a:rPr sz="2400" spc="-65" dirty="0">
                <a:latin typeface="Arial"/>
                <a:cs typeface="Arial"/>
              </a:rPr>
              <a:t> </a:t>
            </a:r>
            <a:r>
              <a:rPr sz="2400" spc="-20" dirty="0">
                <a:latin typeface="Arial"/>
                <a:cs typeface="Arial"/>
              </a:rPr>
              <a:t>Posts</a:t>
            </a:r>
            <a:endParaRPr sz="2400">
              <a:latin typeface="Arial"/>
              <a:cs typeface="Arial"/>
            </a:endParaRPr>
          </a:p>
          <a:p>
            <a:pPr marL="697230" lvl="1" indent="-227329">
              <a:lnSpc>
                <a:spcPct val="100000"/>
              </a:lnSpc>
              <a:spcBef>
                <a:spcPts val="215"/>
              </a:spcBef>
              <a:buChar char="•"/>
              <a:tabLst>
                <a:tab pos="697230" algn="l"/>
              </a:tabLst>
            </a:pPr>
            <a:r>
              <a:rPr sz="2400" dirty="0">
                <a:latin typeface="Arial"/>
                <a:cs typeface="Arial"/>
              </a:rPr>
              <a:t>High</a:t>
            </a:r>
            <a:r>
              <a:rPr sz="2400" spc="-100" dirty="0">
                <a:latin typeface="Arial"/>
                <a:cs typeface="Arial"/>
              </a:rPr>
              <a:t> </a:t>
            </a:r>
            <a:r>
              <a:rPr sz="2400" spc="-20" dirty="0">
                <a:latin typeface="Arial"/>
                <a:cs typeface="Arial"/>
              </a:rPr>
              <a:t>Temp</a:t>
            </a:r>
            <a:endParaRPr sz="2400">
              <a:latin typeface="Arial"/>
              <a:cs typeface="Arial"/>
            </a:endParaRPr>
          </a:p>
          <a:p>
            <a:pPr marL="697230" lvl="1" indent="-227329">
              <a:lnSpc>
                <a:spcPct val="100000"/>
              </a:lnSpc>
              <a:spcBef>
                <a:spcPts val="215"/>
              </a:spcBef>
              <a:buChar char="•"/>
              <a:tabLst>
                <a:tab pos="697230" algn="l"/>
              </a:tabLst>
            </a:pPr>
            <a:r>
              <a:rPr sz="2400" spc="-20" dirty="0">
                <a:latin typeface="Arial"/>
                <a:cs typeface="Arial"/>
              </a:rPr>
              <a:t>Rain</a:t>
            </a:r>
            <a:endParaRPr sz="2400">
              <a:latin typeface="Arial"/>
              <a:cs typeface="Arial"/>
            </a:endParaRPr>
          </a:p>
          <a:p>
            <a:pPr marL="697230" lvl="1" indent="-227329">
              <a:lnSpc>
                <a:spcPct val="100000"/>
              </a:lnSpc>
              <a:spcBef>
                <a:spcPts val="204"/>
              </a:spcBef>
              <a:buChar char="•"/>
              <a:tabLst>
                <a:tab pos="697230" algn="l"/>
              </a:tabLst>
            </a:pPr>
            <a:r>
              <a:rPr sz="2400" dirty="0">
                <a:latin typeface="Arial"/>
                <a:cs typeface="Arial"/>
              </a:rPr>
              <a:t>Foot</a:t>
            </a:r>
            <a:r>
              <a:rPr sz="2400" spc="-55" dirty="0">
                <a:latin typeface="Arial"/>
                <a:cs typeface="Arial"/>
              </a:rPr>
              <a:t> </a:t>
            </a:r>
            <a:r>
              <a:rPr sz="2400" spc="-10" dirty="0">
                <a:latin typeface="Arial"/>
                <a:cs typeface="Arial"/>
              </a:rPr>
              <a:t>Traffic</a:t>
            </a:r>
            <a:endParaRPr sz="2400">
              <a:latin typeface="Arial"/>
              <a:cs typeface="Arial"/>
            </a:endParaRPr>
          </a:p>
          <a:p>
            <a:pPr marL="12700" marR="5080">
              <a:lnSpc>
                <a:spcPts val="3030"/>
              </a:lnSpc>
              <a:spcBef>
                <a:spcPts val="1030"/>
              </a:spcBef>
            </a:pPr>
            <a:r>
              <a:rPr sz="2800" dirty="0">
                <a:latin typeface="Arial"/>
                <a:cs typeface="Arial"/>
              </a:rPr>
              <a:t>Use</a:t>
            </a:r>
            <a:r>
              <a:rPr sz="2800" spc="-35" dirty="0">
                <a:latin typeface="Arial"/>
                <a:cs typeface="Arial"/>
              </a:rPr>
              <a:t> </a:t>
            </a:r>
            <a:r>
              <a:rPr sz="2800" dirty="0">
                <a:latin typeface="Arial"/>
                <a:cs typeface="Arial"/>
              </a:rPr>
              <a:t>these</a:t>
            </a:r>
            <a:r>
              <a:rPr sz="2800" spc="-35" dirty="0">
                <a:latin typeface="Arial"/>
                <a:cs typeface="Arial"/>
              </a:rPr>
              <a:t> </a:t>
            </a:r>
            <a:r>
              <a:rPr sz="2800" dirty="0">
                <a:latin typeface="Arial"/>
                <a:cs typeface="Arial"/>
              </a:rPr>
              <a:t>in</a:t>
            </a:r>
            <a:r>
              <a:rPr sz="2800" spc="-35" dirty="0">
                <a:latin typeface="Arial"/>
                <a:cs typeface="Arial"/>
              </a:rPr>
              <a:t> </a:t>
            </a:r>
            <a:r>
              <a:rPr sz="2800" spc="-10" dirty="0">
                <a:latin typeface="Arial"/>
                <a:cs typeface="Arial"/>
              </a:rPr>
              <a:t>“Rows”, </a:t>
            </a:r>
            <a:r>
              <a:rPr sz="2800" dirty="0">
                <a:latin typeface="Arial"/>
                <a:cs typeface="Arial"/>
              </a:rPr>
              <a:t>“Columns”,</a:t>
            </a:r>
            <a:r>
              <a:rPr sz="2800" spc="-65" dirty="0">
                <a:latin typeface="Arial"/>
                <a:cs typeface="Arial"/>
              </a:rPr>
              <a:t> </a:t>
            </a:r>
            <a:r>
              <a:rPr sz="2800" dirty="0">
                <a:latin typeface="Arial"/>
                <a:cs typeface="Arial"/>
              </a:rPr>
              <a:t>and</a:t>
            </a:r>
            <a:r>
              <a:rPr sz="2800" spc="-60" dirty="0">
                <a:latin typeface="Arial"/>
                <a:cs typeface="Arial"/>
              </a:rPr>
              <a:t> </a:t>
            </a:r>
            <a:r>
              <a:rPr sz="2800" spc="-10" dirty="0">
                <a:latin typeface="Arial"/>
                <a:cs typeface="Arial"/>
              </a:rPr>
              <a:t>“Filters”</a:t>
            </a:r>
            <a:endParaRPr sz="2800">
              <a:latin typeface="Arial"/>
              <a:cs typeface="Arial"/>
            </a:endParaRPr>
          </a:p>
        </p:txBody>
      </p:sp>
      <p:sp>
        <p:nvSpPr>
          <p:cNvPr id="4" name="object 4"/>
          <p:cNvSpPr txBox="1">
            <a:spLocks noGrp="1"/>
          </p:cNvSpPr>
          <p:nvPr>
            <p:ph sz="half" idx="3"/>
          </p:nvPr>
        </p:nvSpPr>
        <p:spPr>
          <a:prstGeom prst="rect">
            <a:avLst/>
          </a:prstGeom>
        </p:spPr>
        <p:txBody>
          <a:bodyPr vert="horz" wrap="square" lIns="0" tIns="44450" rIns="0" bIns="0" rtlCol="0">
            <a:spAutoFit/>
          </a:bodyPr>
          <a:lstStyle/>
          <a:p>
            <a:pPr marL="240029" indent="-227329">
              <a:lnSpc>
                <a:spcPct val="100000"/>
              </a:lnSpc>
              <a:spcBef>
                <a:spcPts val="350"/>
              </a:spcBef>
              <a:buChar char="•"/>
              <a:tabLst>
                <a:tab pos="240029" algn="l"/>
              </a:tabLst>
            </a:pPr>
            <a:r>
              <a:rPr spc="-10" dirty="0"/>
              <a:t>Facts:</a:t>
            </a:r>
          </a:p>
          <a:p>
            <a:pPr marL="697230" lvl="1" indent="-227329">
              <a:lnSpc>
                <a:spcPct val="100000"/>
              </a:lnSpc>
              <a:spcBef>
                <a:spcPts val="220"/>
              </a:spcBef>
              <a:buChar char="•"/>
              <a:tabLst>
                <a:tab pos="697230" algn="l"/>
              </a:tabLst>
            </a:pPr>
            <a:r>
              <a:rPr sz="2400" dirty="0">
                <a:latin typeface="Arial"/>
                <a:cs typeface="Arial"/>
              </a:rPr>
              <a:t>Foot</a:t>
            </a:r>
            <a:r>
              <a:rPr sz="2400" spc="-55" dirty="0">
                <a:latin typeface="Arial"/>
                <a:cs typeface="Arial"/>
              </a:rPr>
              <a:t> </a:t>
            </a:r>
            <a:r>
              <a:rPr sz="2400" spc="-10" dirty="0">
                <a:latin typeface="Arial"/>
                <a:cs typeface="Arial"/>
              </a:rPr>
              <a:t>Traffic</a:t>
            </a:r>
            <a:endParaRPr sz="2400">
              <a:latin typeface="Arial"/>
              <a:cs typeface="Arial"/>
            </a:endParaRPr>
          </a:p>
          <a:p>
            <a:pPr marL="697230" lvl="1" indent="-227329">
              <a:lnSpc>
                <a:spcPct val="100000"/>
              </a:lnSpc>
              <a:spcBef>
                <a:spcPts val="219"/>
              </a:spcBef>
              <a:buChar char="•"/>
              <a:tabLst>
                <a:tab pos="697230" algn="l"/>
              </a:tabLst>
            </a:pPr>
            <a:r>
              <a:rPr sz="2400" dirty="0">
                <a:latin typeface="Arial"/>
                <a:cs typeface="Arial"/>
              </a:rPr>
              <a:t>Customer</a:t>
            </a:r>
            <a:r>
              <a:rPr sz="2400" spc="-110" dirty="0">
                <a:latin typeface="Arial"/>
                <a:cs typeface="Arial"/>
              </a:rPr>
              <a:t> </a:t>
            </a:r>
            <a:r>
              <a:rPr sz="2400" spc="-20" dirty="0">
                <a:latin typeface="Arial"/>
                <a:cs typeface="Arial"/>
              </a:rPr>
              <a:t>Count</a:t>
            </a:r>
            <a:endParaRPr sz="2400">
              <a:latin typeface="Arial"/>
              <a:cs typeface="Arial"/>
            </a:endParaRPr>
          </a:p>
          <a:p>
            <a:pPr marL="697230" lvl="1" indent="-227329">
              <a:lnSpc>
                <a:spcPct val="100000"/>
              </a:lnSpc>
              <a:spcBef>
                <a:spcPts val="215"/>
              </a:spcBef>
              <a:buChar char="•"/>
              <a:tabLst>
                <a:tab pos="697230" algn="l"/>
              </a:tabLst>
            </a:pPr>
            <a:r>
              <a:rPr sz="2400" spc="-45" dirty="0">
                <a:latin typeface="Arial"/>
                <a:cs typeface="Arial"/>
              </a:rPr>
              <a:t>Total</a:t>
            </a:r>
            <a:r>
              <a:rPr sz="2400" spc="-85" dirty="0">
                <a:latin typeface="Arial"/>
                <a:cs typeface="Arial"/>
              </a:rPr>
              <a:t> </a:t>
            </a:r>
            <a:r>
              <a:rPr sz="2400" spc="-10" dirty="0">
                <a:latin typeface="Arial"/>
                <a:cs typeface="Arial"/>
              </a:rPr>
              <a:t>Sales</a:t>
            </a:r>
            <a:endParaRPr sz="2400">
              <a:latin typeface="Arial"/>
              <a:cs typeface="Arial"/>
            </a:endParaRPr>
          </a:p>
          <a:p>
            <a:pPr marL="697230" marR="5080" lvl="1" indent="-227329">
              <a:lnSpc>
                <a:spcPts val="2590"/>
              </a:lnSpc>
              <a:spcBef>
                <a:spcPts val="530"/>
              </a:spcBef>
              <a:buChar char="•"/>
              <a:tabLst>
                <a:tab pos="698500" algn="l"/>
              </a:tabLst>
            </a:pPr>
            <a:r>
              <a:rPr sz="2400" dirty="0">
                <a:latin typeface="Arial"/>
                <a:cs typeface="Arial"/>
              </a:rPr>
              <a:t>Customer</a:t>
            </a:r>
            <a:r>
              <a:rPr sz="2400" spc="-125" dirty="0">
                <a:latin typeface="Arial"/>
                <a:cs typeface="Arial"/>
              </a:rPr>
              <a:t> </a:t>
            </a:r>
            <a:r>
              <a:rPr sz="2400" dirty="0">
                <a:latin typeface="Arial"/>
                <a:cs typeface="Arial"/>
              </a:rPr>
              <a:t>Conversion</a:t>
            </a:r>
            <a:r>
              <a:rPr sz="2400" spc="-100" dirty="0">
                <a:latin typeface="Arial"/>
                <a:cs typeface="Arial"/>
              </a:rPr>
              <a:t> </a:t>
            </a:r>
            <a:r>
              <a:rPr sz="2400" spc="-10" dirty="0">
                <a:latin typeface="Arial"/>
                <a:cs typeface="Arial"/>
              </a:rPr>
              <a:t>(*careful 	</a:t>
            </a:r>
            <a:r>
              <a:rPr sz="2400" dirty="0">
                <a:latin typeface="Arial"/>
                <a:cs typeface="Arial"/>
              </a:rPr>
              <a:t>when</a:t>
            </a:r>
            <a:r>
              <a:rPr sz="2400" spc="-70" dirty="0">
                <a:latin typeface="Arial"/>
                <a:cs typeface="Arial"/>
              </a:rPr>
              <a:t> </a:t>
            </a:r>
            <a:r>
              <a:rPr sz="2400" spc="-10" dirty="0">
                <a:latin typeface="Arial"/>
                <a:cs typeface="Arial"/>
              </a:rPr>
              <a:t>summarizing 	percentages)</a:t>
            </a:r>
            <a:endParaRPr sz="2400">
              <a:latin typeface="Arial"/>
              <a:cs typeface="Arial"/>
            </a:endParaRPr>
          </a:p>
          <a:p>
            <a:pPr>
              <a:lnSpc>
                <a:spcPct val="100000"/>
              </a:lnSpc>
              <a:spcBef>
                <a:spcPts val="960"/>
              </a:spcBef>
            </a:pPr>
            <a:endParaRPr sz="2400"/>
          </a:p>
          <a:p>
            <a:pPr marL="12700">
              <a:lnSpc>
                <a:spcPct val="100000"/>
              </a:lnSpc>
            </a:pPr>
            <a:r>
              <a:rPr dirty="0"/>
              <a:t>Use</a:t>
            </a:r>
            <a:r>
              <a:rPr spc="-35" dirty="0"/>
              <a:t> </a:t>
            </a:r>
            <a:r>
              <a:rPr dirty="0"/>
              <a:t>these</a:t>
            </a:r>
            <a:r>
              <a:rPr spc="-35" dirty="0"/>
              <a:t> </a:t>
            </a:r>
            <a:r>
              <a:rPr dirty="0"/>
              <a:t>in</a:t>
            </a:r>
            <a:r>
              <a:rPr spc="-35" dirty="0"/>
              <a:t> </a:t>
            </a:r>
            <a:r>
              <a:rPr spc="-10" dirty="0"/>
              <a:t>“Values”</a:t>
            </a:r>
          </a:p>
        </p:txBody>
      </p:sp>
      <p:pic>
        <p:nvPicPr>
          <p:cNvPr id="5" name="Picture 4">
            <a:extLst>
              <a:ext uri="{FF2B5EF4-FFF2-40B4-BE49-F238E27FC236}">
                <a16:creationId xmlns:a16="http://schemas.microsoft.com/office/drawing/2014/main" id="{6956478B-5F63-E2E9-3BAA-A038E2650C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dirty="0"/>
              <a:t>Rows</a:t>
            </a:r>
            <a:r>
              <a:rPr spc="-55" dirty="0"/>
              <a:t> </a:t>
            </a:r>
            <a:r>
              <a:rPr dirty="0"/>
              <a:t>and</a:t>
            </a:r>
            <a:r>
              <a:rPr spc="-40" dirty="0"/>
              <a:t> </a:t>
            </a:r>
            <a:r>
              <a:rPr spc="-10" dirty="0"/>
              <a:t>Columns</a:t>
            </a:r>
          </a:p>
        </p:txBody>
      </p:sp>
      <p:sp>
        <p:nvSpPr>
          <p:cNvPr id="4" name="object 4"/>
          <p:cNvSpPr txBox="1"/>
          <p:nvPr/>
        </p:nvSpPr>
        <p:spPr>
          <a:xfrm>
            <a:off x="916939" y="1722397"/>
            <a:ext cx="9630410" cy="1558925"/>
          </a:xfrm>
          <a:prstGeom prst="rect">
            <a:avLst/>
          </a:prstGeom>
        </p:spPr>
        <p:txBody>
          <a:bodyPr vert="horz" wrap="square" lIns="0" tIns="96520" rIns="0" bIns="0" rtlCol="0">
            <a:spAutoFit/>
          </a:bodyPr>
          <a:lstStyle/>
          <a:p>
            <a:pPr marL="240029" indent="-227329">
              <a:lnSpc>
                <a:spcPct val="100000"/>
              </a:lnSpc>
              <a:spcBef>
                <a:spcPts val="760"/>
              </a:spcBef>
              <a:buChar char="•"/>
              <a:tabLst>
                <a:tab pos="240029" algn="l"/>
              </a:tabLst>
            </a:pPr>
            <a:r>
              <a:rPr sz="2800" dirty="0">
                <a:latin typeface="Arial"/>
                <a:cs typeface="Arial"/>
              </a:rPr>
              <a:t>Will</a:t>
            </a:r>
            <a:r>
              <a:rPr sz="2800" spc="-55" dirty="0">
                <a:latin typeface="Arial"/>
                <a:cs typeface="Arial"/>
              </a:rPr>
              <a:t> </a:t>
            </a:r>
            <a:r>
              <a:rPr sz="2800" dirty="0">
                <a:latin typeface="Arial"/>
                <a:cs typeface="Arial"/>
              </a:rPr>
              <a:t>identify</a:t>
            </a:r>
            <a:r>
              <a:rPr sz="2800" spc="-55" dirty="0">
                <a:latin typeface="Arial"/>
                <a:cs typeface="Arial"/>
              </a:rPr>
              <a:t> </a:t>
            </a:r>
            <a:r>
              <a:rPr sz="2800" dirty="0">
                <a:latin typeface="Arial"/>
                <a:cs typeface="Arial"/>
              </a:rPr>
              <a:t>distinct</a:t>
            </a:r>
            <a:r>
              <a:rPr sz="2800" spc="-60" dirty="0">
                <a:latin typeface="Arial"/>
                <a:cs typeface="Arial"/>
              </a:rPr>
              <a:t> </a:t>
            </a:r>
            <a:r>
              <a:rPr sz="2800" dirty="0">
                <a:latin typeface="Arial"/>
                <a:cs typeface="Arial"/>
              </a:rPr>
              <a:t>category</a:t>
            </a:r>
            <a:r>
              <a:rPr sz="2800" spc="-55" dirty="0">
                <a:latin typeface="Arial"/>
                <a:cs typeface="Arial"/>
              </a:rPr>
              <a:t> </a:t>
            </a:r>
            <a:r>
              <a:rPr sz="2800" dirty="0">
                <a:latin typeface="Arial"/>
                <a:cs typeface="Arial"/>
              </a:rPr>
              <a:t>values</a:t>
            </a:r>
            <a:r>
              <a:rPr sz="2800" spc="-45" dirty="0">
                <a:latin typeface="Arial"/>
                <a:cs typeface="Arial"/>
              </a:rPr>
              <a:t> </a:t>
            </a:r>
            <a:r>
              <a:rPr sz="2800" dirty="0">
                <a:latin typeface="Arial"/>
                <a:cs typeface="Arial"/>
              </a:rPr>
              <a:t>in</a:t>
            </a:r>
            <a:r>
              <a:rPr sz="2800" spc="-55" dirty="0">
                <a:latin typeface="Arial"/>
                <a:cs typeface="Arial"/>
              </a:rPr>
              <a:t> </a:t>
            </a:r>
            <a:r>
              <a:rPr sz="2800" dirty="0">
                <a:latin typeface="Arial"/>
                <a:cs typeface="Arial"/>
              </a:rPr>
              <a:t>your</a:t>
            </a:r>
            <a:r>
              <a:rPr sz="2800" spc="-45" dirty="0">
                <a:latin typeface="Arial"/>
                <a:cs typeface="Arial"/>
              </a:rPr>
              <a:t> </a:t>
            </a:r>
            <a:r>
              <a:rPr sz="2800" spc="-10" dirty="0">
                <a:latin typeface="Arial"/>
                <a:cs typeface="Arial"/>
              </a:rPr>
              <a:t>dataset</a:t>
            </a:r>
            <a:endParaRPr sz="2800">
              <a:latin typeface="Arial"/>
              <a:cs typeface="Arial"/>
            </a:endParaRPr>
          </a:p>
          <a:p>
            <a:pPr marL="240029" indent="-227329">
              <a:lnSpc>
                <a:spcPct val="100000"/>
              </a:lnSpc>
              <a:spcBef>
                <a:spcPts val="660"/>
              </a:spcBef>
              <a:buChar char="•"/>
              <a:tabLst>
                <a:tab pos="240029" algn="l"/>
              </a:tabLst>
            </a:pPr>
            <a:r>
              <a:rPr sz="2800" dirty="0">
                <a:latin typeface="Arial"/>
                <a:cs typeface="Arial"/>
              </a:rPr>
              <a:t>Will</a:t>
            </a:r>
            <a:r>
              <a:rPr sz="2800" spc="-45" dirty="0">
                <a:latin typeface="Arial"/>
                <a:cs typeface="Arial"/>
              </a:rPr>
              <a:t> </a:t>
            </a:r>
            <a:r>
              <a:rPr sz="2800" dirty="0">
                <a:latin typeface="Arial"/>
                <a:cs typeface="Arial"/>
              </a:rPr>
              <a:t>separate</a:t>
            </a:r>
            <a:r>
              <a:rPr sz="2800" spc="-35" dirty="0">
                <a:latin typeface="Arial"/>
                <a:cs typeface="Arial"/>
              </a:rPr>
              <a:t> </a:t>
            </a:r>
            <a:r>
              <a:rPr sz="2800" dirty="0">
                <a:latin typeface="Arial"/>
                <a:cs typeface="Arial"/>
              </a:rPr>
              <a:t>your</a:t>
            </a:r>
            <a:r>
              <a:rPr sz="2800" spc="-50" dirty="0">
                <a:latin typeface="Arial"/>
                <a:cs typeface="Arial"/>
              </a:rPr>
              <a:t> </a:t>
            </a:r>
            <a:r>
              <a:rPr sz="2800" dirty="0">
                <a:latin typeface="Arial"/>
                <a:cs typeface="Arial"/>
              </a:rPr>
              <a:t>data</a:t>
            </a:r>
            <a:r>
              <a:rPr sz="2800" spc="-35" dirty="0">
                <a:latin typeface="Arial"/>
                <a:cs typeface="Arial"/>
              </a:rPr>
              <a:t> </a:t>
            </a:r>
            <a:r>
              <a:rPr sz="2800" dirty="0">
                <a:latin typeface="Arial"/>
                <a:cs typeface="Arial"/>
              </a:rPr>
              <a:t>points</a:t>
            </a:r>
            <a:r>
              <a:rPr sz="2800" spc="-35" dirty="0">
                <a:latin typeface="Arial"/>
                <a:cs typeface="Arial"/>
              </a:rPr>
              <a:t> </a:t>
            </a:r>
            <a:r>
              <a:rPr sz="2800" dirty="0">
                <a:latin typeface="Arial"/>
                <a:cs typeface="Arial"/>
              </a:rPr>
              <a:t>by</a:t>
            </a:r>
            <a:r>
              <a:rPr sz="2800" spc="-50" dirty="0">
                <a:latin typeface="Arial"/>
                <a:cs typeface="Arial"/>
              </a:rPr>
              <a:t> </a:t>
            </a:r>
            <a:r>
              <a:rPr sz="2800" dirty="0">
                <a:latin typeface="Arial"/>
                <a:cs typeface="Arial"/>
              </a:rPr>
              <a:t>the</a:t>
            </a:r>
            <a:r>
              <a:rPr sz="2800" spc="-35" dirty="0">
                <a:latin typeface="Arial"/>
                <a:cs typeface="Arial"/>
              </a:rPr>
              <a:t> </a:t>
            </a:r>
            <a:r>
              <a:rPr sz="2800" spc="-10" dirty="0">
                <a:latin typeface="Arial"/>
                <a:cs typeface="Arial"/>
              </a:rPr>
              <a:t>categories</a:t>
            </a:r>
            <a:endParaRPr sz="2800">
              <a:latin typeface="Arial"/>
              <a:cs typeface="Arial"/>
            </a:endParaRPr>
          </a:p>
          <a:p>
            <a:pPr marL="240029" indent="-227329">
              <a:lnSpc>
                <a:spcPct val="100000"/>
              </a:lnSpc>
              <a:spcBef>
                <a:spcPts val="670"/>
              </a:spcBef>
              <a:buChar char="•"/>
              <a:tabLst>
                <a:tab pos="240029" algn="l"/>
              </a:tabLst>
            </a:pPr>
            <a:r>
              <a:rPr sz="2800" dirty="0">
                <a:latin typeface="Arial"/>
                <a:cs typeface="Arial"/>
              </a:rPr>
              <a:t>Will</a:t>
            </a:r>
            <a:r>
              <a:rPr sz="2800" spc="-40" dirty="0">
                <a:latin typeface="Arial"/>
                <a:cs typeface="Arial"/>
              </a:rPr>
              <a:t> </a:t>
            </a:r>
            <a:r>
              <a:rPr sz="2800" dirty="0">
                <a:latin typeface="Arial"/>
                <a:cs typeface="Arial"/>
              </a:rPr>
              <a:t>NOT</a:t>
            </a:r>
            <a:r>
              <a:rPr sz="2800" spc="-70" dirty="0">
                <a:latin typeface="Arial"/>
                <a:cs typeface="Arial"/>
              </a:rPr>
              <a:t> </a:t>
            </a:r>
            <a:r>
              <a:rPr sz="2800" dirty="0">
                <a:latin typeface="Arial"/>
                <a:cs typeface="Arial"/>
              </a:rPr>
              <a:t>fill</a:t>
            </a:r>
            <a:r>
              <a:rPr sz="2800" spc="-50" dirty="0">
                <a:latin typeface="Arial"/>
                <a:cs typeface="Arial"/>
              </a:rPr>
              <a:t> </a:t>
            </a:r>
            <a:r>
              <a:rPr sz="2800" dirty="0">
                <a:latin typeface="Arial"/>
                <a:cs typeface="Arial"/>
              </a:rPr>
              <a:t>in</a:t>
            </a:r>
            <a:r>
              <a:rPr sz="2800" spc="-30" dirty="0">
                <a:latin typeface="Arial"/>
                <a:cs typeface="Arial"/>
              </a:rPr>
              <a:t> </a:t>
            </a:r>
            <a:r>
              <a:rPr sz="2800" dirty="0">
                <a:latin typeface="Arial"/>
                <a:cs typeface="Arial"/>
              </a:rPr>
              <a:t>any</a:t>
            </a:r>
            <a:r>
              <a:rPr sz="2800" spc="-30" dirty="0">
                <a:latin typeface="Arial"/>
                <a:cs typeface="Arial"/>
              </a:rPr>
              <a:t> </a:t>
            </a:r>
            <a:r>
              <a:rPr sz="2800" dirty="0">
                <a:latin typeface="Arial"/>
                <a:cs typeface="Arial"/>
              </a:rPr>
              <a:t>gaps</a:t>
            </a:r>
            <a:r>
              <a:rPr sz="2800" spc="-30" dirty="0">
                <a:latin typeface="Arial"/>
                <a:cs typeface="Arial"/>
              </a:rPr>
              <a:t> </a:t>
            </a:r>
            <a:r>
              <a:rPr sz="2800" dirty="0">
                <a:latin typeface="Arial"/>
                <a:cs typeface="Arial"/>
              </a:rPr>
              <a:t>(days</a:t>
            </a:r>
            <a:r>
              <a:rPr sz="2800" spc="-40" dirty="0">
                <a:latin typeface="Arial"/>
                <a:cs typeface="Arial"/>
              </a:rPr>
              <a:t> </a:t>
            </a:r>
            <a:r>
              <a:rPr sz="2800" dirty="0">
                <a:latin typeface="Arial"/>
                <a:cs typeface="Arial"/>
              </a:rPr>
              <a:t>of</a:t>
            </a:r>
            <a:r>
              <a:rPr sz="2800" spc="-45" dirty="0">
                <a:latin typeface="Arial"/>
                <a:cs typeface="Arial"/>
              </a:rPr>
              <a:t> </a:t>
            </a:r>
            <a:r>
              <a:rPr sz="2800" dirty="0">
                <a:latin typeface="Arial"/>
                <a:cs typeface="Arial"/>
              </a:rPr>
              <a:t>the</a:t>
            </a:r>
            <a:r>
              <a:rPr sz="2800" spc="-35" dirty="0">
                <a:latin typeface="Arial"/>
                <a:cs typeface="Arial"/>
              </a:rPr>
              <a:t> </a:t>
            </a:r>
            <a:r>
              <a:rPr sz="2800" dirty="0">
                <a:latin typeface="Arial"/>
                <a:cs typeface="Arial"/>
              </a:rPr>
              <a:t>week</a:t>
            </a:r>
            <a:r>
              <a:rPr sz="2800" spc="-30" dirty="0">
                <a:latin typeface="Arial"/>
                <a:cs typeface="Arial"/>
              </a:rPr>
              <a:t> </a:t>
            </a:r>
            <a:r>
              <a:rPr sz="2800" dirty="0">
                <a:latin typeface="Arial"/>
                <a:cs typeface="Arial"/>
              </a:rPr>
              <a:t>not</a:t>
            </a:r>
            <a:r>
              <a:rPr sz="2800" spc="-30" dirty="0">
                <a:latin typeface="Arial"/>
                <a:cs typeface="Arial"/>
              </a:rPr>
              <a:t> </a:t>
            </a:r>
            <a:r>
              <a:rPr sz="2800" spc="-10" dirty="0">
                <a:latin typeface="Arial"/>
                <a:cs typeface="Arial"/>
              </a:rPr>
              <a:t>represented)</a:t>
            </a:r>
            <a:endParaRPr sz="2800">
              <a:latin typeface="Arial"/>
              <a:cs typeface="Arial"/>
            </a:endParaRPr>
          </a:p>
        </p:txBody>
      </p:sp>
      <p:pic>
        <p:nvPicPr>
          <p:cNvPr id="2" name="object 2" descr="Table displaying total sales by day of week across five locations: Brewery, Campus, Downtown, Mall, and Park. Notable trends include highest sales at Park on Saturday ($103,936.05) and lowest at Brewery on Wednesday ($3,444.39), with overall peak total sales on Saturday ($178,933.47).&#10;&#10;"/>
          <p:cNvPicPr/>
          <p:nvPr/>
        </p:nvPicPr>
        <p:blipFill>
          <a:blip r:embed="rId2" cstate="print"/>
          <a:stretch>
            <a:fillRect/>
          </a:stretch>
        </p:blipFill>
        <p:spPr>
          <a:xfrm>
            <a:off x="1600200" y="3465702"/>
            <a:ext cx="8761729" cy="2429255"/>
          </a:xfrm>
          <a:prstGeom prst="rect">
            <a:avLst/>
          </a:prstGeom>
        </p:spPr>
      </p:pic>
      <p:pic>
        <p:nvPicPr>
          <p:cNvPr id="5" name="Picture 4">
            <a:extLst>
              <a:ext uri="{FF2B5EF4-FFF2-40B4-BE49-F238E27FC236}">
                <a16:creationId xmlns:a16="http://schemas.microsoft.com/office/drawing/2014/main" id="{CBB7BADB-0E4F-28A3-D802-7B3B8C7438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xfrm>
            <a:off x="916939" y="631158"/>
            <a:ext cx="1695450" cy="696595"/>
          </a:xfrm>
          <a:prstGeom prst="rect">
            <a:avLst/>
          </a:prstGeom>
        </p:spPr>
        <p:txBody>
          <a:bodyPr vert="horz" wrap="square" lIns="0" tIns="13335" rIns="0" bIns="0" rtlCol="0">
            <a:spAutoFit/>
          </a:bodyPr>
          <a:lstStyle/>
          <a:p>
            <a:pPr marL="12700">
              <a:lnSpc>
                <a:spcPct val="100000"/>
              </a:lnSpc>
              <a:spcBef>
                <a:spcPts val="105"/>
              </a:spcBef>
            </a:pPr>
            <a:r>
              <a:rPr spc="-50" dirty="0"/>
              <a:t>Values</a:t>
            </a:r>
          </a:p>
        </p:txBody>
      </p:sp>
      <p:sp>
        <p:nvSpPr>
          <p:cNvPr id="4" name="object 4"/>
          <p:cNvSpPr txBox="1"/>
          <p:nvPr/>
        </p:nvSpPr>
        <p:spPr>
          <a:xfrm>
            <a:off x="916939" y="1777871"/>
            <a:ext cx="10063480" cy="1522095"/>
          </a:xfrm>
          <a:prstGeom prst="rect">
            <a:avLst/>
          </a:prstGeom>
        </p:spPr>
        <p:txBody>
          <a:bodyPr vert="horz" wrap="square" lIns="0" tIns="83820" rIns="0" bIns="0" rtlCol="0">
            <a:spAutoFit/>
          </a:bodyPr>
          <a:lstStyle/>
          <a:p>
            <a:pPr marL="240029" marR="470534" indent="-227329">
              <a:lnSpc>
                <a:spcPts val="2300"/>
              </a:lnSpc>
              <a:spcBef>
                <a:spcPts val="660"/>
              </a:spcBef>
              <a:buChar char="•"/>
              <a:tabLst>
                <a:tab pos="241300" algn="l"/>
              </a:tabLst>
            </a:pPr>
            <a:r>
              <a:rPr sz="2400" dirty="0">
                <a:latin typeface="Arial"/>
                <a:cs typeface="Arial"/>
              </a:rPr>
              <a:t>Perform</a:t>
            </a:r>
            <a:r>
              <a:rPr sz="2400" spc="-55" dirty="0">
                <a:latin typeface="Arial"/>
                <a:cs typeface="Arial"/>
              </a:rPr>
              <a:t> </a:t>
            </a:r>
            <a:r>
              <a:rPr sz="2400" dirty="0">
                <a:latin typeface="Arial"/>
                <a:cs typeface="Arial"/>
              </a:rPr>
              <a:t>some</a:t>
            </a:r>
            <a:r>
              <a:rPr sz="2400" spc="-60" dirty="0">
                <a:latin typeface="Arial"/>
                <a:cs typeface="Arial"/>
              </a:rPr>
              <a:t> </a:t>
            </a:r>
            <a:r>
              <a:rPr sz="2400" dirty="0">
                <a:latin typeface="Arial"/>
                <a:cs typeface="Arial"/>
              </a:rPr>
              <a:t>summary</a:t>
            </a:r>
            <a:r>
              <a:rPr sz="2400" spc="-45" dirty="0">
                <a:latin typeface="Arial"/>
                <a:cs typeface="Arial"/>
              </a:rPr>
              <a:t> </a:t>
            </a:r>
            <a:r>
              <a:rPr sz="2400" dirty="0">
                <a:latin typeface="Arial"/>
                <a:cs typeface="Arial"/>
              </a:rPr>
              <a:t>(count,</a:t>
            </a:r>
            <a:r>
              <a:rPr sz="2400" spc="-65" dirty="0">
                <a:latin typeface="Arial"/>
                <a:cs typeface="Arial"/>
              </a:rPr>
              <a:t> </a:t>
            </a:r>
            <a:r>
              <a:rPr sz="2400" dirty="0">
                <a:latin typeface="Arial"/>
                <a:cs typeface="Arial"/>
              </a:rPr>
              <a:t>average,</a:t>
            </a:r>
            <a:r>
              <a:rPr sz="2400" spc="-30" dirty="0">
                <a:latin typeface="Arial"/>
                <a:cs typeface="Arial"/>
              </a:rPr>
              <a:t> </a:t>
            </a:r>
            <a:r>
              <a:rPr sz="2400" dirty="0">
                <a:latin typeface="Arial"/>
                <a:cs typeface="Arial"/>
              </a:rPr>
              <a:t>sum,</a:t>
            </a:r>
            <a:r>
              <a:rPr sz="2400" spc="-70" dirty="0">
                <a:latin typeface="Arial"/>
                <a:cs typeface="Arial"/>
              </a:rPr>
              <a:t> </a:t>
            </a:r>
            <a:r>
              <a:rPr sz="2400" dirty="0">
                <a:latin typeface="Arial"/>
                <a:cs typeface="Arial"/>
              </a:rPr>
              <a:t>etc)</a:t>
            </a:r>
            <a:r>
              <a:rPr sz="2400" spc="-55" dirty="0">
                <a:latin typeface="Arial"/>
                <a:cs typeface="Arial"/>
              </a:rPr>
              <a:t> </a:t>
            </a:r>
            <a:r>
              <a:rPr sz="2400" dirty="0">
                <a:latin typeface="Arial"/>
                <a:cs typeface="Arial"/>
              </a:rPr>
              <a:t>on</a:t>
            </a:r>
            <a:r>
              <a:rPr sz="2400" spc="-50" dirty="0">
                <a:latin typeface="Arial"/>
                <a:cs typeface="Arial"/>
              </a:rPr>
              <a:t> </a:t>
            </a:r>
            <a:r>
              <a:rPr sz="2400" dirty="0">
                <a:latin typeface="Arial"/>
                <a:cs typeface="Arial"/>
              </a:rPr>
              <a:t>a</a:t>
            </a:r>
            <a:r>
              <a:rPr sz="2400" spc="-50" dirty="0">
                <a:latin typeface="Arial"/>
                <a:cs typeface="Arial"/>
              </a:rPr>
              <a:t> </a:t>
            </a:r>
            <a:r>
              <a:rPr sz="2400" dirty="0">
                <a:latin typeface="Arial"/>
                <a:cs typeface="Arial"/>
              </a:rPr>
              <a:t>"fact"</a:t>
            </a:r>
            <a:r>
              <a:rPr sz="2400" spc="-80" dirty="0">
                <a:latin typeface="Arial"/>
                <a:cs typeface="Arial"/>
              </a:rPr>
              <a:t> </a:t>
            </a:r>
            <a:r>
              <a:rPr sz="2400" dirty="0">
                <a:latin typeface="Arial"/>
                <a:cs typeface="Arial"/>
              </a:rPr>
              <a:t>in</a:t>
            </a:r>
            <a:r>
              <a:rPr sz="2400" spc="-40" dirty="0">
                <a:latin typeface="Arial"/>
                <a:cs typeface="Arial"/>
              </a:rPr>
              <a:t> </a:t>
            </a:r>
            <a:r>
              <a:rPr sz="2400" spc="-20" dirty="0">
                <a:latin typeface="Arial"/>
                <a:cs typeface="Arial"/>
              </a:rPr>
              <a:t>your 	</a:t>
            </a:r>
            <a:r>
              <a:rPr sz="2400" spc="-10" dirty="0">
                <a:latin typeface="Arial"/>
                <a:cs typeface="Arial"/>
              </a:rPr>
              <a:t>dataset</a:t>
            </a:r>
            <a:endParaRPr sz="2400">
              <a:latin typeface="Arial"/>
              <a:cs typeface="Arial"/>
            </a:endParaRPr>
          </a:p>
          <a:p>
            <a:pPr marL="240029" indent="-227329">
              <a:lnSpc>
                <a:spcPct val="100000"/>
              </a:lnSpc>
              <a:spcBef>
                <a:spcPts val="445"/>
              </a:spcBef>
              <a:buChar char="•"/>
              <a:tabLst>
                <a:tab pos="240029" algn="l"/>
              </a:tabLst>
            </a:pPr>
            <a:r>
              <a:rPr sz="2400" dirty="0">
                <a:latin typeface="Arial"/>
                <a:cs typeface="Arial"/>
              </a:rPr>
              <a:t>Will</a:t>
            </a:r>
            <a:r>
              <a:rPr sz="2400" spc="-50" dirty="0">
                <a:latin typeface="Arial"/>
                <a:cs typeface="Arial"/>
              </a:rPr>
              <a:t> </a:t>
            </a:r>
            <a:r>
              <a:rPr sz="2400" dirty="0">
                <a:latin typeface="Arial"/>
                <a:cs typeface="Arial"/>
              </a:rPr>
              <a:t>NOT</a:t>
            </a:r>
            <a:r>
              <a:rPr sz="2400" spc="-100" dirty="0">
                <a:latin typeface="Arial"/>
                <a:cs typeface="Arial"/>
              </a:rPr>
              <a:t> </a:t>
            </a:r>
            <a:r>
              <a:rPr sz="2400" dirty="0">
                <a:latin typeface="Arial"/>
                <a:cs typeface="Arial"/>
              </a:rPr>
              <a:t>fill</a:t>
            </a:r>
            <a:r>
              <a:rPr sz="2400" spc="-55" dirty="0">
                <a:latin typeface="Arial"/>
                <a:cs typeface="Arial"/>
              </a:rPr>
              <a:t> </a:t>
            </a:r>
            <a:r>
              <a:rPr sz="2400" dirty="0">
                <a:latin typeface="Arial"/>
                <a:cs typeface="Arial"/>
              </a:rPr>
              <a:t>in</a:t>
            </a:r>
            <a:r>
              <a:rPr sz="2400" spc="-50" dirty="0">
                <a:latin typeface="Arial"/>
                <a:cs typeface="Arial"/>
              </a:rPr>
              <a:t> </a:t>
            </a:r>
            <a:r>
              <a:rPr sz="2400" dirty="0">
                <a:latin typeface="Arial"/>
                <a:cs typeface="Arial"/>
              </a:rPr>
              <a:t>any</a:t>
            </a:r>
            <a:r>
              <a:rPr sz="2400" spc="-50" dirty="0">
                <a:latin typeface="Arial"/>
                <a:cs typeface="Arial"/>
              </a:rPr>
              <a:t> </a:t>
            </a:r>
            <a:r>
              <a:rPr sz="2400" dirty="0">
                <a:latin typeface="Arial"/>
                <a:cs typeface="Arial"/>
              </a:rPr>
              <a:t>gaps</a:t>
            </a:r>
            <a:r>
              <a:rPr sz="2400" spc="-45" dirty="0">
                <a:latin typeface="Arial"/>
                <a:cs typeface="Arial"/>
              </a:rPr>
              <a:t> </a:t>
            </a:r>
            <a:r>
              <a:rPr sz="2400" dirty="0">
                <a:latin typeface="Arial"/>
                <a:cs typeface="Arial"/>
              </a:rPr>
              <a:t>(data</a:t>
            </a:r>
            <a:r>
              <a:rPr sz="2400" spc="-65" dirty="0">
                <a:latin typeface="Arial"/>
                <a:cs typeface="Arial"/>
              </a:rPr>
              <a:t> </a:t>
            </a:r>
            <a:r>
              <a:rPr sz="2400" dirty="0">
                <a:latin typeface="Arial"/>
                <a:cs typeface="Arial"/>
              </a:rPr>
              <a:t>intersections</a:t>
            </a:r>
            <a:r>
              <a:rPr sz="2400" spc="-45" dirty="0">
                <a:latin typeface="Arial"/>
                <a:cs typeface="Arial"/>
              </a:rPr>
              <a:t> </a:t>
            </a:r>
            <a:r>
              <a:rPr sz="2400" dirty="0">
                <a:latin typeface="Arial"/>
                <a:cs typeface="Arial"/>
              </a:rPr>
              <a:t>not</a:t>
            </a:r>
            <a:r>
              <a:rPr sz="2400" spc="-50" dirty="0">
                <a:latin typeface="Arial"/>
                <a:cs typeface="Arial"/>
              </a:rPr>
              <a:t> </a:t>
            </a:r>
            <a:r>
              <a:rPr sz="2400" dirty="0">
                <a:latin typeface="Arial"/>
                <a:cs typeface="Arial"/>
              </a:rPr>
              <a:t>represented</a:t>
            </a:r>
            <a:r>
              <a:rPr sz="2400" spc="-55" dirty="0">
                <a:latin typeface="Arial"/>
                <a:cs typeface="Arial"/>
              </a:rPr>
              <a:t> </a:t>
            </a:r>
            <a:r>
              <a:rPr sz="2400" dirty="0">
                <a:latin typeface="Arial"/>
                <a:cs typeface="Arial"/>
              </a:rPr>
              <a:t>in</a:t>
            </a:r>
            <a:r>
              <a:rPr sz="2400" spc="-50" dirty="0">
                <a:latin typeface="Arial"/>
                <a:cs typeface="Arial"/>
              </a:rPr>
              <a:t> </a:t>
            </a:r>
            <a:r>
              <a:rPr sz="2400" dirty="0">
                <a:latin typeface="Arial"/>
                <a:cs typeface="Arial"/>
              </a:rPr>
              <a:t>your</a:t>
            </a:r>
            <a:r>
              <a:rPr sz="2400" spc="-50" dirty="0">
                <a:latin typeface="Arial"/>
                <a:cs typeface="Arial"/>
              </a:rPr>
              <a:t> </a:t>
            </a:r>
            <a:r>
              <a:rPr sz="2400" spc="-10" dirty="0">
                <a:latin typeface="Arial"/>
                <a:cs typeface="Arial"/>
              </a:rPr>
              <a:t>data)</a:t>
            </a:r>
            <a:endParaRPr sz="2400">
              <a:latin typeface="Arial"/>
              <a:cs typeface="Arial"/>
            </a:endParaRPr>
          </a:p>
          <a:p>
            <a:pPr marL="240029" indent="-227329">
              <a:lnSpc>
                <a:spcPct val="100000"/>
              </a:lnSpc>
              <a:spcBef>
                <a:spcPts val="420"/>
              </a:spcBef>
              <a:buChar char="•"/>
              <a:tabLst>
                <a:tab pos="240029" algn="l"/>
              </a:tabLst>
            </a:pPr>
            <a:r>
              <a:rPr sz="2400" dirty="0">
                <a:latin typeface="Arial"/>
                <a:cs typeface="Arial"/>
              </a:rPr>
              <a:t>Do</a:t>
            </a:r>
            <a:r>
              <a:rPr sz="2400" spc="-75" dirty="0">
                <a:latin typeface="Arial"/>
                <a:cs typeface="Arial"/>
              </a:rPr>
              <a:t> </a:t>
            </a:r>
            <a:r>
              <a:rPr sz="2400" dirty="0">
                <a:latin typeface="Arial"/>
                <a:cs typeface="Arial"/>
              </a:rPr>
              <a:t>not</a:t>
            </a:r>
            <a:r>
              <a:rPr sz="2400" spc="-60" dirty="0">
                <a:latin typeface="Arial"/>
                <a:cs typeface="Arial"/>
              </a:rPr>
              <a:t> </a:t>
            </a:r>
            <a:r>
              <a:rPr sz="2400" dirty="0">
                <a:latin typeface="Arial"/>
                <a:cs typeface="Arial"/>
              </a:rPr>
              <a:t>summarize</a:t>
            </a:r>
            <a:r>
              <a:rPr sz="2400" spc="-70" dirty="0">
                <a:latin typeface="Arial"/>
                <a:cs typeface="Arial"/>
              </a:rPr>
              <a:t> </a:t>
            </a:r>
            <a:r>
              <a:rPr sz="2400" dirty="0">
                <a:latin typeface="Arial"/>
                <a:cs typeface="Arial"/>
              </a:rPr>
              <a:t>on</a:t>
            </a:r>
            <a:r>
              <a:rPr sz="2400" spc="-70" dirty="0">
                <a:latin typeface="Arial"/>
                <a:cs typeface="Arial"/>
              </a:rPr>
              <a:t> </a:t>
            </a:r>
            <a:r>
              <a:rPr sz="2400" dirty="0">
                <a:latin typeface="Arial"/>
                <a:cs typeface="Arial"/>
              </a:rPr>
              <a:t>percentage</a:t>
            </a:r>
            <a:r>
              <a:rPr sz="2400" spc="-50" dirty="0">
                <a:latin typeface="Arial"/>
                <a:cs typeface="Arial"/>
              </a:rPr>
              <a:t> </a:t>
            </a:r>
            <a:r>
              <a:rPr sz="2400" spc="-20" dirty="0">
                <a:latin typeface="Arial"/>
                <a:cs typeface="Arial"/>
              </a:rPr>
              <a:t>data</a:t>
            </a:r>
            <a:endParaRPr sz="2400">
              <a:latin typeface="Arial"/>
              <a:cs typeface="Arial"/>
            </a:endParaRPr>
          </a:p>
        </p:txBody>
      </p:sp>
      <p:pic>
        <p:nvPicPr>
          <p:cNvPr id="2" name="object 2" descr="Table displaying total sales by day across four locations: Brewery, Campus, Downtown, Mall, and Park, with a grand total column. Notable trends include highest sales at Park on Saturday ($103,936.05) and overall highest weekly total at Park ($172,041.90), with Downtown showing consistent mid-range sales.&#10;&#10;"/>
          <p:cNvPicPr/>
          <p:nvPr/>
        </p:nvPicPr>
        <p:blipFill>
          <a:blip r:embed="rId2" cstate="print"/>
          <a:stretch>
            <a:fillRect/>
          </a:stretch>
        </p:blipFill>
        <p:spPr>
          <a:xfrm>
            <a:off x="1600200" y="3595357"/>
            <a:ext cx="8848343" cy="2260571"/>
          </a:xfrm>
          <a:prstGeom prst="rect">
            <a:avLst/>
          </a:prstGeom>
        </p:spPr>
      </p:pic>
      <p:pic>
        <p:nvPicPr>
          <p:cNvPr id="5" name="Picture 4">
            <a:extLst>
              <a:ext uri="{FF2B5EF4-FFF2-40B4-BE49-F238E27FC236}">
                <a16:creationId xmlns:a16="http://schemas.microsoft.com/office/drawing/2014/main" id="{2CD06161-856A-C275-2A7F-63F92E4292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prstGeom prst="rect">
            <a:avLst/>
          </a:prstGeom>
        </p:spPr>
        <p:txBody>
          <a:bodyPr vert="horz" wrap="square" lIns="0" tIns="88900" rIns="0" bIns="0" rtlCol="0">
            <a:spAutoFit/>
          </a:bodyPr>
          <a:lstStyle/>
          <a:p>
            <a:pPr marL="12700" marR="5080">
              <a:lnSpc>
                <a:spcPts val="4750"/>
              </a:lnSpc>
              <a:spcBef>
                <a:spcPts val="700"/>
              </a:spcBef>
            </a:pPr>
            <a:r>
              <a:rPr dirty="0"/>
              <a:t>Report</a:t>
            </a:r>
            <a:r>
              <a:rPr spc="-65" dirty="0"/>
              <a:t> </a:t>
            </a:r>
            <a:r>
              <a:rPr dirty="0"/>
              <a:t>1:</a:t>
            </a:r>
            <a:r>
              <a:rPr spc="-125" dirty="0"/>
              <a:t> </a:t>
            </a:r>
            <a:r>
              <a:rPr spc="-60" dirty="0"/>
              <a:t>Total </a:t>
            </a:r>
            <a:r>
              <a:rPr dirty="0"/>
              <a:t>sales</a:t>
            </a:r>
            <a:r>
              <a:rPr spc="-80" dirty="0"/>
              <a:t> </a:t>
            </a:r>
            <a:r>
              <a:rPr dirty="0"/>
              <a:t>and</a:t>
            </a:r>
            <a:r>
              <a:rPr spc="-50" dirty="0"/>
              <a:t> </a:t>
            </a:r>
            <a:r>
              <a:rPr dirty="0"/>
              <a:t>customers</a:t>
            </a:r>
            <a:r>
              <a:rPr spc="-80" dirty="0"/>
              <a:t> </a:t>
            </a:r>
            <a:r>
              <a:rPr spc="-25" dirty="0"/>
              <a:t>by </a:t>
            </a:r>
            <a:r>
              <a:rPr dirty="0"/>
              <a:t>time</a:t>
            </a:r>
            <a:r>
              <a:rPr spc="-70" dirty="0"/>
              <a:t> </a:t>
            </a:r>
            <a:r>
              <a:rPr dirty="0"/>
              <a:t>and</a:t>
            </a:r>
            <a:r>
              <a:rPr spc="-55" dirty="0"/>
              <a:t> </a:t>
            </a:r>
            <a:r>
              <a:rPr spc="-10" dirty="0"/>
              <a:t>location</a:t>
            </a:r>
          </a:p>
        </p:txBody>
      </p:sp>
      <p:pic>
        <p:nvPicPr>
          <p:cNvPr id="5" name="object 5" descr="A spreadsheet table showing monthly customer counts and total sales across five locations: Campus, Downtown, Mall, Park, and an overall total. Key data includes customer counts per location, total sales in dollars, and highlighted sales values in green for March and May in Campus and Downtown columns.&#10;&#10;"/>
          <p:cNvPicPr/>
          <p:nvPr/>
        </p:nvPicPr>
        <p:blipFill>
          <a:blip r:embed="rId2" cstate="print"/>
          <a:stretch>
            <a:fillRect/>
          </a:stretch>
        </p:blipFill>
        <p:spPr>
          <a:xfrm>
            <a:off x="301753" y="1905000"/>
            <a:ext cx="10975848" cy="1523986"/>
          </a:xfrm>
          <a:prstGeom prst="rect">
            <a:avLst/>
          </a:prstGeom>
        </p:spPr>
      </p:pic>
      <p:sp>
        <p:nvSpPr>
          <p:cNvPr id="4" name="object 4"/>
          <p:cNvSpPr txBox="1"/>
          <p:nvPr/>
        </p:nvSpPr>
        <p:spPr>
          <a:xfrm>
            <a:off x="601041" y="3741821"/>
            <a:ext cx="6180760" cy="2194190"/>
          </a:xfrm>
          <a:prstGeom prst="rect">
            <a:avLst/>
          </a:prstGeom>
        </p:spPr>
        <p:txBody>
          <a:bodyPr vert="horz" wrap="square" lIns="0" tIns="59690" rIns="0" bIns="0" rtlCol="0">
            <a:spAutoFit/>
          </a:bodyPr>
          <a:lstStyle/>
          <a:p>
            <a:pPr marL="239395" marR="5080" indent="-227329">
              <a:lnSpc>
                <a:spcPts val="3030"/>
              </a:lnSpc>
              <a:spcBef>
                <a:spcPts val="470"/>
              </a:spcBef>
              <a:buChar char="•"/>
              <a:tabLst>
                <a:tab pos="240665" algn="l"/>
              </a:tabLst>
            </a:pPr>
            <a:r>
              <a:rPr sz="2400" dirty="0">
                <a:latin typeface="Arial"/>
                <a:cs typeface="Arial"/>
              </a:rPr>
              <a:t>Drag</a:t>
            </a:r>
            <a:r>
              <a:rPr sz="2400" spc="-40" dirty="0">
                <a:latin typeface="Arial"/>
                <a:cs typeface="Arial"/>
              </a:rPr>
              <a:t> </a:t>
            </a:r>
            <a:r>
              <a:rPr sz="2400" dirty="0">
                <a:latin typeface="Arial"/>
                <a:cs typeface="Arial"/>
              </a:rPr>
              <a:t>“Date”</a:t>
            </a:r>
            <a:r>
              <a:rPr sz="2400" spc="-50" dirty="0">
                <a:latin typeface="Arial"/>
                <a:cs typeface="Arial"/>
              </a:rPr>
              <a:t> </a:t>
            </a:r>
            <a:r>
              <a:rPr sz="2400" dirty="0">
                <a:latin typeface="Arial"/>
                <a:cs typeface="Arial"/>
              </a:rPr>
              <a:t>to</a:t>
            </a:r>
            <a:r>
              <a:rPr sz="2400" spc="-45" dirty="0">
                <a:latin typeface="Arial"/>
                <a:cs typeface="Arial"/>
              </a:rPr>
              <a:t> </a:t>
            </a:r>
            <a:r>
              <a:rPr sz="2400" dirty="0">
                <a:latin typeface="Arial"/>
                <a:cs typeface="Arial"/>
              </a:rPr>
              <a:t>rows,</a:t>
            </a:r>
            <a:r>
              <a:rPr sz="2400" spc="-55" dirty="0">
                <a:latin typeface="Arial"/>
                <a:cs typeface="Arial"/>
              </a:rPr>
              <a:t> </a:t>
            </a:r>
            <a:r>
              <a:rPr sz="2400" dirty="0">
                <a:latin typeface="Arial"/>
                <a:cs typeface="Arial"/>
              </a:rPr>
              <a:t>which</a:t>
            </a:r>
            <a:r>
              <a:rPr sz="2400" spc="-50" dirty="0">
                <a:latin typeface="Arial"/>
                <a:cs typeface="Arial"/>
              </a:rPr>
              <a:t> </a:t>
            </a:r>
            <a:r>
              <a:rPr sz="2400" spc="-10" dirty="0">
                <a:latin typeface="Arial"/>
                <a:cs typeface="Arial"/>
              </a:rPr>
              <a:t>automatically 	</a:t>
            </a:r>
            <a:r>
              <a:rPr sz="2400" dirty="0">
                <a:latin typeface="Arial"/>
                <a:cs typeface="Arial"/>
              </a:rPr>
              <a:t>summarizes</a:t>
            </a:r>
            <a:r>
              <a:rPr sz="2400" spc="-65" dirty="0">
                <a:latin typeface="Arial"/>
                <a:cs typeface="Arial"/>
              </a:rPr>
              <a:t> </a:t>
            </a:r>
            <a:r>
              <a:rPr sz="2400" dirty="0">
                <a:latin typeface="Arial"/>
                <a:cs typeface="Arial"/>
              </a:rPr>
              <a:t>by</a:t>
            </a:r>
            <a:r>
              <a:rPr sz="2400" spc="-85" dirty="0">
                <a:latin typeface="Arial"/>
                <a:cs typeface="Arial"/>
              </a:rPr>
              <a:t> </a:t>
            </a:r>
            <a:r>
              <a:rPr sz="2400" spc="-10" dirty="0">
                <a:latin typeface="Arial"/>
                <a:cs typeface="Arial"/>
              </a:rPr>
              <a:t>month</a:t>
            </a:r>
            <a:endParaRPr sz="2400" dirty="0">
              <a:latin typeface="Arial"/>
              <a:cs typeface="Arial"/>
            </a:endParaRPr>
          </a:p>
          <a:p>
            <a:pPr marL="240029" indent="-227329">
              <a:lnSpc>
                <a:spcPct val="100000"/>
              </a:lnSpc>
              <a:spcBef>
                <a:spcPts val="610"/>
              </a:spcBef>
              <a:buChar char="•"/>
              <a:tabLst>
                <a:tab pos="240029" algn="l"/>
              </a:tabLst>
            </a:pPr>
            <a:r>
              <a:rPr sz="2400" dirty="0">
                <a:latin typeface="Arial"/>
                <a:cs typeface="Arial"/>
              </a:rPr>
              <a:t>Drag</a:t>
            </a:r>
            <a:r>
              <a:rPr sz="2400" spc="-40" dirty="0">
                <a:latin typeface="Arial"/>
                <a:cs typeface="Arial"/>
              </a:rPr>
              <a:t> </a:t>
            </a:r>
            <a:r>
              <a:rPr sz="2400" dirty="0">
                <a:latin typeface="Arial"/>
                <a:cs typeface="Arial"/>
              </a:rPr>
              <a:t>Location</a:t>
            </a:r>
            <a:r>
              <a:rPr sz="2400" spc="-45" dirty="0">
                <a:latin typeface="Arial"/>
                <a:cs typeface="Arial"/>
              </a:rPr>
              <a:t> </a:t>
            </a:r>
            <a:r>
              <a:rPr sz="2400" dirty="0">
                <a:latin typeface="Arial"/>
                <a:cs typeface="Arial"/>
              </a:rPr>
              <a:t>to</a:t>
            </a:r>
            <a:r>
              <a:rPr sz="2400" spc="-55" dirty="0">
                <a:latin typeface="Arial"/>
                <a:cs typeface="Arial"/>
              </a:rPr>
              <a:t> </a:t>
            </a:r>
            <a:r>
              <a:rPr sz="2400" spc="-10" dirty="0">
                <a:latin typeface="Arial"/>
                <a:cs typeface="Arial"/>
              </a:rPr>
              <a:t>columns</a:t>
            </a:r>
            <a:endParaRPr sz="2400" dirty="0">
              <a:latin typeface="Arial"/>
              <a:cs typeface="Arial"/>
            </a:endParaRPr>
          </a:p>
          <a:p>
            <a:pPr marL="240029" indent="-227329">
              <a:lnSpc>
                <a:spcPct val="100000"/>
              </a:lnSpc>
              <a:spcBef>
                <a:spcPts val="670"/>
              </a:spcBef>
              <a:buChar char="•"/>
              <a:tabLst>
                <a:tab pos="240029" algn="l"/>
              </a:tabLst>
            </a:pPr>
            <a:r>
              <a:rPr sz="2400" dirty="0">
                <a:latin typeface="Arial"/>
                <a:cs typeface="Arial"/>
              </a:rPr>
              <a:t>Drag</a:t>
            </a:r>
            <a:r>
              <a:rPr sz="2400" spc="-45" dirty="0">
                <a:latin typeface="Arial"/>
                <a:cs typeface="Arial"/>
              </a:rPr>
              <a:t> </a:t>
            </a:r>
            <a:r>
              <a:rPr sz="2400" dirty="0">
                <a:latin typeface="Arial"/>
                <a:cs typeface="Arial"/>
              </a:rPr>
              <a:t>Sales</a:t>
            </a:r>
            <a:r>
              <a:rPr sz="2400" spc="-50" dirty="0">
                <a:latin typeface="Arial"/>
                <a:cs typeface="Arial"/>
              </a:rPr>
              <a:t> </a:t>
            </a:r>
            <a:r>
              <a:rPr sz="2400" dirty="0">
                <a:latin typeface="Arial"/>
                <a:cs typeface="Arial"/>
              </a:rPr>
              <a:t>and</a:t>
            </a:r>
            <a:r>
              <a:rPr sz="2400" spc="-50" dirty="0">
                <a:latin typeface="Arial"/>
                <a:cs typeface="Arial"/>
              </a:rPr>
              <a:t> </a:t>
            </a:r>
            <a:r>
              <a:rPr sz="2400" dirty="0">
                <a:latin typeface="Arial"/>
                <a:cs typeface="Arial"/>
              </a:rPr>
              <a:t>Customers</a:t>
            </a:r>
            <a:r>
              <a:rPr sz="2400" spc="-40" dirty="0">
                <a:latin typeface="Arial"/>
                <a:cs typeface="Arial"/>
              </a:rPr>
              <a:t> </a:t>
            </a:r>
            <a:r>
              <a:rPr sz="2400" dirty="0">
                <a:latin typeface="Arial"/>
                <a:cs typeface="Arial"/>
              </a:rPr>
              <a:t>to</a:t>
            </a:r>
            <a:r>
              <a:rPr sz="2400" spc="-60" dirty="0">
                <a:latin typeface="Arial"/>
                <a:cs typeface="Arial"/>
              </a:rPr>
              <a:t> </a:t>
            </a:r>
            <a:r>
              <a:rPr sz="2400" spc="-10" dirty="0">
                <a:latin typeface="Arial"/>
                <a:cs typeface="Arial"/>
              </a:rPr>
              <a:t>values</a:t>
            </a:r>
            <a:endParaRPr sz="2400" dirty="0">
              <a:latin typeface="Arial"/>
              <a:cs typeface="Arial"/>
            </a:endParaRPr>
          </a:p>
          <a:p>
            <a:pPr marL="240029" indent="-227329">
              <a:lnSpc>
                <a:spcPct val="100000"/>
              </a:lnSpc>
              <a:spcBef>
                <a:spcPts val="660"/>
              </a:spcBef>
              <a:buChar char="•"/>
              <a:tabLst>
                <a:tab pos="240029" algn="l"/>
              </a:tabLst>
            </a:pPr>
            <a:r>
              <a:rPr sz="2400" dirty="0">
                <a:latin typeface="Arial"/>
                <a:cs typeface="Arial"/>
              </a:rPr>
              <a:t>Change</a:t>
            </a:r>
            <a:r>
              <a:rPr sz="2400" spc="-35" dirty="0">
                <a:latin typeface="Arial"/>
                <a:cs typeface="Arial"/>
              </a:rPr>
              <a:t> </a:t>
            </a:r>
            <a:r>
              <a:rPr sz="2400" dirty="0">
                <a:latin typeface="Arial"/>
                <a:cs typeface="Arial"/>
              </a:rPr>
              <a:t>Sales</a:t>
            </a:r>
            <a:r>
              <a:rPr sz="2400" spc="-40" dirty="0">
                <a:latin typeface="Arial"/>
                <a:cs typeface="Arial"/>
              </a:rPr>
              <a:t> </a:t>
            </a:r>
            <a:r>
              <a:rPr sz="2400" dirty="0">
                <a:latin typeface="Arial"/>
                <a:cs typeface="Arial"/>
              </a:rPr>
              <a:t>to</a:t>
            </a:r>
            <a:r>
              <a:rPr sz="2400" spc="-35" dirty="0">
                <a:latin typeface="Arial"/>
                <a:cs typeface="Arial"/>
              </a:rPr>
              <a:t> </a:t>
            </a:r>
            <a:r>
              <a:rPr sz="2400" dirty="0">
                <a:latin typeface="Arial"/>
                <a:cs typeface="Arial"/>
              </a:rPr>
              <a:t>report</a:t>
            </a:r>
            <a:r>
              <a:rPr sz="2400" spc="-40" dirty="0">
                <a:latin typeface="Arial"/>
                <a:cs typeface="Arial"/>
              </a:rPr>
              <a:t> </a:t>
            </a:r>
            <a:r>
              <a:rPr sz="2400" dirty="0">
                <a:latin typeface="Arial"/>
                <a:cs typeface="Arial"/>
              </a:rPr>
              <a:t>in</a:t>
            </a:r>
            <a:r>
              <a:rPr sz="2400" spc="-40" dirty="0">
                <a:latin typeface="Arial"/>
                <a:cs typeface="Arial"/>
              </a:rPr>
              <a:t> </a:t>
            </a:r>
            <a:r>
              <a:rPr sz="2400" dirty="0">
                <a:latin typeface="Arial"/>
                <a:cs typeface="Arial"/>
              </a:rPr>
              <a:t>dollar</a:t>
            </a:r>
            <a:r>
              <a:rPr sz="2400" spc="-40" dirty="0">
                <a:latin typeface="Arial"/>
                <a:cs typeface="Arial"/>
              </a:rPr>
              <a:t> </a:t>
            </a:r>
            <a:r>
              <a:rPr sz="2400" spc="-10" dirty="0">
                <a:latin typeface="Arial"/>
                <a:cs typeface="Arial"/>
              </a:rPr>
              <a:t>values</a:t>
            </a:r>
            <a:endParaRPr sz="2400" dirty="0">
              <a:latin typeface="Arial"/>
              <a:cs typeface="Arial"/>
            </a:endParaRPr>
          </a:p>
        </p:txBody>
      </p:sp>
      <p:pic>
        <p:nvPicPr>
          <p:cNvPr id="2" name="object 2" descr="Screenshot of a pivot table field list interface showing areas for Filters, Columns, Rows, and Values. Columns include &quot;Location,&quot; Rows include &quot;Months,&quot; and Values contain &quot;Sum of Customer Count&quot; and &quot;Sum of Total Sales,&quot; indicating data organization for sales and customer analysis by month and location.&#10;&#10;"/>
          <p:cNvPicPr/>
          <p:nvPr/>
        </p:nvPicPr>
        <p:blipFill>
          <a:blip r:embed="rId3" cstate="print"/>
          <a:stretch>
            <a:fillRect/>
          </a:stretch>
        </p:blipFill>
        <p:spPr>
          <a:xfrm>
            <a:off x="7924800" y="3580656"/>
            <a:ext cx="3200399" cy="3171443"/>
          </a:xfrm>
          <a:prstGeom prst="rect">
            <a:avLst/>
          </a:prstGeom>
        </p:spPr>
      </p:pic>
      <p:pic>
        <p:nvPicPr>
          <p:cNvPr id="6" name="Picture 5">
            <a:extLst>
              <a:ext uri="{FF2B5EF4-FFF2-40B4-BE49-F238E27FC236}">
                <a16:creationId xmlns:a16="http://schemas.microsoft.com/office/drawing/2014/main" id="{DC003AE0-2EA2-A2C6-0574-F9B15A30D7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68399" y="6242302"/>
            <a:ext cx="1618403" cy="509797"/>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88900" rIns="0" bIns="0" rtlCol="0">
            <a:spAutoFit/>
          </a:bodyPr>
          <a:lstStyle/>
          <a:p>
            <a:pPr marL="12700" marR="5080">
              <a:lnSpc>
                <a:spcPts val="4750"/>
              </a:lnSpc>
              <a:spcBef>
                <a:spcPts val="700"/>
              </a:spcBef>
            </a:pPr>
            <a:r>
              <a:rPr dirty="0"/>
              <a:t>Report</a:t>
            </a:r>
            <a:r>
              <a:rPr spc="-65" dirty="0"/>
              <a:t> </a:t>
            </a:r>
            <a:r>
              <a:rPr dirty="0"/>
              <a:t>2:</a:t>
            </a:r>
            <a:r>
              <a:rPr spc="-290" dirty="0"/>
              <a:t> </a:t>
            </a:r>
            <a:r>
              <a:rPr dirty="0"/>
              <a:t>Average</a:t>
            </a:r>
            <a:r>
              <a:rPr spc="-65" dirty="0"/>
              <a:t> </a:t>
            </a:r>
            <a:r>
              <a:rPr dirty="0"/>
              <a:t>sales</a:t>
            </a:r>
            <a:r>
              <a:rPr spc="-65" dirty="0"/>
              <a:t> </a:t>
            </a:r>
            <a:r>
              <a:rPr dirty="0"/>
              <a:t>and</a:t>
            </a:r>
            <a:r>
              <a:rPr spc="-65" dirty="0"/>
              <a:t> </a:t>
            </a:r>
            <a:r>
              <a:rPr spc="-10" dirty="0"/>
              <a:t>customers </a:t>
            </a:r>
            <a:r>
              <a:rPr dirty="0"/>
              <a:t>by</a:t>
            </a:r>
            <a:r>
              <a:rPr spc="-20" dirty="0"/>
              <a:t> </a:t>
            </a:r>
            <a:r>
              <a:rPr dirty="0"/>
              <a:t>day</a:t>
            </a:r>
            <a:r>
              <a:rPr spc="-35" dirty="0"/>
              <a:t> </a:t>
            </a:r>
            <a:r>
              <a:rPr dirty="0"/>
              <a:t>of</a:t>
            </a:r>
            <a:r>
              <a:rPr spc="-15" dirty="0"/>
              <a:t> </a:t>
            </a:r>
            <a:r>
              <a:rPr dirty="0"/>
              <a:t>week</a:t>
            </a:r>
            <a:r>
              <a:rPr spc="-35" dirty="0"/>
              <a:t> </a:t>
            </a:r>
            <a:r>
              <a:rPr dirty="0"/>
              <a:t>and</a:t>
            </a:r>
            <a:r>
              <a:rPr spc="-15" dirty="0"/>
              <a:t> </a:t>
            </a:r>
            <a:r>
              <a:rPr spc="-10" dirty="0"/>
              <a:t>location</a:t>
            </a:r>
          </a:p>
        </p:txBody>
      </p:sp>
      <p:pic>
        <p:nvPicPr>
          <p:cNvPr id="4" name="object 4" descr="Table showing average customer count and total sales for three locations: Brewery, Campus, and Downtown, broken down by days of the week. Downtown has highest average sales at $548.96, while Campus shows highest customer count on Tuesday with 59.76.&#10;&#10;"/>
          <p:cNvPicPr/>
          <p:nvPr/>
        </p:nvPicPr>
        <p:blipFill>
          <a:blip r:embed="rId2" cstate="print"/>
          <a:stretch>
            <a:fillRect/>
          </a:stretch>
        </p:blipFill>
        <p:spPr>
          <a:xfrm>
            <a:off x="838200" y="1905000"/>
            <a:ext cx="6505943" cy="3767327"/>
          </a:xfrm>
          <a:prstGeom prst="rect">
            <a:avLst/>
          </a:prstGeom>
        </p:spPr>
      </p:pic>
      <p:pic>
        <p:nvPicPr>
          <p:cNvPr id="3" name="object 3" descr="Screenshot of a pivot table field list interface showing areas for Filters, Columns, Rows, and Values. Rows contain Location and Week Day fields, while Values include Average of Customer Count and Average of Total Sales, indicating setup for data summarization by location and weekday.&#10;&#10;"/>
          <p:cNvPicPr/>
          <p:nvPr/>
        </p:nvPicPr>
        <p:blipFill>
          <a:blip r:embed="rId3" cstate="print"/>
          <a:stretch>
            <a:fillRect/>
          </a:stretch>
        </p:blipFill>
        <p:spPr>
          <a:xfrm>
            <a:off x="7696200" y="2438400"/>
            <a:ext cx="3800855" cy="3491483"/>
          </a:xfrm>
          <a:prstGeom prst="rect">
            <a:avLst/>
          </a:prstGeom>
        </p:spPr>
      </p:pic>
      <p:pic>
        <p:nvPicPr>
          <p:cNvPr id="5" name="Picture 4">
            <a:extLst>
              <a:ext uri="{FF2B5EF4-FFF2-40B4-BE49-F238E27FC236}">
                <a16:creationId xmlns:a16="http://schemas.microsoft.com/office/drawing/2014/main" id="{0F8BFE9F-4A2C-DD71-1B2C-BC6792F2084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dirty="0"/>
              <a:t>Material</a:t>
            </a:r>
            <a:r>
              <a:rPr spc="-25" dirty="0"/>
              <a:t> </a:t>
            </a:r>
            <a:r>
              <a:rPr spc="-10" dirty="0"/>
              <a:t>Notes</a:t>
            </a:r>
          </a:p>
        </p:txBody>
      </p:sp>
      <p:sp>
        <p:nvSpPr>
          <p:cNvPr id="3" name="object 3"/>
          <p:cNvSpPr txBox="1"/>
          <p:nvPr/>
        </p:nvSpPr>
        <p:spPr>
          <a:xfrm>
            <a:off x="916939" y="1667717"/>
            <a:ext cx="10279380" cy="4352925"/>
          </a:xfrm>
          <a:prstGeom prst="rect">
            <a:avLst/>
          </a:prstGeom>
        </p:spPr>
        <p:txBody>
          <a:bodyPr vert="horz" wrap="square" lIns="0" tIns="132080" rIns="0" bIns="0" rtlCol="0">
            <a:spAutoFit/>
          </a:bodyPr>
          <a:lstStyle/>
          <a:p>
            <a:pPr marL="241300" marR="758825" indent="-228600">
              <a:lnSpc>
                <a:spcPct val="70000"/>
              </a:lnSpc>
              <a:spcBef>
                <a:spcPts val="1040"/>
              </a:spcBef>
              <a:buChar char="•"/>
              <a:tabLst>
                <a:tab pos="241300" algn="l"/>
              </a:tabLst>
            </a:pPr>
            <a:r>
              <a:rPr sz="2600" dirty="0">
                <a:latin typeface="Arial"/>
                <a:cs typeface="Arial"/>
              </a:rPr>
              <a:t>Information</a:t>
            </a:r>
            <a:r>
              <a:rPr sz="2600" spc="-40" dirty="0">
                <a:latin typeface="Arial"/>
                <a:cs typeface="Arial"/>
              </a:rPr>
              <a:t> </a:t>
            </a:r>
            <a:r>
              <a:rPr sz="2600" dirty="0">
                <a:latin typeface="Arial"/>
                <a:cs typeface="Arial"/>
              </a:rPr>
              <a:t>here</a:t>
            </a:r>
            <a:r>
              <a:rPr sz="2600" spc="-40" dirty="0">
                <a:latin typeface="Arial"/>
                <a:cs typeface="Arial"/>
              </a:rPr>
              <a:t> </a:t>
            </a:r>
            <a:r>
              <a:rPr sz="2600" dirty="0">
                <a:latin typeface="Arial"/>
                <a:cs typeface="Arial"/>
              </a:rPr>
              <a:t>may</a:t>
            </a:r>
            <a:r>
              <a:rPr sz="2600" spc="-60" dirty="0">
                <a:latin typeface="Arial"/>
                <a:cs typeface="Arial"/>
              </a:rPr>
              <a:t> </a:t>
            </a:r>
            <a:r>
              <a:rPr sz="2600" dirty="0">
                <a:latin typeface="Arial"/>
                <a:cs typeface="Arial"/>
              </a:rPr>
              <a:t>apply</a:t>
            </a:r>
            <a:r>
              <a:rPr sz="2600" spc="-40" dirty="0">
                <a:latin typeface="Arial"/>
                <a:cs typeface="Arial"/>
              </a:rPr>
              <a:t> </a:t>
            </a:r>
            <a:r>
              <a:rPr sz="2600" dirty="0">
                <a:latin typeface="Arial"/>
                <a:cs typeface="Arial"/>
              </a:rPr>
              <a:t>to</a:t>
            </a:r>
            <a:r>
              <a:rPr sz="2600" spc="-40" dirty="0">
                <a:latin typeface="Arial"/>
                <a:cs typeface="Arial"/>
              </a:rPr>
              <a:t> </a:t>
            </a:r>
            <a:r>
              <a:rPr sz="2600" dirty="0">
                <a:latin typeface="Arial"/>
                <a:cs typeface="Arial"/>
              </a:rPr>
              <a:t>other</a:t>
            </a:r>
            <a:r>
              <a:rPr sz="2600" spc="-45" dirty="0">
                <a:latin typeface="Arial"/>
                <a:cs typeface="Arial"/>
              </a:rPr>
              <a:t> </a:t>
            </a:r>
            <a:r>
              <a:rPr sz="2600" dirty="0">
                <a:latin typeface="Arial"/>
                <a:cs typeface="Arial"/>
              </a:rPr>
              <a:t>spreadsheet</a:t>
            </a:r>
            <a:r>
              <a:rPr sz="2600" spc="-60" dirty="0">
                <a:latin typeface="Arial"/>
                <a:cs typeface="Arial"/>
              </a:rPr>
              <a:t> </a:t>
            </a:r>
            <a:r>
              <a:rPr sz="2600" dirty="0">
                <a:latin typeface="Arial"/>
                <a:cs typeface="Arial"/>
              </a:rPr>
              <a:t>software</a:t>
            </a:r>
            <a:r>
              <a:rPr sz="2600" spc="-45" dirty="0">
                <a:latin typeface="Arial"/>
                <a:cs typeface="Arial"/>
              </a:rPr>
              <a:t> </a:t>
            </a:r>
            <a:r>
              <a:rPr sz="2600" spc="-10" dirty="0">
                <a:latin typeface="Arial"/>
                <a:cs typeface="Arial"/>
              </a:rPr>
              <a:t>tools </a:t>
            </a:r>
            <a:r>
              <a:rPr sz="2600" dirty="0">
                <a:latin typeface="Arial"/>
                <a:cs typeface="Arial"/>
              </a:rPr>
              <a:t>(LibreOffice,</a:t>
            </a:r>
            <a:r>
              <a:rPr sz="2600" spc="-114" dirty="0">
                <a:latin typeface="Arial"/>
                <a:cs typeface="Arial"/>
              </a:rPr>
              <a:t> </a:t>
            </a:r>
            <a:r>
              <a:rPr sz="2600" dirty="0">
                <a:latin typeface="Arial"/>
                <a:cs typeface="Arial"/>
              </a:rPr>
              <a:t>OpenOffice,</a:t>
            </a:r>
            <a:r>
              <a:rPr sz="2600" spc="-114" dirty="0">
                <a:latin typeface="Arial"/>
                <a:cs typeface="Arial"/>
              </a:rPr>
              <a:t> </a:t>
            </a:r>
            <a:r>
              <a:rPr sz="2600" dirty="0">
                <a:latin typeface="Arial"/>
                <a:cs typeface="Arial"/>
              </a:rPr>
              <a:t>Google</a:t>
            </a:r>
            <a:r>
              <a:rPr sz="2600" spc="-114" dirty="0">
                <a:latin typeface="Arial"/>
                <a:cs typeface="Arial"/>
              </a:rPr>
              <a:t> </a:t>
            </a:r>
            <a:r>
              <a:rPr sz="2600" dirty="0">
                <a:latin typeface="Arial"/>
                <a:cs typeface="Arial"/>
              </a:rPr>
              <a:t>Sheets,</a:t>
            </a:r>
            <a:r>
              <a:rPr sz="2600" spc="-114" dirty="0">
                <a:latin typeface="Arial"/>
                <a:cs typeface="Arial"/>
              </a:rPr>
              <a:t> </a:t>
            </a:r>
            <a:r>
              <a:rPr sz="2600" spc="-10" dirty="0">
                <a:latin typeface="Arial"/>
                <a:cs typeface="Arial"/>
              </a:rPr>
              <a:t>etc.).</a:t>
            </a:r>
            <a:endParaRPr sz="2600">
              <a:latin typeface="Arial"/>
              <a:cs typeface="Arial"/>
            </a:endParaRPr>
          </a:p>
          <a:p>
            <a:pPr marL="697865" lvl="1" indent="-227965">
              <a:lnSpc>
                <a:spcPts val="2090"/>
              </a:lnSpc>
              <a:buChar char="•"/>
              <a:tabLst>
                <a:tab pos="697865" algn="l"/>
              </a:tabLst>
            </a:pPr>
            <a:r>
              <a:rPr sz="1900" dirty="0">
                <a:latin typeface="Arial"/>
                <a:cs typeface="Arial"/>
              </a:rPr>
              <a:t>These</a:t>
            </a:r>
            <a:r>
              <a:rPr sz="1900" spc="-30" dirty="0">
                <a:latin typeface="Arial"/>
                <a:cs typeface="Arial"/>
              </a:rPr>
              <a:t> </a:t>
            </a:r>
            <a:r>
              <a:rPr sz="1900" dirty="0">
                <a:latin typeface="Arial"/>
                <a:cs typeface="Arial"/>
              </a:rPr>
              <a:t>other</a:t>
            </a:r>
            <a:r>
              <a:rPr sz="1900" spc="-15" dirty="0">
                <a:latin typeface="Arial"/>
                <a:cs typeface="Arial"/>
              </a:rPr>
              <a:t> </a:t>
            </a:r>
            <a:r>
              <a:rPr sz="1900" dirty="0">
                <a:latin typeface="Arial"/>
                <a:cs typeface="Arial"/>
              </a:rPr>
              <a:t>tools</a:t>
            </a:r>
            <a:r>
              <a:rPr sz="1900" spc="-30" dirty="0">
                <a:latin typeface="Arial"/>
                <a:cs typeface="Arial"/>
              </a:rPr>
              <a:t> </a:t>
            </a:r>
            <a:r>
              <a:rPr sz="1900" dirty="0">
                <a:latin typeface="Arial"/>
                <a:cs typeface="Arial"/>
              </a:rPr>
              <a:t>are</a:t>
            </a:r>
            <a:r>
              <a:rPr sz="1900" spc="-30" dirty="0">
                <a:latin typeface="Arial"/>
                <a:cs typeface="Arial"/>
              </a:rPr>
              <a:t> </a:t>
            </a:r>
            <a:r>
              <a:rPr sz="1900" dirty="0">
                <a:latin typeface="Arial"/>
                <a:cs typeface="Arial"/>
              </a:rPr>
              <a:t>not</a:t>
            </a:r>
            <a:r>
              <a:rPr sz="1900" spc="-40" dirty="0">
                <a:latin typeface="Arial"/>
                <a:cs typeface="Arial"/>
              </a:rPr>
              <a:t> </a:t>
            </a:r>
            <a:r>
              <a:rPr sz="1900" dirty="0">
                <a:latin typeface="Arial"/>
                <a:cs typeface="Arial"/>
              </a:rPr>
              <a:t>approved</a:t>
            </a:r>
            <a:r>
              <a:rPr sz="1900" spc="5" dirty="0">
                <a:latin typeface="Arial"/>
                <a:cs typeface="Arial"/>
              </a:rPr>
              <a:t> </a:t>
            </a:r>
            <a:r>
              <a:rPr sz="1900" dirty="0">
                <a:latin typeface="Arial"/>
                <a:cs typeface="Arial"/>
              </a:rPr>
              <a:t>for</a:t>
            </a:r>
            <a:r>
              <a:rPr sz="1900" spc="-40" dirty="0">
                <a:latin typeface="Arial"/>
                <a:cs typeface="Arial"/>
              </a:rPr>
              <a:t> </a:t>
            </a:r>
            <a:r>
              <a:rPr sz="1900" dirty="0">
                <a:latin typeface="Arial"/>
                <a:cs typeface="Arial"/>
              </a:rPr>
              <a:t>use</a:t>
            </a:r>
            <a:r>
              <a:rPr sz="1900" spc="-30" dirty="0">
                <a:latin typeface="Arial"/>
                <a:cs typeface="Arial"/>
              </a:rPr>
              <a:t> </a:t>
            </a:r>
            <a:r>
              <a:rPr sz="1900" dirty="0">
                <a:latin typeface="Arial"/>
                <a:cs typeface="Arial"/>
              </a:rPr>
              <a:t>with</a:t>
            </a:r>
            <a:r>
              <a:rPr sz="1900" spc="-55" dirty="0">
                <a:latin typeface="Arial"/>
                <a:cs typeface="Arial"/>
              </a:rPr>
              <a:t> </a:t>
            </a:r>
            <a:r>
              <a:rPr sz="1900" dirty="0">
                <a:latin typeface="Arial"/>
                <a:cs typeface="Arial"/>
              </a:rPr>
              <a:t>TTU</a:t>
            </a:r>
            <a:r>
              <a:rPr sz="1900" spc="-40" dirty="0">
                <a:latin typeface="Arial"/>
                <a:cs typeface="Arial"/>
              </a:rPr>
              <a:t> </a:t>
            </a:r>
            <a:r>
              <a:rPr sz="1900" spc="-10" dirty="0">
                <a:latin typeface="Arial"/>
                <a:cs typeface="Arial"/>
              </a:rPr>
              <a:t>data.</a:t>
            </a:r>
            <a:endParaRPr sz="1900">
              <a:latin typeface="Arial"/>
              <a:cs typeface="Arial"/>
            </a:endParaRPr>
          </a:p>
          <a:p>
            <a:pPr lvl="1">
              <a:lnSpc>
                <a:spcPct val="100000"/>
              </a:lnSpc>
              <a:spcBef>
                <a:spcPts val="415"/>
              </a:spcBef>
              <a:buFont typeface="Arial"/>
              <a:buChar char="•"/>
            </a:pPr>
            <a:endParaRPr sz="1900">
              <a:latin typeface="Arial"/>
              <a:cs typeface="Arial"/>
            </a:endParaRPr>
          </a:p>
          <a:p>
            <a:pPr marL="241300" marR="762635" indent="-228600">
              <a:lnSpc>
                <a:spcPct val="70000"/>
              </a:lnSpc>
              <a:buChar char="•"/>
              <a:tabLst>
                <a:tab pos="241300" algn="l"/>
              </a:tabLst>
            </a:pPr>
            <a:r>
              <a:rPr sz="2600" dirty="0">
                <a:latin typeface="Arial"/>
                <a:cs typeface="Arial"/>
              </a:rPr>
              <a:t>All</a:t>
            </a:r>
            <a:r>
              <a:rPr sz="2600" spc="-35" dirty="0">
                <a:latin typeface="Arial"/>
                <a:cs typeface="Arial"/>
              </a:rPr>
              <a:t> </a:t>
            </a:r>
            <a:r>
              <a:rPr sz="2600" dirty="0">
                <a:latin typeface="Arial"/>
                <a:cs typeface="Arial"/>
              </a:rPr>
              <a:t>sample</a:t>
            </a:r>
            <a:r>
              <a:rPr sz="2600" spc="-55" dirty="0">
                <a:latin typeface="Arial"/>
                <a:cs typeface="Arial"/>
              </a:rPr>
              <a:t> </a:t>
            </a:r>
            <a:r>
              <a:rPr sz="2600" dirty="0">
                <a:latin typeface="Arial"/>
                <a:cs typeface="Arial"/>
              </a:rPr>
              <a:t>data</a:t>
            </a:r>
            <a:r>
              <a:rPr sz="2600" spc="-20" dirty="0">
                <a:latin typeface="Arial"/>
                <a:cs typeface="Arial"/>
              </a:rPr>
              <a:t> </a:t>
            </a:r>
            <a:r>
              <a:rPr sz="2600" dirty="0">
                <a:latin typeface="Arial"/>
                <a:cs typeface="Arial"/>
              </a:rPr>
              <a:t>here</a:t>
            </a:r>
            <a:r>
              <a:rPr sz="2600" spc="-30" dirty="0">
                <a:latin typeface="Arial"/>
                <a:cs typeface="Arial"/>
              </a:rPr>
              <a:t> </a:t>
            </a:r>
            <a:r>
              <a:rPr sz="2600" dirty="0">
                <a:latin typeface="Arial"/>
                <a:cs typeface="Arial"/>
              </a:rPr>
              <a:t>is</a:t>
            </a:r>
            <a:r>
              <a:rPr sz="2600" spc="-40" dirty="0">
                <a:latin typeface="Arial"/>
                <a:cs typeface="Arial"/>
              </a:rPr>
              <a:t> </a:t>
            </a:r>
            <a:r>
              <a:rPr sz="2600" dirty="0">
                <a:latin typeface="Arial"/>
                <a:cs typeface="Arial"/>
              </a:rPr>
              <a:t>either</a:t>
            </a:r>
            <a:r>
              <a:rPr sz="2600" spc="-35" dirty="0">
                <a:latin typeface="Arial"/>
                <a:cs typeface="Arial"/>
              </a:rPr>
              <a:t> </a:t>
            </a:r>
            <a:r>
              <a:rPr sz="2600" dirty="0">
                <a:latin typeface="Arial"/>
                <a:cs typeface="Arial"/>
              </a:rPr>
              <a:t>fully</a:t>
            </a:r>
            <a:r>
              <a:rPr sz="2600" spc="-30" dirty="0">
                <a:latin typeface="Arial"/>
                <a:cs typeface="Arial"/>
              </a:rPr>
              <a:t> </a:t>
            </a:r>
            <a:r>
              <a:rPr sz="2600" dirty="0">
                <a:latin typeface="Arial"/>
                <a:cs typeface="Arial"/>
              </a:rPr>
              <a:t>anonymized</a:t>
            </a:r>
            <a:r>
              <a:rPr sz="2600" spc="-65" dirty="0">
                <a:latin typeface="Arial"/>
                <a:cs typeface="Arial"/>
              </a:rPr>
              <a:t> </a:t>
            </a:r>
            <a:r>
              <a:rPr sz="2600" dirty="0">
                <a:latin typeface="Arial"/>
                <a:cs typeface="Arial"/>
              </a:rPr>
              <a:t>and</a:t>
            </a:r>
            <a:r>
              <a:rPr sz="2600" spc="-30" dirty="0">
                <a:latin typeface="Arial"/>
                <a:cs typeface="Arial"/>
              </a:rPr>
              <a:t> </a:t>
            </a:r>
            <a:r>
              <a:rPr sz="2600" dirty="0">
                <a:latin typeface="Arial"/>
                <a:cs typeface="Arial"/>
              </a:rPr>
              <a:t>random</a:t>
            </a:r>
            <a:r>
              <a:rPr sz="2600" spc="-40" dirty="0">
                <a:latin typeface="Arial"/>
                <a:cs typeface="Arial"/>
              </a:rPr>
              <a:t> </a:t>
            </a:r>
            <a:r>
              <a:rPr sz="2600" spc="-25" dirty="0">
                <a:latin typeface="Arial"/>
                <a:cs typeface="Arial"/>
              </a:rPr>
              <a:t>OR </a:t>
            </a:r>
            <a:r>
              <a:rPr sz="2600" dirty="0">
                <a:latin typeface="Arial"/>
                <a:cs typeface="Arial"/>
              </a:rPr>
              <a:t>publicly</a:t>
            </a:r>
            <a:r>
              <a:rPr sz="2600" spc="-90" dirty="0">
                <a:latin typeface="Arial"/>
                <a:cs typeface="Arial"/>
              </a:rPr>
              <a:t> </a:t>
            </a:r>
            <a:r>
              <a:rPr sz="2600" spc="-10" dirty="0">
                <a:latin typeface="Arial"/>
                <a:cs typeface="Arial"/>
              </a:rPr>
              <a:t>available.</a:t>
            </a:r>
            <a:endParaRPr sz="2600">
              <a:latin typeface="Arial"/>
              <a:cs typeface="Arial"/>
            </a:endParaRPr>
          </a:p>
          <a:p>
            <a:pPr marL="697865" lvl="1" indent="-227965">
              <a:lnSpc>
                <a:spcPts val="2000"/>
              </a:lnSpc>
              <a:buChar char="•"/>
              <a:tabLst>
                <a:tab pos="697865" algn="l"/>
              </a:tabLst>
            </a:pPr>
            <a:r>
              <a:rPr sz="1900" dirty="0">
                <a:latin typeface="Arial"/>
                <a:cs typeface="Arial"/>
              </a:rPr>
              <a:t>Any</a:t>
            </a:r>
            <a:r>
              <a:rPr sz="1900" spc="-25" dirty="0">
                <a:latin typeface="Arial"/>
                <a:cs typeface="Arial"/>
              </a:rPr>
              <a:t> </a:t>
            </a:r>
            <a:r>
              <a:rPr sz="1900" dirty="0">
                <a:latin typeface="Arial"/>
                <a:cs typeface="Arial"/>
              </a:rPr>
              <a:t>connection to</a:t>
            </a:r>
            <a:r>
              <a:rPr sz="1900" spc="-30" dirty="0">
                <a:latin typeface="Arial"/>
                <a:cs typeface="Arial"/>
              </a:rPr>
              <a:t> </a:t>
            </a:r>
            <a:r>
              <a:rPr sz="1900" dirty="0">
                <a:latin typeface="Arial"/>
                <a:cs typeface="Arial"/>
              </a:rPr>
              <a:t>real</a:t>
            </a:r>
            <a:r>
              <a:rPr sz="1900" spc="-50" dirty="0">
                <a:latin typeface="Arial"/>
                <a:cs typeface="Arial"/>
              </a:rPr>
              <a:t> </a:t>
            </a:r>
            <a:r>
              <a:rPr sz="1900" dirty="0">
                <a:latin typeface="Arial"/>
                <a:cs typeface="Arial"/>
              </a:rPr>
              <a:t>TTU</a:t>
            </a:r>
            <a:r>
              <a:rPr sz="1900" spc="-35" dirty="0">
                <a:latin typeface="Arial"/>
                <a:cs typeface="Arial"/>
              </a:rPr>
              <a:t> </a:t>
            </a:r>
            <a:r>
              <a:rPr sz="1900" dirty="0">
                <a:latin typeface="Arial"/>
                <a:cs typeface="Arial"/>
              </a:rPr>
              <a:t>data</a:t>
            </a:r>
            <a:r>
              <a:rPr sz="1900" spc="-25" dirty="0">
                <a:latin typeface="Arial"/>
                <a:cs typeface="Arial"/>
              </a:rPr>
              <a:t> </a:t>
            </a:r>
            <a:r>
              <a:rPr sz="1900" dirty="0">
                <a:latin typeface="Arial"/>
                <a:cs typeface="Arial"/>
              </a:rPr>
              <a:t>/</a:t>
            </a:r>
            <a:r>
              <a:rPr sz="1900" spc="-45" dirty="0">
                <a:latin typeface="Arial"/>
                <a:cs typeface="Arial"/>
              </a:rPr>
              <a:t> </a:t>
            </a:r>
            <a:r>
              <a:rPr sz="1900" dirty="0">
                <a:latin typeface="Arial"/>
                <a:cs typeface="Arial"/>
              </a:rPr>
              <a:t>events</a:t>
            </a:r>
            <a:r>
              <a:rPr sz="1900" spc="-15" dirty="0">
                <a:latin typeface="Arial"/>
                <a:cs typeface="Arial"/>
              </a:rPr>
              <a:t> </a:t>
            </a:r>
            <a:r>
              <a:rPr sz="1900" dirty="0">
                <a:latin typeface="Arial"/>
                <a:cs typeface="Arial"/>
              </a:rPr>
              <a:t>is</a:t>
            </a:r>
            <a:r>
              <a:rPr sz="1900" spc="-30" dirty="0">
                <a:latin typeface="Arial"/>
                <a:cs typeface="Arial"/>
              </a:rPr>
              <a:t> </a:t>
            </a:r>
            <a:r>
              <a:rPr sz="1900" dirty="0">
                <a:latin typeface="Arial"/>
                <a:cs typeface="Arial"/>
              </a:rPr>
              <a:t>not</a:t>
            </a:r>
            <a:r>
              <a:rPr sz="1900" spc="-25" dirty="0">
                <a:latin typeface="Arial"/>
                <a:cs typeface="Arial"/>
              </a:rPr>
              <a:t> </a:t>
            </a:r>
            <a:r>
              <a:rPr sz="1900" spc="-10" dirty="0">
                <a:latin typeface="Arial"/>
                <a:cs typeface="Arial"/>
              </a:rPr>
              <a:t>intentional.</a:t>
            </a:r>
            <a:endParaRPr sz="1900">
              <a:latin typeface="Arial"/>
              <a:cs typeface="Arial"/>
            </a:endParaRPr>
          </a:p>
          <a:p>
            <a:pPr marL="697865" lvl="1" indent="-227965">
              <a:lnSpc>
                <a:spcPts val="2190"/>
              </a:lnSpc>
              <a:buChar char="•"/>
              <a:tabLst>
                <a:tab pos="697865" algn="l"/>
              </a:tabLst>
            </a:pPr>
            <a:r>
              <a:rPr sz="1900" dirty="0">
                <a:latin typeface="Arial"/>
                <a:cs typeface="Arial"/>
              </a:rPr>
              <a:t>I</a:t>
            </a:r>
            <a:r>
              <a:rPr sz="1900" spc="-55" dirty="0">
                <a:latin typeface="Arial"/>
                <a:cs typeface="Arial"/>
              </a:rPr>
              <a:t> </a:t>
            </a:r>
            <a:r>
              <a:rPr sz="1900" dirty="0">
                <a:latin typeface="Arial"/>
                <a:cs typeface="Arial"/>
              </a:rPr>
              <a:t>do</a:t>
            </a:r>
            <a:r>
              <a:rPr sz="1900" spc="-25" dirty="0">
                <a:latin typeface="Arial"/>
                <a:cs typeface="Arial"/>
              </a:rPr>
              <a:t> </a:t>
            </a:r>
            <a:r>
              <a:rPr sz="1900" dirty="0">
                <a:latin typeface="Arial"/>
                <a:cs typeface="Arial"/>
              </a:rPr>
              <a:t>not</a:t>
            </a:r>
            <a:r>
              <a:rPr sz="1900" spc="-30" dirty="0">
                <a:latin typeface="Arial"/>
                <a:cs typeface="Arial"/>
              </a:rPr>
              <a:t> </a:t>
            </a:r>
            <a:r>
              <a:rPr sz="1900" dirty="0">
                <a:latin typeface="Arial"/>
                <a:cs typeface="Arial"/>
              </a:rPr>
              <a:t>intend</a:t>
            </a:r>
            <a:r>
              <a:rPr sz="1900" spc="-15" dirty="0">
                <a:latin typeface="Arial"/>
                <a:cs typeface="Arial"/>
              </a:rPr>
              <a:t> </a:t>
            </a:r>
            <a:r>
              <a:rPr sz="1900" dirty="0">
                <a:latin typeface="Arial"/>
                <a:cs typeface="Arial"/>
              </a:rPr>
              <a:t>to</a:t>
            </a:r>
            <a:r>
              <a:rPr sz="1900" spc="-35" dirty="0">
                <a:latin typeface="Arial"/>
                <a:cs typeface="Arial"/>
              </a:rPr>
              <a:t> </a:t>
            </a:r>
            <a:r>
              <a:rPr sz="1900" dirty="0">
                <a:latin typeface="Arial"/>
                <a:cs typeface="Arial"/>
              </a:rPr>
              <a:t>make</a:t>
            </a:r>
            <a:r>
              <a:rPr sz="1900" spc="-25" dirty="0">
                <a:latin typeface="Arial"/>
                <a:cs typeface="Arial"/>
              </a:rPr>
              <a:t> </a:t>
            </a:r>
            <a:r>
              <a:rPr sz="1900" dirty="0">
                <a:latin typeface="Arial"/>
                <a:cs typeface="Arial"/>
              </a:rPr>
              <a:t>any</a:t>
            </a:r>
            <a:r>
              <a:rPr sz="1900" spc="-30" dirty="0">
                <a:latin typeface="Arial"/>
                <a:cs typeface="Arial"/>
              </a:rPr>
              <a:t> </a:t>
            </a:r>
            <a:r>
              <a:rPr sz="1900" dirty="0">
                <a:latin typeface="Arial"/>
                <a:cs typeface="Arial"/>
              </a:rPr>
              <a:t>statements</a:t>
            </a:r>
            <a:r>
              <a:rPr sz="1900" spc="-20" dirty="0">
                <a:latin typeface="Arial"/>
                <a:cs typeface="Arial"/>
              </a:rPr>
              <a:t> </a:t>
            </a:r>
            <a:r>
              <a:rPr sz="1900" dirty="0">
                <a:latin typeface="Arial"/>
                <a:cs typeface="Arial"/>
              </a:rPr>
              <a:t>with</a:t>
            </a:r>
            <a:r>
              <a:rPr sz="1900" spc="-10" dirty="0">
                <a:latin typeface="Arial"/>
                <a:cs typeface="Arial"/>
              </a:rPr>
              <a:t> </a:t>
            </a:r>
            <a:r>
              <a:rPr sz="1900" dirty="0">
                <a:latin typeface="Arial"/>
                <a:cs typeface="Arial"/>
              </a:rPr>
              <a:t>the</a:t>
            </a:r>
            <a:r>
              <a:rPr sz="1900" spc="-30" dirty="0">
                <a:latin typeface="Arial"/>
                <a:cs typeface="Arial"/>
              </a:rPr>
              <a:t> </a:t>
            </a:r>
            <a:r>
              <a:rPr sz="1900" dirty="0">
                <a:latin typeface="Arial"/>
                <a:cs typeface="Arial"/>
              </a:rPr>
              <a:t>sample</a:t>
            </a:r>
            <a:r>
              <a:rPr sz="1900" spc="-15" dirty="0">
                <a:latin typeface="Arial"/>
                <a:cs typeface="Arial"/>
              </a:rPr>
              <a:t> </a:t>
            </a:r>
            <a:r>
              <a:rPr sz="1900" dirty="0">
                <a:latin typeface="Arial"/>
                <a:cs typeface="Arial"/>
              </a:rPr>
              <a:t>data</a:t>
            </a:r>
            <a:r>
              <a:rPr sz="1900" spc="-25" dirty="0">
                <a:latin typeface="Arial"/>
                <a:cs typeface="Arial"/>
              </a:rPr>
              <a:t> </a:t>
            </a:r>
            <a:r>
              <a:rPr sz="1900" spc="-10" dirty="0">
                <a:latin typeface="Arial"/>
                <a:cs typeface="Arial"/>
              </a:rPr>
              <a:t>presented.</a:t>
            </a:r>
            <a:endParaRPr sz="1900">
              <a:latin typeface="Arial"/>
              <a:cs typeface="Arial"/>
            </a:endParaRPr>
          </a:p>
          <a:p>
            <a:pPr lvl="1">
              <a:lnSpc>
                <a:spcPct val="100000"/>
              </a:lnSpc>
              <a:spcBef>
                <a:spcPts val="400"/>
              </a:spcBef>
              <a:buFont typeface="Arial"/>
              <a:buChar char="•"/>
            </a:pPr>
            <a:endParaRPr sz="1900">
              <a:latin typeface="Arial"/>
              <a:cs typeface="Arial"/>
            </a:endParaRPr>
          </a:p>
          <a:p>
            <a:pPr marL="241300" marR="5080" indent="-229235">
              <a:lnSpc>
                <a:spcPct val="70000"/>
              </a:lnSpc>
              <a:buChar char="•"/>
              <a:tabLst>
                <a:tab pos="241300" algn="l"/>
              </a:tabLst>
            </a:pPr>
            <a:r>
              <a:rPr sz="2600" dirty="0">
                <a:latin typeface="Arial"/>
                <a:cs typeface="Arial"/>
              </a:rPr>
              <a:t>I</a:t>
            </a:r>
            <a:r>
              <a:rPr sz="2600" spc="-15" dirty="0">
                <a:latin typeface="Arial"/>
                <a:cs typeface="Arial"/>
              </a:rPr>
              <a:t> </a:t>
            </a:r>
            <a:r>
              <a:rPr sz="2600" dirty="0">
                <a:latin typeface="Arial"/>
                <a:cs typeface="Arial"/>
              </a:rPr>
              <a:t>don’t</a:t>
            </a:r>
            <a:r>
              <a:rPr sz="2600" spc="-25" dirty="0">
                <a:latin typeface="Arial"/>
                <a:cs typeface="Arial"/>
              </a:rPr>
              <a:t> </a:t>
            </a:r>
            <a:r>
              <a:rPr sz="2600" dirty="0">
                <a:latin typeface="Arial"/>
                <a:cs typeface="Arial"/>
              </a:rPr>
              <a:t>know</a:t>
            </a:r>
            <a:r>
              <a:rPr sz="2600" spc="-30" dirty="0">
                <a:latin typeface="Arial"/>
                <a:cs typeface="Arial"/>
              </a:rPr>
              <a:t> </a:t>
            </a:r>
            <a:r>
              <a:rPr sz="2600" dirty="0">
                <a:latin typeface="Arial"/>
                <a:cs typeface="Arial"/>
              </a:rPr>
              <a:t>your</a:t>
            </a:r>
            <a:r>
              <a:rPr sz="2600" spc="-40" dirty="0">
                <a:latin typeface="Arial"/>
                <a:cs typeface="Arial"/>
              </a:rPr>
              <a:t> </a:t>
            </a:r>
            <a:r>
              <a:rPr sz="2600" dirty="0">
                <a:latin typeface="Arial"/>
                <a:cs typeface="Arial"/>
              </a:rPr>
              <a:t>data</a:t>
            </a:r>
            <a:r>
              <a:rPr sz="2600" spc="-25" dirty="0">
                <a:latin typeface="Arial"/>
                <a:cs typeface="Arial"/>
              </a:rPr>
              <a:t> </a:t>
            </a:r>
            <a:r>
              <a:rPr sz="2600" dirty="0">
                <a:latin typeface="Arial"/>
                <a:cs typeface="Arial"/>
              </a:rPr>
              <a:t>–</a:t>
            </a:r>
            <a:r>
              <a:rPr sz="2600" spc="-5" dirty="0">
                <a:latin typeface="Arial"/>
                <a:cs typeface="Arial"/>
              </a:rPr>
              <a:t> </a:t>
            </a:r>
            <a:r>
              <a:rPr sz="2600" dirty="0">
                <a:latin typeface="Arial"/>
                <a:cs typeface="Arial"/>
              </a:rPr>
              <a:t>so</a:t>
            </a:r>
            <a:r>
              <a:rPr sz="2600" spc="-30" dirty="0">
                <a:latin typeface="Arial"/>
                <a:cs typeface="Arial"/>
              </a:rPr>
              <a:t> </a:t>
            </a:r>
            <a:r>
              <a:rPr sz="2600" dirty="0">
                <a:latin typeface="Arial"/>
                <a:cs typeface="Arial"/>
              </a:rPr>
              <a:t>my</a:t>
            </a:r>
            <a:r>
              <a:rPr sz="2600" spc="-25" dirty="0">
                <a:latin typeface="Arial"/>
                <a:cs typeface="Arial"/>
              </a:rPr>
              <a:t> </a:t>
            </a:r>
            <a:r>
              <a:rPr sz="2600" dirty="0">
                <a:latin typeface="Arial"/>
                <a:cs typeface="Arial"/>
              </a:rPr>
              <a:t>examples</a:t>
            </a:r>
            <a:r>
              <a:rPr sz="2600" spc="-40" dirty="0">
                <a:latin typeface="Arial"/>
                <a:cs typeface="Arial"/>
              </a:rPr>
              <a:t> </a:t>
            </a:r>
            <a:r>
              <a:rPr sz="2600" dirty="0">
                <a:latin typeface="Arial"/>
                <a:cs typeface="Arial"/>
              </a:rPr>
              <a:t>may</a:t>
            </a:r>
            <a:r>
              <a:rPr sz="2600" spc="-30" dirty="0">
                <a:latin typeface="Arial"/>
                <a:cs typeface="Arial"/>
              </a:rPr>
              <a:t> </a:t>
            </a:r>
            <a:r>
              <a:rPr sz="2600" dirty="0">
                <a:latin typeface="Arial"/>
                <a:cs typeface="Arial"/>
              </a:rPr>
              <a:t>not</a:t>
            </a:r>
            <a:r>
              <a:rPr sz="2600" spc="-25" dirty="0">
                <a:latin typeface="Arial"/>
                <a:cs typeface="Arial"/>
              </a:rPr>
              <a:t> </a:t>
            </a:r>
            <a:r>
              <a:rPr sz="2600" dirty="0">
                <a:latin typeface="Arial"/>
                <a:cs typeface="Arial"/>
              </a:rPr>
              <a:t>be</a:t>
            </a:r>
            <a:r>
              <a:rPr sz="2600" spc="-15" dirty="0">
                <a:latin typeface="Arial"/>
                <a:cs typeface="Arial"/>
              </a:rPr>
              <a:t> </a:t>
            </a:r>
            <a:r>
              <a:rPr sz="2600" dirty="0">
                <a:latin typeface="Arial"/>
                <a:cs typeface="Arial"/>
              </a:rPr>
              <a:t>100%</a:t>
            </a:r>
            <a:r>
              <a:rPr sz="2600" spc="-25" dirty="0">
                <a:latin typeface="Arial"/>
                <a:cs typeface="Arial"/>
              </a:rPr>
              <a:t> </a:t>
            </a:r>
            <a:r>
              <a:rPr sz="2600" spc="-10" dirty="0">
                <a:latin typeface="Arial"/>
                <a:cs typeface="Arial"/>
              </a:rPr>
              <a:t>accurate </a:t>
            </a:r>
            <a:r>
              <a:rPr sz="2600" dirty="0">
                <a:latin typeface="Arial"/>
                <a:cs typeface="Arial"/>
              </a:rPr>
              <a:t>with</a:t>
            </a:r>
            <a:r>
              <a:rPr sz="2600" spc="-10" dirty="0">
                <a:latin typeface="Arial"/>
                <a:cs typeface="Arial"/>
              </a:rPr>
              <a:t> </a:t>
            </a:r>
            <a:r>
              <a:rPr sz="2600" dirty="0">
                <a:latin typeface="Arial"/>
                <a:cs typeface="Arial"/>
              </a:rPr>
              <a:t>your</a:t>
            </a:r>
            <a:r>
              <a:rPr sz="2600" spc="-30" dirty="0">
                <a:latin typeface="Arial"/>
                <a:cs typeface="Arial"/>
              </a:rPr>
              <a:t> </a:t>
            </a:r>
            <a:r>
              <a:rPr sz="2600" spc="-10" dirty="0">
                <a:latin typeface="Arial"/>
                <a:cs typeface="Arial"/>
              </a:rPr>
              <a:t>processing.</a:t>
            </a:r>
            <a:endParaRPr sz="2600">
              <a:latin typeface="Arial"/>
              <a:cs typeface="Arial"/>
            </a:endParaRPr>
          </a:p>
          <a:p>
            <a:pPr>
              <a:lnSpc>
                <a:spcPct val="100000"/>
              </a:lnSpc>
              <a:spcBef>
                <a:spcPts val="1200"/>
              </a:spcBef>
              <a:buFont typeface="Arial"/>
              <a:buChar char="•"/>
            </a:pPr>
            <a:endParaRPr sz="2600">
              <a:latin typeface="Arial"/>
              <a:cs typeface="Arial"/>
            </a:endParaRPr>
          </a:p>
          <a:p>
            <a:pPr marL="241300" marR="339090" indent="-228600">
              <a:lnSpc>
                <a:spcPct val="70000"/>
              </a:lnSpc>
              <a:buChar char="•"/>
              <a:tabLst>
                <a:tab pos="241300" algn="l"/>
              </a:tabLst>
            </a:pPr>
            <a:r>
              <a:rPr sz="2600" dirty="0">
                <a:latin typeface="Arial"/>
                <a:cs typeface="Arial"/>
              </a:rPr>
              <a:t>I</a:t>
            </a:r>
            <a:r>
              <a:rPr sz="2600" spc="-20" dirty="0">
                <a:latin typeface="Arial"/>
                <a:cs typeface="Arial"/>
              </a:rPr>
              <a:t> </a:t>
            </a:r>
            <a:r>
              <a:rPr sz="2600" dirty="0">
                <a:latin typeface="Arial"/>
                <a:cs typeface="Arial"/>
              </a:rPr>
              <a:t>may</a:t>
            </a:r>
            <a:r>
              <a:rPr sz="2600" spc="-35" dirty="0">
                <a:latin typeface="Arial"/>
                <a:cs typeface="Arial"/>
              </a:rPr>
              <a:t> </a:t>
            </a:r>
            <a:r>
              <a:rPr sz="2600" dirty="0">
                <a:latin typeface="Arial"/>
                <a:cs typeface="Arial"/>
              </a:rPr>
              <a:t>touch</a:t>
            </a:r>
            <a:r>
              <a:rPr sz="2600" spc="-35" dirty="0">
                <a:latin typeface="Arial"/>
                <a:cs typeface="Arial"/>
              </a:rPr>
              <a:t> </a:t>
            </a:r>
            <a:r>
              <a:rPr sz="2600" dirty="0">
                <a:latin typeface="Arial"/>
                <a:cs typeface="Arial"/>
              </a:rPr>
              <a:t>on</a:t>
            </a:r>
            <a:r>
              <a:rPr sz="2600" spc="-25" dirty="0">
                <a:latin typeface="Arial"/>
                <a:cs typeface="Arial"/>
              </a:rPr>
              <a:t> </a:t>
            </a:r>
            <a:r>
              <a:rPr sz="2600" dirty="0">
                <a:latin typeface="Arial"/>
                <a:cs typeface="Arial"/>
              </a:rPr>
              <a:t>concepts</a:t>
            </a:r>
            <a:r>
              <a:rPr sz="2600" spc="-35" dirty="0">
                <a:latin typeface="Arial"/>
                <a:cs typeface="Arial"/>
              </a:rPr>
              <a:t> </a:t>
            </a:r>
            <a:r>
              <a:rPr sz="2600" dirty="0">
                <a:latin typeface="Arial"/>
                <a:cs typeface="Arial"/>
              </a:rPr>
              <a:t>in</a:t>
            </a:r>
            <a:r>
              <a:rPr sz="2600" spc="-25" dirty="0">
                <a:latin typeface="Arial"/>
                <a:cs typeface="Arial"/>
              </a:rPr>
              <a:t> </a:t>
            </a:r>
            <a:r>
              <a:rPr sz="2600" dirty="0">
                <a:latin typeface="Arial"/>
                <a:cs typeface="Arial"/>
              </a:rPr>
              <a:t>statistics,</a:t>
            </a:r>
            <a:r>
              <a:rPr sz="2600" spc="-45" dirty="0">
                <a:latin typeface="Arial"/>
                <a:cs typeface="Arial"/>
              </a:rPr>
              <a:t> </a:t>
            </a:r>
            <a:r>
              <a:rPr sz="2600" dirty="0">
                <a:latin typeface="Arial"/>
                <a:cs typeface="Arial"/>
              </a:rPr>
              <a:t>but</a:t>
            </a:r>
            <a:r>
              <a:rPr sz="2600" spc="-35" dirty="0">
                <a:latin typeface="Arial"/>
                <a:cs typeface="Arial"/>
              </a:rPr>
              <a:t> </a:t>
            </a:r>
            <a:r>
              <a:rPr sz="2600" dirty="0">
                <a:latin typeface="Arial"/>
                <a:cs typeface="Arial"/>
              </a:rPr>
              <a:t>this</a:t>
            </a:r>
            <a:r>
              <a:rPr sz="2600" spc="-25" dirty="0">
                <a:latin typeface="Arial"/>
                <a:cs typeface="Arial"/>
              </a:rPr>
              <a:t> </a:t>
            </a:r>
            <a:r>
              <a:rPr sz="2600" dirty="0">
                <a:latin typeface="Arial"/>
                <a:cs typeface="Arial"/>
              </a:rPr>
              <a:t>course</a:t>
            </a:r>
            <a:r>
              <a:rPr sz="2600" spc="-35" dirty="0">
                <a:latin typeface="Arial"/>
                <a:cs typeface="Arial"/>
              </a:rPr>
              <a:t> </a:t>
            </a:r>
            <a:r>
              <a:rPr sz="2600" dirty="0">
                <a:latin typeface="Arial"/>
                <a:cs typeface="Arial"/>
              </a:rPr>
              <a:t>isn’t</a:t>
            </a:r>
            <a:r>
              <a:rPr sz="2600" spc="-30" dirty="0">
                <a:latin typeface="Arial"/>
                <a:cs typeface="Arial"/>
              </a:rPr>
              <a:t> </a:t>
            </a:r>
            <a:r>
              <a:rPr sz="2600" dirty="0">
                <a:latin typeface="Arial"/>
                <a:cs typeface="Arial"/>
              </a:rPr>
              <a:t>meant</a:t>
            </a:r>
            <a:r>
              <a:rPr sz="2600" spc="-45" dirty="0">
                <a:latin typeface="Arial"/>
                <a:cs typeface="Arial"/>
              </a:rPr>
              <a:t> </a:t>
            </a:r>
            <a:r>
              <a:rPr sz="2600" spc="-25" dirty="0">
                <a:latin typeface="Arial"/>
                <a:cs typeface="Arial"/>
              </a:rPr>
              <a:t>to </a:t>
            </a:r>
            <a:r>
              <a:rPr sz="2600" dirty="0">
                <a:latin typeface="Arial"/>
                <a:cs typeface="Arial"/>
              </a:rPr>
              <a:t>teach</a:t>
            </a:r>
            <a:r>
              <a:rPr sz="2600" spc="-60" dirty="0">
                <a:latin typeface="Arial"/>
                <a:cs typeface="Arial"/>
              </a:rPr>
              <a:t> </a:t>
            </a:r>
            <a:r>
              <a:rPr sz="2600" dirty="0">
                <a:latin typeface="Arial"/>
                <a:cs typeface="Arial"/>
              </a:rPr>
              <a:t>you</a:t>
            </a:r>
            <a:r>
              <a:rPr sz="2600" spc="-65" dirty="0">
                <a:latin typeface="Arial"/>
                <a:cs typeface="Arial"/>
              </a:rPr>
              <a:t> </a:t>
            </a:r>
            <a:r>
              <a:rPr sz="2600" spc="-10" dirty="0">
                <a:latin typeface="Arial"/>
                <a:cs typeface="Arial"/>
              </a:rPr>
              <a:t>statistics.</a:t>
            </a:r>
            <a:endParaRPr sz="2600">
              <a:latin typeface="Arial"/>
              <a:cs typeface="Arial"/>
            </a:endParaRPr>
          </a:p>
        </p:txBody>
      </p:sp>
      <p:pic>
        <p:nvPicPr>
          <p:cNvPr id="4" name="Picture 3">
            <a:extLst>
              <a:ext uri="{FF2B5EF4-FFF2-40B4-BE49-F238E27FC236}">
                <a16:creationId xmlns:a16="http://schemas.microsoft.com/office/drawing/2014/main" id="{CB6B26E2-3458-E2B0-6AF1-43BFA84203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dirty="0"/>
              <a:t>Report</a:t>
            </a:r>
            <a:r>
              <a:rPr spc="-50" dirty="0"/>
              <a:t> </a:t>
            </a:r>
            <a:r>
              <a:rPr dirty="0"/>
              <a:t>3:</a:t>
            </a:r>
            <a:r>
              <a:rPr spc="-275" dirty="0"/>
              <a:t> </a:t>
            </a:r>
            <a:r>
              <a:rPr dirty="0"/>
              <a:t>Average</a:t>
            </a:r>
            <a:r>
              <a:rPr spc="-45" dirty="0"/>
              <a:t> </a:t>
            </a:r>
            <a:r>
              <a:rPr dirty="0"/>
              <a:t>sales</a:t>
            </a:r>
            <a:r>
              <a:rPr spc="-55" dirty="0"/>
              <a:t> </a:t>
            </a:r>
            <a:r>
              <a:rPr dirty="0"/>
              <a:t>by</a:t>
            </a:r>
            <a:r>
              <a:rPr spc="-55" dirty="0"/>
              <a:t> </a:t>
            </a:r>
            <a:r>
              <a:rPr spc="-10" dirty="0"/>
              <a:t>temperature</a:t>
            </a:r>
          </a:p>
        </p:txBody>
      </p:sp>
      <p:pic>
        <p:nvPicPr>
          <p:cNvPr id="4" name="object 4" descr="Table displaying customer count and total sales averages across age groups. Age groups 96-106 and 76-85 show highest average customer counts of 147.53 and 110.28, with total sales peaking at $2,788.23 and $1,558.98 respectively.&#10;&#10;"/>
          <p:cNvPicPr/>
          <p:nvPr/>
        </p:nvPicPr>
        <p:blipFill>
          <a:blip r:embed="rId2" cstate="print"/>
          <a:stretch>
            <a:fillRect/>
          </a:stretch>
        </p:blipFill>
        <p:spPr>
          <a:xfrm>
            <a:off x="557784" y="1956816"/>
            <a:ext cx="6964667" cy="3183635"/>
          </a:xfrm>
          <a:prstGeom prst="rect">
            <a:avLst/>
          </a:prstGeom>
        </p:spPr>
      </p:pic>
      <p:pic>
        <p:nvPicPr>
          <p:cNvPr id="3" name="object 3" descr="Screenshot of a data visualization tool interface showing filter, columns, rows, and values sections. Columns section includes &quot;Values&quot; with options like &quot;Count of Date,&quot; &quot;Average of Customer C...,&quot; and &quot;Average of Total Sales,&quot; while rows section has &quot;High Temp&quot; selected.&#10;&#10;"/>
          <p:cNvPicPr/>
          <p:nvPr/>
        </p:nvPicPr>
        <p:blipFill>
          <a:blip r:embed="rId3" cstate="print"/>
          <a:stretch>
            <a:fillRect/>
          </a:stretch>
        </p:blipFill>
        <p:spPr>
          <a:xfrm>
            <a:off x="7924800" y="2362200"/>
            <a:ext cx="3209542" cy="2944367"/>
          </a:xfrm>
          <a:prstGeom prst="rect">
            <a:avLst/>
          </a:prstGeom>
        </p:spPr>
      </p:pic>
      <p:pic>
        <p:nvPicPr>
          <p:cNvPr id="5" name="Picture 4">
            <a:extLst>
              <a:ext uri="{FF2B5EF4-FFF2-40B4-BE49-F238E27FC236}">
                <a16:creationId xmlns:a16="http://schemas.microsoft.com/office/drawing/2014/main" id="{B1A06732-EDBA-CFF4-74A6-C832F33F832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spc="-10" dirty="0"/>
              <a:t>Charts</a:t>
            </a:r>
          </a:p>
        </p:txBody>
      </p:sp>
      <p:sp>
        <p:nvSpPr>
          <p:cNvPr id="3" name="object 3"/>
          <p:cNvSpPr txBox="1"/>
          <p:nvPr/>
        </p:nvSpPr>
        <p:spPr>
          <a:xfrm>
            <a:off x="916939" y="1722399"/>
            <a:ext cx="10029190" cy="3348354"/>
          </a:xfrm>
          <a:prstGeom prst="rect">
            <a:avLst/>
          </a:prstGeom>
        </p:spPr>
        <p:txBody>
          <a:bodyPr vert="horz" wrap="square" lIns="0" tIns="96520" rIns="0" bIns="0" rtlCol="0">
            <a:spAutoFit/>
          </a:bodyPr>
          <a:lstStyle/>
          <a:p>
            <a:pPr marL="240029" indent="-227329">
              <a:lnSpc>
                <a:spcPct val="100000"/>
              </a:lnSpc>
              <a:spcBef>
                <a:spcPts val="760"/>
              </a:spcBef>
              <a:buChar char="•"/>
              <a:tabLst>
                <a:tab pos="240029" algn="l"/>
              </a:tabLst>
            </a:pPr>
            <a:r>
              <a:rPr sz="2800" dirty="0">
                <a:latin typeface="Arial"/>
                <a:cs typeface="Arial"/>
              </a:rPr>
              <a:t>Bar</a:t>
            </a:r>
            <a:r>
              <a:rPr sz="2800" spc="-40" dirty="0">
                <a:latin typeface="Arial"/>
                <a:cs typeface="Arial"/>
              </a:rPr>
              <a:t> </a:t>
            </a:r>
            <a:r>
              <a:rPr sz="2800" dirty="0">
                <a:latin typeface="Arial"/>
                <a:cs typeface="Arial"/>
              </a:rPr>
              <a:t>charts</a:t>
            </a:r>
            <a:r>
              <a:rPr sz="2800" spc="-45" dirty="0">
                <a:latin typeface="Arial"/>
                <a:cs typeface="Arial"/>
              </a:rPr>
              <a:t> </a:t>
            </a:r>
            <a:r>
              <a:rPr sz="2800" dirty="0">
                <a:latin typeface="Arial"/>
                <a:cs typeface="Arial"/>
              </a:rPr>
              <a:t>show</a:t>
            </a:r>
            <a:r>
              <a:rPr sz="2800" spc="-35" dirty="0">
                <a:latin typeface="Arial"/>
                <a:cs typeface="Arial"/>
              </a:rPr>
              <a:t> </a:t>
            </a:r>
            <a:r>
              <a:rPr sz="2800" dirty="0">
                <a:latin typeface="Arial"/>
                <a:cs typeface="Arial"/>
              </a:rPr>
              <a:t>counts</a:t>
            </a:r>
            <a:r>
              <a:rPr sz="2800" spc="-45" dirty="0">
                <a:latin typeface="Arial"/>
                <a:cs typeface="Arial"/>
              </a:rPr>
              <a:t> </a:t>
            </a:r>
            <a:r>
              <a:rPr sz="2800" dirty="0">
                <a:latin typeface="Arial"/>
                <a:cs typeface="Arial"/>
              </a:rPr>
              <a:t>or</a:t>
            </a:r>
            <a:r>
              <a:rPr sz="2800" spc="-35" dirty="0">
                <a:latin typeface="Arial"/>
                <a:cs typeface="Arial"/>
              </a:rPr>
              <a:t> </a:t>
            </a:r>
            <a:r>
              <a:rPr sz="2800" dirty="0">
                <a:latin typeface="Arial"/>
                <a:cs typeface="Arial"/>
              </a:rPr>
              <a:t>totals</a:t>
            </a:r>
            <a:r>
              <a:rPr sz="2800" spc="-50" dirty="0">
                <a:latin typeface="Arial"/>
                <a:cs typeface="Arial"/>
              </a:rPr>
              <a:t> </a:t>
            </a:r>
            <a:r>
              <a:rPr sz="2800" dirty="0">
                <a:latin typeface="Arial"/>
                <a:cs typeface="Arial"/>
              </a:rPr>
              <a:t>grouped</a:t>
            </a:r>
            <a:r>
              <a:rPr sz="2800" spc="-25" dirty="0">
                <a:latin typeface="Arial"/>
                <a:cs typeface="Arial"/>
              </a:rPr>
              <a:t> </a:t>
            </a:r>
            <a:r>
              <a:rPr sz="2800" dirty="0">
                <a:latin typeface="Arial"/>
                <a:cs typeface="Arial"/>
              </a:rPr>
              <a:t>by</a:t>
            </a:r>
            <a:r>
              <a:rPr sz="2800" spc="-50" dirty="0">
                <a:latin typeface="Arial"/>
                <a:cs typeface="Arial"/>
              </a:rPr>
              <a:t> </a:t>
            </a:r>
            <a:r>
              <a:rPr sz="2800" dirty="0">
                <a:latin typeface="Arial"/>
                <a:cs typeface="Arial"/>
              </a:rPr>
              <a:t>a</a:t>
            </a:r>
            <a:r>
              <a:rPr sz="2800" spc="-35" dirty="0">
                <a:latin typeface="Arial"/>
                <a:cs typeface="Arial"/>
              </a:rPr>
              <a:t> </a:t>
            </a:r>
            <a:r>
              <a:rPr sz="2800" spc="-10" dirty="0">
                <a:latin typeface="Arial"/>
                <a:cs typeface="Arial"/>
              </a:rPr>
              <a:t>category</a:t>
            </a:r>
            <a:endParaRPr sz="2800">
              <a:latin typeface="Arial"/>
              <a:cs typeface="Arial"/>
            </a:endParaRPr>
          </a:p>
          <a:p>
            <a:pPr marL="240029" marR="515620" indent="-227329">
              <a:lnSpc>
                <a:spcPts val="3030"/>
              </a:lnSpc>
              <a:spcBef>
                <a:spcPts val="1035"/>
              </a:spcBef>
              <a:buChar char="•"/>
              <a:tabLst>
                <a:tab pos="241300" algn="l"/>
              </a:tabLst>
            </a:pPr>
            <a:r>
              <a:rPr sz="2800" dirty="0">
                <a:latin typeface="Arial"/>
                <a:cs typeface="Arial"/>
              </a:rPr>
              <a:t>Pie</a:t>
            </a:r>
            <a:r>
              <a:rPr sz="2800" spc="-45" dirty="0">
                <a:latin typeface="Arial"/>
                <a:cs typeface="Arial"/>
              </a:rPr>
              <a:t> </a:t>
            </a:r>
            <a:r>
              <a:rPr sz="2800" dirty="0">
                <a:latin typeface="Arial"/>
                <a:cs typeface="Arial"/>
              </a:rPr>
              <a:t>charts</a:t>
            </a:r>
            <a:r>
              <a:rPr sz="2800" spc="-55" dirty="0">
                <a:latin typeface="Arial"/>
                <a:cs typeface="Arial"/>
              </a:rPr>
              <a:t> </a:t>
            </a:r>
            <a:r>
              <a:rPr sz="2800" dirty="0">
                <a:latin typeface="Arial"/>
                <a:cs typeface="Arial"/>
              </a:rPr>
              <a:t>show</a:t>
            </a:r>
            <a:r>
              <a:rPr sz="2800" spc="-40" dirty="0">
                <a:latin typeface="Arial"/>
                <a:cs typeface="Arial"/>
              </a:rPr>
              <a:t> </a:t>
            </a:r>
            <a:r>
              <a:rPr sz="2800" dirty="0">
                <a:latin typeface="Arial"/>
                <a:cs typeface="Arial"/>
              </a:rPr>
              <a:t>how</a:t>
            </a:r>
            <a:r>
              <a:rPr sz="2800" spc="-55" dirty="0">
                <a:latin typeface="Arial"/>
                <a:cs typeface="Arial"/>
              </a:rPr>
              <a:t> </a:t>
            </a:r>
            <a:r>
              <a:rPr sz="2800" dirty="0">
                <a:latin typeface="Arial"/>
                <a:cs typeface="Arial"/>
              </a:rPr>
              <a:t>distinct</a:t>
            </a:r>
            <a:r>
              <a:rPr sz="2800" spc="-60" dirty="0">
                <a:latin typeface="Arial"/>
                <a:cs typeface="Arial"/>
              </a:rPr>
              <a:t> </a:t>
            </a:r>
            <a:r>
              <a:rPr sz="2800" dirty="0">
                <a:latin typeface="Arial"/>
                <a:cs typeface="Arial"/>
              </a:rPr>
              <a:t>categories</a:t>
            </a:r>
            <a:r>
              <a:rPr sz="2800" spc="-45" dirty="0">
                <a:latin typeface="Arial"/>
                <a:cs typeface="Arial"/>
              </a:rPr>
              <a:t> </a:t>
            </a:r>
            <a:r>
              <a:rPr sz="2800" dirty="0">
                <a:latin typeface="Arial"/>
                <a:cs typeface="Arial"/>
              </a:rPr>
              <a:t>make</a:t>
            </a:r>
            <a:r>
              <a:rPr sz="2800" spc="-40" dirty="0">
                <a:latin typeface="Arial"/>
                <a:cs typeface="Arial"/>
              </a:rPr>
              <a:t> </a:t>
            </a:r>
            <a:r>
              <a:rPr sz="2800" dirty="0">
                <a:latin typeface="Arial"/>
                <a:cs typeface="Arial"/>
              </a:rPr>
              <a:t>up</a:t>
            </a:r>
            <a:r>
              <a:rPr sz="2800" spc="-45" dirty="0">
                <a:latin typeface="Arial"/>
                <a:cs typeface="Arial"/>
              </a:rPr>
              <a:t> </a:t>
            </a:r>
            <a:r>
              <a:rPr sz="2800" dirty="0">
                <a:latin typeface="Arial"/>
                <a:cs typeface="Arial"/>
              </a:rPr>
              <a:t>parts</a:t>
            </a:r>
            <a:r>
              <a:rPr sz="2800" spc="-45" dirty="0">
                <a:latin typeface="Arial"/>
                <a:cs typeface="Arial"/>
              </a:rPr>
              <a:t> </a:t>
            </a:r>
            <a:r>
              <a:rPr sz="2800" dirty="0">
                <a:latin typeface="Arial"/>
                <a:cs typeface="Arial"/>
              </a:rPr>
              <a:t>of</a:t>
            </a:r>
            <a:r>
              <a:rPr sz="2800" spc="-60" dirty="0">
                <a:latin typeface="Arial"/>
                <a:cs typeface="Arial"/>
              </a:rPr>
              <a:t> </a:t>
            </a:r>
            <a:r>
              <a:rPr sz="2800" spc="-50" dirty="0">
                <a:latin typeface="Arial"/>
                <a:cs typeface="Arial"/>
              </a:rPr>
              <a:t>a 	</a:t>
            </a:r>
            <a:r>
              <a:rPr sz="2800" spc="-10" dirty="0">
                <a:latin typeface="Arial"/>
                <a:cs typeface="Arial"/>
              </a:rPr>
              <a:t>whole</a:t>
            </a:r>
            <a:endParaRPr sz="2800">
              <a:latin typeface="Arial"/>
              <a:cs typeface="Arial"/>
            </a:endParaRPr>
          </a:p>
          <a:p>
            <a:pPr marL="240029" indent="-227329">
              <a:lnSpc>
                <a:spcPct val="100000"/>
              </a:lnSpc>
              <a:spcBef>
                <a:spcPts val="620"/>
              </a:spcBef>
              <a:buChar char="•"/>
              <a:tabLst>
                <a:tab pos="240029" algn="l"/>
              </a:tabLst>
            </a:pPr>
            <a:r>
              <a:rPr sz="2800" dirty="0">
                <a:latin typeface="Arial"/>
                <a:cs typeface="Arial"/>
              </a:rPr>
              <a:t>Line</a:t>
            </a:r>
            <a:r>
              <a:rPr sz="2800" spc="-45" dirty="0">
                <a:latin typeface="Arial"/>
                <a:cs typeface="Arial"/>
              </a:rPr>
              <a:t> </a:t>
            </a:r>
            <a:r>
              <a:rPr sz="2800" dirty="0">
                <a:latin typeface="Arial"/>
                <a:cs typeface="Arial"/>
              </a:rPr>
              <a:t>charts</a:t>
            </a:r>
            <a:r>
              <a:rPr sz="2800" spc="-55" dirty="0">
                <a:latin typeface="Arial"/>
                <a:cs typeface="Arial"/>
              </a:rPr>
              <a:t> </a:t>
            </a:r>
            <a:r>
              <a:rPr sz="2800" dirty="0">
                <a:latin typeface="Arial"/>
                <a:cs typeface="Arial"/>
              </a:rPr>
              <a:t>show</a:t>
            </a:r>
            <a:r>
              <a:rPr sz="2800" spc="-40" dirty="0">
                <a:latin typeface="Arial"/>
                <a:cs typeface="Arial"/>
              </a:rPr>
              <a:t> </a:t>
            </a:r>
            <a:r>
              <a:rPr sz="2800" dirty="0">
                <a:latin typeface="Arial"/>
                <a:cs typeface="Arial"/>
              </a:rPr>
              <a:t>changes</a:t>
            </a:r>
            <a:r>
              <a:rPr sz="2800" spc="-40" dirty="0">
                <a:latin typeface="Arial"/>
                <a:cs typeface="Arial"/>
              </a:rPr>
              <a:t> </a:t>
            </a:r>
            <a:r>
              <a:rPr sz="2800" dirty="0">
                <a:latin typeface="Arial"/>
                <a:cs typeface="Arial"/>
              </a:rPr>
              <a:t>in</a:t>
            </a:r>
            <a:r>
              <a:rPr sz="2800" spc="-45" dirty="0">
                <a:latin typeface="Arial"/>
                <a:cs typeface="Arial"/>
              </a:rPr>
              <a:t> </a:t>
            </a:r>
            <a:r>
              <a:rPr sz="2800" dirty="0">
                <a:latin typeface="Arial"/>
                <a:cs typeface="Arial"/>
              </a:rPr>
              <a:t>value</a:t>
            </a:r>
            <a:r>
              <a:rPr sz="2800" spc="-45" dirty="0">
                <a:latin typeface="Arial"/>
                <a:cs typeface="Arial"/>
              </a:rPr>
              <a:t> </a:t>
            </a:r>
            <a:r>
              <a:rPr sz="2800" dirty="0">
                <a:latin typeface="Arial"/>
                <a:cs typeface="Arial"/>
              </a:rPr>
              <a:t>over</a:t>
            </a:r>
            <a:r>
              <a:rPr sz="2800" spc="-50" dirty="0">
                <a:latin typeface="Arial"/>
                <a:cs typeface="Arial"/>
              </a:rPr>
              <a:t> </a:t>
            </a:r>
            <a:r>
              <a:rPr sz="2800" spc="-20" dirty="0">
                <a:latin typeface="Arial"/>
                <a:cs typeface="Arial"/>
              </a:rPr>
              <a:t>time</a:t>
            </a:r>
            <a:endParaRPr sz="2800">
              <a:latin typeface="Arial"/>
              <a:cs typeface="Arial"/>
            </a:endParaRPr>
          </a:p>
          <a:p>
            <a:pPr>
              <a:lnSpc>
                <a:spcPct val="100000"/>
              </a:lnSpc>
              <a:spcBef>
                <a:spcPts val="1835"/>
              </a:spcBef>
              <a:buFont typeface="Arial"/>
              <a:buChar char="•"/>
            </a:pPr>
            <a:endParaRPr sz="2800">
              <a:latin typeface="Arial"/>
              <a:cs typeface="Arial"/>
            </a:endParaRPr>
          </a:p>
          <a:p>
            <a:pPr marL="239395" marR="5080" indent="-227329">
              <a:lnSpc>
                <a:spcPts val="3030"/>
              </a:lnSpc>
              <a:buChar char="•"/>
              <a:tabLst>
                <a:tab pos="241300" algn="l"/>
              </a:tabLst>
            </a:pPr>
            <a:r>
              <a:rPr sz="2800" dirty="0">
                <a:latin typeface="Arial"/>
                <a:cs typeface="Arial"/>
              </a:rPr>
              <a:t>As</a:t>
            </a:r>
            <a:r>
              <a:rPr sz="2800" spc="-45" dirty="0">
                <a:latin typeface="Arial"/>
                <a:cs typeface="Arial"/>
              </a:rPr>
              <a:t> </a:t>
            </a:r>
            <a:r>
              <a:rPr sz="2800" dirty="0">
                <a:latin typeface="Arial"/>
                <a:cs typeface="Arial"/>
              </a:rPr>
              <a:t>with</a:t>
            </a:r>
            <a:r>
              <a:rPr sz="2800" spc="-20" dirty="0">
                <a:latin typeface="Arial"/>
                <a:cs typeface="Arial"/>
              </a:rPr>
              <a:t> </a:t>
            </a:r>
            <a:r>
              <a:rPr sz="2800" dirty="0">
                <a:latin typeface="Arial"/>
                <a:cs typeface="Arial"/>
              </a:rPr>
              <a:t>other</a:t>
            </a:r>
            <a:r>
              <a:rPr sz="2800" spc="-35" dirty="0">
                <a:latin typeface="Arial"/>
                <a:cs typeface="Arial"/>
              </a:rPr>
              <a:t> </a:t>
            </a:r>
            <a:r>
              <a:rPr sz="2800" dirty="0">
                <a:latin typeface="Arial"/>
                <a:cs typeface="Arial"/>
              </a:rPr>
              <a:t>charts</a:t>
            </a:r>
            <a:r>
              <a:rPr sz="2800" spc="-40" dirty="0">
                <a:latin typeface="Arial"/>
                <a:cs typeface="Arial"/>
              </a:rPr>
              <a:t> </a:t>
            </a:r>
            <a:r>
              <a:rPr sz="2800" dirty="0">
                <a:latin typeface="Arial"/>
                <a:cs typeface="Arial"/>
              </a:rPr>
              <a:t>in</a:t>
            </a:r>
            <a:r>
              <a:rPr sz="2800" spc="-35" dirty="0">
                <a:latin typeface="Arial"/>
                <a:cs typeface="Arial"/>
              </a:rPr>
              <a:t> </a:t>
            </a:r>
            <a:r>
              <a:rPr sz="2800" dirty="0">
                <a:latin typeface="Arial"/>
                <a:cs typeface="Arial"/>
              </a:rPr>
              <a:t>Excel,</a:t>
            </a:r>
            <a:r>
              <a:rPr sz="2800" spc="-45" dirty="0">
                <a:latin typeface="Arial"/>
                <a:cs typeface="Arial"/>
              </a:rPr>
              <a:t> </a:t>
            </a:r>
            <a:r>
              <a:rPr sz="2800" dirty="0">
                <a:latin typeface="Arial"/>
                <a:cs typeface="Arial"/>
              </a:rPr>
              <a:t>you</a:t>
            </a:r>
            <a:r>
              <a:rPr sz="2800" spc="-45" dirty="0">
                <a:latin typeface="Arial"/>
                <a:cs typeface="Arial"/>
              </a:rPr>
              <a:t> </a:t>
            </a:r>
            <a:r>
              <a:rPr sz="2800" dirty="0">
                <a:latin typeface="Arial"/>
                <a:cs typeface="Arial"/>
              </a:rPr>
              <a:t>have</a:t>
            </a:r>
            <a:r>
              <a:rPr sz="2800" spc="-35" dirty="0">
                <a:latin typeface="Arial"/>
                <a:cs typeface="Arial"/>
              </a:rPr>
              <a:t> </a:t>
            </a:r>
            <a:r>
              <a:rPr sz="2800" dirty="0">
                <a:latin typeface="Arial"/>
                <a:cs typeface="Arial"/>
              </a:rPr>
              <a:t>all</a:t>
            </a:r>
            <a:r>
              <a:rPr sz="2800" spc="-40" dirty="0">
                <a:latin typeface="Arial"/>
                <a:cs typeface="Arial"/>
              </a:rPr>
              <a:t> </a:t>
            </a:r>
            <a:r>
              <a:rPr sz="2800" dirty="0">
                <a:latin typeface="Arial"/>
                <a:cs typeface="Arial"/>
              </a:rPr>
              <a:t>of</a:t>
            </a:r>
            <a:r>
              <a:rPr sz="2800" spc="-45" dirty="0">
                <a:latin typeface="Arial"/>
                <a:cs typeface="Arial"/>
              </a:rPr>
              <a:t> </a:t>
            </a:r>
            <a:r>
              <a:rPr sz="2800" dirty="0">
                <a:latin typeface="Arial"/>
                <a:cs typeface="Arial"/>
              </a:rPr>
              <a:t>the</a:t>
            </a:r>
            <a:r>
              <a:rPr sz="2800" spc="-30" dirty="0">
                <a:latin typeface="Arial"/>
                <a:cs typeface="Arial"/>
              </a:rPr>
              <a:t> </a:t>
            </a:r>
            <a:r>
              <a:rPr sz="2800" dirty="0">
                <a:latin typeface="Arial"/>
                <a:cs typeface="Arial"/>
              </a:rPr>
              <a:t>same</a:t>
            </a:r>
            <a:r>
              <a:rPr sz="2800" spc="-35" dirty="0">
                <a:latin typeface="Arial"/>
                <a:cs typeface="Arial"/>
              </a:rPr>
              <a:t> </a:t>
            </a:r>
            <a:r>
              <a:rPr sz="2800" dirty="0">
                <a:latin typeface="Arial"/>
                <a:cs typeface="Arial"/>
              </a:rPr>
              <a:t>tools</a:t>
            </a:r>
            <a:r>
              <a:rPr sz="2800" spc="-30" dirty="0">
                <a:latin typeface="Arial"/>
                <a:cs typeface="Arial"/>
              </a:rPr>
              <a:t> </a:t>
            </a:r>
            <a:r>
              <a:rPr sz="2800" spc="-25" dirty="0">
                <a:latin typeface="Arial"/>
                <a:cs typeface="Arial"/>
              </a:rPr>
              <a:t>to 	</a:t>
            </a:r>
            <a:r>
              <a:rPr sz="2800" dirty="0">
                <a:latin typeface="Arial"/>
                <a:cs typeface="Arial"/>
              </a:rPr>
              <a:t>adjust</a:t>
            </a:r>
            <a:r>
              <a:rPr sz="2800" spc="-45" dirty="0">
                <a:latin typeface="Arial"/>
                <a:cs typeface="Arial"/>
              </a:rPr>
              <a:t> </a:t>
            </a:r>
            <a:r>
              <a:rPr sz="2800" dirty="0">
                <a:latin typeface="Arial"/>
                <a:cs typeface="Arial"/>
              </a:rPr>
              <a:t>labels,</a:t>
            </a:r>
            <a:r>
              <a:rPr sz="2800" spc="-70" dirty="0">
                <a:latin typeface="Arial"/>
                <a:cs typeface="Arial"/>
              </a:rPr>
              <a:t> </a:t>
            </a:r>
            <a:r>
              <a:rPr sz="2800" dirty="0">
                <a:latin typeface="Arial"/>
                <a:cs typeface="Arial"/>
              </a:rPr>
              <a:t>titles,</a:t>
            </a:r>
            <a:r>
              <a:rPr sz="2800" spc="-55" dirty="0">
                <a:latin typeface="Arial"/>
                <a:cs typeface="Arial"/>
              </a:rPr>
              <a:t> </a:t>
            </a:r>
            <a:r>
              <a:rPr sz="2800" dirty="0">
                <a:latin typeface="Arial"/>
                <a:cs typeface="Arial"/>
              </a:rPr>
              <a:t>colors,</a:t>
            </a:r>
            <a:r>
              <a:rPr sz="2800" spc="-60" dirty="0">
                <a:latin typeface="Arial"/>
                <a:cs typeface="Arial"/>
              </a:rPr>
              <a:t> </a:t>
            </a:r>
            <a:r>
              <a:rPr sz="2800" dirty="0">
                <a:latin typeface="Arial"/>
                <a:cs typeface="Arial"/>
              </a:rPr>
              <a:t>and</a:t>
            </a:r>
            <a:r>
              <a:rPr sz="2800" spc="-45" dirty="0">
                <a:latin typeface="Arial"/>
                <a:cs typeface="Arial"/>
              </a:rPr>
              <a:t> </a:t>
            </a:r>
            <a:r>
              <a:rPr sz="2800" dirty="0">
                <a:latin typeface="Arial"/>
                <a:cs typeface="Arial"/>
              </a:rPr>
              <a:t>other</a:t>
            </a:r>
            <a:r>
              <a:rPr sz="2800" spc="-45" dirty="0">
                <a:latin typeface="Arial"/>
                <a:cs typeface="Arial"/>
              </a:rPr>
              <a:t> </a:t>
            </a:r>
            <a:r>
              <a:rPr sz="2800" dirty="0">
                <a:latin typeface="Arial"/>
                <a:cs typeface="Arial"/>
              </a:rPr>
              <a:t>chart</a:t>
            </a:r>
            <a:r>
              <a:rPr sz="2800" spc="-55" dirty="0">
                <a:latin typeface="Arial"/>
                <a:cs typeface="Arial"/>
              </a:rPr>
              <a:t> </a:t>
            </a:r>
            <a:r>
              <a:rPr sz="2800" spc="-10" dirty="0">
                <a:latin typeface="Arial"/>
                <a:cs typeface="Arial"/>
              </a:rPr>
              <a:t>elements</a:t>
            </a:r>
            <a:endParaRPr sz="2800">
              <a:latin typeface="Arial"/>
              <a:cs typeface="Arial"/>
            </a:endParaRPr>
          </a:p>
        </p:txBody>
      </p:sp>
      <p:pic>
        <p:nvPicPr>
          <p:cNvPr id="4" name="Picture 3">
            <a:extLst>
              <a:ext uri="{FF2B5EF4-FFF2-40B4-BE49-F238E27FC236}">
                <a16:creationId xmlns:a16="http://schemas.microsoft.com/office/drawing/2014/main" id="{B1852664-C2A1-CEA2-193E-AE47ADE9B4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a:extLst>
              <a:ext uri="{C183D7F6-B498-43B3-948B-1728B52AA6E4}">
                <adec:decorative xmlns:adec="http://schemas.microsoft.com/office/drawing/2017/decorative" val="1"/>
              </a:ext>
            </a:extLst>
          </p:cNvPr>
          <p:cNvGrpSpPr/>
          <p:nvPr/>
        </p:nvGrpSpPr>
        <p:grpSpPr>
          <a:xfrm>
            <a:off x="2743200" y="1664451"/>
            <a:ext cx="8484111" cy="4418747"/>
            <a:chOff x="2869676" y="1458467"/>
            <a:chExt cx="8484111" cy="4418747"/>
          </a:xfrm>
        </p:grpSpPr>
        <p:pic>
          <p:nvPicPr>
            <p:cNvPr id="3" name="object 3" descr="Pie chart displays total sales distribution across five locations: Brewery, Campus, Downtown, Mall, and Park. Brewery and Mall have largest shares with Brewery in blue and Mall in yellow, while Campus in orange and Downtown in gray have smaller portions.&#10;&#10;"/>
            <p:cNvPicPr/>
            <p:nvPr/>
          </p:nvPicPr>
          <p:blipFill>
            <a:blip r:embed="rId2" cstate="print"/>
            <a:stretch>
              <a:fillRect/>
            </a:stretch>
          </p:blipFill>
          <p:spPr>
            <a:xfrm>
              <a:off x="2869676" y="3410001"/>
              <a:ext cx="3810000" cy="2467213"/>
            </a:xfrm>
            <a:prstGeom prst="rect">
              <a:avLst/>
            </a:prstGeom>
          </p:spPr>
        </p:pic>
        <p:pic>
          <p:nvPicPr>
            <p:cNvPr id="4" name="object 4" descr="Bar chart showing total sales across five locations: Brewery, Campus, Downtown, Mall, and Park. Park and Mall have highest sales near $175,000 and $160,000 respectively, while Brewery and Campus show significantly lower sales under $50,000.&#10;&#10;"/>
            <p:cNvPicPr/>
            <p:nvPr/>
          </p:nvPicPr>
          <p:blipFill>
            <a:blip r:embed="rId3" cstate="print"/>
            <a:stretch>
              <a:fillRect/>
            </a:stretch>
          </p:blipFill>
          <p:spPr>
            <a:xfrm>
              <a:off x="6705600" y="1458467"/>
              <a:ext cx="4648187" cy="2839211"/>
            </a:xfrm>
            <a:prstGeom prst="rect">
              <a:avLst/>
            </a:prstGeom>
          </p:spPr>
        </p:pic>
      </p:grpSp>
      <p:sp>
        <p:nvSpPr>
          <p:cNvPr id="5" name="object 5"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dirty="0"/>
              <a:t>Bar</a:t>
            </a:r>
            <a:r>
              <a:rPr spc="-45" dirty="0"/>
              <a:t> </a:t>
            </a:r>
            <a:r>
              <a:rPr dirty="0"/>
              <a:t>and</a:t>
            </a:r>
            <a:r>
              <a:rPr spc="-30" dirty="0"/>
              <a:t> </a:t>
            </a:r>
            <a:r>
              <a:rPr dirty="0"/>
              <a:t>Pie</a:t>
            </a:r>
            <a:r>
              <a:rPr spc="-50" dirty="0"/>
              <a:t> </a:t>
            </a:r>
            <a:r>
              <a:rPr dirty="0"/>
              <a:t>Chart</a:t>
            </a:r>
            <a:r>
              <a:rPr spc="-35" dirty="0"/>
              <a:t> </a:t>
            </a:r>
            <a:r>
              <a:rPr spc="-10" dirty="0"/>
              <a:t>Examples</a:t>
            </a:r>
          </a:p>
        </p:txBody>
      </p:sp>
      <p:pic>
        <p:nvPicPr>
          <p:cNvPr id="6" name="object 6" descr="Table displaying total sales amounts for five locations: Brewery, Campus, Downtown, Mall, and Park. Mall shows highest sales at $158,912.16, while Brewery has lowest at $12,558.12, with a grand total of $429,103.36.&#10;&#10;"/>
          <p:cNvPicPr/>
          <p:nvPr/>
        </p:nvPicPr>
        <p:blipFill>
          <a:blip r:embed="rId4" cstate="print"/>
          <a:stretch>
            <a:fillRect/>
          </a:stretch>
        </p:blipFill>
        <p:spPr>
          <a:xfrm>
            <a:off x="742187" y="1615440"/>
            <a:ext cx="3058667" cy="1866899"/>
          </a:xfrm>
          <a:prstGeom prst="rect">
            <a:avLst/>
          </a:prstGeom>
        </p:spPr>
      </p:pic>
      <p:pic>
        <p:nvPicPr>
          <p:cNvPr id="7" name="Picture 6">
            <a:extLst>
              <a:ext uri="{FF2B5EF4-FFF2-40B4-BE49-F238E27FC236}">
                <a16:creationId xmlns:a16="http://schemas.microsoft.com/office/drawing/2014/main" id="{18DD80A7-9653-7DE9-7110-8C1DA56C788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spc="-20" dirty="0"/>
              <a:t>Stacked</a:t>
            </a:r>
            <a:r>
              <a:rPr spc="-270" dirty="0"/>
              <a:t> </a:t>
            </a:r>
            <a:r>
              <a:rPr dirty="0"/>
              <a:t>Area</a:t>
            </a:r>
            <a:r>
              <a:rPr spc="-30" dirty="0"/>
              <a:t> </a:t>
            </a:r>
            <a:r>
              <a:rPr dirty="0"/>
              <a:t>Chart</a:t>
            </a:r>
            <a:r>
              <a:rPr spc="-25" dirty="0"/>
              <a:t> </a:t>
            </a:r>
            <a:r>
              <a:rPr spc="-10" dirty="0"/>
              <a:t>Example</a:t>
            </a:r>
          </a:p>
        </p:txBody>
      </p:sp>
      <p:sp>
        <p:nvSpPr>
          <p:cNvPr id="4" name="object 4"/>
          <p:cNvSpPr txBox="1"/>
          <p:nvPr/>
        </p:nvSpPr>
        <p:spPr>
          <a:xfrm>
            <a:off x="353993" y="1671890"/>
            <a:ext cx="2686050" cy="4210685"/>
          </a:xfrm>
          <a:prstGeom prst="rect">
            <a:avLst/>
          </a:prstGeom>
        </p:spPr>
        <p:txBody>
          <a:bodyPr vert="horz" wrap="square" lIns="0" tIns="59690" rIns="0" bIns="0" rtlCol="0">
            <a:spAutoFit/>
          </a:bodyPr>
          <a:lstStyle/>
          <a:p>
            <a:pPr marL="240029" marR="5080" indent="-227329">
              <a:lnSpc>
                <a:spcPts val="3030"/>
              </a:lnSpc>
              <a:spcBef>
                <a:spcPts val="470"/>
              </a:spcBef>
              <a:buChar char="•"/>
              <a:tabLst>
                <a:tab pos="241300" algn="l"/>
              </a:tabLst>
            </a:pPr>
            <a:r>
              <a:rPr sz="2800" dirty="0">
                <a:latin typeface="Arial"/>
                <a:cs typeface="Arial"/>
              </a:rPr>
              <a:t>Set</a:t>
            </a:r>
            <a:r>
              <a:rPr sz="2800" spc="-40" dirty="0">
                <a:latin typeface="Arial"/>
                <a:cs typeface="Arial"/>
              </a:rPr>
              <a:t> </a:t>
            </a:r>
            <a:r>
              <a:rPr sz="2800" dirty="0">
                <a:latin typeface="Arial"/>
                <a:cs typeface="Arial"/>
              </a:rPr>
              <a:t>"Sum</a:t>
            </a:r>
            <a:r>
              <a:rPr sz="2800" spc="-30" dirty="0">
                <a:latin typeface="Arial"/>
                <a:cs typeface="Arial"/>
              </a:rPr>
              <a:t> </a:t>
            </a:r>
            <a:r>
              <a:rPr sz="2800" spc="-25" dirty="0">
                <a:latin typeface="Arial"/>
                <a:cs typeface="Arial"/>
              </a:rPr>
              <a:t>of 	</a:t>
            </a:r>
            <a:r>
              <a:rPr sz="2800" spc="-50" dirty="0">
                <a:latin typeface="Arial"/>
                <a:cs typeface="Arial"/>
              </a:rPr>
              <a:t>Total</a:t>
            </a:r>
            <a:r>
              <a:rPr sz="2800" spc="-80" dirty="0">
                <a:latin typeface="Arial"/>
                <a:cs typeface="Arial"/>
              </a:rPr>
              <a:t> </a:t>
            </a:r>
            <a:r>
              <a:rPr sz="2800" dirty="0">
                <a:latin typeface="Arial"/>
                <a:cs typeface="Arial"/>
              </a:rPr>
              <a:t>Sales"</a:t>
            </a:r>
            <a:r>
              <a:rPr sz="2800" spc="-70" dirty="0">
                <a:latin typeface="Arial"/>
                <a:cs typeface="Arial"/>
              </a:rPr>
              <a:t> </a:t>
            </a:r>
            <a:r>
              <a:rPr sz="2800" spc="-25" dirty="0">
                <a:latin typeface="Arial"/>
                <a:cs typeface="Arial"/>
              </a:rPr>
              <a:t>to 	</a:t>
            </a:r>
            <a:r>
              <a:rPr sz="2800" dirty="0">
                <a:latin typeface="Arial"/>
                <a:cs typeface="Arial"/>
              </a:rPr>
              <a:t>be</a:t>
            </a:r>
            <a:r>
              <a:rPr sz="2800" spc="-20" dirty="0">
                <a:latin typeface="Arial"/>
                <a:cs typeface="Arial"/>
              </a:rPr>
              <a:t> </a:t>
            </a:r>
            <a:r>
              <a:rPr sz="2800" dirty="0">
                <a:latin typeface="Arial"/>
                <a:cs typeface="Arial"/>
              </a:rPr>
              <a:t>a</a:t>
            </a:r>
            <a:r>
              <a:rPr sz="2800" spc="-15" dirty="0">
                <a:latin typeface="Arial"/>
                <a:cs typeface="Arial"/>
              </a:rPr>
              <a:t> </a:t>
            </a:r>
            <a:r>
              <a:rPr sz="2800" spc="-10" dirty="0">
                <a:latin typeface="Arial"/>
                <a:cs typeface="Arial"/>
              </a:rPr>
              <a:t>"Running 	</a:t>
            </a:r>
            <a:r>
              <a:rPr sz="2800" spc="-50" dirty="0">
                <a:latin typeface="Arial"/>
                <a:cs typeface="Arial"/>
              </a:rPr>
              <a:t>Total</a:t>
            </a:r>
            <a:r>
              <a:rPr sz="2800" spc="-45" dirty="0">
                <a:latin typeface="Arial"/>
                <a:cs typeface="Arial"/>
              </a:rPr>
              <a:t> </a:t>
            </a:r>
            <a:r>
              <a:rPr sz="2800" dirty="0">
                <a:latin typeface="Arial"/>
                <a:cs typeface="Arial"/>
              </a:rPr>
              <a:t>In</a:t>
            </a:r>
            <a:r>
              <a:rPr sz="2800" spc="-45" dirty="0">
                <a:latin typeface="Arial"/>
                <a:cs typeface="Arial"/>
              </a:rPr>
              <a:t> </a:t>
            </a:r>
            <a:r>
              <a:rPr sz="2800" dirty="0">
                <a:latin typeface="Arial"/>
                <a:cs typeface="Arial"/>
              </a:rPr>
              <a:t>&gt;</a:t>
            </a:r>
            <a:r>
              <a:rPr sz="2800" spc="-50" dirty="0">
                <a:latin typeface="Arial"/>
                <a:cs typeface="Arial"/>
              </a:rPr>
              <a:t> </a:t>
            </a:r>
            <a:r>
              <a:rPr sz="2800" spc="-10" dirty="0">
                <a:latin typeface="Arial"/>
                <a:cs typeface="Arial"/>
              </a:rPr>
              <a:t>Date"</a:t>
            </a:r>
            <a:endParaRPr sz="2800" dirty="0">
              <a:latin typeface="Arial"/>
              <a:cs typeface="Arial"/>
            </a:endParaRPr>
          </a:p>
          <a:p>
            <a:pPr marL="240029" marR="60325" indent="-227329">
              <a:lnSpc>
                <a:spcPts val="3030"/>
              </a:lnSpc>
              <a:spcBef>
                <a:spcPts val="975"/>
              </a:spcBef>
              <a:buChar char="•"/>
              <a:tabLst>
                <a:tab pos="241300" algn="l"/>
              </a:tabLst>
            </a:pPr>
            <a:r>
              <a:rPr sz="2800" dirty="0">
                <a:latin typeface="Arial"/>
                <a:cs typeface="Arial"/>
              </a:rPr>
              <a:t>Notice</a:t>
            </a:r>
            <a:r>
              <a:rPr sz="2800" spc="-70" dirty="0">
                <a:latin typeface="Arial"/>
                <a:cs typeface="Arial"/>
              </a:rPr>
              <a:t> </a:t>
            </a:r>
            <a:r>
              <a:rPr sz="2800" spc="-20" dirty="0">
                <a:latin typeface="Arial"/>
                <a:cs typeface="Arial"/>
              </a:rPr>
              <a:t>date 	</a:t>
            </a:r>
            <a:r>
              <a:rPr sz="2800" dirty="0">
                <a:latin typeface="Arial"/>
                <a:cs typeface="Arial"/>
              </a:rPr>
              <a:t>gap:</a:t>
            </a:r>
            <a:r>
              <a:rPr sz="2800" spc="-25" dirty="0">
                <a:latin typeface="Arial"/>
                <a:cs typeface="Arial"/>
              </a:rPr>
              <a:t> </a:t>
            </a:r>
            <a:r>
              <a:rPr sz="2800" dirty="0">
                <a:latin typeface="Arial"/>
                <a:cs typeface="Arial"/>
              </a:rPr>
              <a:t>Jan</a:t>
            </a:r>
            <a:r>
              <a:rPr sz="2800" spc="-30" dirty="0">
                <a:latin typeface="Arial"/>
                <a:cs typeface="Arial"/>
              </a:rPr>
              <a:t> </a:t>
            </a:r>
            <a:r>
              <a:rPr sz="2800" dirty="0">
                <a:latin typeface="Arial"/>
                <a:cs typeface="Arial"/>
              </a:rPr>
              <a:t>9</a:t>
            </a:r>
            <a:r>
              <a:rPr sz="2800" spc="-20" dirty="0">
                <a:latin typeface="Arial"/>
                <a:cs typeface="Arial"/>
              </a:rPr>
              <a:t> </a:t>
            </a:r>
            <a:r>
              <a:rPr sz="2800" dirty="0">
                <a:latin typeface="Arial"/>
                <a:cs typeface="Arial"/>
              </a:rPr>
              <a:t>-</a:t>
            </a:r>
            <a:r>
              <a:rPr sz="2800" spc="-20" dirty="0">
                <a:latin typeface="Arial"/>
                <a:cs typeface="Arial"/>
              </a:rPr>
              <a:t> </a:t>
            </a:r>
            <a:r>
              <a:rPr sz="2800" spc="-25" dirty="0">
                <a:latin typeface="Arial"/>
                <a:cs typeface="Arial"/>
              </a:rPr>
              <a:t>20</a:t>
            </a:r>
            <a:endParaRPr sz="2800" dirty="0">
              <a:latin typeface="Arial"/>
              <a:cs typeface="Arial"/>
            </a:endParaRPr>
          </a:p>
          <a:p>
            <a:pPr marL="697230" marR="17780" lvl="1" indent="-227329">
              <a:lnSpc>
                <a:spcPts val="2590"/>
              </a:lnSpc>
              <a:spcBef>
                <a:spcPts val="505"/>
              </a:spcBef>
              <a:buChar char="•"/>
              <a:tabLst>
                <a:tab pos="698500" algn="l"/>
              </a:tabLst>
            </a:pPr>
            <a:r>
              <a:rPr sz="2400" dirty="0">
                <a:latin typeface="Arial"/>
                <a:cs typeface="Arial"/>
              </a:rPr>
              <a:t>Solution:</a:t>
            </a:r>
            <a:r>
              <a:rPr sz="2400" spc="-110" dirty="0">
                <a:latin typeface="Arial"/>
                <a:cs typeface="Arial"/>
              </a:rPr>
              <a:t> </a:t>
            </a:r>
            <a:r>
              <a:rPr sz="2400" spc="-10" dirty="0">
                <a:latin typeface="Arial"/>
                <a:cs typeface="Arial"/>
              </a:rPr>
              <a:t>Build 	</a:t>
            </a:r>
            <a:r>
              <a:rPr sz="2400" dirty="0">
                <a:latin typeface="Arial"/>
                <a:cs typeface="Arial"/>
              </a:rPr>
              <a:t>a</a:t>
            </a:r>
            <a:r>
              <a:rPr sz="2400" spc="-20" dirty="0">
                <a:latin typeface="Arial"/>
                <a:cs typeface="Arial"/>
              </a:rPr>
              <a:t> </a:t>
            </a:r>
            <a:r>
              <a:rPr sz="2400" dirty="0">
                <a:latin typeface="Arial"/>
                <a:cs typeface="Arial"/>
              </a:rPr>
              <a:t>list</a:t>
            </a:r>
            <a:r>
              <a:rPr sz="2400" spc="-5" dirty="0">
                <a:latin typeface="Arial"/>
                <a:cs typeface="Arial"/>
              </a:rPr>
              <a:t> </a:t>
            </a:r>
            <a:r>
              <a:rPr sz="2400" dirty="0">
                <a:latin typeface="Arial"/>
                <a:cs typeface="Arial"/>
              </a:rPr>
              <a:t>of</a:t>
            </a:r>
            <a:r>
              <a:rPr sz="2400" spc="-20" dirty="0">
                <a:latin typeface="Arial"/>
                <a:cs typeface="Arial"/>
              </a:rPr>
              <a:t> dates 	</a:t>
            </a:r>
            <a:r>
              <a:rPr sz="2400" dirty="0">
                <a:latin typeface="Arial"/>
                <a:cs typeface="Arial"/>
              </a:rPr>
              <a:t>and</a:t>
            </a:r>
            <a:r>
              <a:rPr sz="2400" spc="-45" dirty="0">
                <a:latin typeface="Arial"/>
                <a:cs typeface="Arial"/>
              </a:rPr>
              <a:t> </a:t>
            </a:r>
            <a:r>
              <a:rPr sz="2400" spc="-25" dirty="0">
                <a:latin typeface="Arial"/>
                <a:cs typeface="Arial"/>
              </a:rPr>
              <a:t>use 	</a:t>
            </a:r>
            <a:r>
              <a:rPr sz="2400" spc="-10" dirty="0">
                <a:latin typeface="Arial"/>
                <a:cs typeface="Arial"/>
              </a:rPr>
              <a:t>GetPivotData 	</a:t>
            </a:r>
            <a:r>
              <a:rPr sz="2400" dirty="0">
                <a:latin typeface="Arial"/>
                <a:cs typeface="Arial"/>
              </a:rPr>
              <a:t>to</a:t>
            </a:r>
            <a:r>
              <a:rPr sz="2400" spc="-20" dirty="0">
                <a:latin typeface="Arial"/>
                <a:cs typeface="Arial"/>
              </a:rPr>
              <a:t> </a:t>
            </a:r>
            <a:r>
              <a:rPr sz="2400" dirty="0">
                <a:latin typeface="Arial"/>
                <a:cs typeface="Arial"/>
              </a:rPr>
              <a:t>fetch</a:t>
            </a:r>
            <a:r>
              <a:rPr sz="2400" spc="-35" dirty="0">
                <a:latin typeface="Arial"/>
                <a:cs typeface="Arial"/>
              </a:rPr>
              <a:t> </a:t>
            </a:r>
            <a:r>
              <a:rPr sz="2400" spc="-10" dirty="0">
                <a:latin typeface="Arial"/>
                <a:cs typeface="Arial"/>
              </a:rPr>
              <a:t>values</a:t>
            </a:r>
            <a:endParaRPr sz="2400" dirty="0">
              <a:latin typeface="Arial"/>
              <a:cs typeface="Arial"/>
            </a:endParaRPr>
          </a:p>
        </p:txBody>
      </p:sp>
      <p:pic>
        <p:nvPicPr>
          <p:cNvPr id="2" name="object 2" descr="Stacked area chart showing cumulative total sales from January 1 to December 31 across five locations: Brewery, Campus, Downtown, Mall, and Park, with Brewery and Mall contributing the largest shares. The chart uses distinct colors for each location and reveals steady growth in sales, with Brewery showing the most significant increase starting mid-year.&#10;&#10;"/>
          <p:cNvPicPr/>
          <p:nvPr/>
        </p:nvPicPr>
        <p:blipFill>
          <a:blip r:embed="rId2" cstate="print"/>
          <a:stretch>
            <a:fillRect/>
          </a:stretch>
        </p:blipFill>
        <p:spPr>
          <a:xfrm>
            <a:off x="3505200" y="1981200"/>
            <a:ext cx="7577329" cy="4050779"/>
          </a:xfrm>
          <a:prstGeom prst="rect">
            <a:avLst/>
          </a:prstGeom>
        </p:spPr>
      </p:pic>
      <p:pic>
        <p:nvPicPr>
          <p:cNvPr id="5" name="Picture 4">
            <a:extLst>
              <a:ext uri="{FF2B5EF4-FFF2-40B4-BE49-F238E27FC236}">
                <a16:creationId xmlns:a16="http://schemas.microsoft.com/office/drawing/2014/main" id="{74CAFE0F-2BB8-13AF-AC79-5639918340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910589" y="3568319"/>
            <a:ext cx="5771515" cy="939800"/>
          </a:xfrm>
          <a:prstGeom prst="rect">
            <a:avLst/>
          </a:prstGeom>
        </p:spPr>
        <p:txBody>
          <a:bodyPr vert="horz" wrap="square" lIns="0" tIns="12700" rIns="0" bIns="0" rtlCol="0">
            <a:spAutoFit/>
          </a:bodyPr>
          <a:lstStyle/>
          <a:p>
            <a:pPr marL="12700">
              <a:lnSpc>
                <a:spcPct val="100000"/>
              </a:lnSpc>
              <a:spcBef>
                <a:spcPts val="100"/>
              </a:spcBef>
            </a:pPr>
            <a:r>
              <a:rPr sz="6000" dirty="0"/>
              <a:t>Analysis</a:t>
            </a:r>
            <a:r>
              <a:rPr sz="6000" spc="-295" dirty="0"/>
              <a:t> </a:t>
            </a:r>
            <a:r>
              <a:rPr sz="6000" spc="-640" dirty="0"/>
              <a:t>T</a:t>
            </a:r>
            <a:r>
              <a:rPr sz="6000" spc="25" dirty="0"/>
              <a:t>ool</a:t>
            </a:r>
            <a:r>
              <a:rPr sz="6000" spc="10" dirty="0"/>
              <a:t>P</a:t>
            </a:r>
            <a:r>
              <a:rPr sz="6000" spc="25" dirty="0"/>
              <a:t>ak</a:t>
            </a:r>
            <a:endParaRPr sz="6000"/>
          </a:p>
        </p:txBody>
      </p:sp>
      <p:pic>
        <p:nvPicPr>
          <p:cNvPr id="3" name="Picture 2">
            <a:extLst>
              <a:ext uri="{FF2B5EF4-FFF2-40B4-BE49-F238E27FC236}">
                <a16:creationId xmlns:a16="http://schemas.microsoft.com/office/drawing/2014/main" id="{5D78E1F3-B174-F67C-90CE-6A4AF53D2F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spc="-10" dirty="0"/>
              <a:t>Outline</a:t>
            </a:r>
          </a:p>
        </p:txBody>
      </p:sp>
      <p:sp>
        <p:nvSpPr>
          <p:cNvPr id="3" name="object 3"/>
          <p:cNvSpPr txBox="1"/>
          <p:nvPr/>
        </p:nvSpPr>
        <p:spPr>
          <a:xfrm>
            <a:off x="916939" y="1722399"/>
            <a:ext cx="4008120" cy="1558925"/>
          </a:xfrm>
          <a:prstGeom prst="rect">
            <a:avLst/>
          </a:prstGeom>
        </p:spPr>
        <p:txBody>
          <a:bodyPr vert="horz" wrap="square" lIns="0" tIns="96520" rIns="0" bIns="0" rtlCol="0">
            <a:spAutoFit/>
          </a:bodyPr>
          <a:lstStyle/>
          <a:p>
            <a:pPr marL="240029" indent="-227329">
              <a:lnSpc>
                <a:spcPct val="100000"/>
              </a:lnSpc>
              <a:spcBef>
                <a:spcPts val="760"/>
              </a:spcBef>
              <a:buChar char="•"/>
              <a:tabLst>
                <a:tab pos="240029" algn="l"/>
              </a:tabLst>
            </a:pPr>
            <a:r>
              <a:rPr sz="2800" dirty="0">
                <a:latin typeface="Arial"/>
                <a:cs typeface="Arial"/>
              </a:rPr>
              <a:t>Our</a:t>
            </a:r>
            <a:r>
              <a:rPr sz="2800" spc="-114" dirty="0">
                <a:latin typeface="Arial"/>
                <a:cs typeface="Arial"/>
              </a:rPr>
              <a:t> </a:t>
            </a:r>
            <a:r>
              <a:rPr sz="2800" spc="-60" dirty="0">
                <a:latin typeface="Arial"/>
                <a:cs typeface="Arial"/>
              </a:rPr>
              <a:t>Test</a:t>
            </a:r>
            <a:r>
              <a:rPr sz="2800" spc="-80" dirty="0">
                <a:latin typeface="Arial"/>
                <a:cs typeface="Arial"/>
              </a:rPr>
              <a:t> </a:t>
            </a:r>
            <a:r>
              <a:rPr sz="2800" spc="-20" dirty="0">
                <a:latin typeface="Arial"/>
                <a:cs typeface="Arial"/>
              </a:rPr>
              <a:t>Data</a:t>
            </a:r>
            <a:endParaRPr sz="2800">
              <a:latin typeface="Arial"/>
              <a:cs typeface="Arial"/>
            </a:endParaRPr>
          </a:p>
          <a:p>
            <a:pPr marL="240029" indent="-227329">
              <a:lnSpc>
                <a:spcPct val="100000"/>
              </a:lnSpc>
              <a:spcBef>
                <a:spcPts val="660"/>
              </a:spcBef>
              <a:buChar char="•"/>
              <a:tabLst>
                <a:tab pos="240029" algn="l"/>
              </a:tabLst>
            </a:pPr>
            <a:r>
              <a:rPr sz="2800" dirty="0">
                <a:latin typeface="Arial"/>
                <a:cs typeface="Arial"/>
              </a:rPr>
              <a:t>Pivot</a:t>
            </a:r>
            <a:r>
              <a:rPr sz="2800" spc="-130" dirty="0">
                <a:latin typeface="Arial"/>
                <a:cs typeface="Arial"/>
              </a:rPr>
              <a:t> </a:t>
            </a:r>
            <a:r>
              <a:rPr sz="2800" spc="-40" dirty="0">
                <a:latin typeface="Arial"/>
                <a:cs typeface="Arial"/>
              </a:rPr>
              <a:t>Tables</a:t>
            </a:r>
            <a:r>
              <a:rPr sz="2800" spc="-60" dirty="0">
                <a:latin typeface="Arial"/>
                <a:cs typeface="Arial"/>
              </a:rPr>
              <a:t> </a:t>
            </a:r>
            <a:r>
              <a:rPr sz="2800" dirty="0">
                <a:latin typeface="Arial"/>
                <a:cs typeface="Arial"/>
              </a:rPr>
              <a:t>and</a:t>
            </a:r>
            <a:r>
              <a:rPr sz="2800" spc="-70" dirty="0">
                <a:latin typeface="Arial"/>
                <a:cs typeface="Arial"/>
              </a:rPr>
              <a:t> </a:t>
            </a:r>
            <a:r>
              <a:rPr sz="2800" spc="-10" dirty="0">
                <a:latin typeface="Arial"/>
                <a:cs typeface="Arial"/>
              </a:rPr>
              <a:t>Charts</a:t>
            </a:r>
            <a:endParaRPr sz="2800">
              <a:latin typeface="Arial"/>
              <a:cs typeface="Arial"/>
            </a:endParaRPr>
          </a:p>
          <a:p>
            <a:pPr marL="240029" indent="-227329">
              <a:lnSpc>
                <a:spcPct val="100000"/>
              </a:lnSpc>
              <a:spcBef>
                <a:spcPts val="670"/>
              </a:spcBef>
              <a:buFont typeface="Arial"/>
              <a:buChar char="•"/>
              <a:tabLst>
                <a:tab pos="240029" algn="l"/>
              </a:tabLst>
            </a:pPr>
            <a:r>
              <a:rPr sz="2800" b="1" dirty="0">
                <a:latin typeface="Arial"/>
                <a:cs typeface="Arial"/>
              </a:rPr>
              <a:t>Analysis</a:t>
            </a:r>
            <a:r>
              <a:rPr sz="2800" b="1" spc="-105" dirty="0">
                <a:latin typeface="Arial"/>
                <a:cs typeface="Arial"/>
              </a:rPr>
              <a:t> </a:t>
            </a:r>
            <a:r>
              <a:rPr sz="2800" b="1" spc="-10" dirty="0">
                <a:latin typeface="Arial"/>
                <a:cs typeface="Arial"/>
              </a:rPr>
              <a:t>ToolPak</a:t>
            </a:r>
            <a:endParaRPr sz="2800">
              <a:latin typeface="Arial"/>
              <a:cs typeface="Arial"/>
            </a:endParaRPr>
          </a:p>
        </p:txBody>
      </p:sp>
      <p:pic>
        <p:nvPicPr>
          <p:cNvPr id="4" name="Picture 3">
            <a:extLst>
              <a:ext uri="{FF2B5EF4-FFF2-40B4-BE49-F238E27FC236}">
                <a16:creationId xmlns:a16="http://schemas.microsoft.com/office/drawing/2014/main" id="{6791DAD8-8B4C-E5F0-756A-DC0130D90D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916939" y="631158"/>
            <a:ext cx="2670810" cy="696595"/>
          </a:xfrm>
          <a:prstGeom prst="rect">
            <a:avLst/>
          </a:prstGeom>
        </p:spPr>
        <p:txBody>
          <a:bodyPr vert="horz" wrap="square" lIns="0" tIns="13335" rIns="0" bIns="0" rtlCol="0">
            <a:spAutoFit/>
          </a:bodyPr>
          <a:lstStyle/>
          <a:p>
            <a:pPr marL="12700">
              <a:lnSpc>
                <a:spcPct val="100000"/>
              </a:lnSpc>
              <a:spcBef>
                <a:spcPts val="105"/>
              </a:spcBef>
            </a:pPr>
            <a:r>
              <a:rPr spc="-260" dirty="0"/>
              <a:t>To</a:t>
            </a:r>
            <a:r>
              <a:rPr spc="10" dirty="0"/>
              <a:t> </a:t>
            </a:r>
            <a:r>
              <a:rPr spc="-10" dirty="0"/>
              <a:t>Enable:</a:t>
            </a:r>
          </a:p>
        </p:txBody>
      </p:sp>
      <p:sp>
        <p:nvSpPr>
          <p:cNvPr id="3" name="object 3"/>
          <p:cNvSpPr txBox="1"/>
          <p:nvPr/>
        </p:nvSpPr>
        <p:spPr>
          <a:xfrm>
            <a:off x="916939" y="1629220"/>
            <a:ext cx="5264785" cy="3732945"/>
          </a:xfrm>
          <a:prstGeom prst="rect">
            <a:avLst/>
          </a:prstGeom>
        </p:spPr>
        <p:txBody>
          <a:bodyPr vert="horz" wrap="square" lIns="0" tIns="97155" rIns="0" bIns="0" rtlCol="0">
            <a:spAutoFit/>
          </a:bodyPr>
          <a:lstStyle/>
          <a:p>
            <a:pPr marL="525780" marR="398145" indent="-513715" algn="just">
              <a:lnSpc>
                <a:spcPct val="80000"/>
              </a:lnSpc>
              <a:spcBef>
                <a:spcPts val="765"/>
              </a:spcBef>
              <a:buAutoNum type="arabicPeriod"/>
              <a:tabLst>
                <a:tab pos="527685" algn="l"/>
              </a:tabLst>
            </a:pPr>
            <a:r>
              <a:rPr sz="2400" dirty="0">
                <a:latin typeface="Arial"/>
                <a:cs typeface="Arial"/>
              </a:rPr>
              <a:t>Click</a:t>
            </a:r>
            <a:r>
              <a:rPr sz="2400" spc="-40" dirty="0">
                <a:latin typeface="Arial"/>
                <a:cs typeface="Arial"/>
              </a:rPr>
              <a:t> </a:t>
            </a:r>
            <a:r>
              <a:rPr sz="2400" dirty="0">
                <a:latin typeface="Arial"/>
                <a:cs typeface="Arial"/>
              </a:rPr>
              <a:t>on</a:t>
            </a:r>
            <a:r>
              <a:rPr sz="2400" spc="-35" dirty="0">
                <a:latin typeface="Arial"/>
                <a:cs typeface="Arial"/>
              </a:rPr>
              <a:t> </a:t>
            </a:r>
            <a:r>
              <a:rPr sz="2400" dirty="0">
                <a:latin typeface="Arial"/>
                <a:cs typeface="Arial"/>
              </a:rPr>
              <a:t>"File"</a:t>
            </a:r>
            <a:r>
              <a:rPr sz="2400" spc="-30" dirty="0">
                <a:latin typeface="Arial"/>
                <a:cs typeface="Arial"/>
              </a:rPr>
              <a:t> </a:t>
            </a:r>
            <a:r>
              <a:rPr sz="2400" dirty="0">
                <a:latin typeface="Arial"/>
                <a:cs typeface="Arial"/>
              </a:rPr>
              <a:t>in</a:t>
            </a:r>
            <a:r>
              <a:rPr sz="2400" spc="-35" dirty="0">
                <a:latin typeface="Arial"/>
                <a:cs typeface="Arial"/>
              </a:rPr>
              <a:t> </a:t>
            </a:r>
            <a:r>
              <a:rPr sz="2400" dirty="0">
                <a:latin typeface="Arial"/>
                <a:cs typeface="Arial"/>
              </a:rPr>
              <a:t>the</a:t>
            </a:r>
            <a:r>
              <a:rPr sz="2400" spc="-40" dirty="0">
                <a:latin typeface="Arial"/>
                <a:cs typeface="Arial"/>
              </a:rPr>
              <a:t> </a:t>
            </a:r>
            <a:r>
              <a:rPr sz="2400" dirty="0">
                <a:latin typeface="Arial"/>
                <a:cs typeface="Arial"/>
              </a:rPr>
              <a:t>top</a:t>
            </a:r>
            <a:r>
              <a:rPr sz="2400" spc="-45" dirty="0">
                <a:latin typeface="Arial"/>
                <a:cs typeface="Arial"/>
              </a:rPr>
              <a:t> </a:t>
            </a:r>
            <a:r>
              <a:rPr sz="2400" spc="-20" dirty="0">
                <a:latin typeface="Arial"/>
                <a:cs typeface="Arial"/>
              </a:rPr>
              <a:t>left 	</a:t>
            </a:r>
            <a:r>
              <a:rPr sz="2400" dirty="0">
                <a:latin typeface="Arial"/>
                <a:cs typeface="Arial"/>
              </a:rPr>
              <a:t>and</a:t>
            </a:r>
            <a:r>
              <a:rPr sz="2400" spc="-55" dirty="0">
                <a:latin typeface="Arial"/>
                <a:cs typeface="Arial"/>
              </a:rPr>
              <a:t> </a:t>
            </a:r>
            <a:r>
              <a:rPr sz="2400" dirty="0">
                <a:latin typeface="Arial"/>
                <a:cs typeface="Arial"/>
              </a:rPr>
              <a:t>then</a:t>
            </a:r>
            <a:r>
              <a:rPr sz="2400" spc="-55" dirty="0">
                <a:latin typeface="Arial"/>
                <a:cs typeface="Arial"/>
              </a:rPr>
              <a:t> </a:t>
            </a:r>
            <a:r>
              <a:rPr sz="2400" dirty="0">
                <a:latin typeface="Arial"/>
                <a:cs typeface="Arial"/>
              </a:rPr>
              <a:t>"Options"</a:t>
            </a:r>
            <a:r>
              <a:rPr sz="2400" spc="-55" dirty="0">
                <a:latin typeface="Arial"/>
                <a:cs typeface="Arial"/>
              </a:rPr>
              <a:t> </a:t>
            </a:r>
            <a:r>
              <a:rPr sz="2400" spc="-10" dirty="0">
                <a:latin typeface="Arial"/>
                <a:cs typeface="Arial"/>
              </a:rPr>
              <a:t>towards 	</a:t>
            </a:r>
            <a:r>
              <a:rPr sz="2400" dirty="0">
                <a:latin typeface="Arial"/>
                <a:cs typeface="Arial"/>
              </a:rPr>
              <a:t>the</a:t>
            </a:r>
            <a:r>
              <a:rPr sz="2400" spc="-25" dirty="0">
                <a:latin typeface="Arial"/>
                <a:cs typeface="Arial"/>
              </a:rPr>
              <a:t> </a:t>
            </a:r>
            <a:r>
              <a:rPr sz="2400" spc="-10" dirty="0">
                <a:latin typeface="Arial"/>
                <a:cs typeface="Arial"/>
              </a:rPr>
              <a:t>bottom.</a:t>
            </a:r>
            <a:endParaRPr sz="2400" dirty="0">
              <a:latin typeface="Arial"/>
              <a:cs typeface="Arial"/>
            </a:endParaRPr>
          </a:p>
          <a:p>
            <a:pPr marL="527685" marR="5080" indent="-515620">
              <a:lnSpc>
                <a:spcPct val="80000"/>
              </a:lnSpc>
              <a:spcBef>
                <a:spcPts val="1000"/>
              </a:spcBef>
              <a:buAutoNum type="arabicPeriod"/>
              <a:tabLst>
                <a:tab pos="527685" algn="l"/>
              </a:tabLst>
            </a:pPr>
            <a:r>
              <a:rPr sz="2400" dirty="0">
                <a:latin typeface="Arial"/>
                <a:cs typeface="Arial"/>
              </a:rPr>
              <a:t>In</a:t>
            </a:r>
            <a:r>
              <a:rPr sz="2400" spc="-45" dirty="0">
                <a:latin typeface="Arial"/>
                <a:cs typeface="Arial"/>
              </a:rPr>
              <a:t> </a:t>
            </a:r>
            <a:r>
              <a:rPr sz="2400" dirty="0">
                <a:latin typeface="Arial"/>
                <a:cs typeface="Arial"/>
              </a:rPr>
              <a:t>the</a:t>
            </a:r>
            <a:r>
              <a:rPr sz="2400" spc="-40" dirty="0">
                <a:latin typeface="Arial"/>
                <a:cs typeface="Arial"/>
              </a:rPr>
              <a:t> </a:t>
            </a:r>
            <a:r>
              <a:rPr sz="2400" dirty="0">
                <a:latin typeface="Arial"/>
                <a:cs typeface="Arial"/>
              </a:rPr>
              <a:t>"Excel</a:t>
            </a:r>
            <a:r>
              <a:rPr sz="2400" spc="-35" dirty="0">
                <a:latin typeface="Arial"/>
                <a:cs typeface="Arial"/>
              </a:rPr>
              <a:t> </a:t>
            </a:r>
            <a:r>
              <a:rPr sz="2400" dirty="0">
                <a:latin typeface="Arial"/>
                <a:cs typeface="Arial"/>
              </a:rPr>
              <a:t>Options"</a:t>
            </a:r>
            <a:r>
              <a:rPr sz="2400" spc="-35" dirty="0">
                <a:latin typeface="Arial"/>
                <a:cs typeface="Arial"/>
              </a:rPr>
              <a:t> </a:t>
            </a:r>
            <a:r>
              <a:rPr sz="2400" spc="-10" dirty="0">
                <a:latin typeface="Arial"/>
                <a:cs typeface="Arial"/>
              </a:rPr>
              <a:t>window </a:t>
            </a:r>
            <a:r>
              <a:rPr sz="2400" dirty="0">
                <a:latin typeface="Arial"/>
                <a:cs typeface="Arial"/>
              </a:rPr>
              <a:t>that</a:t>
            </a:r>
            <a:r>
              <a:rPr sz="2400" spc="-40" dirty="0">
                <a:latin typeface="Arial"/>
                <a:cs typeface="Arial"/>
              </a:rPr>
              <a:t> </a:t>
            </a:r>
            <a:r>
              <a:rPr sz="2400" dirty="0">
                <a:latin typeface="Arial"/>
                <a:cs typeface="Arial"/>
              </a:rPr>
              <a:t>opens,</a:t>
            </a:r>
            <a:r>
              <a:rPr sz="2400" spc="-20" dirty="0">
                <a:latin typeface="Arial"/>
                <a:cs typeface="Arial"/>
              </a:rPr>
              <a:t> </a:t>
            </a:r>
            <a:r>
              <a:rPr sz="2400" dirty="0">
                <a:latin typeface="Arial"/>
                <a:cs typeface="Arial"/>
              </a:rPr>
              <a:t>click</a:t>
            </a:r>
            <a:r>
              <a:rPr sz="2400" spc="-35" dirty="0">
                <a:latin typeface="Arial"/>
                <a:cs typeface="Arial"/>
              </a:rPr>
              <a:t> </a:t>
            </a:r>
            <a:r>
              <a:rPr sz="2400" dirty="0">
                <a:latin typeface="Arial"/>
                <a:cs typeface="Arial"/>
              </a:rPr>
              <a:t>on</a:t>
            </a:r>
            <a:r>
              <a:rPr sz="2400" spc="-20" dirty="0">
                <a:latin typeface="Arial"/>
                <a:cs typeface="Arial"/>
              </a:rPr>
              <a:t> "Add-ins" </a:t>
            </a:r>
            <a:r>
              <a:rPr sz="2400" dirty="0">
                <a:latin typeface="Arial"/>
                <a:cs typeface="Arial"/>
              </a:rPr>
              <a:t>on</a:t>
            </a:r>
            <a:r>
              <a:rPr sz="2400" spc="-30" dirty="0">
                <a:latin typeface="Arial"/>
                <a:cs typeface="Arial"/>
              </a:rPr>
              <a:t> </a:t>
            </a:r>
            <a:r>
              <a:rPr sz="2400" dirty="0">
                <a:latin typeface="Arial"/>
                <a:cs typeface="Arial"/>
              </a:rPr>
              <a:t>the</a:t>
            </a:r>
            <a:r>
              <a:rPr sz="2400" spc="-30" dirty="0">
                <a:latin typeface="Arial"/>
                <a:cs typeface="Arial"/>
              </a:rPr>
              <a:t> </a:t>
            </a:r>
            <a:r>
              <a:rPr sz="2400" dirty="0">
                <a:latin typeface="Arial"/>
                <a:cs typeface="Arial"/>
              </a:rPr>
              <a:t>left,</a:t>
            </a:r>
            <a:r>
              <a:rPr sz="2400" spc="-50" dirty="0">
                <a:latin typeface="Arial"/>
                <a:cs typeface="Arial"/>
              </a:rPr>
              <a:t> </a:t>
            </a:r>
            <a:r>
              <a:rPr sz="2400" dirty="0">
                <a:latin typeface="Arial"/>
                <a:cs typeface="Arial"/>
              </a:rPr>
              <a:t>and</a:t>
            </a:r>
            <a:r>
              <a:rPr sz="2400" spc="-30" dirty="0">
                <a:latin typeface="Arial"/>
                <a:cs typeface="Arial"/>
              </a:rPr>
              <a:t> </a:t>
            </a:r>
            <a:r>
              <a:rPr sz="2400" dirty="0">
                <a:latin typeface="Arial"/>
                <a:cs typeface="Arial"/>
              </a:rPr>
              <a:t>then</a:t>
            </a:r>
            <a:r>
              <a:rPr sz="2400" spc="-25" dirty="0">
                <a:latin typeface="Arial"/>
                <a:cs typeface="Arial"/>
              </a:rPr>
              <a:t> </a:t>
            </a:r>
            <a:r>
              <a:rPr sz="2400" dirty="0">
                <a:latin typeface="Arial"/>
                <a:cs typeface="Arial"/>
              </a:rPr>
              <a:t>click</a:t>
            </a:r>
            <a:r>
              <a:rPr sz="2400" spc="-40" dirty="0">
                <a:latin typeface="Arial"/>
                <a:cs typeface="Arial"/>
              </a:rPr>
              <a:t> </a:t>
            </a:r>
            <a:r>
              <a:rPr sz="2400" spc="-25" dirty="0">
                <a:latin typeface="Arial"/>
                <a:cs typeface="Arial"/>
              </a:rPr>
              <a:t>the </a:t>
            </a:r>
            <a:r>
              <a:rPr sz="2400" dirty="0">
                <a:latin typeface="Arial"/>
                <a:cs typeface="Arial"/>
              </a:rPr>
              <a:t>button</a:t>
            </a:r>
            <a:r>
              <a:rPr sz="2400" spc="-40" dirty="0">
                <a:latin typeface="Arial"/>
                <a:cs typeface="Arial"/>
              </a:rPr>
              <a:t> </a:t>
            </a:r>
            <a:r>
              <a:rPr sz="2400" dirty="0">
                <a:latin typeface="Arial"/>
                <a:cs typeface="Arial"/>
              </a:rPr>
              <a:t>that</a:t>
            </a:r>
            <a:r>
              <a:rPr sz="2400" spc="-50" dirty="0">
                <a:latin typeface="Arial"/>
                <a:cs typeface="Arial"/>
              </a:rPr>
              <a:t> </a:t>
            </a:r>
            <a:r>
              <a:rPr sz="2400" dirty="0">
                <a:latin typeface="Arial"/>
                <a:cs typeface="Arial"/>
              </a:rPr>
              <a:t>says</a:t>
            </a:r>
            <a:r>
              <a:rPr sz="2400" spc="-50" dirty="0">
                <a:latin typeface="Arial"/>
                <a:cs typeface="Arial"/>
              </a:rPr>
              <a:t> </a:t>
            </a:r>
            <a:r>
              <a:rPr sz="2400" spc="-10" dirty="0">
                <a:latin typeface="Arial"/>
                <a:cs typeface="Arial"/>
              </a:rPr>
              <a:t>"Go…"</a:t>
            </a:r>
            <a:endParaRPr sz="2400" dirty="0">
              <a:latin typeface="Arial"/>
              <a:cs typeface="Arial"/>
            </a:endParaRPr>
          </a:p>
          <a:p>
            <a:pPr marL="527685" marR="304165" indent="-515620">
              <a:lnSpc>
                <a:spcPct val="80000"/>
              </a:lnSpc>
              <a:spcBef>
                <a:spcPts val="1010"/>
              </a:spcBef>
              <a:buAutoNum type="arabicPeriod"/>
              <a:tabLst>
                <a:tab pos="527685" algn="l"/>
              </a:tabLst>
            </a:pPr>
            <a:r>
              <a:rPr sz="2400" dirty="0">
                <a:latin typeface="Arial"/>
                <a:cs typeface="Arial"/>
              </a:rPr>
              <a:t>Check</a:t>
            </a:r>
            <a:r>
              <a:rPr sz="2400" spc="-40" dirty="0">
                <a:latin typeface="Arial"/>
                <a:cs typeface="Arial"/>
              </a:rPr>
              <a:t> </a:t>
            </a:r>
            <a:r>
              <a:rPr sz="2400" dirty="0">
                <a:latin typeface="Arial"/>
                <a:cs typeface="Arial"/>
              </a:rPr>
              <a:t>the</a:t>
            </a:r>
            <a:r>
              <a:rPr sz="2400" spc="-35" dirty="0">
                <a:latin typeface="Arial"/>
                <a:cs typeface="Arial"/>
              </a:rPr>
              <a:t> </a:t>
            </a:r>
            <a:r>
              <a:rPr sz="2400" dirty="0">
                <a:latin typeface="Arial"/>
                <a:cs typeface="Arial"/>
              </a:rPr>
              <a:t>box</a:t>
            </a:r>
            <a:r>
              <a:rPr sz="2400" spc="-50" dirty="0">
                <a:latin typeface="Arial"/>
                <a:cs typeface="Arial"/>
              </a:rPr>
              <a:t> </a:t>
            </a:r>
            <a:r>
              <a:rPr sz="2400" dirty="0">
                <a:latin typeface="Arial"/>
                <a:cs typeface="Arial"/>
              </a:rPr>
              <a:t>next</a:t>
            </a:r>
            <a:r>
              <a:rPr sz="2400" spc="-35" dirty="0">
                <a:latin typeface="Arial"/>
                <a:cs typeface="Arial"/>
              </a:rPr>
              <a:t> </a:t>
            </a:r>
            <a:r>
              <a:rPr sz="2400" spc="-25" dirty="0">
                <a:latin typeface="Arial"/>
                <a:cs typeface="Arial"/>
              </a:rPr>
              <a:t>to </a:t>
            </a:r>
            <a:r>
              <a:rPr sz="2400" dirty="0">
                <a:latin typeface="Arial"/>
                <a:cs typeface="Arial"/>
              </a:rPr>
              <a:t>"Analysis</a:t>
            </a:r>
            <a:r>
              <a:rPr sz="2400" spc="-140" dirty="0">
                <a:latin typeface="Arial"/>
                <a:cs typeface="Arial"/>
              </a:rPr>
              <a:t> </a:t>
            </a:r>
            <a:r>
              <a:rPr sz="2400" spc="-30" dirty="0">
                <a:latin typeface="Arial"/>
                <a:cs typeface="Arial"/>
              </a:rPr>
              <a:t>ToolPak"</a:t>
            </a:r>
            <a:r>
              <a:rPr sz="2400" spc="-70" dirty="0">
                <a:latin typeface="Arial"/>
                <a:cs typeface="Arial"/>
              </a:rPr>
              <a:t> </a:t>
            </a:r>
            <a:r>
              <a:rPr sz="2400" dirty="0">
                <a:latin typeface="Arial"/>
                <a:cs typeface="Arial"/>
              </a:rPr>
              <a:t>and</a:t>
            </a:r>
            <a:r>
              <a:rPr sz="2400" spc="-90" dirty="0">
                <a:latin typeface="Arial"/>
                <a:cs typeface="Arial"/>
              </a:rPr>
              <a:t> </a:t>
            </a:r>
            <a:r>
              <a:rPr sz="2400" spc="-20" dirty="0">
                <a:latin typeface="Arial"/>
                <a:cs typeface="Arial"/>
              </a:rPr>
              <a:t>then </a:t>
            </a:r>
            <a:r>
              <a:rPr sz="2400" dirty="0">
                <a:latin typeface="Arial"/>
                <a:cs typeface="Arial"/>
              </a:rPr>
              <a:t>click</a:t>
            </a:r>
            <a:r>
              <a:rPr sz="2400" spc="-50" dirty="0">
                <a:latin typeface="Arial"/>
                <a:cs typeface="Arial"/>
              </a:rPr>
              <a:t> </a:t>
            </a:r>
            <a:r>
              <a:rPr sz="2400" spc="-20" dirty="0">
                <a:latin typeface="Arial"/>
                <a:cs typeface="Arial"/>
              </a:rPr>
              <a:t>"OK".</a:t>
            </a:r>
            <a:endParaRPr sz="2400" dirty="0">
              <a:latin typeface="Arial"/>
              <a:cs typeface="Arial"/>
            </a:endParaRPr>
          </a:p>
          <a:p>
            <a:pPr marL="527685" marR="34925" indent="-515620">
              <a:lnSpc>
                <a:spcPct val="80000"/>
              </a:lnSpc>
              <a:spcBef>
                <a:spcPts val="1000"/>
              </a:spcBef>
              <a:buAutoNum type="arabicPeriod"/>
              <a:tabLst>
                <a:tab pos="527685" algn="l"/>
              </a:tabLst>
            </a:pPr>
            <a:r>
              <a:rPr sz="2400" dirty="0">
                <a:latin typeface="Arial"/>
                <a:cs typeface="Arial"/>
              </a:rPr>
              <a:t>When</a:t>
            </a:r>
            <a:r>
              <a:rPr sz="2400" spc="-40" dirty="0">
                <a:latin typeface="Arial"/>
                <a:cs typeface="Arial"/>
              </a:rPr>
              <a:t> </a:t>
            </a:r>
            <a:r>
              <a:rPr sz="2400" dirty="0">
                <a:latin typeface="Arial"/>
                <a:cs typeface="Arial"/>
              </a:rPr>
              <a:t>enabled,</a:t>
            </a:r>
            <a:r>
              <a:rPr sz="2400" spc="-25" dirty="0">
                <a:latin typeface="Arial"/>
                <a:cs typeface="Arial"/>
              </a:rPr>
              <a:t> </a:t>
            </a:r>
            <a:r>
              <a:rPr sz="2400" dirty="0">
                <a:latin typeface="Arial"/>
                <a:cs typeface="Arial"/>
              </a:rPr>
              <a:t>it</a:t>
            </a:r>
            <a:r>
              <a:rPr sz="2400" spc="-55" dirty="0">
                <a:latin typeface="Arial"/>
                <a:cs typeface="Arial"/>
              </a:rPr>
              <a:t> </a:t>
            </a:r>
            <a:r>
              <a:rPr sz="2400" dirty="0">
                <a:latin typeface="Arial"/>
                <a:cs typeface="Arial"/>
              </a:rPr>
              <a:t>should</a:t>
            </a:r>
            <a:r>
              <a:rPr sz="2400" spc="-35" dirty="0">
                <a:latin typeface="Arial"/>
                <a:cs typeface="Arial"/>
              </a:rPr>
              <a:t> </a:t>
            </a:r>
            <a:r>
              <a:rPr sz="2400" dirty="0">
                <a:latin typeface="Arial"/>
                <a:cs typeface="Arial"/>
              </a:rPr>
              <a:t>be</a:t>
            </a:r>
            <a:r>
              <a:rPr sz="2400" spc="-35" dirty="0">
                <a:latin typeface="Arial"/>
                <a:cs typeface="Arial"/>
              </a:rPr>
              <a:t> </a:t>
            </a:r>
            <a:r>
              <a:rPr sz="2400" spc="-25" dirty="0">
                <a:latin typeface="Arial"/>
                <a:cs typeface="Arial"/>
              </a:rPr>
              <a:t>in </a:t>
            </a:r>
            <a:r>
              <a:rPr sz="2400" dirty="0">
                <a:latin typeface="Arial"/>
                <a:cs typeface="Arial"/>
              </a:rPr>
              <a:t>the</a:t>
            </a:r>
            <a:r>
              <a:rPr sz="2400" spc="-50" dirty="0">
                <a:latin typeface="Arial"/>
                <a:cs typeface="Arial"/>
              </a:rPr>
              <a:t> </a:t>
            </a:r>
            <a:r>
              <a:rPr sz="2400" dirty="0">
                <a:latin typeface="Arial"/>
                <a:cs typeface="Arial"/>
              </a:rPr>
              <a:t>"Data"</a:t>
            </a:r>
            <a:r>
              <a:rPr sz="2400" spc="-40" dirty="0">
                <a:latin typeface="Arial"/>
                <a:cs typeface="Arial"/>
              </a:rPr>
              <a:t> </a:t>
            </a:r>
            <a:r>
              <a:rPr sz="2400" dirty="0">
                <a:latin typeface="Arial"/>
                <a:cs typeface="Arial"/>
              </a:rPr>
              <a:t>ribbon</a:t>
            </a:r>
            <a:r>
              <a:rPr sz="2400" spc="-45" dirty="0">
                <a:latin typeface="Arial"/>
                <a:cs typeface="Arial"/>
              </a:rPr>
              <a:t> </a:t>
            </a:r>
            <a:r>
              <a:rPr sz="2400" spc="-20" dirty="0">
                <a:latin typeface="Arial"/>
                <a:cs typeface="Arial"/>
              </a:rPr>
              <a:t>menu.</a:t>
            </a:r>
            <a:endParaRPr sz="2400" dirty="0">
              <a:latin typeface="Arial"/>
              <a:cs typeface="Arial"/>
            </a:endParaRPr>
          </a:p>
        </p:txBody>
      </p:sp>
      <p:grpSp>
        <p:nvGrpSpPr>
          <p:cNvPr id="4" name="object 4">
            <a:extLst>
              <a:ext uri="{C183D7F6-B498-43B3-948B-1728B52AA6E4}">
                <adec:decorative xmlns:adec="http://schemas.microsoft.com/office/drawing/2017/decorative" val="1"/>
              </a:ext>
            </a:extLst>
          </p:cNvPr>
          <p:cNvGrpSpPr/>
          <p:nvPr/>
        </p:nvGrpSpPr>
        <p:grpSpPr>
          <a:xfrm>
            <a:off x="6477000" y="631158"/>
            <a:ext cx="4762500" cy="5874798"/>
            <a:chOff x="6591300" y="1027176"/>
            <a:chExt cx="5515610" cy="5478780"/>
          </a:xfrm>
        </p:grpSpPr>
        <p:pic>
          <p:nvPicPr>
            <p:cNvPr id="5" name="object 5"/>
            <p:cNvPicPr/>
            <p:nvPr/>
          </p:nvPicPr>
          <p:blipFill>
            <a:blip r:embed="rId2" cstate="print"/>
            <a:stretch>
              <a:fillRect/>
            </a:stretch>
          </p:blipFill>
          <p:spPr>
            <a:xfrm>
              <a:off x="6591300" y="1027176"/>
              <a:ext cx="5515355" cy="5478779"/>
            </a:xfrm>
            <a:prstGeom prst="rect">
              <a:avLst/>
            </a:prstGeom>
          </p:spPr>
        </p:pic>
        <p:sp>
          <p:nvSpPr>
            <p:cNvPr id="6" name="object 6"/>
            <p:cNvSpPr/>
            <p:nvPr/>
          </p:nvSpPr>
          <p:spPr>
            <a:xfrm>
              <a:off x="8165591" y="5602223"/>
              <a:ext cx="3048000" cy="520065"/>
            </a:xfrm>
            <a:custGeom>
              <a:avLst/>
              <a:gdLst/>
              <a:ahLst/>
              <a:cxnLst/>
              <a:rect l="l" t="t" r="r" b="b"/>
              <a:pathLst>
                <a:path w="3048000" h="520064">
                  <a:moveTo>
                    <a:pt x="0" y="0"/>
                  </a:moveTo>
                  <a:lnTo>
                    <a:pt x="3048000" y="0"/>
                  </a:lnTo>
                  <a:lnTo>
                    <a:pt x="3048000" y="519684"/>
                  </a:lnTo>
                  <a:lnTo>
                    <a:pt x="0" y="519684"/>
                  </a:lnTo>
                  <a:lnTo>
                    <a:pt x="0" y="0"/>
                  </a:lnTo>
                  <a:close/>
                </a:path>
              </a:pathLst>
            </a:custGeom>
            <a:ln w="57150">
              <a:solidFill>
                <a:srgbClr val="FF0000"/>
              </a:solidFill>
            </a:ln>
          </p:spPr>
          <p:txBody>
            <a:bodyPr wrap="square" lIns="0" tIns="0" rIns="0" bIns="0" rtlCol="0"/>
            <a:lstStyle/>
            <a:p>
              <a:endParaRPr/>
            </a:p>
          </p:txBody>
        </p:sp>
      </p:grpSp>
      <p:pic>
        <p:nvPicPr>
          <p:cNvPr id="7" name="Picture 6">
            <a:extLst>
              <a:ext uri="{FF2B5EF4-FFF2-40B4-BE49-F238E27FC236}">
                <a16:creationId xmlns:a16="http://schemas.microsoft.com/office/drawing/2014/main" id="{052296A8-0576-5C61-AE22-84E4B1BC1CB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39280" y="6451145"/>
            <a:ext cx="983200" cy="309708"/>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916939" y="631158"/>
            <a:ext cx="6259830" cy="696595"/>
          </a:xfrm>
          <a:prstGeom prst="rect">
            <a:avLst/>
          </a:prstGeom>
        </p:spPr>
        <p:txBody>
          <a:bodyPr vert="horz" wrap="square" lIns="0" tIns="13335" rIns="0" bIns="0" rtlCol="0">
            <a:spAutoFit/>
          </a:bodyPr>
          <a:lstStyle/>
          <a:p>
            <a:pPr marL="12700">
              <a:lnSpc>
                <a:spcPct val="100000"/>
              </a:lnSpc>
              <a:spcBef>
                <a:spcPts val="105"/>
              </a:spcBef>
            </a:pPr>
            <a:r>
              <a:rPr dirty="0"/>
              <a:t>Analysis</a:t>
            </a:r>
            <a:r>
              <a:rPr spc="-130" dirty="0"/>
              <a:t> </a:t>
            </a:r>
            <a:r>
              <a:rPr dirty="0"/>
              <a:t>Limitations:</a:t>
            </a:r>
            <a:r>
              <a:rPr spc="-200" dirty="0"/>
              <a:t> </a:t>
            </a:r>
            <a:r>
              <a:rPr spc="-425" dirty="0"/>
              <a:t>T</a:t>
            </a:r>
            <a:r>
              <a:rPr spc="60" dirty="0"/>
              <a:t>e</a:t>
            </a:r>
            <a:r>
              <a:rPr spc="75" dirty="0"/>
              <a:t>xt</a:t>
            </a:r>
          </a:p>
        </p:txBody>
      </p:sp>
      <p:sp>
        <p:nvSpPr>
          <p:cNvPr id="3" name="object 3"/>
          <p:cNvSpPr txBox="1">
            <a:spLocks noGrp="1"/>
          </p:cNvSpPr>
          <p:nvPr>
            <p:ph type="body" idx="1"/>
          </p:nvPr>
        </p:nvSpPr>
        <p:spPr>
          <a:xfrm>
            <a:off x="921604" y="1600200"/>
            <a:ext cx="10228580" cy="4327525"/>
          </a:xfrm>
          <a:prstGeom prst="rect">
            <a:avLst/>
          </a:prstGeom>
        </p:spPr>
        <p:txBody>
          <a:bodyPr vert="horz" wrap="square" lIns="0" tIns="96520" rIns="0" bIns="0" rtlCol="0">
            <a:spAutoFit/>
          </a:bodyPr>
          <a:lstStyle/>
          <a:p>
            <a:pPr marL="240029" indent="-227329">
              <a:lnSpc>
                <a:spcPct val="100000"/>
              </a:lnSpc>
              <a:spcBef>
                <a:spcPts val="760"/>
              </a:spcBef>
              <a:buChar char="•"/>
              <a:tabLst>
                <a:tab pos="240029" algn="l"/>
              </a:tabLst>
            </a:pPr>
            <a:r>
              <a:rPr dirty="0"/>
              <a:t>String</a:t>
            </a:r>
            <a:r>
              <a:rPr spc="-30" dirty="0"/>
              <a:t> </a:t>
            </a:r>
            <a:r>
              <a:rPr dirty="0"/>
              <a:t>data</a:t>
            </a:r>
            <a:r>
              <a:rPr spc="-30" dirty="0"/>
              <a:t> </a:t>
            </a:r>
            <a:r>
              <a:rPr dirty="0"/>
              <a:t>is</a:t>
            </a:r>
            <a:r>
              <a:rPr spc="-35" dirty="0"/>
              <a:t> </a:t>
            </a:r>
            <a:r>
              <a:rPr dirty="0"/>
              <a:t>hard</a:t>
            </a:r>
            <a:r>
              <a:rPr spc="-30" dirty="0"/>
              <a:t> </a:t>
            </a:r>
            <a:r>
              <a:rPr dirty="0"/>
              <a:t>to</a:t>
            </a:r>
            <a:r>
              <a:rPr spc="-25" dirty="0"/>
              <a:t> </a:t>
            </a:r>
            <a:r>
              <a:rPr spc="-10" dirty="0"/>
              <a:t>analyze</a:t>
            </a:r>
          </a:p>
          <a:p>
            <a:pPr marL="240029" indent="-227329">
              <a:lnSpc>
                <a:spcPct val="100000"/>
              </a:lnSpc>
              <a:spcBef>
                <a:spcPts val="660"/>
              </a:spcBef>
              <a:buChar char="•"/>
              <a:tabLst>
                <a:tab pos="240029" algn="l"/>
              </a:tabLst>
            </a:pPr>
            <a:r>
              <a:rPr dirty="0"/>
              <a:t>Binary</a:t>
            </a:r>
            <a:r>
              <a:rPr spc="-45" dirty="0"/>
              <a:t> </a:t>
            </a:r>
            <a:r>
              <a:rPr dirty="0"/>
              <a:t>strings</a:t>
            </a:r>
            <a:r>
              <a:rPr spc="-50" dirty="0"/>
              <a:t> </a:t>
            </a:r>
            <a:r>
              <a:rPr dirty="0"/>
              <a:t>(yes/no,</a:t>
            </a:r>
            <a:r>
              <a:rPr spc="-55" dirty="0"/>
              <a:t> </a:t>
            </a:r>
            <a:r>
              <a:rPr dirty="0"/>
              <a:t>true/false)</a:t>
            </a:r>
            <a:r>
              <a:rPr spc="-50" dirty="0"/>
              <a:t> </a:t>
            </a:r>
            <a:r>
              <a:rPr dirty="0"/>
              <a:t>can</a:t>
            </a:r>
            <a:r>
              <a:rPr spc="-40" dirty="0"/>
              <a:t> </a:t>
            </a:r>
            <a:r>
              <a:rPr dirty="0"/>
              <a:t>be</a:t>
            </a:r>
            <a:r>
              <a:rPr spc="-40" dirty="0"/>
              <a:t> </a:t>
            </a:r>
            <a:r>
              <a:rPr dirty="0"/>
              <a:t>mapped</a:t>
            </a:r>
            <a:r>
              <a:rPr spc="-30" dirty="0"/>
              <a:t> </a:t>
            </a:r>
            <a:r>
              <a:rPr dirty="0"/>
              <a:t>to</a:t>
            </a:r>
            <a:r>
              <a:rPr spc="-45" dirty="0"/>
              <a:t> </a:t>
            </a:r>
            <a:r>
              <a:rPr dirty="0"/>
              <a:t>0</a:t>
            </a:r>
            <a:r>
              <a:rPr spc="-50" dirty="0"/>
              <a:t> </a:t>
            </a:r>
            <a:r>
              <a:rPr dirty="0"/>
              <a:t>and</a:t>
            </a:r>
            <a:r>
              <a:rPr spc="-30" dirty="0"/>
              <a:t> </a:t>
            </a:r>
            <a:r>
              <a:rPr spc="-50" dirty="0"/>
              <a:t>1</a:t>
            </a:r>
          </a:p>
          <a:p>
            <a:pPr marL="240029" marR="5080" indent="-227329">
              <a:lnSpc>
                <a:spcPts val="3030"/>
              </a:lnSpc>
              <a:spcBef>
                <a:spcPts val="1045"/>
              </a:spcBef>
              <a:buChar char="•"/>
              <a:tabLst>
                <a:tab pos="241300" algn="l"/>
              </a:tabLst>
            </a:pPr>
            <a:r>
              <a:rPr dirty="0"/>
              <a:t>Categories</a:t>
            </a:r>
            <a:r>
              <a:rPr spc="-55" dirty="0"/>
              <a:t> </a:t>
            </a:r>
            <a:r>
              <a:rPr dirty="0"/>
              <a:t>with</a:t>
            </a:r>
            <a:r>
              <a:rPr spc="-60" dirty="0"/>
              <a:t> </a:t>
            </a:r>
            <a:r>
              <a:rPr dirty="0"/>
              <a:t>some</a:t>
            </a:r>
            <a:r>
              <a:rPr spc="-50" dirty="0"/>
              <a:t> </a:t>
            </a:r>
            <a:r>
              <a:rPr dirty="0"/>
              <a:t>defined</a:t>
            </a:r>
            <a:r>
              <a:rPr spc="-60" dirty="0"/>
              <a:t> </a:t>
            </a:r>
            <a:r>
              <a:rPr dirty="0"/>
              <a:t>order</a:t>
            </a:r>
            <a:r>
              <a:rPr spc="-60" dirty="0"/>
              <a:t> </a:t>
            </a:r>
            <a:r>
              <a:rPr dirty="0"/>
              <a:t>can</a:t>
            </a:r>
            <a:r>
              <a:rPr spc="-60" dirty="0"/>
              <a:t> </a:t>
            </a:r>
            <a:r>
              <a:rPr dirty="0"/>
              <a:t>sometimes</a:t>
            </a:r>
            <a:r>
              <a:rPr spc="-55" dirty="0"/>
              <a:t> </a:t>
            </a:r>
            <a:r>
              <a:rPr dirty="0"/>
              <a:t>be</a:t>
            </a:r>
            <a:r>
              <a:rPr spc="-60" dirty="0"/>
              <a:t> </a:t>
            </a:r>
            <a:r>
              <a:rPr spc="-10" dirty="0"/>
              <a:t>mapped 	</a:t>
            </a:r>
            <a:r>
              <a:rPr dirty="0"/>
              <a:t>to</a:t>
            </a:r>
            <a:r>
              <a:rPr spc="-25" dirty="0"/>
              <a:t> </a:t>
            </a:r>
            <a:r>
              <a:rPr spc="-10" dirty="0"/>
              <a:t>integers</a:t>
            </a:r>
          </a:p>
          <a:p>
            <a:pPr marL="697230" lvl="1" indent="-227329">
              <a:lnSpc>
                <a:spcPct val="100000"/>
              </a:lnSpc>
              <a:spcBef>
                <a:spcPts val="170"/>
              </a:spcBef>
              <a:buChar char="•"/>
              <a:tabLst>
                <a:tab pos="697230" algn="l"/>
              </a:tabLst>
            </a:pPr>
            <a:r>
              <a:rPr sz="2400" dirty="0">
                <a:latin typeface="Arial"/>
                <a:cs typeface="Arial"/>
              </a:rPr>
              <a:t>Freshman,</a:t>
            </a:r>
            <a:r>
              <a:rPr sz="2400" spc="-135" dirty="0">
                <a:latin typeface="Arial"/>
                <a:cs typeface="Arial"/>
              </a:rPr>
              <a:t> </a:t>
            </a:r>
            <a:r>
              <a:rPr sz="2400" dirty="0">
                <a:latin typeface="Arial"/>
                <a:cs typeface="Arial"/>
              </a:rPr>
              <a:t>Sophomore,</a:t>
            </a:r>
            <a:r>
              <a:rPr sz="2400" spc="-110" dirty="0">
                <a:latin typeface="Arial"/>
                <a:cs typeface="Arial"/>
              </a:rPr>
              <a:t> </a:t>
            </a:r>
            <a:r>
              <a:rPr sz="2400" spc="-10" dirty="0">
                <a:latin typeface="Arial"/>
                <a:cs typeface="Arial"/>
              </a:rPr>
              <a:t>Junior,</a:t>
            </a:r>
            <a:r>
              <a:rPr sz="2400" spc="-110" dirty="0">
                <a:latin typeface="Arial"/>
                <a:cs typeface="Arial"/>
              </a:rPr>
              <a:t> </a:t>
            </a:r>
            <a:r>
              <a:rPr sz="2400" spc="-10" dirty="0">
                <a:latin typeface="Arial"/>
                <a:cs typeface="Arial"/>
              </a:rPr>
              <a:t>Senior</a:t>
            </a:r>
            <a:endParaRPr sz="2400" dirty="0">
              <a:latin typeface="Arial"/>
              <a:cs typeface="Arial"/>
            </a:endParaRPr>
          </a:p>
          <a:p>
            <a:pPr marL="697230" lvl="1" indent="-227329">
              <a:lnSpc>
                <a:spcPct val="100000"/>
              </a:lnSpc>
              <a:spcBef>
                <a:spcPts val="215"/>
              </a:spcBef>
              <a:buChar char="•"/>
              <a:tabLst>
                <a:tab pos="697230" algn="l"/>
              </a:tabLst>
            </a:pPr>
            <a:r>
              <a:rPr sz="2400" spc="-10" dirty="0">
                <a:latin typeface="Arial"/>
                <a:cs typeface="Arial"/>
              </a:rPr>
              <a:t>Strongly</a:t>
            </a:r>
            <a:r>
              <a:rPr sz="2400" spc="-160" dirty="0">
                <a:latin typeface="Arial"/>
                <a:cs typeface="Arial"/>
              </a:rPr>
              <a:t> </a:t>
            </a:r>
            <a:r>
              <a:rPr sz="2400" spc="-10" dirty="0">
                <a:latin typeface="Arial"/>
                <a:cs typeface="Arial"/>
              </a:rPr>
              <a:t>Agree,</a:t>
            </a:r>
            <a:r>
              <a:rPr sz="2400" spc="-155" dirty="0">
                <a:latin typeface="Arial"/>
                <a:cs typeface="Arial"/>
              </a:rPr>
              <a:t> </a:t>
            </a:r>
            <a:r>
              <a:rPr sz="2400" dirty="0">
                <a:latin typeface="Arial"/>
                <a:cs typeface="Arial"/>
              </a:rPr>
              <a:t>Agree,</a:t>
            </a:r>
            <a:r>
              <a:rPr sz="2400" spc="-90" dirty="0">
                <a:latin typeface="Arial"/>
                <a:cs typeface="Arial"/>
              </a:rPr>
              <a:t> </a:t>
            </a:r>
            <a:r>
              <a:rPr sz="2400" dirty="0">
                <a:latin typeface="Arial"/>
                <a:cs typeface="Arial"/>
              </a:rPr>
              <a:t>Disagree,</a:t>
            </a:r>
            <a:r>
              <a:rPr sz="2400" spc="-35" dirty="0">
                <a:latin typeface="Arial"/>
                <a:cs typeface="Arial"/>
              </a:rPr>
              <a:t> </a:t>
            </a:r>
            <a:r>
              <a:rPr sz="2400" dirty="0">
                <a:latin typeface="Arial"/>
                <a:cs typeface="Arial"/>
              </a:rPr>
              <a:t>Strongly</a:t>
            </a:r>
            <a:r>
              <a:rPr sz="2400" spc="-60" dirty="0">
                <a:latin typeface="Arial"/>
                <a:cs typeface="Arial"/>
              </a:rPr>
              <a:t> </a:t>
            </a:r>
            <a:r>
              <a:rPr sz="2400" spc="-10" dirty="0">
                <a:latin typeface="Arial"/>
                <a:cs typeface="Arial"/>
              </a:rPr>
              <a:t>Disagree</a:t>
            </a:r>
            <a:endParaRPr sz="2400" dirty="0">
              <a:latin typeface="Arial"/>
              <a:cs typeface="Arial"/>
            </a:endParaRPr>
          </a:p>
          <a:p>
            <a:pPr marL="240029" marR="306705" indent="-227329">
              <a:lnSpc>
                <a:spcPts val="3030"/>
              </a:lnSpc>
              <a:spcBef>
                <a:spcPts val="1019"/>
              </a:spcBef>
              <a:buChar char="•"/>
              <a:tabLst>
                <a:tab pos="241300" algn="l"/>
              </a:tabLst>
            </a:pPr>
            <a:r>
              <a:rPr dirty="0"/>
              <a:t>Our</a:t>
            </a:r>
            <a:r>
              <a:rPr spc="-35" dirty="0"/>
              <a:t> </a:t>
            </a:r>
            <a:r>
              <a:rPr dirty="0"/>
              <a:t>“Rain”</a:t>
            </a:r>
            <a:r>
              <a:rPr spc="-25" dirty="0"/>
              <a:t> </a:t>
            </a:r>
            <a:r>
              <a:rPr dirty="0"/>
              <a:t>column</a:t>
            </a:r>
            <a:r>
              <a:rPr spc="-20" dirty="0"/>
              <a:t> </a:t>
            </a:r>
            <a:r>
              <a:rPr dirty="0"/>
              <a:t>is</a:t>
            </a:r>
            <a:r>
              <a:rPr spc="-45" dirty="0"/>
              <a:t> </a:t>
            </a:r>
            <a:r>
              <a:rPr dirty="0"/>
              <a:t>a</a:t>
            </a:r>
            <a:r>
              <a:rPr spc="-30" dirty="0"/>
              <a:t> </a:t>
            </a:r>
            <a:r>
              <a:rPr dirty="0"/>
              <a:t>binary</a:t>
            </a:r>
            <a:r>
              <a:rPr spc="-35" dirty="0"/>
              <a:t> </a:t>
            </a:r>
            <a:r>
              <a:rPr dirty="0"/>
              <a:t>yes/no,</a:t>
            </a:r>
            <a:r>
              <a:rPr spc="-45" dirty="0"/>
              <a:t> </a:t>
            </a:r>
            <a:r>
              <a:rPr dirty="0"/>
              <a:t>so</a:t>
            </a:r>
            <a:r>
              <a:rPr spc="-40" dirty="0"/>
              <a:t> </a:t>
            </a:r>
            <a:r>
              <a:rPr dirty="0"/>
              <a:t>it</a:t>
            </a:r>
            <a:r>
              <a:rPr spc="-35" dirty="0"/>
              <a:t> </a:t>
            </a:r>
            <a:r>
              <a:rPr dirty="0"/>
              <a:t>is</a:t>
            </a:r>
            <a:r>
              <a:rPr spc="-40" dirty="0"/>
              <a:t> </a:t>
            </a:r>
            <a:r>
              <a:rPr dirty="0"/>
              <a:t>coded</a:t>
            </a:r>
            <a:r>
              <a:rPr spc="-35" dirty="0"/>
              <a:t> </a:t>
            </a:r>
            <a:r>
              <a:rPr dirty="0"/>
              <a:t>as</a:t>
            </a:r>
            <a:r>
              <a:rPr spc="-30" dirty="0"/>
              <a:t> </a:t>
            </a:r>
            <a:r>
              <a:rPr dirty="0"/>
              <a:t>1s</a:t>
            </a:r>
            <a:r>
              <a:rPr spc="-45" dirty="0"/>
              <a:t> </a:t>
            </a:r>
            <a:r>
              <a:rPr spc="-25" dirty="0"/>
              <a:t>and 	0s</a:t>
            </a:r>
          </a:p>
          <a:p>
            <a:pPr marL="240029" indent="-227329">
              <a:lnSpc>
                <a:spcPct val="100000"/>
              </a:lnSpc>
              <a:spcBef>
                <a:spcPts val="620"/>
              </a:spcBef>
              <a:buChar char="•"/>
              <a:tabLst>
                <a:tab pos="240029" algn="l"/>
              </a:tabLst>
            </a:pPr>
            <a:r>
              <a:rPr dirty="0"/>
              <a:t>Weekday</a:t>
            </a:r>
            <a:r>
              <a:rPr spc="-65" dirty="0"/>
              <a:t> </a:t>
            </a:r>
            <a:r>
              <a:rPr dirty="0"/>
              <a:t>and</a:t>
            </a:r>
            <a:r>
              <a:rPr spc="-40" dirty="0"/>
              <a:t> </a:t>
            </a:r>
            <a:r>
              <a:rPr dirty="0"/>
              <a:t>Location</a:t>
            </a:r>
            <a:r>
              <a:rPr spc="-55" dirty="0"/>
              <a:t> </a:t>
            </a:r>
            <a:r>
              <a:rPr dirty="0"/>
              <a:t>can’t</a:t>
            </a:r>
            <a:r>
              <a:rPr spc="-65" dirty="0"/>
              <a:t> </a:t>
            </a:r>
            <a:r>
              <a:rPr dirty="0"/>
              <a:t>be</a:t>
            </a:r>
            <a:r>
              <a:rPr spc="-50" dirty="0"/>
              <a:t> </a:t>
            </a:r>
            <a:r>
              <a:rPr dirty="0"/>
              <a:t>mapped</a:t>
            </a:r>
            <a:r>
              <a:rPr spc="-45" dirty="0"/>
              <a:t> </a:t>
            </a:r>
            <a:r>
              <a:rPr dirty="0"/>
              <a:t>to</a:t>
            </a:r>
            <a:r>
              <a:rPr spc="-50" dirty="0"/>
              <a:t> </a:t>
            </a:r>
            <a:r>
              <a:rPr dirty="0"/>
              <a:t>numbers</a:t>
            </a:r>
            <a:r>
              <a:rPr spc="-45" dirty="0"/>
              <a:t> </a:t>
            </a:r>
            <a:r>
              <a:rPr dirty="0"/>
              <a:t>as</a:t>
            </a:r>
            <a:r>
              <a:rPr spc="-60" dirty="0"/>
              <a:t> </a:t>
            </a:r>
            <a:r>
              <a:rPr spc="-10" dirty="0"/>
              <a:t>easily</a:t>
            </a:r>
          </a:p>
        </p:txBody>
      </p:sp>
      <p:pic>
        <p:nvPicPr>
          <p:cNvPr id="4" name="Picture 3">
            <a:extLst>
              <a:ext uri="{FF2B5EF4-FFF2-40B4-BE49-F238E27FC236}">
                <a16:creationId xmlns:a16="http://schemas.microsoft.com/office/drawing/2014/main" id="{9F245639-6BC6-8099-515F-839D8DECAD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916939" y="329406"/>
            <a:ext cx="9902190" cy="995271"/>
          </a:xfrm>
          <a:prstGeom prst="rect">
            <a:avLst/>
          </a:prstGeom>
        </p:spPr>
        <p:txBody>
          <a:bodyPr vert="horz" wrap="square" lIns="0" tIns="315086" rIns="0" bIns="0" rtlCol="0">
            <a:spAutoFit/>
          </a:bodyPr>
          <a:lstStyle/>
          <a:p>
            <a:pPr marL="12700">
              <a:lnSpc>
                <a:spcPct val="100000"/>
              </a:lnSpc>
              <a:spcBef>
                <a:spcPts val="105"/>
              </a:spcBef>
            </a:pPr>
            <a:r>
              <a:rPr spc="-10" dirty="0"/>
              <a:t>Correlation</a:t>
            </a:r>
            <a:r>
              <a:rPr lang="en-US" spc="-10" dirty="0"/>
              <a:t>:</a:t>
            </a:r>
            <a:endParaRPr spc="-10" dirty="0"/>
          </a:p>
        </p:txBody>
      </p:sp>
      <p:sp>
        <p:nvSpPr>
          <p:cNvPr id="3" name="object 3"/>
          <p:cNvSpPr txBox="1"/>
          <p:nvPr/>
        </p:nvSpPr>
        <p:spPr>
          <a:xfrm>
            <a:off x="916939" y="1524000"/>
            <a:ext cx="10338435" cy="4201160"/>
          </a:xfrm>
          <a:prstGeom prst="rect">
            <a:avLst/>
          </a:prstGeom>
        </p:spPr>
        <p:txBody>
          <a:bodyPr vert="horz" wrap="square" lIns="0" tIns="53975" rIns="0" bIns="0" rtlCol="0">
            <a:spAutoFit/>
          </a:bodyPr>
          <a:lstStyle/>
          <a:p>
            <a:pPr marL="240029" indent="-227329">
              <a:lnSpc>
                <a:spcPct val="100000"/>
              </a:lnSpc>
              <a:spcBef>
                <a:spcPts val="425"/>
              </a:spcBef>
              <a:buChar char="•"/>
              <a:tabLst>
                <a:tab pos="240029" algn="l"/>
              </a:tabLst>
            </a:pPr>
            <a:r>
              <a:rPr sz="2800" dirty="0">
                <a:latin typeface="Arial"/>
                <a:cs typeface="Arial"/>
              </a:rPr>
              <a:t>Helps</a:t>
            </a:r>
            <a:r>
              <a:rPr sz="2800" spc="-60" dirty="0">
                <a:latin typeface="Arial"/>
                <a:cs typeface="Arial"/>
              </a:rPr>
              <a:t> </a:t>
            </a:r>
            <a:r>
              <a:rPr sz="2800" dirty="0">
                <a:latin typeface="Arial"/>
                <a:cs typeface="Arial"/>
              </a:rPr>
              <a:t>describe</a:t>
            </a:r>
            <a:r>
              <a:rPr sz="2800" spc="-60" dirty="0">
                <a:latin typeface="Arial"/>
                <a:cs typeface="Arial"/>
              </a:rPr>
              <a:t> </a:t>
            </a:r>
            <a:r>
              <a:rPr sz="2800" dirty="0">
                <a:latin typeface="Arial"/>
                <a:cs typeface="Arial"/>
              </a:rPr>
              <a:t>a</a:t>
            </a:r>
            <a:r>
              <a:rPr sz="2800" spc="-55" dirty="0">
                <a:latin typeface="Arial"/>
                <a:cs typeface="Arial"/>
              </a:rPr>
              <a:t> </a:t>
            </a:r>
            <a:r>
              <a:rPr sz="2800" dirty="0">
                <a:latin typeface="Arial"/>
                <a:cs typeface="Arial"/>
              </a:rPr>
              <a:t>relationship</a:t>
            </a:r>
            <a:r>
              <a:rPr sz="2800" spc="-50" dirty="0">
                <a:latin typeface="Arial"/>
                <a:cs typeface="Arial"/>
              </a:rPr>
              <a:t> </a:t>
            </a:r>
            <a:r>
              <a:rPr sz="2800" dirty="0">
                <a:latin typeface="Arial"/>
                <a:cs typeface="Arial"/>
              </a:rPr>
              <a:t>between</a:t>
            </a:r>
            <a:r>
              <a:rPr sz="2800" spc="-45" dirty="0">
                <a:latin typeface="Arial"/>
                <a:cs typeface="Arial"/>
              </a:rPr>
              <a:t> </a:t>
            </a:r>
            <a:r>
              <a:rPr sz="2800" dirty="0">
                <a:latin typeface="Arial"/>
                <a:cs typeface="Arial"/>
              </a:rPr>
              <a:t>variables</a:t>
            </a:r>
            <a:r>
              <a:rPr sz="2800" spc="-60" dirty="0">
                <a:latin typeface="Arial"/>
                <a:cs typeface="Arial"/>
              </a:rPr>
              <a:t> </a:t>
            </a:r>
            <a:r>
              <a:rPr sz="2800" dirty="0">
                <a:latin typeface="Arial"/>
                <a:cs typeface="Arial"/>
              </a:rPr>
              <a:t>in</a:t>
            </a:r>
            <a:r>
              <a:rPr sz="2800" spc="-60" dirty="0">
                <a:latin typeface="Arial"/>
                <a:cs typeface="Arial"/>
              </a:rPr>
              <a:t> </a:t>
            </a:r>
            <a:r>
              <a:rPr sz="2800" dirty="0">
                <a:latin typeface="Arial"/>
                <a:cs typeface="Arial"/>
              </a:rPr>
              <a:t>your</a:t>
            </a:r>
            <a:r>
              <a:rPr sz="2800" spc="-65" dirty="0">
                <a:latin typeface="Arial"/>
                <a:cs typeface="Arial"/>
              </a:rPr>
              <a:t> </a:t>
            </a:r>
            <a:r>
              <a:rPr sz="2800" spc="-10" dirty="0">
                <a:latin typeface="Arial"/>
                <a:cs typeface="Arial"/>
              </a:rPr>
              <a:t>dataset.</a:t>
            </a:r>
            <a:endParaRPr sz="2800" dirty="0">
              <a:latin typeface="Arial"/>
              <a:cs typeface="Arial"/>
            </a:endParaRPr>
          </a:p>
          <a:p>
            <a:pPr marL="240029" marR="622935" indent="-227329">
              <a:lnSpc>
                <a:spcPct val="80000"/>
              </a:lnSpc>
              <a:spcBef>
                <a:spcPts val="994"/>
              </a:spcBef>
              <a:buChar char="•"/>
              <a:tabLst>
                <a:tab pos="241300" algn="l"/>
              </a:tabLst>
            </a:pPr>
            <a:r>
              <a:rPr sz="2800" dirty="0">
                <a:latin typeface="Arial"/>
                <a:cs typeface="Arial"/>
              </a:rPr>
              <a:t>A</a:t>
            </a:r>
            <a:r>
              <a:rPr sz="2800" spc="-195" dirty="0">
                <a:latin typeface="Arial"/>
                <a:cs typeface="Arial"/>
              </a:rPr>
              <a:t> </a:t>
            </a:r>
            <a:r>
              <a:rPr sz="2800" dirty="0">
                <a:latin typeface="Arial"/>
                <a:cs typeface="Arial"/>
              </a:rPr>
              <a:t>positive</a:t>
            </a:r>
            <a:r>
              <a:rPr sz="2800" spc="-70" dirty="0">
                <a:latin typeface="Arial"/>
                <a:cs typeface="Arial"/>
              </a:rPr>
              <a:t> </a:t>
            </a:r>
            <a:r>
              <a:rPr sz="2800" dirty="0">
                <a:latin typeface="Arial"/>
                <a:cs typeface="Arial"/>
              </a:rPr>
              <a:t>correlation</a:t>
            </a:r>
            <a:r>
              <a:rPr sz="2800" spc="-45" dirty="0">
                <a:latin typeface="Arial"/>
                <a:cs typeface="Arial"/>
              </a:rPr>
              <a:t> </a:t>
            </a:r>
            <a:r>
              <a:rPr sz="2800" dirty="0">
                <a:latin typeface="Arial"/>
                <a:cs typeface="Arial"/>
              </a:rPr>
              <a:t>means</a:t>
            </a:r>
            <a:r>
              <a:rPr sz="2800" spc="-50" dirty="0">
                <a:latin typeface="Arial"/>
                <a:cs typeface="Arial"/>
              </a:rPr>
              <a:t> </a:t>
            </a:r>
            <a:r>
              <a:rPr sz="2800" dirty="0">
                <a:latin typeface="Arial"/>
                <a:cs typeface="Arial"/>
              </a:rPr>
              <a:t>two</a:t>
            </a:r>
            <a:r>
              <a:rPr sz="2800" spc="-50" dirty="0">
                <a:latin typeface="Arial"/>
                <a:cs typeface="Arial"/>
              </a:rPr>
              <a:t> </a:t>
            </a:r>
            <a:r>
              <a:rPr sz="2800" dirty="0">
                <a:latin typeface="Arial"/>
                <a:cs typeface="Arial"/>
              </a:rPr>
              <a:t>variables</a:t>
            </a:r>
            <a:r>
              <a:rPr sz="2800" spc="-50" dirty="0">
                <a:latin typeface="Arial"/>
                <a:cs typeface="Arial"/>
              </a:rPr>
              <a:t> </a:t>
            </a:r>
            <a:r>
              <a:rPr sz="2800" dirty="0">
                <a:latin typeface="Arial"/>
                <a:cs typeface="Arial"/>
              </a:rPr>
              <a:t>will</a:t>
            </a:r>
            <a:r>
              <a:rPr sz="2800" spc="-45" dirty="0">
                <a:latin typeface="Arial"/>
                <a:cs typeface="Arial"/>
              </a:rPr>
              <a:t> </a:t>
            </a:r>
            <a:r>
              <a:rPr sz="2800" dirty="0">
                <a:latin typeface="Arial"/>
                <a:cs typeface="Arial"/>
              </a:rPr>
              <a:t>change</a:t>
            </a:r>
            <a:r>
              <a:rPr sz="2800" spc="-50" dirty="0">
                <a:latin typeface="Arial"/>
                <a:cs typeface="Arial"/>
              </a:rPr>
              <a:t> </a:t>
            </a:r>
            <a:r>
              <a:rPr sz="2800" dirty="0">
                <a:latin typeface="Arial"/>
                <a:cs typeface="Arial"/>
              </a:rPr>
              <a:t>in</a:t>
            </a:r>
            <a:r>
              <a:rPr sz="2800" spc="-50" dirty="0">
                <a:latin typeface="Arial"/>
                <a:cs typeface="Arial"/>
              </a:rPr>
              <a:t> </a:t>
            </a:r>
            <a:r>
              <a:rPr sz="2800" spc="-25" dirty="0">
                <a:latin typeface="Arial"/>
                <a:cs typeface="Arial"/>
              </a:rPr>
              <a:t>the 	</a:t>
            </a:r>
            <a:r>
              <a:rPr sz="2800" dirty="0">
                <a:latin typeface="Arial"/>
                <a:cs typeface="Arial"/>
              </a:rPr>
              <a:t>same</a:t>
            </a:r>
            <a:r>
              <a:rPr sz="2800" spc="-100" dirty="0">
                <a:latin typeface="Arial"/>
                <a:cs typeface="Arial"/>
              </a:rPr>
              <a:t> </a:t>
            </a:r>
            <a:r>
              <a:rPr sz="2800" dirty="0">
                <a:latin typeface="Arial"/>
                <a:cs typeface="Arial"/>
              </a:rPr>
              <a:t>direction</a:t>
            </a:r>
            <a:r>
              <a:rPr sz="2800" spc="-95" dirty="0">
                <a:latin typeface="Arial"/>
                <a:cs typeface="Arial"/>
              </a:rPr>
              <a:t> </a:t>
            </a:r>
            <a:r>
              <a:rPr sz="2800" dirty="0">
                <a:latin typeface="Arial"/>
                <a:cs typeface="Arial"/>
              </a:rPr>
              <a:t>(increase/decrease</a:t>
            </a:r>
            <a:r>
              <a:rPr sz="2800" spc="-90" dirty="0">
                <a:latin typeface="Arial"/>
                <a:cs typeface="Arial"/>
              </a:rPr>
              <a:t> </a:t>
            </a:r>
            <a:r>
              <a:rPr sz="2800" spc="-10" dirty="0">
                <a:latin typeface="Arial"/>
                <a:cs typeface="Arial"/>
              </a:rPr>
              <a:t>together).</a:t>
            </a:r>
            <a:endParaRPr sz="2800" dirty="0">
              <a:latin typeface="Arial"/>
              <a:cs typeface="Arial"/>
            </a:endParaRPr>
          </a:p>
          <a:p>
            <a:pPr marL="240029" marR="717550" indent="-227329">
              <a:lnSpc>
                <a:spcPct val="80000"/>
              </a:lnSpc>
              <a:spcBef>
                <a:spcPts val="1010"/>
              </a:spcBef>
              <a:buChar char="•"/>
              <a:tabLst>
                <a:tab pos="241300" algn="l"/>
              </a:tabLst>
            </a:pPr>
            <a:r>
              <a:rPr sz="2800" dirty="0">
                <a:latin typeface="Arial"/>
                <a:cs typeface="Arial"/>
              </a:rPr>
              <a:t>A</a:t>
            </a:r>
            <a:r>
              <a:rPr sz="2800" spc="-195" dirty="0">
                <a:latin typeface="Arial"/>
                <a:cs typeface="Arial"/>
              </a:rPr>
              <a:t> </a:t>
            </a:r>
            <a:r>
              <a:rPr sz="2800" dirty="0">
                <a:latin typeface="Arial"/>
                <a:cs typeface="Arial"/>
              </a:rPr>
              <a:t>negative</a:t>
            </a:r>
            <a:r>
              <a:rPr sz="2800" spc="-75" dirty="0">
                <a:latin typeface="Arial"/>
                <a:cs typeface="Arial"/>
              </a:rPr>
              <a:t> </a:t>
            </a:r>
            <a:r>
              <a:rPr sz="2800" dirty="0">
                <a:latin typeface="Arial"/>
                <a:cs typeface="Arial"/>
              </a:rPr>
              <a:t>correlation</a:t>
            </a:r>
            <a:r>
              <a:rPr sz="2800" spc="-55" dirty="0">
                <a:latin typeface="Arial"/>
                <a:cs typeface="Arial"/>
              </a:rPr>
              <a:t> </a:t>
            </a:r>
            <a:r>
              <a:rPr sz="2800" dirty="0">
                <a:latin typeface="Arial"/>
                <a:cs typeface="Arial"/>
              </a:rPr>
              <a:t>means</a:t>
            </a:r>
            <a:r>
              <a:rPr sz="2800" spc="-50" dirty="0">
                <a:latin typeface="Arial"/>
                <a:cs typeface="Arial"/>
              </a:rPr>
              <a:t> </a:t>
            </a:r>
            <a:r>
              <a:rPr sz="2800" dirty="0">
                <a:latin typeface="Arial"/>
                <a:cs typeface="Arial"/>
              </a:rPr>
              <a:t>two</a:t>
            </a:r>
            <a:r>
              <a:rPr sz="2800" spc="-55" dirty="0">
                <a:latin typeface="Arial"/>
                <a:cs typeface="Arial"/>
              </a:rPr>
              <a:t> </a:t>
            </a:r>
            <a:r>
              <a:rPr sz="2800" dirty="0">
                <a:latin typeface="Arial"/>
                <a:cs typeface="Arial"/>
              </a:rPr>
              <a:t>variables</a:t>
            </a:r>
            <a:r>
              <a:rPr sz="2800" spc="-60" dirty="0">
                <a:latin typeface="Arial"/>
                <a:cs typeface="Arial"/>
              </a:rPr>
              <a:t> </a:t>
            </a:r>
            <a:r>
              <a:rPr sz="2800" dirty="0">
                <a:latin typeface="Arial"/>
                <a:cs typeface="Arial"/>
              </a:rPr>
              <a:t>will</a:t>
            </a:r>
            <a:r>
              <a:rPr sz="2800" spc="-45" dirty="0">
                <a:latin typeface="Arial"/>
                <a:cs typeface="Arial"/>
              </a:rPr>
              <a:t> </a:t>
            </a:r>
            <a:r>
              <a:rPr sz="2800" dirty="0">
                <a:latin typeface="Arial"/>
                <a:cs typeface="Arial"/>
              </a:rPr>
              <a:t>change</a:t>
            </a:r>
            <a:r>
              <a:rPr sz="2800" spc="-60" dirty="0">
                <a:latin typeface="Arial"/>
                <a:cs typeface="Arial"/>
              </a:rPr>
              <a:t> </a:t>
            </a:r>
            <a:r>
              <a:rPr sz="2800" spc="-25" dirty="0">
                <a:latin typeface="Arial"/>
                <a:cs typeface="Arial"/>
              </a:rPr>
              <a:t>in 	</a:t>
            </a:r>
            <a:r>
              <a:rPr sz="2800" dirty="0">
                <a:latin typeface="Arial"/>
                <a:cs typeface="Arial"/>
              </a:rPr>
              <a:t>opposite</a:t>
            </a:r>
            <a:r>
              <a:rPr sz="2800" spc="-50" dirty="0">
                <a:latin typeface="Arial"/>
                <a:cs typeface="Arial"/>
              </a:rPr>
              <a:t> </a:t>
            </a:r>
            <a:r>
              <a:rPr sz="2800" dirty="0">
                <a:latin typeface="Arial"/>
                <a:cs typeface="Arial"/>
              </a:rPr>
              <a:t>directions</a:t>
            </a:r>
            <a:r>
              <a:rPr sz="2800" spc="-50" dirty="0">
                <a:latin typeface="Arial"/>
                <a:cs typeface="Arial"/>
              </a:rPr>
              <a:t> </a:t>
            </a:r>
            <a:r>
              <a:rPr sz="2800" dirty="0">
                <a:latin typeface="Arial"/>
                <a:cs typeface="Arial"/>
              </a:rPr>
              <a:t>(increase</a:t>
            </a:r>
            <a:r>
              <a:rPr sz="2800" spc="-50" dirty="0">
                <a:latin typeface="Arial"/>
                <a:cs typeface="Arial"/>
              </a:rPr>
              <a:t> </a:t>
            </a:r>
            <a:r>
              <a:rPr sz="2800" dirty="0">
                <a:latin typeface="Arial"/>
                <a:cs typeface="Arial"/>
              </a:rPr>
              <a:t>in</a:t>
            </a:r>
            <a:r>
              <a:rPr sz="2800" spc="-50" dirty="0">
                <a:latin typeface="Arial"/>
                <a:cs typeface="Arial"/>
              </a:rPr>
              <a:t> </a:t>
            </a:r>
            <a:r>
              <a:rPr sz="2800" dirty="0">
                <a:latin typeface="Arial"/>
                <a:cs typeface="Arial"/>
              </a:rPr>
              <a:t>one,</a:t>
            </a:r>
            <a:r>
              <a:rPr sz="2800" spc="-65" dirty="0">
                <a:latin typeface="Arial"/>
                <a:cs typeface="Arial"/>
              </a:rPr>
              <a:t> </a:t>
            </a:r>
            <a:r>
              <a:rPr sz="2800" dirty="0">
                <a:latin typeface="Arial"/>
                <a:cs typeface="Arial"/>
              </a:rPr>
              <a:t>decrease</a:t>
            </a:r>
            <a:r>
              <a:rPr sz="2800" spc="-50" dirty="0">
                <a:latin typeface="Arial"/>
                <a:cs typeface="Arial"/>
              </a:rPr>
              <a:t> </a:t>
            </a:r>
            <a:r>
              <a:rPr sz="2800" dirty="0">
                <a:latin typeface="Arial"/>
                <a:cs typeface="Arial"/>
              </a:rPr>
              <a:t>in</a:t>
            </a:r>
            <a:r>
              <a:rPr sz="2800" spc="-45" dirty="0">
                <a:latin typeface="Arial"/>
                <a:cs typeface="Arial"/>
              </a:rPr>
              <a:t> </a:t>
            </a:r>
            <a:r>
              <a:rPr sz="2800" dirty="0">
                <a:latin typeface="Arial"/>
                <a:cs typeface="Arial"/>
              </a:rPr>
              <a:t>the</a:t>
            </a:r>
            <a:r>
              <a:rPr sz="2800" spc="-50" dirty="0">
                <a:latin typeface="Arial"/>
                <a:cs typeface="Arial"/>
              </a:rPr>
              <a:t> </a:t>
            </a:r>
            <a:r>
              <a:rPr sz="2800" spc="-10" dirty="0">
                <a:latin typeface="Arial"/>
                <a:cs typeface="Arial"/>
              </a:rPr>
              <a:t>other).</a:t>
            </a:r>
            <a:endParaRPr sz="2800" dirty="0">
              <a:latin typeface="Arial"/>
              <a:cs typeface="Arial"/>
            </a:endParaRPr>
          </a:p>
          <a:p>
            <a:pPr marL="239395" marR="48895" indent="-227329">
              <a:lnSpc>
                <a:spcPct val="80000"/>
              </a:lnSpc>
              <a:spcBef>
                <a:spcPts val="994"/>
              </a:spcBef>
              <a:buChar char="•"/>
              <a:tabLst>
                <a:tab pos="240665" algn="l"/>
              </a:tabLst>
            </a:pPr>
            <a:r>
              <a:rPr sz="2800" spc="-20" dirty="0">
                <a:latin typeface="Arial"/>
                <a:cs typeface="Arial"/>
              </a:rPr>
              <a:t>Values</a:t>
            </a:r>
            <a:r>
              <a:rPr sz="2800" spc="-50" dirty="0">
                <a:latin typeface="Arial"/>
                <a:cs typeface="Arial"/>
              </a:rPr>
              <a:t> </a:t>
            </a:r>
            <a:r>
              <a:rPr sz="2800" dirty="0">
                <a:latin typeface="Arial"/>
                <a:cs typeface="Arial"/>
              </a:rPr>
              <a:t>close</a:t>
            </a:r>
            <a:r>
              <a:rPr sz="2800" spc="-50" dirty="0">
                <a:latin typeface="Arial"/>
                <a:cs typeface="Arial"/>
              </a:rPr>
              <a:t> </a:t>
            </a:r>
            <a:r>
              <a:rPr sz="2800" dirty="0">
                <a:latin typeface="Arial"/>
                <a:cs typeface="Arial"/>
              </a:rPr>
              <a:t>to</a:t>
            </a:r>
            <a:r>
              <a:rPr sz="2800" spc="-45" dirty="0">
                <a:latin typeface="Arial"/>
                <a:cs typeface="Arial"/>
              </a:rPr>
              <a:t> </a:t>
            </a:r>
            <a:r>
              <a:rPr sz="2800" spc="-10" dirty="0">
                <a:latin typeface="Arial"/>
                <a:cs typeface="Arial"/>
              </a:rPr>
              <a:t>+/-</a:t>
            </a:r>
            <a:r>
              <a:rPr sz="2800" dirty="0">
                <a:latin typeface="Arial"/>
                <a:cs typeface="Arial"/>
              </a:rPr>
              <a:t>1</a:t>
            </a:r>
            <a:r>
              <a:rPr sz="2800" spc="-45" dirty="0">
                <a:latin typeface="Arial"/>
                <a:cs typeface="Arial"/>
              </a:rPr>
              <a:t> </a:t>
            </a:r>
            <a:r>
              <a:rPr sz="2800" dirty="0">
                <a:latin typeface="Arial"/>
                <a:cs typeface="Arial"/>
              </a:rPr>
              <a:t>show</a:t>
            </a:r>
            <a:r>
              <a:rPr sz="2800" spc="-55" dirty="0">
                <a:latin typeface="Arial"/>
                <a:cs typeface="Arial"/>
              </a:rPr>
              <a:t> </a:t>
            </a:r>
            <a:r>
              <a:rPr sz="2800" dirty="0">
                <a:latin typeface="Arial"/>
                <a:cs typeface="Arial"/>
              </a:rPr>
              <a:t>a</a:t>
            </a:r>
            <a:r>
              <a:rPr sz="2800" spc="-45" dirty="0">
                <a:latin typeface="Arial"/>
                <a:cs typeface="Arial"/>
              </a:rPr>
              <a:t> </a:t>
            </a:r>
            <a:r>
              <a:rPr sz="2800" dirty="0">
                <a:latin typeface="Arial"/>
                <a:cs typeface="Arial"/>
              </a:rPr>
              <a:t>strong</a:t>
            </a:r>
            <a:r>
              <a:rPr sz="2800" spc="-55" dirty="0">
                <a:latin typeface="Arial"/>
                <a:cs typeface="Arial"/>
              </a:rPr>
              <a:t> </a:t>
            </a:r>
            <a:r>
              <a:rPr sz="2800" dirty="0">
                <a:latin typeface="Arial"/>
                <a:cs typeface="Arial"/>
              </a:rPr>
              <a:t>correlation,</a:t>
            </a:r>
            <a:r>
              <a:rPr sz="2800" spc="-45" dirty="0">
                <a:latin typeface="Arial"/>
                <a:cs typeface="Arial"/>
              </a:rPr>
              <a:t> </a:t>
            </a:r>
            <a:r>
              <a:rPr sz="2800" dirty="0">
                <a:latin typeface="Arial"/>
                <a:cs typeface="Arial"/>
              </a:rPr>
              <a:t>values</a:t>
            </a:r>
            <a:r>
              <a:rPr sz="2800" spc="-45" dirty="0">
                <a:latin typeface="Arial"/>
                <a:cs typeface="Arial"/>
              </a:rPr>
              <a:t> </a:t>
            </a:r>
            <a:r>
              <a:rPr sz="2800" dirty="0">
                <a:latin typeface="Arial"/>
                <a:cs typeface="Arial"/>
              </a:rPr>
              <a:t>close</a:t>
            </a:r>
            <a:r>
              <a:rPr sz="2800" spc="-55" dirty="0">
                <a:latin typeface="Arial"/>
                <a:cs typeface="Arial"/>
              </a:rPr>
              <a:t> </a:t>
            </a:r>
            <a:r>
              <a:rPr sz="2800" dirty="0">
                <a:latin typeface="Arial"/>
                <a:cs typeface="Arial"/>
              </a:rPr>
              <a:t>to</a:t>
            </a:r>
            <a:r>
              <a:rPr sz="2800" spc="-45" dirty="0">
                <a:latin typeface="Arial"/>
                <a:cs typeface="Arial"/>
              </a:rPr>
              <a:t> </a:t>
            </a:r>
            <a:r>
              <a:rPr sz="2800" spc="-50" dirty="0">
                <a:latin typeface="Arial"/>
                <a:cs typeface="Arial"/>
              </a:rPr>
              <a:t>0 	</a:t>
            </a:r>
            <a:r>
              <a:rPr sz="2800" dirty="0">
                <a:latin typeface="Arial"/>
                <a:cs typeface="Arial"/>
              </a:rPr>
              <a:t>show</a:t>
            </a:r>
            <a:r>
              <a:rPr sz="2800" spc="-40" dirty="0">
                <a:latin typeface="Arial"/>
                <a:cs typeface="Arial"/>
              </a:rPr>
              <a:t> </a:t>
            </a:r>
            <a:r>
              <a:rPr sz="2800" dirty="0">
                <a:latin typeface="Arial"/>
                <a:cs typeface="Arial"/>
              </a:rPr>
              <a:t>weak</a:t>
            </a:r>
            <a:r>
              <a:rPr sz="2800" spc="-20" dirty="0">
                <a:latin typeface="Arial"/>
                <a:cs typeface="Arial"/>
              </a:rPr>
              <a:t> </a:t>
            </a:r>
            <a:r>
              <a:rPr sz="2800" dirty="0">
                <a:latin typeface="Arial"/>
                <a:cs typeface="Arial"/>
              </a:rPr>
              <a:t>/</a:t>
            </a:r>
            <a:r>
              <a:rPr sz="2800" spc="-45" dirty="0">
                <a:latin typeface="Arial"/>
                <a:cs typeface="Arial"/>
              </a:rPr>
              <a:t> </a:t>
            </a:r>
            <a:r>
              <a:rPr sz="2800" dirty="0">
                <a:latin typeface="Arial"/>
                <a:cs typeface="Arial"/>
              </a:rPr>
              <a:t>no</a:t>
            </a:r>
            <a:r>
              <a:rPr sz="2800" spc="-30" dirty="0">
                <a:latin typeface="Arial"/>
                <a:cs typeface="Arial"/>
              </a:rPr>
              <a:t> </a:t>
            </a:r>
            <a:r>
              <a:rPr sz="2800" spc="-10" dirty="0">
                <a:latin typeface="Arial"/>
                <a:cs typeface="Arial"/>
              </a:rPr>
              <a:t>correlation</a:t>
            </a:r>
            <a:endParaRPr sz="2800" dirty="0">
              <a:latin typeface="Arial"/>
              <a:cs typeface="Arial"/>
            </a:endParaRPr>
          </a:p>
          <a:p>
            <a:pPr>
              <a:lnSpc>
                <a:spcPct val="100000"/>
              </a:lnSpc>
              <a:spcBef>
                <a:spcPts val="1475"/>
              </a:spcBef>
              <a:buFont typeface="Arial"/>
              <a:buChar char="•"/>
            </a:pPr>
            <a:endParaRPr sz="2800" dirty="0">
              <a:latin typeface="Arial"/>
              <a:cs typeface="Arial"/>
            </a:endParaRPr>
          </a:p>
          <a:p>
            <a:pPr marL="240029" marR="5080" indent="-227329">
              <a:lnSpc>
                <a:spcPct val="80000"/>
              </a:lnSpc>
              <a:buChar char="•"/>
              <a:tabLst>
                <a:tab pos="241300" algn="l"/>
              </a:tabLst>
            </a:pPr>
            <a:r>
              <a:rPr sz="2800" dirty="0">
                <a:latin typeface="Arial"/>
                <a:cs typeface="Arial"/>
              </a:rPr>
              <a:t>Correlation</a:t>
            </a:r>
            <a:r>
              <a:rPr sz="2800" spc="-45" dirty="0">
                <a:latin typeface="Arial"/>
                <a:cs typeface="Arial"/>
              </a:rPr>
              <a:t> </a:t>
            </a:r>
            <a:r>
              <a:rPr sz="2800" dirty="0">
                <a:latin typeface="Arial"/>
                <a:cs typeface="Arial"/>
              </a:rPr>
              <a:t>is</a:t>
            </a:r>
            <a:r>
              <a:rPr sz="2800" spc="-55" dirty="0">
                <a:latin typeface="Arial"/>
                <a:cs typeface="Arial"/>
              </a:rPr>
              <a:t> </a:t>
            </a:r>
            <a:r>
              <a:rPr sz="2800" dirty="0">
                <a:latin typeface="Arial"/>
                <a:cs typeface="Arial"/>
              </a:rPr>
              <a:t>not</a:t>
            </a:r>
            <a:r>
              <a:rPr sz="2800" spc="-70" dirty="0">
                <a:latin typeface="Arial"/>
                <a:cs typeface="Arial"/>
              </a:rPr>
              <a:t> </a:t>
            </a:r>
            <a:r>
              <a:rPr sz="2800" dirty="0">
                <a:latin typeface="Arial"/>
                <a:cs typeface="Arial"/>
              </a:rPr>
              <a:t>causation:</a:t>
            </a:r>
            <a:r>
              <a:rPr sz="2800" spc="-55" dirty="0">
                <a:latin typeface="Arial"/>
                <a:cs typeface="Arial"/>
              </a:rPr>
              <a:t> </a:t>
            </a:r>
            <a:r>
              <a:rPr sz="2800" dirty="0">
                <a:latin typeface="Arial"/>
                <a:cs typeface="Arial"/>
              </a:rPr>
              <a:t>the</a:t>
            </a:r>
            <a:r>
              <a:rPr sz="2800" spc="-60" dirty="0">
                <a:latin typeface="Arial"/>
                <a:cs typeface="Arial"/>
              </a:rPr>
              <a:t> </a:t>
            </a:r>
            <a:r>
              <a:rPr sz="2800" dirty="0">
                <a:latin typeface="Arial"/>
                <a:cs typeface="Arial"/>
              </a:rPr>
              <a:t>relationship</a:t>
            </a:r>
            <a:r>
              <a:rPr sz="2800" spc="-45" dirty="0">
                <a:latin typeface="Arial"/>
                <a:cs typeface="Arial"/>
              </a:rPr>
              <a:t> </a:t>
            </a:r>
            <a:r>
              <a:rPr sz="2800" dirty="0">
                <a:latin typeface="Arial"/>
                <a:cs typeface="Arial"/>
              </a:rPr>
              <a:t>does</a:t>
            </a:r>
            <a:r>
              <a:rPr sz="2800" spc="-65" dirty="0">
                <a:latin typeface="Arial"/>
                <a:cs typeface="Arial"/>
              </a:rPr>
              <a:t> </a:t>
            </a:r>
            <a:r>
              <a:rPr sz="2800" dirty="0">
                <a:latin typeface="Arial"/>
                <a:cs typeface="Arial"/>
              </a:rPr>
              <a:t>not</a:t>
            </a:r>
            <a:r>
              <a:rPr sz="2800" spc="-50" dirty="0">
                <a:latin typeface="Arial"/>
                <a:cs typeface="Arial"/>
              </a:rPr>
              <a:t> </a:t>
            </a:r>
            <a:r>
              <a:rPr sz="2800" dirty="0">
                <a:latin typeface="Arial"/>
                <a:cs typeface="Arial"/>
              </a:rPr>
              <a:t>mean</a:t>
            </a:r>
            <a:r>
              <a:rPr sz="2800" spc="-45" dirty="0">
                <a:latin typeface="Arial"/>
                <a:cs typeface="Arial"/>
              </a:rPr>
              <a:t> </a:t>
            </a:r>
            <a:r>
              <a:rPr sz="2800" spc="-20" dirty="0">
                <a:latin typeface="Arial"/>
                <a:cs typeface="Arial"/>
              </a:rPr>
              <a:t>that 	</a:t>
            </a:r>
            <a:r>
              <a:rPr sz="2800" dirty="0">
                <a:latin typeface="Arial"/>
                <a:cs typeface="Arial"/>
              </a:rPr>
              <a:t>one</a:t>
            </a:r>
            <a:r>
              <a:rPr sz="2800" spc="-45" dirty="0">
                <a:latin typeface="Arial"/>
                <a:cs typeface="Arial"/>
              </a:rPr>
              <a:t> </a:t>
            </a:r>
            <a:r>
              <a:rPr sz="2800" dirty="0">
                <a:latin typeface="Arial"/>
                <a:cs typeface="Arial"/>
              </a:rPr>
              <a:t>change</a:t>
            </a:r>
            <a:r>
              <a:rPr sz="2800" spc="-35" dirty="0">
                <a:latin typeface="Arial"/>
                <a:cs typeface="Arial"/>
              </a:rPr>
              <a:t> </a:t>
            </a:r>
            <a:r>
              <a:rPr sz="2800" dirty="0">
                <a:latin typeface="Arial"/>
                <a:cs typeface="Arial"/>
              </a:rPr>
              <a:t>causes</a:t>
            </a:r>
            <a:r>
              <a:rPr sz="2800" spc="-55" dirty="0">
                <a:latin typeface="Arial"/>
                <a:cs typeface="Arial"/>
              </a:rPr>
              <a:t> </a:t>
            </a:r>
            <a:r>
              <a:rPr sz="2800" dirty="0">
                <a:latin typeface="Arial"/>
                <a:cs typeface="Arial"/>
              </a:rPr>
              <a:t>the</a:t>
            </a:r>
            <a:r>
              <a:rPr sz="2800" spc="-50" dirty="0">
                <a:latin typeface="Arial"/>
                <a:cs typeface="Arial"/>
              </a:rPr>
              <a:t> </a:t>
            </a:r>
            <a:r>
              <a:rPr sz="2800" spc="-10" dirty="0">
                <a:latin typeface="Arial"/>
                <a:cs typeface="Arial"/>
              </a:rPr>
              <a:t>other.</a:t>
            </a:r>
            <a:endParaRPr sz="2800" dirty="0">
              <a:latin typeface="Arial"/>
              <a:cs typeface="Arial"/>
            </a:endParaRPr>
          </a:p>
        </p:txBody>
      </p:sp>
      <p:pic>
        <p:nvPicPr>
          <p:cNvPr id="4" name="Picture 3">
            <a:extLst>
              <a:ext uri="{FF2B5EF4-FFF2-40B4-BE49-F238E27FC236}">
                <a16:creationId xmlns:a16="http://schemas.microsoft.com/office/drawing/2014/main" id="{F30BA4C6-5418-7E64-EC9F-C63B1D1501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spc="-10" dirty="0"/>
              <a:t>Correlation</a:t>
            </a:r>
          </a:p>
        </p:txBody>
      </p:sp>
      <p:sp>
        <p:nvSpPr>
          <p:cNvPr id="3" name="object 3"/>
          <p:cNvSpPr txBox="1"/>
          <p:nvPr/>
        </p:nvSpPr>
        <p:spPr>
          <a:xfrm>
            <a:off x="916939" y="1512337"/>
            <a:ext cx="9852025" cy="1943100"/>
          </a:xfrm>
          <a:prstGeom prst="rect">
            <a:avLst/>
          </a:prstGeom>
        </p:spPr>
        <p:txBody>
          <a:bodyPr vert="horz" wrap="square" lIns="0" tIns="96520" rIns="0" bIns="0" rtlCol="0">
            <a:spAutoFit/>
          </a:bodyPr>
          <a:lstStyle/>
          <a:p>
            <a:pPr marL="527685" indent="-514984">
              <a:lnSpc>
                <a:spcPct val="100000"/>
              </a:lnSpc>
              <a:spcBef>
                <a:spcPts val="760"/>
              </a:spcBef>
              <a:buAutoNum type="arabicPeriod"/>
              <a:tabLst>
                <a:tab pos="527685" algn="l"/>
              </a:tabLst>
            </a:pPr>
            <a:r>
              <a:rPr sz="2800" dirty="0">
                <a:latin typeface="Arial"/>
                <a:cs typeface="Arial"/>
              </a:rPr>
              <a:t>Click</a:t>
            </a:r>
            <a:r>
              <a:rPr sz="2800" spc="-40" dirty="0">
                <a:latin typeface="Arial"/>
                <a:cs typeface="Arial"/>
              </a:rPr>
              <a:t> </a:t>
            </a:r>
            <a:r>
              <a:rPr sz="2800" dirty="0">
                <a:latin typeface="Arial"/>
                <a:cs typeface="Arial"/>
              </a:rPr>
              <a:t>the</a:t>
            </a:r>
            <a:r>
              <a:rPr sz="2800" spc="-45" dirty="0">
                <a:latin typeface="Arial"/>
                <a:cs typeface="Arial"/>
              </a:rPr>
              <a:t> </a:t>
            </a:r>
            <a:r>
              <a:rPr sz="2800" spc="-10" dirty="0">
                <a:latin typeface="Arial"/>
                <a:cs typeface="Arial"/>
              </a:rPr>
              <a:t>"Data</a:t>
            </a:r>
            <a:r>
              <a:rPr sz="2800" spc="-175" dirty="0">
                <a:latin typeface="Arial"/>
                <a:cs typeface="Arial"/>
              </a:rPr>
              <a:t> </a:t>
            </a:r>
            <a:r>
              <a:rPr sz="2800" dirty="0">
                <a:latin typeface="Arial"/>
                <a:cs typeface="Arial"/>
              </a:rPr>
              <a:t>Analysis"</a:t>
            </a:r>
            <a:r>
              <a:rPr sz="2800" spc="-40" dirty="0">
                <a:latin typeface="Arial"/>
                <a:cs typeface="Arial"/>
              </a:rPr>
              <a:t> </a:t>
            </a:r>
            <a:r>
              <a:rPr sz="2800" dirty="0">
                <a:latin typeface="Arial"/>
                <a:cs typeface="Arial"/>
              </a:rPr>
              <a:t>tool</a:t>
            </a:r>
            <a:r>
              <a:rPr sz="2800" spc="-40" dirty="0">
                <a:latin typeface="Arial"/>
                <a:cs typeface="Arial"/>
              </a:rPr>
              <a:t> </a:t>
            </a:r>
            <a:r>
              <a:rPr sz="2800" dirty="0">
                <a:latin typeface="Arial"/>
                <a:cs typeface="Arial"/>
              </a:rPr>
              <a:t>in</a:t>
            </a:r>
            <a:r>
              <a:rPr sz="2800" spc="-50" dirty="0">
                <a:latin typeface="Arial"/>
                <a:cs typeface="Arial"/>
              </a:rPr>
              <a:t> </a:t>
            </a:r>
            <a:r>
              <a:rPr sz="2800" dirty="0">
                <a:latin typeface="Arial"/>
                <a:cs typeface="Arial"/>
              </a:rPr>
              <a:t>the</a:t>
            </a:r>
            <a:r>
              <a:rPr sz="2800" spc="-35" dirty="0">
                <a:latin typeface="Arial"/>
                <a:cs typeface="Arial"/>
              </a:rPr>
              <a:t> </a:t>
            </a:r>
            <a:r>
              <a:rPr sz="2800" dirty="0">
                <a:latin typeface="Arial"/>
                <a:cs typeface="Arial"/>
              </a:rPr>
              <a:t>"Data"</a:t>
            </a:r>
            <a:r>
              <a:rPr sz="2800" spc="-30" dirty="0">
                <a:latin typeface="Arial"/>
                <a:cs typeface="Arial"/>
              </a:rPr>
              <a:t> </a:t>
            </a:r>
            <a:r>
              <a:rPr sz="2800" spc="-10" dirty="0">
                <a:latin typeface="Arial"/>
                <a:cs typeface="Arial"/>
              </a:rPr>
              <a:t>menu.</a:t>
            </a:r>
            <a:endParaRPr sz="2800" dirty="0">
              <a:latin typeface="Arial"/>
              <a:cs typeface="Arial"/>
            </a:endParaRPr>
          </a:p>
          <a:p>
            <a:pPr marL="527685" indent="-514984">
              <a:lnSpc>
                <a:spcPct val="100000"/>
              </a:lnSpc>
              <a:spcBef>
                <a:spcPts val="660"/>
              </a:spcBef>
              <a:buAutoNum type="arabicPeriod"/>
              <a:tabLst>
                <a:tab pos="527685" algn="l"/>
              </a:tabLst>
            </a:pPr>
            <a:r>
              <a:rPr sz="2800" dirty="0">
                <a:latin typeface="Arial"/>
                <a:cs typeface="Arial"/>
              </a:rPr>
              <a:t>Select</a:t>
            </a:r>
            <a:r>
              <a:rPr sz="2800" spc="-45" dirty="0">
                <a:latin typeface="Arial"/>
                <a:cs typeface="Arial"/>
              </a:rPr>
              <a:t> </a:t>
            </a:r>
            <a:r>
              <a:rPr sz="2800" spc="-10" dirty="0">
                <a:latin typeface="Arial"/>
                <a:cs typeface="Arial"/>
              </a:rPr>
              <a:t>"Correlation"</a:t>
            </a:r>
            <a:endParaRPr sz="2800" dirty="0">
              <a:latin typeface="Arial"/>
              <a:cs typeface="Arial"/>
            </a:endParaRPr>
          </a:p>
          <a:p>
            <a:pPr marL="527685" marR="5080" indent="-515620">
              <a:lnSpc>
                <a:spcPts val="3030"/>
              </a:lnSpc>
              <a:spcBef>
                <a:spcPts val="1045"/>
              </a:spcBef>
              <a:buAutoNum type="arabicPeriod"/>
              <a:tabLst>
                <a:tab pos="527685" algn="l"/>
              </a:tabLst>
            </a:pPr>
            <a:r>
              <a:rPr sz="2800" dirty="0">
                <a:latin typeface="Arial"/>
                <a:cs typeface="Arial"/>
              </a:rPr>
              <a:t>Select</a:t>
            </a:r>
            <a:r>
              <a:rPr sz="2800" spc="-45" dirty="0">
                <a:latin typeface="Arial"/>
                <a:cs typeface="Arial"/>
              </a:rPr>
              <a:t> </a:t>
            </a:r>
            <a:r>
              <a:rPr sz="2800" dirty="0">
                <a:latin typeface="Arial"/>
                <a:cs typeface="Arial"/>
              </a:rPr>
              <a:t>your</a:t>
            </a:r>
            <a:r>
              <a:rPr sz="2800" spc="-50" dirty="0">
                <a:latin typeface="Arial"/>
                <a:cs typeface="Arial"/>
              </a:rPr>
              <a:t> </a:t>
            </a:r>
            <a:r>
              <a:rPr sz="2800" dirty="0">
                <a:latin typeface="Arial"/>
                <a:cs typeface="Arial"/>
              </a:rPr>
              <a:t>data</a:t>
            </a:r>
            <a:r>
              <a:rPr sz="2800" spc="-40" dirty="0">
                <a:latin typeface="Arial"/>
                <a:cs typeface="Arial"/>
              </a:rPr>
              <a:t> </a:t>
            </a:r>
            <a:r>
              <a:rPr sz="2800" dirty="0">
                <a:latin typeface="Arial"/>
                <a:cs typeface="Arial"/>
              </a:rPr>
              <a:t>for</a:t>
            </a:r>
            <a:r>
              <a:rPr sz="2800" spc="-40" dirty="0">
                <a:latin typeface="Arial"/>
                <a:cs typeface="Arial"/>
              </a:rPr>
              <a:t> </a:t>
            </a:r>
            <a:r>
              <a:rPr sz="2800" dirty="0">
                <a:latin typeface="Arial"/>
                <a:cs typeface="Arial"/>
              </a:rPr>
              <a:t>the</a:t>
            </a:r>
            <a:r>
              <a:rPr sz="2800" spc="-50" dirty="0">
                <a:latin typeface="Arial"/>
                <a:cs typeface="Arial"/>
              </a:rPr>
              <a:t> </a:t>
            </a:r>
            <a:r>
              <a:rPr sz="2800" dirty="0">
                <a:latin typeface="Arial"/>
                <a:cs typeface="Arial"/>
              </a:rPr>
              <a:t>"Input</a:t>
            </a:r>
            <a:r>
              <a:rPr sz="2800" spc="-40" dirty="0">
                <a:latin typeface="Arial"/>
                <a:cs typeface="Arial"/>
              </a:rPr>
              <a:t> </a:t>
            </a:r>
            <a:r>
              <a:rPr sz="2800" dirty="0">
                <a:latin typeface="Arial"/>
                <a:cs typeface="Arial"/>
              </a:rPr>
              <a:t>Range"</a:t>
            </a:r>
            <a:r>
              <a:rPr sz="2800" spc="-30" dirty="0">
                <a:latin typeface="Arial"/>
                <a:cs typeface="Arial"/>
              </a:rPr>
              <a:t> </a:t>
            </a:r>
            <a:r>
              <a:rPr sz="2800" dirty="0">
                <a:latin typeface="Arial"/>
                <a:cs typeface="Arial"/>
              </a:rPr>
              <a:t>(entering</a:t>
            </a:r>
            <a:r>
              <a:rPr sz="2800" spc="-30" dirty="0">
                <a:latin typeface="Arial"/>
                <a:cs typeface="Arial"/>
              </a:rPr>
              <a:t> </a:t>
            </a:r>
            <a:r>
              <a:rPr sz="2800" dirty="0">
                <a:latin typeface="Arial"/>
                <a:cs typeface="Arial"/>
              </a:rPr>
              <a:t>in</a:t>
            </a:r>
            <a:r>
              <a:rPr sz="2800" spc="-40" dirty="0">
                <a:latin typeface="Arial"/>
                <a:cs typeface="Arial"/>
              </a:rPr>
              <a:t> </a:t>
            </a:r>
            <a:r>
              <a:rPr sz="2800" spc="-10" dirty="0">
                <a:latin typeface="Arial"/>
                <a:cs typeface="Arial"/>
              </a:rPr>
              <a:t>column </a:t>
            </a:r>
            <a:r>
              <a:rPr sz="2800" dirty="0">
                <a:latin typeface="Arial"/>
                <a:cs typeface="Arial"/>
              </a:rPr>
              <a:t>letters),</a:t>
            </a:r>
            <a:r>
              <a:rPr sz="2800" spc="-60" dirty="0">
                <a:latin typeface="Arial"/>
                <a:cs typeface="Arial"/>
              </a:rPr>
              <a:t> </a:t>
            </a:r>
            <a:r>
              <a:rPr sz="2800" dirty="0">
                <a:latin typeface="Arial"/>
                <a:cs typeface="Arial"/>
              </a:rPr>
              <a:t>check</a:t>
            </a:r>
            <a:r>
              <a:rPr sz="2800" spc="-50" dirty="0">
                <a:latin typeface="Arial"/>
                <a:cs typeface="Arial"/>
              </a:rPr>
              <a:t> </a:t>
            </a:r>
            <a:r>
              <a:rPr sz="2800" dirty="0">
                <a:latin typeface="Arial"/>
                <a:cs typeface="Arial"/>
              </a:rPr>
              <a:t>the</a:t>
            </a:r>
            <a:r>
              <a:rPr sz="2800" spc="-55" dirty="0">
                <a:latin typeface="Arial"/>
                <a:cs typeface="Arial"/>
              </a:rPr>
              <a:t> </a:t>
            </a:r>
            <a:r>
              <a:rPr sz="2800" dirty="0">
                <a:latin typeface="Arial"/>
                <a:cs typeface="Arial"/>
              </a:rPr>
              <a:t>"Labels</a:t>
            </a:r>
            <a:r>
              <a:rPr sz="2800" spc="-30" dirty="0">
                <a:latin typeface="Arial"/>
                <a:cs typeface="Arial"/>
              </a:rPr>
              <a:t> </a:t>
            </a:r>
            <a:r>
              <a:rPr sz="2800" dirty="0">
                <a:latin typeface="Arial"/>
                <a:cs typeface="Arial"/>
              </a:rPr>
              <a:t>in</a:t>
            </a:r>
            <a:r>
              <a:rPr sz="2800" spc="-45" dirty="0">
                <a:latin typeface="Arial"/>
                <a:cs typeface="Arial"/>
              </a:rPr>
              <a:t> </a:t>
            </a:r>
            <a:r>
              <a:rPr sz="2800" dirty="0">
                <a:latin typeface="Arial"/>
                <a:cs typeface="Arial"/>
              </a:rPr>
              <a:t>First</a:t>
            </a:r>
            <a:r>
              <a:rPr sz="2800" spc="-55" dirty="0">
                <a:latin typeface="Arial"/>
                <a:cs typeface="Arial"/>
              </a:rPr>
              <a:t> </a:t>
            </a:r>
            <a:r>
              <a:rPr sz="2800" dirty="0">
                <a:latin typeface="Arial"/>
                <a:cs typeface="Arial"/>
              </a:rPr>
              <a:t>Row"</a:t>
            </a:r>
            <a:r>
              <a:rPr sz="2800" spc="-25" dirty="0">
                <a:latin typeface="Arial"/>
                <a:cs typeface="Arial"/>
              </a:rPr>
              <a:t> </a:t>
            </a:r>
            <a:r>
              <a:rPr sz="2800" dirty="0">
                <a:latin typeface="Arial"/>
                <a:cs typeface="Arial"/>
              </a:rPr>
              <a:t>box,</a:t>
            </a:r>
            <a:r>
              <a:rPr sz="2800" spc="-60" dirty="0">
                <a:latin typeface="Arial"/>
                <a:cs typeface="Arial"/>
              </a:rPr>
              <a:t> </a:t>
            </a:r>
            <a:r>
              <a:rPr sz="2800" dirty="0">
                <a:latin typeface="Arial"/>
                <a:cs typeface="Arial"/>
              </a:rPr>
              <a:t>and</a:t>
            </a:r>
            <a:r>
              <a:rPr sz="2800" spc="-30" dirty="0">
                <a:latin typeface="Arial"/>
                <a:cs typeface="Arial"/>
              </a:rPr>
              <a:t> </a:t>
            </a:r>
            <a:r>
              <a:rPr sz="2800" dirty="0">
                <a:latin typeface="Arial"/>
                <a:cs typeface="Arial"/>
              </a:rPr>
              <a:t>click</a:t>
            </a:r>
            <a:r>
              <a:rPr sz="2800" spc="-65" dirty="0">
                <a:latin typeface="Arial"/>
                <a:cs typeface="Arial"/>
              </a:rPr>
              <a:t> </a:t>
            </a:r>
            <a:r>
              <a:rPr sz="2800" spc="-20" dirty="0">
                <a:latin typeface="Arial"/>
                <a:cs typeface="Arial"/>
              </a:rPr>
              <a:t>"OK"</a:t>
            </a:r>
            <a:endParaRPr sz="2800" dirty="0">
              <a:latin typeface="Arial"/>
              <a:cs typeface="Arial"/>
            </a:endParaRPr>
          </a:p>
        </p:txBody>
      </p:sp>
      <p:graphicFrame>
        <p:nvGraphicFramePr>
          <p:cNvPr id="5" name="object 5"/>
          <p:cNvGraphicFramePr>
            <a:graphicFrameLocks noGrp="1"/>
          </p:cNvGraphicFramePr>
          <p:nvPr>
            <p:extLst>
              <p:ext uri="{D42A27DB-BD31-4B8C-83A1-F6EECF244321}">
                <p14:modId xmlns:p14="http://schemas.microsoft.com/office/powerpoint/2010/main" val="1241552371"/>
              </p:ext>
            </p:extLst>
          </p:nvPr>
        </p:nvGraphicFramePr>
        <p:xfrm>
          <a:off x="2133600" y="3627326"/>
          <a:ext cx="6722741" cy="1635760"/>
        </p:xfrm>
        <a:graphic>
          <a:graphicData uri="http://schemas.openxmlformats.org/drawingml/2006/table">
            <a:tbl>
              <a:tblPr firstRow="1" bandRow="1">
                <a:tableStyleId>{2D5ABB26-0587-4C30-8999-92F81FD0307C}</a:tableStyleId>
              </a:tblPr>
              <a:tblGrid>
                <a:gridCol w="1451610">
                  <a:extLst>
                    <a:ext uri="{9D8B030D-6E8A-4147-A177-3AD203B41FA5}">
                      <a16:colId xmlns:a16="http://schemas.microsoft.com/office/drawing/2014/main" val="20000"/>
                    </a:ext>
                  </a:extLst>
                </a:gridCol>
                <a:gridCol w="1315719">
                  <a:extLst>
                    <a:ext uri="{9D8B030D-6E8A-4147-A177-3AD203B41FA5}">
                      <a16:colId xmlns:a16="http://schemas.microsoft.com/office/drawing/2014/main" val="20001"/>
                    </a:ext>
                  </a:extLst>
                </a:gridCol>
                <a:gridCol w="786764">
                  <a:extLst>
                    <a:ext uri="{9D8B030D-6E8A-4147-A177-3AD203B41FA5}">
                      <a16:colId xmlns:a16="http://schemas.microsoft.com/office/drawing/2014/main" val="20002"/>
                    </a:ext>
                  </a:extLst>
                </a:gridCol>
                <a:gridCol w="396875">
                  <a:extLst>
                    <a:ext uri="{9D8B030D-6E8A-4147-A177-3AD203B41FA5}">
                      <a16:colId xmlns:a16="http://schemas.microsoft.com/office/drawing/2014/main" val="20003"/>
                    </a:ext>
                  </a:extLst>
                </a:gridCol>
                <a:gridCol w="841375">
                  <a:extLst>
                    <a:ext uri="{9D8B030D-6E8A-4147-A177-3AD203B41FA5}">
                      <a16:colId xmlns:a16="http://schemas.microsoft.com/office/drawing/2014/main" val="20004"/>
                    </a:ext>
                  </a:extLst>
                </a:gridCol>
                <a:gridCol w="1129664">
                  <a:extLst>
                    <a:ext uri="{9D8B030D-6E8A-4147-A177-3AD203B41FA5}">
                      <a16:colId xmlns:a16="http://schemas.microsoft.com/office/drawing/2014/main" val="20005"/>
                    </a:ext>
                  </a:extLst>
                </a:gridCol>
                <a:gridCol w="800734">
                  <a:extLst>
                    <a:ext uri="{9D8B030D-6E8A-4147-A177-3AD203B41FA5}">
                      <a16:colId xmlns:a16="http://schemas.microsoft.com/office/drawing/2014/main" val="20006"/>
                    </a:ext>
                  </a:extLst>
                </a:gridCol>
              </a:tblGrid>
              <a:tr h="381000">
                <a:tc>
                  <a:txBody>
                    <a:bodyPr/>
                    <a:lstStyle/>
                    <a:p>
                      <a:pPr>
                        <a:lnSpc>
                          <a:spcPct val="100000"/>
                        </a:lnSpc>
                      </a:pPr>
                      <a:endParaRPr sz="20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nSpc>
                          <a:spcPct val="100000"/>
                        </a:lnSpc>
                        <a:spcBef>
                          <a:spcPts val="380"/>
                        </a:spcBef>
                      </a:pPr>
                      <a:endParaRPr sz="1100">
                        <a:latin typeface="Times New Roman"/>
                        <a:cs typeface="Times New Roman"/>
                      </a:endParaRPr>
                    </a:p>
                    <a:p>
                      <a:pPr algn="ctr">
                        <a:lnSpc>
                          <a:spcPts val="1250"/>
                        </a:lnSpc>
                        <a:spcBef>
                          <a:spcPts val="5"/>
                        </a:spcBef>
                      </a:pPr>
                      <a:r>
                        <a:rPr sz="1100" b="1" dirty="0">
                          <a:latin typeface="Arial"/>
                          <a:cs typeface="Arial"/>
                        </a:rPr>
                        <a:t>Social</a:t>
                      </a:r>
                      <a:r>
                        <a:rPr sz="1100" b="1" spc="-30" dirty="0">
                          <a:latin typeface="Arial"/>
                          <a:cs typeface="Arial"/>
                        </a:rPr>
                        <a:t> </a:t>
                      </a:r>
                      <a:r>
                        <a:rPr sz="1100" b="1" dirty="0">
                          <a:latin typeface="Arial"/>
                          <a:cs typeface="Arial"/>
                        </a:rPr>
                        <a:t>Media</a:t>
                      </a:r>
                      <a:r>
                        <a:rPr sz="1100" b="1" spc="-50" dirty="0">
                          <a:latin typeface="Arial"/>
                          <a:cs typeface="Arial"/>
                        </a:rPr>
                        <a:t> </a:t>
                      </a:r>
                      <a:r>
                        <a:rPr sz="1100" b="1" spc="-20" dirty="0">
                          <a:latin typeface="Arial"/>
                          <a:cs typeface="Arial"/>
                        </a:rPr>
                        <a:t>Posts</a:t>
                      </a:r>
                      <a:endParaRPr sz="1100">
                        <a:latin typeface="Arial"/>
                        <a:cs typeface="Arial"/>
                      </a:endParaRPr>
                    </a:p>
                  </a:txBody>
                  <a:tcPr marL="0" marR="0" marT="48260" marB="0">
                    <a:lnL w="12700">
                      <a:solidFill>
                        <a:srgbClr val="FFFFFF"/>
                      </a:solidFill>
                      <a:prstDash val="solid"/>
                    </a:lnL>
                    <a:lnR w="12700">
                      <a:solidFill>
                        <a:srgbClr val="FFFFFF"/>
                      </a:solidFill>
                      <a:prstDash val="solid"/>
                    </a:lnR>
                    <a:lnT w="12700">
                      <a:solidFill>
                        <a:srgbClr val="FFFFFF"/>
                      </a:solidFill>
                      <a:prstDash val="solid"/>
                    </a:lnT>
                    <a:lnB w="28575">
                      <a:solidFill>
                        <a:srgbClr val="000000"/>
                      </a:solidFill>
                      <a:prstDash val="solid"/>
                    </a:lnB>
                  </a:tcPr>
                </a:tc>
                <a:tc>
                  <a:txBody>
                    <a:bodyPr/>
                    <a:lstStyle/>
                    <a:p>
                      <a:pPr>
                        <a:lnSpc>
                          <a:spcPct val="100000"/>
                        </a:lnSpc>
                        <a:spcBef>
                          <a:spcPts val="380"/>
                        </a:spcBef>
                      </a:pPr>
                      <a:endParaRPr sz="1100">
                        <a:latin typeface="Times New Roman"/>
                        <a:cs typeface="Times New Roman"/>
                      </a:endParaRPr>
                    </a:p>
                    <a:p>
                      <a:pPr algn="ctr">
                        <a:lnSpc>
                          <a:spcPts val="1250"/>
                        </a:lnSpc>
                        <a:spcBef>
                          <a:spcPts val="5"/>
                        </a:spcBef>
                      </a:pPr>
                      <a:r>
                        <a:rPr sz="1100" b="1" dirty="0">
                          <a:latin typeface="Arial"/>
                          <a:cs typeface="Arial"/>
                        </a:rPr>
                        <a:t>High</a:t>
                      </a:r>
                      <a:r>
                        <a:rPr sz="1100" b="1" spc="-40" dirty="0">
                          <a:latin typeface="Arial"/>
                          <a:cs typeface="Arial"/>
                        </a:rPr>
                        <a:t> </a:t>
                      </a:r>
                      <a:r>
                        <a:rPr sz="1100" b="1" spc="-20" dirty="0">
                          <a:latin typeface="Arial"/>
                          <a:cs typeface="Arial"/>
                        </a:rPr>
                        <a:t>Temp</a:t>
                      </a:r>
                      <a:endParaRPr sz="1100">
                        <a:latin typeface="Arial"/>
                        <a:cs typeface="Arial"/>
                      </a:endParaRPr>
                    </a:p>
                  </a:txBody>
                  <a:tcPr marL="0" marR="0" marT="48260" marB="0">
                    <a:lnL w="12700">
                      <a:solidFill>
                        <a:srgbClr val="FFFFFF"/>
                      </a:solidFill>
                      <a:prstDash val="solid"/>
                    </a:lnL>
                    <a:lnR w="12700">
                      <a:solidFill>
                        <a:srgbClr val="FFFFFF"/>
                      </a:solidFill>
                      <a:prstDash val="solid"/>
                    </a:lnR>
                    <a:lnT w="12700">
                      <a:solidFill>
                        <a:srgbClr val="FFFFFF"/>
                      </a:solidFill>
                      <a:prstDash val="solid"/>
                    </a:lnT>
                    <a:lnB w="28575">
                      <a:solidFill>
                        <a:srgbClr val="000000"/>
                      </a:solidFill>
                      <a:prstDash val="solid"/>
                    </a:lnB>
                  </a:tcPr>
                </a:tc>
                <a:tc>
                  <a:txBody>
                    <a:bodyPr/>
                    <a:lstStyle/>
                    <a:p>
                      <a:pPr>
                        <a:lnSpc>
                          <a:spcPct val="100000"/>
                        </a:lnSpc>
                        <a:spcBef>
                          <a:spcPts val="380"/>
                        </a:spcBef>
                      </a:pPr>
                      <a:endParaRPr sz="1100">
                        <a:latin typeface="Times New Roman"/>
                        <a:cs typeface="Times New Roman"/>
                      </a:endParaRPr>
                    </a:p>
                    <a:p>
                      <a:pPr algn="ctr">
                        <a:lnSpc>
                          <a:spcPts val="1250"/>
                        </a:lnSpc>
                        <a:spcBef>
                          <a:spcPts val="5"/>
                        </a:spcBef>
                      </a:pPr>
                      <a:r>
                        <a:rPr sz="1100" b="1" spc="-20" dirty="0">
                          <a:latin typeface="Arial"/>
                          <a:cs typeface="Arial"/>
                        </a:rPr>
                        <a:t>Rain</a:t>
                      </a:r>
                      <a:endParaRPr sz="1100">
                        <a:latin typeface="Arial"/>
                        <a:cs typeface="Arial"/>
                      </a:endParaRPr>
                    </a:p>
                  </a:txBody>
                  <a:tcPr marL="0" marR="0" marT="48260" marB="0">
                    <a:lnL w="12700">
                      <a:solidFill>
                        <a:srgbClr val="FFFFFF"/>
                      </a:solidFill>
                      <a:prstDash val="solid"/>
                    </a:lnL>
                    <a:lnR w="12700">
                      <a:solidFill>
                        <a:srgbClr val="FFFFFF"/>
                      </a:solidFill>
                      <a:prstDash val="solid"/>
                    </a:lnR>
                    <a:lnT w="12700">
                      <a:solidFill>
                        <a:srgbClr val="FFFFFF"/>
                      </a:solidFill>
                      <a:prstDash val="solid"/>
                    </a:lnT>
                    <a:lnB w="28575">
                      <a:solidFill>
                        <a:srgbClr val="000000"/>
                      </a:solidFill>
                      <a:prstDash val="solid"/>
                    </a:lnB>
                  </a:tcPr>
                </a:tc>
                <a:tc>
                  <a:txBody>
                    <a:bodyPr/>
                    <a:lstStyle/>
                    <a:p>
                      <a:pPr>
                        <a:lnSpc>
                          <a:spcPct val="100000"/>
                        </a:lnSpc>
                        <a:spcBef>
                          <a:spcPts val="380"/>
                        </a:spcBef>
                      </a:pPr>
                      <a:endParaRPr sz="1100">
                        <a:latin typeface="Times New Roman"/>
                        <a:cs typeface="Times New Roman"/>
                      </a:endParaRPr>
                    </a:p>
                    <a:p>
                      <a:pPr marL="635" algn="ctr">
                        <a:lnSpc>
                          <a:spcPts val="1250"/>
                        </a:lnSpc>
                        <a:spcBef>
                          <a:spcPts val="5"/>
                        </a:spcBef>
                      </a:pPr>
                      <a:r>
                        <a:rPr sz="1100" b="1" dirty="0">
                          <a:latin typeface="Arial"/>
                          <a:cs typeface="Arial"/>
                        </a:rPr>
                        <a:t>Foot</a:t>
                      </a:r>
                      <a:r>
                        <a:rPr sz="1100" b="1" spc="-20" dirty="0">
                          <a:latin typeface="Arial"/>
                          <a:cs typeface="Arial"/>
                        </a:rPr>
                        <a:t> </a:t>
                      </a:r>
                      <a:r>
                        <a:rPr sz="1100" b="1" spc="-10" dirty="0">
                          <a:latin typeface="Arial"/>
                          <a:cs typeface="Arial"/>
                        </a:rPr>
                        <a:t>Traffic</a:t>
                      </a:r>
                      <a:endParaRPr sz="1100">
                        <a:latin typeface="Arial"/>
                        <a:cs typeface="Arial"/>
                      </a:endParaRPr>
                    </a:p>
                  </a:txBody>
                  <a:tcPr marL="0" marR="0" marT="48260" marB="0">
                    <a:lnL w="12700">
                      <a:solidFill>
                        <a:srgbClr val="FFFFFF"/>
                      </a:solidFill>
                      <a:prstDash val="solid"/>
                    </a:lnL>
                    <a:lnR w="12700">
                      <a:solidFill>
                        <a:srgbClr val="FFFFFF"/>
                      </a:solidFill>
                      <a:prstDash val="solid"/>
                    </a:lnR>
                    <a:lnT w="12700">
                      <a:solidFill>
                        <a:srgbClr val="FFFFFF"/>
                      </a:solidFill>
                      <a:prstDash val="solid"/>
                    </a:lnT>
                    <a:lnB w="28575">
                      <a:solidFill>
                        <a:srgbClr val="000000"/>
                      </a:solidFill>
                      <a:prstDash val="solid"/>
                    </a:lnB>
                  </a:tcPr>
                </a:tc>
                <a:tc>
                  <a:txBody>
                    <a:bodyPr/>
                    <a:lstStyle/>
                    <a:p>
                      <a:pPr>
                        <a:lnSpc>
                          <a:spcPct val="100000"/>
                        </a:lnSpc>
                        <a:spcBef>
                          <a:spcPts val="380"/>
                        </a:spcBef>
                      </a:pPr>
                      <a:endParaRPr sz="1100">
                        <a:latin typeface="Times New Roman"/>
                        <a:cs typeface="Times New Roman"/>
                      </a:endParaRPr>
                    </a:p>
                    <a:p>
                      <a:pPr algn="ctr">
                        <a:lnSpc>
                          <a:spcPts val="1250"/>
                        </a:lnSpc>
                        <a:spcBef>
                          <a:spcPts val="5"/>
                        </a:spcBef>
                      </a:pPr>
                      <a:r>
                        <a:rPr sz="1100" b="1" dirty="0">
                          <a:latin typeface="Arial"/>
                          <a:cs typeface="Arial"/>
                        </a:rPr>
                        <a:t>Customer</a:t>
                      </a:r>
                      <a:r>
                        <a:rPr sz="1100" b="1" spc="-60" dirty="0">
                          <a:latin typeface="Arial"/>
                          <a:cs typeface="Arial"/>
                        </a:rPr>
                        <a:t> </a:t>
                      </a:r>
                      <a:r>
                        <a:rPr sz="1100" b="1" spc="-20" dirty="0">
                          <a:latin typeface="Arial"/>
                          <a:cs typeface="Arial"/>
                        </a:rPr>
                        <a:t>Count</a:t>
                      </a:r>
                      <a:endParaRPr sz="1100">
                        <a:latin typeface="Arial"/>
                        <a:cs typeface="Arial"/>
                      </a:endParaRPr>
                    </a:p>
                  </a:txBody>
                  <a:tcPr marL="0" marR="0" marT="48260" marB="0">
                    <a:lnL w="12700">
                      <a:solidFill>
                        <a:srgbClr val="FFFFFF"/>
                      </a:solidFill>
                      <a:prstDash val="solid"/>
                    </a:lnL>
                    <a:lnR w="12700">
                      <a:solidFill>
                        <a:srgbClr val="FFFFFF"/>
                      </a:solidFill>
                      <a:prstDash val="solid"/>
                    </a:lnR>
                    <a:lnT w="12700">
                      <a:solidFill>
                        <a:srgbClr val="FFFFFF"/>
                      </a:solidFill>
                      <a:prstDash val="solid"/>
                    </a:lnT>
                    <a:lnB w="28575">
                      <a:solidFill>
                        <a:srgbClr val="000000"/>
                      </a:solidFill>
                      <a:prstDash val="solid"/>
                    </a:lnB>
                  </a:tcPr>
                </a:tc>
                <a:tc>
                  <a:txBody>
                    <a:bodyPr/>
                    <a:lstStyle/>
                    <a:p>
                      <a:pPr>
                        <a:lnSpc>
                          <a:spcPct val="100000"/>
                        </a:lnSpc>
                        <a:spcBef>
                          <a:spcPts val="380"/>
                        </a:spcBef>
                      </a:pPr>
                      <a:endParaRPr sz="1100">
                        <a:latin typeface="Times New Roman"/>
                        <a:cs typeface="Times New Roman"/>
                      </a:endParaRPr>
                    </a:p>
                    <a:p>
                      <a:pPr algn="ctr">
                        <a:lnSpc>
                          <a:spcPts val="1250"/>
                        </a:lnSpc>
                        <a:spcBef>
                          <a:spcPts val="5"/>
                        </a:spcBef>
                      </a:pPr>
                      <a:r>
                        <a:rPr sz="1100" b="1" dirty="0">
                          <a:latin typeface="Arial"/>
                          <a:cs typeface="Arial"/>
                        </a:rPr>
                        <a:t>Total</a:t>
                      </a:r>
                      <a:r>
                        <a:rPr sz="1100" b="1" spc="-40" dirty="0">
                          <a:latin typeface="Arial"/>
                          <a:cs typeface="Arial"/>
                        </a:rPr>
                        <a:t> </a:t>
                      </a:r>
                      <a:r>
                        <a:rPr sz="1100" b="1" spc="-10" dirty="0">
                          <a:latin typeface="Arial"/>
                          <a:cs typeface="Arial"/>
                        </a:rPr>
                        <a:t>Sales</a:t>
                      </a:r>
                      <a:endParaRPr sz="1100">
                        <a:latin typeface="Arial"/>
                        <a:cs typeface="Arial"/>
                      </a:endParaRPr>
                    </a:p>
                  </a:txBody>
                  <a:tcPr marL="0" marR="0" marT="48260" marB="0">
                    <a:lnL w="12700">
                      <a:solidFill>
                        <a:srgbClr val="FFFFFF"/>
                      </a:solidFill>
                      <a:prstDash val="solid"/>
                    </a:lnL>
                    <a:lnR w="12700">
                      <a:solidFill>
                        <a:srgbClr val="FFFFFF"/>
                      </a:solidFill>
                      <a:prstDash val="solid"/>
                    </a:lnR>
                    <a:lnT w="12700">
                      <a:solidFill>
                        <a:srgbClr val="FFFFFF"/>
                      </a:solidFill>
                      <a:prstDash val="solid"/>
                    </a:lnT>
                    <a:lnB w="28575">
                      <a:solidFill>
                        <a:srgbClr val="000000"/>
                      </a:solidFill>
                      <a:prstDash val="solid"/>
                    </a:lnB>
                  </a:tcPr>
                </a:tc>
                <a:extLst>
                  <a:ext uri="{0D108BD9-81ED-4DB2-BD59-A6C34878D82A}">
                    <a16:rowId xmlns:a16="http://schemas.microsoft.com/office/drawing/2014/main" val="10000"/>
                  </a:ext>
                </a:extLst>
              </a:tr>
              <a:tr h="144415">
                <a:tc>
                  <a:txBody>
                    <a:bodyPr/>
                    <a:lstStyle/>
                    <a:p>
                      <a:pPr marL="9525">
                        <a:lnSpc>
                          <a:spcPts val="1250"/>
                        </a:lnSpc>
                        <a:spcBef>
                          <a:spcPts val="305"/>
                        </a:spcBef>
                      </a:pPr>
                      <a:r>
                        <a:rPr sz="1100" b="1" u="sng" dirty="0">
                          <a:uFill>
                            <a:solidFill>
                              <a:srgbClr val="000000"/>
                            </a:solidFill>
                          </a:uFill>
                          <a:latin typeface="Arial"/>
                          <a:cs typeface="Arial"/>
                        </a:rPr>
                        <a:t>Social</a:t>
                      </a:r>
                      <a:r>
                        <a:rPr sz="1100" b="1" u="sng" spc="-30" dirty="0">
                          <a:uFill>
                            <a:solidFill>
                              <a:srgbClr val="000000"/>
                            </a:solidFill>
                          </a:uFill>
                          <a:latin typeface="Arial"/>
                          <a:cs typeface="Arial"/>
                        </a:rPr>
                        <a:t> </a:t>
                      </a:r>
                      <a:r>
                        <a:rPr sz="1100" b="1" u="sng" dirty="0">
                          <a:uFill>
                            <a:solidFill>
                              <a:srgbClr val="000000"/>
                            </a:solidFill>
                          </a:uFill>
                          <a:latin typeface="Arial"/>
                          <a:cs typeface="Arial"/>
                        </a:rPr>
                        <a:t>Media</a:t>
                      </a:r>
                      <a:r>
                        <a:rPr sz="1100" b="1" u="sng" spc="-45" dirty="0">
                          <a:uFill>
                            <a:solidFill>
                              <a:srgbClr val="000000"/>
                            </a:solidFill>
                          </a:uFill>
                          <a:latin typeface="Arial"/>
                          <a:cs typeface="Arial"/>
                        </a:rPr>
                        <a:t> </a:t>
                      </a:r>
                      <a:r>
                        <a:rPr sz="1100" b="1" u="sng" spc="-20" dirty="0">
                          <a:uFill>
                            <a:solidFill>
                              <a:srgbClr val="000000"/>
                            </a:solidFill>
                          </a:uFill>
                          <a:latin typeface="Arial"/>
                          <a:cs typeface="Arial"/>
                        </a:rPr>
                        <a:t>Posts</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gn="ctr">
                        <a:lnSpc>
                          <a:spcPts val="1250"/>
                        </a:lnSpc>
                        <a:spcBef>
                          <a:spcPts val="305"/>
                        </a:spcBef>
                      </a:pPr>
                      <a:r>
                        <a:rPr sz="1100" spc="-20" dirty="0">
                          <a:latin typeface="Arial"/>
                          <a:cs typeface="Arial"/>
                        </a:rPr>
                        <a:t>1.00</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28575">
                      <a:solidFill>
                        <a:srgbClr val="000000"/>
                      </a:solidFill>
                      <a:prstDash val="solid"/>
                    </a:lnT>
                    <a:lnB w="12700">
                      <a:solidFill>
                        <a:srgbClr val="FFFFFF"/>
                      </a:solidFill>
                      <a:prstDash val="solid"/>
                    </a:lnB>
                  </a:tcPr>
                </a:tc>
                <a:tc>
                  <a:txBody>
                    <a:bodyPr/>
                    <a:lstStyle/>
                    <a:p>
                      <a:pPr>
                        <a:lnSpc>
                          <a:spcPct val="100000"/>
                        </a:lnSpc>
                      </a:pPr>
                      <a:endParaRPr sz="1200">
                        <a:latin typeface="Times New Roman"/>
                        <a:cs typeface="Times New Roman"/>
                      </a:endParaRPr>
                    </a:p>
                  </a:txBody>
                  <a:tcPr marL="0" marR="0" marT="0" marB="0">
                    <a:lnL w="12700">
                      <a:solidFill>
                        <a:srgbClr val="FFFFFF"/>
                      </a:solidFill>
                      <a:prstDash val="solid"/>
                    </a:lnL>
                    <a:lnR w="12700">
                      <a:solidFill>
                        <a:srgbClr val="FFFFFF"/>
                      </a:solidFill>
                      <a:prstDash val="solid"/>
                    </a:lnR>
                    <a:lnT w="28575">
                      <a:solidFill>
                        <a:srgbClr val="000000"/>
                      </a:solidFill>
                      <a:prstDash val="solid"/>
                    </a:lnT>
                    <a:lnB w="12700">
                      <a:solidFill>
                        <a:srgbClr val="FFFFFF"/>
                      </a:solidFill>
                      <a:prstDash val="solid"/>
                    </a:lnB>
                  </a:tcPr>
                </a:tc>
                <a:tc>
                  <a:txBody>
                    <a:bodyPr/>
                    <a:lstStyle/>
                    <a:p>
                      <a:pPr>
                        <a:lnSpc>
                          <a:spcPct val="100000"/>
                        </a:lnSpc>
                      </a:pPr>
                      <a:endParaRPr sz="1200">
                        <a:latin typeface="Times New Roman"/>
                        <a:cs typeface="Times New Roman"/>
                      </a:endParaRPr>
                    </a:p>
                  </a:txBody>
                  <a:tcPr marL="0" marR="0" marT="0" marB="0">
                    <a:lnL w="12700">
                      <a:solidFill>
                        <a:srgbClr val="FFFFFF"/>
                      </a:solidFill>
                      <a:prstDash val="solid"/>
                    </a:lnL>
                    <a:lnR w="12700">
                      <a:solidFill>
                        <a:srgbClr val="FFFFFF"/>
                      </a:solidFill>
                      <a:prstDash val="solid"/>
                    </a:lnR>
                    <a:lnT w="28575">
                      <a:solidFill>
                        <a:srgbClr val="000000"/>
                      </a:solidFill>
                      <a:prstDash val="solid"/>
                    </a:lnT>
                    <a:lnB w="12700">
                      <a:solidFill>
                        <a:srgbClr val="FFFFFF"/>
                      </a:solidFill>
                      <a:prstDash val="solid"/>
                    </a:lnB>
                  </a:tcPr>
                </a:tc>
                <a:tc>
                  <a:txBody>
                    <a:bodyPr/>
                    <a:lstStyle/>
                    <a:p>
                      <a:pPr>
                        <a:lnSpc>
                          <a:spcPct val="100000"/>
                        </a:lnSpc>
                      </a:pPr>
                      <a:endParaRPr sz="1200">
                        <a:latin typeface="Times New Roman"/>
                        <a:cs typeface="Times New Roman"/>
                      </a:endParaRPr>
                    </a:p>
                  </a:txBody>
                  <a:tcPr marL="0" marR="0" marT="0" marB="0">
                    <a:lnL w="12700">
                      <a:solidFill>
                        <a:srgbClr val="FFFFFF"/>
                      </a:solidFill>
                      <a:prstDash val="solid"/>
                    </a:lnL>
                    <a:lnR w="12700">
                      <a:solidFill>
                        <a:srgbClr val="FFFFFF"/>
                      </a:solidFill>
                      <a:prstDash val="solid"/>
                    </a:lnR>
                    <a:lnT w="28575">
                      <a:solidFill>
                        <a:srgbClr val="000000"/>
                      </a:solidFill>
                      <a:prstDash val="solid"/>
                    </a:lnT>
                    <a:lnB w="12700">
                      <a:solidFill>
                        <a:srgbClr val="FFFFFF"/>
                      </a:solidFill>
                      <a:prstDash val="solid"/>
                    </a:lnB>
                  </a:tcPr>
                </a:tc>
                <a:tc>
                  <a:txBody>
                    <a:bodyPr/>
                    <a:lstStyle/>
                    <a:p>
                      <a:pPr>
                        <a:lnSpc>
                          <a:spcPct val="100000"/>
                        </a:lnSpc>
                      </a:pPr>
                      <a:endParaRPr sz="1200">
                        <a:latin typeface="Times New Roman"/>
                        <a:cs typeface="Times New Roman"/>
                      </a:endParaRPr>
                    </a:p>
                  </a:txBody>
                  <a:tcPr marL="0" marR="0" marT="0" marB="0">
                    <a:lnL w="12700">
                      <a:solidFill>
                        <a:srgbClr val="FFFFFF"/>
                      </a:solidFill>
                      <a:prstDash val="solid"/>
                    </a:lnL>
                    <a:lnR w="12700">
                      <a:solidFill>
                        <a:srgbClr val="FFFFFF"/>
                      </a:solidFill>
                      <a:prstDash val="solid"/>
                    </a:lnR>
                    <a:lnT w="28575">
                      <a:solidFill>
                        <a:srgbClr val="000000"/>
                      </a:solidFill>
                      <a:prstDash val="solid"/>
                    </a:lnT>
                    <a:lnB w="12700">
                      <a:solidFill>
                        <a:srgbClr val="FFFFFF"/>
                      </a:solidFill>
                      <a:prstDash val="solid"/>
                    </a:lnB>
                  </a:tcPr>
                </a:tc>
                <a:tc>
                  <a:txBody>
                    <a:bodyPr/>
                    <a:lstStyle/>
                    <a:p>
                      <a:pPr>
                        <a:lnSpc>
                          <a:spcPct val="100000"/>
                        </a:lnSpc>
                      </a:pPr>
                      <a:endParaRPr sz="1200">
                        <a:latin typeface="Times New Roman"/>
                        <a:cs typeface="Times New Roman"/>
                      </a:endParaRPr>
                    </a:p>
                  </a:txBody>
                  <a:tcPr marL="0" marR="0" marT="0" marB="0">
                    <a:lnL w="12700">
                      <a:solidFill>
                        <a:srgbClr val="FFFFFF"/>
                      </a:solidFill>
                      <a:prstDash val="solid"/>
                    </a:lnL>
                    <a:lnR w="12700">
                      <a:solidFill>
                        <a:srgbClr val="FFFFFF"/>
                      </a:solidFill>
                      <a:prstDash val="solid"/>
                    </a:lnR>
                    <a:lnT w="28575">
                      <a:solidFill>
                        <a:srgbClr val="000000"/>
                      </a:solidFill>
                      <a:prstDash val="solid"/>
                    </a:lnT>
                    <a:lnB w="12700">
                      <a:solidFill>
                        <a:srgbClr val="FFFFFF"/>
                      </a:solidFill>
                      <a:prstDash val="solid"/>
                    </a:lnB>
                  </a:tcPr>
                </a:tc>
                <a:extLst>
                  <a:ext uri="{0D108BD9-81ED-4DB2-BD59-A6C34878D82A}">
                    <a16:rowId xmlns:a16="http://schemas.microsoft.com/office/drawing/2014/main" val="10001"/>
                  </a:ext>
                </a:extLst>
              </a:tr>
              <a:tr h="210185">
                <a:tc>
                  <a:txBody>
                    <a:bodyPr/>
                    <a:lstStyle/>
                    <a:p>
                      <a:pPr marL="9525">
                        <a:lnSpc>
                          <a:spcPts val="1250"/>
                        </a:lnSpc>
                        <a:spcBef>
                          <a:spcPts val="305"/>
                        </a:spcBef>
                      </a:pPr>
                      <a:r>
                        <a:rPr sz="1100" b="1" u="sng" dirty="0">
                          <a:uFill>
                            <a:solidFill>
                              <a:srgbClr val="000000"/>
                            </a:solidFill>
                          </a:uFill>
                          <a:latin typeface="Arial"/>
                          <a:cs typeface="Arial"/>
                        </a:rPr>
                        <a:t>High</a:t>
                      </a:r>
                      <a:r>
                        <a:rPr sz="1100" b="1" u="sng" spc="-40" dirty="0">
                          <a:uFill>
                            <a:solidFill>
                              <a:srgbClr val="000000"/>
                            </a:solidFill>
                          </a:uFill>
                          <a:latin typeface="Arial"/>
                          <a:cs typeface="Arial"/>
                        </a:rPr>
                        <a:t> </a:t>
                      </a:r>
                      <a:r>
                        <a:rPr sz="1100" b="1" u="sng" spc="-20" dirty="0">
                          <a:uFill>
                            <a:solidFill>
                              <a:srgbClr val="000000"/>
                            </a:solidFill>
                          </a:uFill>
                          <a:latin typeface="Arial"/>
                          <a:cs typeface="Arial"/>
                        </a:rPr>
                        <a:t>Temp</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gn="ctr">
                        <a:lnSpc>
                          <a:spcPts val="1250"/>
                        </a:lnSpc>
                        <a:spcBef>
                          <a:spcPts val="305"/>
                        </a:spcBef>
                      </a:pPr>
                      <a:r>
                        <a:rPr sz="1100" dirty="0">
                          <a:latin typeface="Arial"/>
                          <a:cs typeface="Arial"/>
                        </a:rPr>
                        <a:t>-</a:t>
                      </a:r>
                      <a:r>
                        <a:rPr sz="1100" spc="-20" dirty="0">
                          <a:latin typeface="Arial"/>
                          <a:cs typeface="Arial"/>
                        </a:rPr>
                        <a:t>0.07</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gn="ctr">
                        <a:lnSpc>
                          <a:spcPts val="1250"/>
                        </a:lnSpc>
                        <a:spcBef>
                          <a:spcPts val="305"/>
                        </a:spcBef>
                      </a:pPr>
                      <a:r>
                        <a:rPr sz="1100" spc="-20" dirty="0">
                          <a:latin typeface="Arial"/>
                          <a:cs typeface="Arial"/>
                        </a:rPr>
                        <a:t>1.00</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nSpc>
                          <a:spcPct val="100000"/>
                        </a:lnSpc>
                      </a:pPr>
                      <a:endParaRPr sz="12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nSpc>
                          <a:spcPct val="100000"/>
                        </a:lnSpc>
                      </a:pPr>
                      <a:endParaRPr sz="12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nSpc>
                          <a:spcPct val="100000"/>
                        </a:lnSpc>
                      </a:pPr>
                      <a:endParaRPr sz="12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nSpc>
                          <a:spcPct val="100000"/>
                        </a:lnSpc>
                      </a:pPr>
                      <a:endParaRPr sz="12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extLst>
                  <a:ext uri="{0D108BD9-81ED-4DB2-BD59-A6C34878D82A}">
                    <a16:rowId xmlns:a16="http://schemas.microsoft.com/office/drawing/2014/main" val="10002"/>
                  </a:ext>
                </a:extLst>
              </a:tr>
              <a:tr h="210185">
                <a:tc>
                  <a:txBody>
                    <a:bodyPr/>
                    <a:lstStyle/>
                    <a:p>
                      <a:pPr marL="9525">
                        <a:lnSpc>
                          <a:spcPts val="1250"/>
                        </a:lnSpc>
                        <a:spcBef>
                          <a:spcPts val="305"/>
                        </a:spcBef>
                      </a:pPr>
                      <a:r>
                        <a:rPr sz="1100" b="1" u="sng" spc="-20" dirty="0">
                          <a:uFill>
                            <a:solidFill>
                              <a:srgbClr val="000000"/>
                            </a:solidFill>
                          </a:uFill>
                          <a:latin typeface="Arial"/>
                          <a:cs typeface="Arial"/>
                        </a:rPr>
                        <a:t>Rain</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gn="ctr">
                        <a:lnSpc>
                          <a:spcPts val="1250"/>
                        </a:lnSpc>
                        <a:spcBef>
                          <a:spcPts val="305"/>
                        </a:spcBef>
                      </a:pPr>
                      <a:r>
                        <a:rPr sz="1100" spc="-20" dirty="0">
                          <a:latin typeface="Arial"/>
                          <a:cs typeface="Arial"/>
                        </a:rPr>
                        <a:t>0.01</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gn="ctr">
                        <a:lnSpc>
                          <a:spcPts val="1250"/>
                        </a:lnSpc>
                        <a:spcBef>
                          <a:spcPts val="305"/>
                        </a:spcBef>
                      </a:pPr>
                      <a:r>
                        <a:rPr sz="1100" dirty="0">
                          <a:latin typeface="Arial"/>
                          <a:cs typeface="Arial"/>
                        </a:rPr>
                        <a:t>-</a:t>
                      </a:r>
                      <a:r>
                        <a:rPr sz="1100" spc="-20" dirty="0">
                          <a:latin typeface="Arial"/>
                          <a:cs typeface="Arial"/>
                        </a:rPr>
                        <a:t>0.10</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gn="ctr">
                        <a:lnSpc>
                          <a:spcPts val="1250"/>
                        </a:lnSpc>
                        <a:spcBef>
                          <a:spcPts val="305"/>
                        </a:spcBef>
                      </a:pPr>
                      <a:r>
                        <a:rPr sz="1100" spc="-20" dirty="0">
                          <a:latin typeface="Arial"/>
                          <a:cs typeface="Arial"/>
                        </a:rPr>
                        <a:t>1.00</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nSpc>
                          <a:spcPct val="100000"/>
                        </a:lnSpc>
                      </a:pPr>
                      <a:endParaRPr sz="12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nSpc>
                          <a:spcPct val="100000"/>
                        </a:lnSpc>
                      </a:pPr>
                      <a:endParaRPr sz="12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nSpc>
                          <a:spcPct val="100000"/>
                        </a:lnSpc>
                      </a:pPr>
                      <a:endParaRPr sz="12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extLst>
                  <a:ext uri="{0D108BD9-81ED-4DB2-BD59-A6C34878D82A}">
                    <a16:rowId xmlns:a16="http://schemas.microsoft.com/office/drawing/2014/main" val="10003"/>
                  </a:ext>
                </a:extLst>
              </a:tr>
              <a:tr h="210185">
                <a:tc>
                  <a:txBody>
                    <a:bodyPr/>
                    <a:lstStyle/>
                    <a:p>
                      <a:pPr marL="9525">
                        <a:lnSpc>
                          <a:spcPts val="1250"/>
                        </a:lnSpc>
                        <a:spcBef>
                          <a:spcPts val="305"/>
                        </a:spcBef>
                      </a:pPr>
                      <a:r>
                        <a:rPr sz="1100" b="1" u="sng" dirty="0">
                          <a:uFill>
                            <a:solidFill>
                              <a:srgbClr val="000000"/>
                            </a:solidFill>
                          </a:uFill>
                          <a:latin typeface="Arial"/>
                          <a:cs typeface="Arial"/>
                        </a:rPr>
                        <a:t>Foot</a:t>
                      </a:r>
                      <a:r>
                        <a:rPr sz="1100" b="1" u="sng" spc="-40" dirty="0">
                          <a:uFill>
                            <a:solidFill>
                              <a:srgbClr val="000000"/>
                            </a:solidFill>
                          </a:uFill>
                          <a:latin typeface="Arial"/>
                          <a:cs typeface="Arial"/>
                        </a:rPr>
                        <a:t> </a:t>
                      </a:r>
                      <a:r>
                        <a:rPr sz="1100" b="1" u="sng" spc="-10" dirty="0">
                          <a:uFill>
                            <a:solidFill>
                              <a:srgbClr val="000000"/>
                            </a:solidFill>
                          </a:uFill>
                          <a:latin typeface="Arial"/>
                          <a:cs typeface="Arial"/>
                        </a:rPr>
                        <a:t>Traffic</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gn="ctr">
                        <a:lnSpc>
                          <a:spcPts val="1250"/>
                        </a:lnSpc>
                        <a:spcBef>
                          <a:spcPts val="305"/>
                        </a:spcBef>
                      </a:pPr>
                      <a:r>
                        <a:rPr sz="1100" spc="-20" dirty="0">
                          <a:latin typeface="Arial"/>
                          <a:cs typeface="Arial"/>
                        </a:rPr>
                        <a:t>0.02</a:t>
                      </a:r>
                      <a:endParaRPr sz="1100" dirty="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gn="ctr">
                        <a:lnSpc>
                          <a:spcPts val="1250"/>
                        </a:lnSpc>
                        <a:spcBef>
                          <a:spcPts val="305"/>
                        </a:spcBef>
                      </a:pPr>
                      <a:r>
                        <a:rPr sz="1100" spc="-20" dirty="0">
                          <a:latin typeface="Arial"/>
                          <a:cs typeface="Arial"/>
                        </a:rPr>
                        <a:t>0.07</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gn="ctr">
                        <a:lnSpc>
                          <a:spcPts val="1250"/>
                        </a:lnSpc>
                        <a:spcBef>
                          <a:spcPts val="305"/>
                        </a:spcBef>
                      </a:pPr>
                      <a:r>
                        <a:rPr sz="1100" b="1" dirty="0">
                          <a:latin typeface="Arial"/>
                          <a:cs typeface="Arial"/>
                        </a:rPr>
                        <a:t>-</a:t>
                      </a:r>
                      <a:r>
                        <a:rPr sz="1100" b="1" spc="-20" dirty="0">
                          <a:latin typeface="Arial"/>
                          <a:cs typeface="Arial"/>
                        </a:rPr>
                        <a:t>0.40</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BCD6ED"/>
                    </a:solidFill>
                  </a:tcPr>
                </a:tc>
                <a:tc>
                  <a:txBody>
                    <a:bodyPr/>
                    <a:lstStyle/>
                    <a:p>
                      <a:pPr marL="635" algn="ctr">
                        <a:lnSpc>
                          <a:spcPts val="1250"/>
                        </a:lnSpc>
                        <a:spcBef>
                          <a:spcPts val="305"/>
                        </a:spcBef>
                      </a:pPr>
                      <a:r>
                        <a:rPr sz="1100" spc="-20" dirty="0">
                          <a:latin typeface="Arial"/>
                          <a:cs typeface="Arial"/>
                        </a:rPr>
                        <a:t>1.00</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nSpc>
                          <a:spcPct val="100000"/>
                        </a:lnSpc>
                      </a:pPr>
                      <a:endParaRPr sz="12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nSpc>
                          <a:spcPct val="100000"/>
                        </a:lnSpc>
                      </a:pPr>
                      <a:endParaRPr sz="12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extLst>
                  <a:ext uri="{0D108BD9-81ED-4DB2-BD59-A6C34878D82A}">
                    <a16:rowId xmlns:a16="http://schemas.microsoft.com/office/drawing/2014/main" val="10004"/>
                  </a:ext>
                </a:extLst>
              </a:tr>
              <a:tr h="210185">
                <a:tc>
                  <a:txBody>
                    <a:bodyPr/>
                    <a:lstStyle/>
                    <a:p>
                      <a:pPr marL="9525">
                        <a:lnSpc>
                          <a:spcPts val="1250"/>
                        </a:lnSpc>
                        <a:spcBef>
                          <a:spcPts val="305"/>
                        </a:spcBef>
                      </a:pPr>
                      <a:r>
                        <a:rPr sz="1100" b="1" u="sng" dirty="0">
                          <a:uFill>
                            <a:solidFill>
                              <a:srgbClr val="000000"/>
                            </a:solidFill>
                          </a:uFill>
                          <a:latin typeface="Arial"/>
                          <a:cs typeface="Arial"/>
                        </a:rPr>
                        <a:t>Customer</a:t>
                      </a:r>
                      <a:r>
                        <a:rPr sz="1100" b="1" u="sng" spc="-55" dirty="0">
                          <a:uFill>
                            <a:solidFill>
                              <a:srgbClr val="000000"/>
                            </a:solidFill>
                          </a:uFill>
                          <a:latin typeface="Arial"/>
                          <a:cs typeface="Arial"/>
                        </a:rPr>
                        <a:t> </a:t>
                      </a:r>
                      <a:r>
                        <a:rPr sz="1100" b="1" u="sng" spc="-10" dirty="0">
                          <a:uFill>
                            <a:solidFill>
                              <a:srgbClr val="000000"/>
                            </a:solidFill>
                          </a:uFill>
                          <a:latin typeface="Arial"/>
                          <a:cs typeface="Arial"/>
                        </a:rPr>
                        <a:t>Count</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gn="ctr">
                        <a:lnSpc>
                          <a:spcPts val="1250"/>
                        </a:lnSpc>
                        <a:spcBef>
                          <a:spcPts val="305"/>
                        </a:spcBef>
                      </a:pPr>
                      <a:r>
                        <a:rPr sz="1100" b="1" spc="-20" dirty="0">
                          <a:latin typeface="Arial"/>
                          <a:cs typeface="Arial"/>
                        </a:rPr>
                        <a:t>0.25</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BCD6ED"/>
                    </a:solidFill>
                  </a:tcPr>
                </a:tc>
                <a:tc>
                  <a:txBody>
                    <a:bodyPr/>
                    <a:lstStyle/>
                    <a:p>
                      <a:pPr algn="ctr">
                        <a:lnSpc>
                          <a:spcPts val="1250"/>
                        </a:lnSpc>
                        <a:spcBef>
                          <a:spcPts val="305"/>
                        </a:spcBef>
                      </a:pPr>
                      <a:r>
                        <a:rPr sz="1100" b="1" spc="-20" dirty="0">
                          <a:latin typeface="Arial"/>
                          <a:cs typeface="Arial"/>
                        </a:rPr>
                        <a:t>0.35</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BCD6ED"/>
                    </a:solidFill>
                  </a:tcPr>
                </a:tc>
                <a:tc>
                  <a:txBody>
                    <a:bodyPr/>
                    <a:lstStyle/>
                    <a:p>
                      <a:pPr algn="ctr">
                        <a:lnSpc>
                          <a:spcPts val="1250"/>
                        </a:lnSpc>
                        <a:spcBef>
                          <a:spcPts val="305"/>
                        </a:spcBef>
                      </a:pPr>
                      <a:r>
                        <a:rPr sz="1100" dirty="0">
                          <a:latin typeface="Arial"/>
                          <a:cs typeface="Arial"/>
                        </a:rPr>
                        <a:t>-</a:t>
                      </a:r>
                      <a:r>
                        <a:rPr sz="1100" spc="-20" dirty="0">
                          <a:latin typeface="Arial"/>
                          <a:cs typeface="Arial"/>
                        </a:rPr>
                        <a:t>0.25</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635" algn="ctr">
                        <a:lnSpc>
                          <a:spcPts val="1250"/>
                        </a:lnSpc>
                        <a:spcBef>
                          <a:spcPts val="305"/>
                        </a:spcBef>
                      </a:pPr>
                      <a:r>
                        <a:rPr sz="1100" b="1" spc="-20" dirty="0">
                          <a:latin typeface="Arial"/>
                          <a:cs typeface="Arial"/>
                        </a:rPr>
                        <a:t>0.73</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5DFB4"/>
                    </a:solidFill>
                  </a:tcPr>
                </a:tc>
                <a:tc>
                  <a:txBody>
                    <a:bodyPr/>
                    <a:lstStyle/>
                    <a:p>
                      <a:pPr algn="ctr">
                        <a:lnSpc>
                          <a:spcPts val="1250"/>
                        </a:lnSpc>
                        <a:spcBef>
                          <a:spcPts val="305"/>
                        </a:spcBef>
                      </a:pPr>
                      <a:r>
                        <a:rPr sz="1100" spc="-20" dirty="0">
                          <a:latin typeface="Arial"/>
                          <a:cs typeface="Arial"/>
                        </a:rPr>
                        <a:t>1.00</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nSpc>
                          <a:spcPct val="100000"/>
                        </a:lnSpc>
                      </a:pPr>
                      <a:endParaRPr sz="12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extLst>
                  <a:ext uri="{0D108BD9-81ED-4DB2-BD59-A6C34878D82A}">
                    <a16:rowId xmlns:a16="http://schemas.microsoft.com/office/drawing/2014/main" val="10005"/>
                  </a:ext>
                </a:extLst>
              </a:tr>
              <a:tr h="210185">
                <a:tc>
                  <a:txBody>
                    <a:bodyPr/>
                    <a:lstStyle/>
                    <a:p>
                      <a:pPr marL="9525">
                        <a:lnSpc>
                          <a:spcPts val="1250"/>
                        </a:lnSpc>
                        <a:spcBef>
                          <a:spcPts val="305"/>
                        </a:spcBef>
                      </a:pPr>
                      <a:r>
                        <a:rPr sz="1100" b="1" u="sng" dirty="0">
                          <a:uFill>
                            <a:solidFill>
                              <a:srgbClr val="000000"/>
                            </a:solidFill>
                          </a:uFill>
                          <a:latin typeface="Arial"/>
                          <a:cs typeface="Arial"/>
                        </a:rPr>
                        <a:t>Total</a:t>
                      </a:r>
                      <a:r>
                        <a:rPr sz="1100" b="1" u="sng" spc="-35" dirty="0">
                          <a:uFill>
                            <a:solidFill>
                              <a:srgbClr val="000000"/>
                            </a:solidFill>
                          </a:uFill>
                          <a:latin typeface="Arial"/>
                          <a:cs typeface="Arial"/>
                        </a:rPr>
                        <a:t> </a:t>
                      </a:r>
                      <a:r>
                        <a:rPr sz="1100" b="1" u="sng" spc="-10" dirty="0">
                          <a:uFill>
                            <a:solidFill>
                              <a:srgbClr val="000000"/>
                            </a:solidFill>
                          </a:uFill>
                          <a:latin typeface="Arial"/>
                          <a:cs typeface="Arial"/>
                        </a:rPr>
                        <a:t>Sales</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gn="ctr">
                        <a:lnSpc>
                          <a:spcPts val="1250"/>
                        </a:lnSpc>
                        <a:spcBef>
                          <a:spcPts val="305"/>
                        </a:spcBef>
                      </a:pPr>
                      <a:r>
                        <a:rPr sz="1100" spc="-20" dirty="0">
                          <a:latin typeface="Arial"/>
                          <a:cs typeface="Arial"/>
                        </a:rPr>
                        <a:t>0.24</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gn="ctr">
                        <a:lnSpc>
                          <a:spcPts val="1250"/>
                        </a:lnSpc>
                        <a:spcBef>
                          <a:spcPts val="305"/>
                        </a:spcBef>
                      </a:pPr>
                      <a:r>
                        <a:rPr sz="1100" spc="-20" dirty="0">
                          <a:latin typeface="Arial"/>
                          <a:cs typeface="Arial"/>
                        </a:rPr>
                        <a:t>0.29</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algn="ctr">
                        <a:lnSpc>
                          <a:spcPts val="1250"/>
                        </a:lnSpc>
                        <a:spcBef>
                          <a:spcPts val="305"/>
                        </a:spcBef>
                      </a:pPr>
                      <a:r>
                        <a:rPr sz="1100" dirty="0">
                          <a:latin typeface="Arial"/>
                          <a:cs typeface="Arial"/>
                        </a:rPr>
                        <a:t>-</a:t>
                      </a:r>
                      <a:r>
                        <a:rPr sz="1100" spc="-20" dirty="0">
                          <a:latin typeface="Arial"/>
                          <a:cs typeface="Arial"/>
                        </a:rPr>
                        <a:t>0.17</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635" algn="ctr">
                        <a:lnSpc>
                          <a:spcPts val="1250"/>
                        </a:lnSpc>
                        <a:spcBef>
                          <a:spcPts val="305"/>
                        </a:spcBef>
                      </a:pPr>
                      <a:r>
                        <a:rPr sz="1100" b="1" spc="-20" dirty="0">
                          <a:latin typeface="Arial"/>
                          <a:cs typeface="Arial"/>
                        </a:rPr>
                        <a:t>0.60</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5DFB4"/>
                    </a:solidFill>
                  </a:tcPr>
                </a:tc>
                <a:tc>
                  <a:txBody>
                    <a:bodyPr/>
                    <a:lstStyle/>
                    <a:p>
                      <a:pPr algn="ctr">
                        <a:lnSpc>
                          <a:spcPts val="1250"/>
                        </a:lnSpc>
                        <a:spcBef>
                          <a:spcPts val="305"/>
                        </a:spcBef>
                      </a:pPr>
                      <a:r>
                        <a:rPr sz="1100" spc="-20" dirty="0">
                          <a:latin typeface="Arial"/>
                          <a:cs typeface="Arial"/>
                        </a:rPr>
                        <a:t>0.91</a:t>
                      </a:r>
                      <a:endParaRPr sz="110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5DFB4"/>
                    </a:solidFill>
                  </a:tcPr>
                </a:tc>
                <a:tc>
                  <a:txBody>
                    <a:bodyPr/>
                    <a:lstStyle/>
                    <a:p>
                      <a:pPr marL="635" algn="ctr">
                        <a:lnSpc>
                          <a:spcPts val="1250"/>
                        </a:lnSpc>
                        <a:spcBef>
                          <a:spcPts val="305"/>
                        </a:spcBef>
                      </a:pPr>
                      <a:r>
                        <a:rPr sz="1100" spc="-20" dirty="0">
                          <a:latin typeface="Arial"/>
                          <a:cs typeface="Arial"/>
                        </a:rPr>
                        <a:t>1.00</a:t>
                      </a:r>
                      <a:endParaRPr sz="1100" dirty="0">
                        <a:latin typeface="Arial"/>
                        <a:cs typeface="Arial"/>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extLst>
                  <a:ext uri="{0D108BD9-81ED-4DB2-BD59-A6C34878D82A}">
                    <a16:rowId xmlns:a16="http://schemas.microsoft.com/office/drawing/2014/main" val="10006"/>
                  </a:ext>
                </a:extLst>
              </a:tr>
            </a:tbl>
          </a:graphicData>
        </a:graphic>
      </p:graphicFrame>
      <p:sp>
        <p:nvSpPr>
          <p:cNvPr id="4" name="object 4"/>
          <p:cNvSpPr txBox="1"/>
          <p:nvPr/>
        </p:nvSpPr>
        <p:spPr>
          <a:xfrm>
            <a:off x="2895600" y="5461898"/>
            <a:ext cx="7526020" cy="1046480"/>
          </a:xfrm>
          <a:prstGeom prst="rect">
            <a:avLst/>
          </a:prstGeom>
        </p:spPr>
        <p:txBody>
          <a:bodyPr vert="horz" wrap="square" lIns="0" tIns="96520" rIns="0" bIns="0" rtlCol="0">
            <a:spAutoFit/>
          </a:bodyPr>
          <a:lstStyle/>
          <a:p>
            <a:pPr marL="240029" indent="-227329">
              <a:lnSpc>
                <a:spcPct val="100000"/>
              </a:lnSpc>
              <a:spcBef>
                <a:spcPts val="760"/>
              </a:spcBef>
              <a:buChar char="•"/>
              <a:tabLst>
                <a:tab pos="240029" algn="l"/>
              </a:tabLst>
            </a:pPr>
            <a:r>
              <a:rPr sz="2800" dirty="0">
                <a:latin typeface="Arial"/>
                <a:cs typeface="Arial"/>
              </a:rPr>
              <a:t>Green</a:t>
            </a:r>
            <a:r>
              <a:rPr sz="2800" spc="-40" dirty="0">
                <a:latin typeface="Arial"/>
                <a:cs typeface="Arial"/>
              </a:rPr>
              <a:t> </a:t>
            </a:r>
            <a:r>
              <a:rPr sz="2800" dirty="0">
                <a:latin typeface="Arial"/>
                <a:cs typeface="Arial"/>
              </a:rPr>
              <a:t>cells</a:t>
            </a:r>
            <a:r>
              <a:rPr sz="2800" spc="-55" dirty="0">
                <a:latin typeface="Arial"/>
                <a:cs typeface="Arial"/>
              </a:rPr>
              <a:t> </a:t>
            </a:r>
            <a:r>
              <a:rPr sz="2800" dirty="0">
                <a:latin typeface="Arial"/>
                <a:cs typeface="Arial"/>
              </a:rPr>
              <a:t>are</a:t>
            </a:r>
            <a:r>
              <a:rPr sz="2800" spc="-45" dirty="0">
                <a:latin typeface="Arial"/>
                <a:cs typeface="Arial"/>
              </a:rPr>
              <a:t> </a:t>
            </a:r>
            <a:r>
              <a:rPr sz="2800" dirty="0">
                <a:latin typeface="Arial"/>
                <a:cs typeface="Arial"/>
              </a:rPr>
              <a:t>our</a:t>
            </a:r>
            <a:r>
              <a:rPr sz="2800" spc="-50" dirty="0">
                <a:latin typeface="Arial"/>
                <a:cs typeface="Arial"/>
              </a:rPr>
              <a:t> </a:t>
            </a:r>
            <a:r>
              <a:rPr sz="2800" dirty="0">
                <a:latin typeface="Arial"/>
                <a:cs typeface="Arial"/>
              </a:rPr>
              <a:t>high(er)</a:t>
            </a:r>
            <a:r>
              <a:rPr sz="2800" spc="-40" dirty="0">
                <a:latin typeface="Arial"/>
                <a:cs typeface="Arial"/>
              </a:rPr>
              <a:t> </a:t>
            </a:r>
            <a:r>
              <a:rPr sz="2800" dirty="0">
                <a:latin typeface="Arial"/>
                <a:cs typeface="Arial"/>
              </a:rPr>
              <a:t>correlated</a:t>
            </a:r>
            <a:r>
              <a:rPr sz="2800" spc="-50" dirty="0">
                <a:latin typeface="Arial"/>
                <a:cs typeface="Arial"/>
              </a:rPr>
              <a:t> </a:t>
            </a:r>
            <a:r>
              <a:rPr sz="2800" spc="-10" dirty="0">
                <a:latin typeface="Arial"/>
                <a:cs typeface="Arial"/>
              </a:rPr>
              <a:t>values.</a:t>
            </a:r>
            <a:endParaRPr sz="2800" dirty="0">
              <a:latin typeface="Arial"/>
              <a:cs typeface="Arial"/>
            </a:endParaRPr>
          </a:p>
          <a:p>
            <a:pPr marL="240029" indent="-227329">
              <a:lnSpc>
                <a:spcPct val="100000"/>
              </a:lnSpc>
              <a:spcBef>
                <a:spcPts val="660"/>
              </a:spcBef>
              <a:buChar char="•"/>
              <a:tabLst>
                <a:tab pos="240029" algn="l"/>
              </a:tabLst>
            </a:pPr>
            <a:r>
              <a:rPr sz="2800" dirty="0">
                <a:latin typeface="Arial"/>
                <a:cs typeface="Arial"/>
              </a:rPr>
              <a:t>Blue</a:t>
            </a:r>
            <a:r>
              <a:rPr sz="2800" spc="-55" dirty="0">
                <a:latin typeface="Arial"/>
                <a:cs typeface="Arial"/>
              </a:rPr>
              <a:t> </a:t>
            </a:r>
            <a:r>
              <a:rPr sz="2800" dirty="0">
                <a:latin typeface="Arial"/>
                <a:cs typeface="Arial"/>
              </a:rPr>
              <a:t>cells</a:t>
            </a:r>
            <a:r>
              <a:rPr sz="2800" spc="-50" dirty="0">
                <a:latin typeface="Arial"/>
                <a:cs typeface="Arial"/>
              </a:rPr>
              <a:t> </a:t>
            </a:r>
            <a:r>
              <a:rPr sz="2800" dirty="0">
                <a:latin typeface="Arial"/>
                <a:cs typeface="Arial"/>
              </a:rPr>
              <a:t>may</a:t>
            </a:r>
            <a:r>
              <a:rPr sz="2800" spc="-50" dirty="0">
                <a:latin typeface="Arial"/>
                <a:cs typeface="Arial"/>
              </a:rPr>
              <a:t> </a:t>
            </a:r>
            <a:r>
              <a:rPr sz="2800" dirty="0">
                <a:latin typeface="Arial"/>
                <a:cs typeface="Arial"/>
              </a:rPr>
              <a:t>be</a:t>
            </a:r>
            <a:r>
              <a:rPr sz="2800" spc="-50" dirty="0">
                <a:latin typeface="Arial"/>
                <a:cs typeface="Arial"/>
              </a:rPr>
              <a:t> </a:t>
            </a:r>
            <a:r>
              <a:rPr sz="2800" dirty="0">
                <a:latin typeface="Arial"/>
                <a:cs typeface="Arial"/>
              </a:rPr>
              <a:t>moderately</a:t>
            </a:r>
            <a:r>
              <a:rPr sz="2800" spc="-45" dirty="0">
                <a:latin typeface="Arial"/>
                <a:cs typeface="Arial"/>
              </a:rPr>
              <a:t> </a:t>
            </a:r>
            <a:r>
              <a:rPr sz="2800" spc="-10" dirty="0">
                <a:latin typeface="Arial"/>
                <a:cs typeface="Arial"/>
              </a:rPr>
              <a:t>correlated.</a:t>
            </a:r>
            <a:endParaRPr sz="2800" dirty="0">
              <a:latin typeface="Arial"/>
              <a:cs typeface="Arial"/>
            </a:endParaRPr>
          </a:p>
        </p:txBody>
      </p:sp>
      <p:pic>
        <p:nvPicPr>
          <p:cNvPr id="6" name="Picture 5">
            <a:extLst>
              <a:ext uri="{FF2B5EF4-FFF2-40B4-BE49-F238E27FC236}">
                <a16:creationId xmlns:a16="http://schemas.microsoft.com/office/drawing/2014/main" id="{B856E925-0257-C9FF-B654-6798FB1C8F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spc="-10" dirty="0"/>
              <a:t>Outline</a:t>
            </a:r>
          </a:p>
        </p:txBody>
      </p:sp>
      <p:sp>
        <p:nvSpPr>
          <p:cNvPr id="3" name="object 3"/>
          <p:cNvSpPr txBox="1"/>
          <p:nvPr/>
        </p:nvSpPr>
        <p:spPr>
          <a:xfrm>
            <a:off x="916939" y="1722399"/>
            <a:ext cx="4008120" cy="1558925"/>
          </a:xfrm>
          <a:prstGeom prst="rect">
            <a:avLst/>
          </a:prstGeom>
        </p:spPr>
        <p:txBody>
          <a:bodyPr vert="horz" wrap="square" lIns="0" tIns="96520" rIns="0" bIns="0" rtlCol="0">
            <a:spAutoFit/>
          </a:bodyPr>
          <a:lstStyle/>
          <a:p>
            <a:pPr marL="240029" indent="-227329">
              <a:lnSpc>
                <a:spcPct val="100000"/>
              </a:lnSpc>
              <a:spcBef>
                <a:spcPts val="760"/>
              </a:spcBef>
              <a:buChar char="•"/>
              <a:tabLst>
                <a:tab pos="240029" algn="l"/>
              </a:tabLst>
            </a:pPr>
            <a:r>
              <a:rPr sz="2800" dirty="0">
                <a:latin typeface="Arial"/>
                <a:cs typeface="Arial"/>
              </a:rPr>
              <a:t>Our</a:t>
            </a:r>
            <a:r>
              <a:rPr sz="2800" spc="-114" dirty="0">
                <a:latin typeface="Arial"/>
                <a:cs typeface="Arial"/>
              </a:rPr>
              <a:t> </a:t>
            </a:r>
            <a:r>
              <a:rPr sz="2800" spc="-60" dirty="0">
                <a:latin typeface="Arial"/>
                <a:cs typeface="Arial"/>
              </a:rPr>
              <a:t>Test</a:t>
            </a:r>
            <a:r>
              <a:rPr sz="2800" spc="-80" dirty="0">
                <a:latin typeface="Arial"/>
                <a:cs typeface="Arial"/>
              </a:rPr>
              <a:t> </a:t>
            </a:r>
            <a:r>
              <a:rPr sz="2800" spc="-20" dirty="0">
                <a:latin typeface="Arial"/>
                <a:cs typeface="Arial"/>
              </a:rPr>
              <a:t>Data</a:t>
            </a:r>
            <a:endParaRPr sz="2800">
              <a:latin typeface="Arial"/>
              <a:cs typeface="Arial"/>
            </a:endParaRPr>
          </a:p>
          <a:p>
            <a:pPr marL="240029" indent="-227329">
              <a:lnSpc>
                <a:spcPct val="100000"/>
              </a:lnSpc>
              <a:spcBef>
                <a:spcPts val="660"/>
              </a:spcBef>
              <a:buChar char="•"/>
              <a:tabLst>
                <a:tab pos="240029" algn="l"/>
              </a:tabLst>
            </a:pPr>
            <a:r>
              <a:rPr sz="2800" dirty="0">
                <a:latin typeface="Arial"/>
                <a:cs typeface="Arial"/>
              </a:rPr>
              <a:t>Pivot</a:t>
            </a:r>
            <a:r>
              <a:rPr sz="2800" spc="-130" dirty="0">
                <a:latin typeface="Arial"/>
                <a:cs typeface="Arial"/>
              </a:rPr>
              <a:t> </a:t>
            </a:r>
            <a:r>
              <a:rPr sz="2800" spc="-40" dirty="0">
                <a:latin typeface="Arial"/>
                <a:cs typeface="Arial"/>
              </a:rPr>
              <a:t>Tables</a:t>
            </a:r>
            <a:r>
              <a:rPr sz="2800" spc="-60" dirty="0">
                <a:latin typeface="Arial"/>
                <a:cs typeface="Arial"/>
              </a:rPr>
              <a:t> </a:t>
            </a:r>
            <a:r>
              <a:rPr sz="2800" dirty="0">
                <a:latin typeface="Arial"/>
                <a:cs typeface="Arial"/>
              </a:rPr>
              <a:t>and</a:t>
            </a:r>
            <a:r>
              <a:rPr sz="2800" spc="-70" dirty="0">
                <a:latin typeface="Arial"/>
                <a:cs typeface="Arial"/>
              </a:rPr>
              <a:t> </a:t>
            </a:r>
            <a:r>
              <a:rPr sz="2800" spc="-10" dirty="0">
                <a:latin typeface="Arial"/>
                <a:cs typeface="Arial"/>
              </a:rPr>
              <a:t>Charts</a:t>
            </a:r>
            <a:endParaRPr sz="2800">
              <a:latin typeface="Arial"/>
              <a:cs typeface="Arial"/>
            </a:endParaRPr>
          </a:p>
          <a:p>
            <a:pPr marL="240029" indent="-227329">
              <a:lnSpc>
                <a:spcPct val="100000"/>
              </a:lnSpc>
              <a:spcBef>
                <a:spcPts val="670"/>
              </a:spcBef>
              <a:buChar char="•"/>
              <a:tabLst>
                <a:tab pos="240029" algn="l"/>
              </a:tabLst>
            </a:pPr>
            <a:r>
              <a:rPr sz="2800" dirty="0">
                <a:latin typeface="Arial"/>
                <a:cs typeface="Arial"/>
              </a:rPr>
              <a:t>Analysis</a:t>
            </a:r>
            <a:r>
              <a:rPr sz="2800" spc="-130" dirty="0">
                <a:latin typeface="Arial"/>
                <a:cs typeface="Arial"/>
              </a:rPr>
              <a:t> </a:t>
            </a:r>
            <a:r>
              <a:rPr sz="2800" spc="-10" dirty="0">
                <a:latin typeface="Arial"/>
                <a:cs typeface="Arial"/>
              </a:rPr>
              <a:t>ToolPak</a:t>
            </a:r>
            <a:endParaRPr sz="2800">
              <a:latin typeface="Arial"/>
              <a:cs typeface="Arial"/>
            </a:endParaRPr>
          </a:p>
        </p:txBody>
      </p:sp>
      <p:pic>
        <p:nvPicPr>
          <p:cNvPr id="4" name="Picture 3">
            <a:extLst>
              <a:ext uri="{FF2B5EF4-FFF2-40B4-BE49-F238E27FC236}">
                <a16:creationId xmlns:a16="http://schemas.microsoft.com/office/drawing/2014/main" id="{9FD4E0F4-2FE2-FEA9-4C9C-4A40646F49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spc="-10" dirty="0"/>
              <a:t>Regression</a:t>
            </a:r>
          </a:p>
        </p:txBody>
      </p:sp>
      <p:sp>
        <p:nvSpPr>
          <p:cNvPr id="3" name="object 3"/>
          <p:cNvSpPr txBox="1"/>
          <p:nvPr/>
        </p:nvSpPr>
        <p:spPr>
          <a:xfrm>
            <a:off x="916939" y="1722399"/>
            <a:ext cx="10281285" cy="3780154"/>
          </a:xfrm>
          <a:prstGeom prst="rect">
            <a:avLst/>
          </a:prstGeom>
        </p:spPr>
        <p:txBody>
          <a:bodyPr vert="horz" wrap="square" lIns="0" tIns="96520" rIns="0" bIns="0" rtlCol="0">
            <a:spAutoFit/>
          </a:bodyPr>
          <a:lstStyle/>
          <a:p>
            <a:pPr marL="240029" indent="-227329">
              <a:lnSpc>
                <a:spcPct val="100000"/>
              </a:lnSpc>
              <a:spcBef>
                <a:spcPts val="760"/>
              </a:spcBef>
              <a:buChar char="•"/>
              <a:tabLst>
                <a:tab pos="240029" algn="l"/>
              </a:tabLst>
            </a:pPr>
            <a:r>
              <a:rPr sz="2800" dirty="0">
                <a:latin typeface="Arial"/>
                <a:cs typeface="Arial"/>
              </a:rPr>
              <a:t>Attempts</a:t>
            </a:r>
            <a:r>
              <a:rPr sz="2800" spc="-50" dirty="0">
                <a:latin typeface="Arial"/>
                <a:cs typeface="Arial"/>
              </a:rPr>
              <a:t> </a:t>
            </a:r>
            <a:r>
              <a:rPr sz="2800" dirty="0">
                <a:latin typeface="Arial"/>
                <a:cs typeface="Arial"/>
              </a:rPr>
              <a:t>to</a:t>
            </a:r>
            <a:r>
              <a:rPr sz="2800" spc="-40" dirty="0">
                <a:latin typeface="Arial"/>
                <a:cs typeface="Arial"/>
              </a:rPr>
              <a:t> </a:t>
            </a:r>
            <a:r>
              <a:rPr sz="2800" dirty="0">
                <a:latin typeface="Arial"/>
                <a:cs typeface="Arial"/>
              </a:rPr>
              <a:t>create</a:t>
            </a:r>
            <a:r>
              <a:rPr sz="2800" spc="-45" dirty="0">
                <a:latin typeface="Arial"/>
                <a:cs typeface="Arial"/>
              </a:rPr>
              <a:t> </a:t>
            </a:r>
            <a:r>
              <a:rPr sz="2800" dirty="0">
                <a:latin typeface="Arial"/>
                <a:cs typeface="Arial"/>
              </a:rPr>
              <a:t>a</a:t>
            </a:r>
            <a:r>
              <a:rPr sz="2800" spc="-40" dirty="0">
                <a:latin typeface="Arial"/>
                <a:cs typeface="Arial"/>
              </a:rPr>
              <a:t> </a:t>
            </a:r>
            <a:r>
              <a:rPr sz="2800" dirty="0">
                <a:latin typeface="Arial"/>
                <a:cs typeface="Arial"/>
              </a:rPr>
              <a:t>function</a:t>
            </a:r>
            <a:r>
              <a:rPr sz="2800" spc="-35" dirty="0">
                <a:latin typeface="Arial"/>
                <a:cs typeface="Arial"/>
              </a:rPr>
              <a:t> </a:t>
            </a:r>
            <a:r>
              <a:rPr sz="2800" dirty="0">
                <a:latin typeface="Arial"/>
                <a:cs typeface="Arial"/>
              </a:rPr>
              <a:t>that</a:t>
            </a:r>
            <a:r>
              <a:rPr sz="2800" spc="-50" dirty="0">
                <a:latin typeface="Arial"/>
                <a:cs typeface="Arial"/>
              </a:rPr>
              <a:t> </a:t>
            </a:r>
            <a:r>
              <a:rPr sz="2800" dirty="0">
                <a:latin typeface="Arial"/>
                <a:cs typeface="Arial"/>
              </a:rPr>
              <a:t>can</a:t>
            </a:r>
            <a:r>
              <a:rPr sz="2800" spc="-50" dirty="0">
                <a:latin typeface="Arial"/>
                <a:cs typeface="Arial"/>
              </a:rPr>
              <a:t> </a:t>
            </a:r>
            <a:r>
              <a:rPr sz="2800" dirty="0">
                <a:latin typeface="Arial"/>
                <a:cs typeface="Arial"/>
              </a:rPr>
              <a:t>predict</a:t>
            </a:r>
            <a:r>
              <a:rPr sz="2800" spc="-45" dirty="0">
                <a:latin typeface="Arial"/>
                <a:cs typeface="Arial"/>
              </a:rPr>
              <a:t> </a:t>
            </a:r>
            <a:r>
              <a:rPr sz="2800" dirty="0">
                <a:latin typeface="Arial"/>
                <a:cs typeface="Arial"/>
              </a:rPr>
              <a:t>a</a:t>
            </a:r>
            <a:r>
              <a:rPr sz="2800" spc="-40" dirty="0">
                <a:latin typeface="Arial"/>
                <a:cs typeface="Arial"/>
              </a:rPr>
              <a:t> </a:t>
            </a:r>
            <a:r>
              <a:rPr sz="2800" dirty="0">
                <a:latin typeface="Arial"/>
                <a:cs typeface="Arial"/>
              </a:rPr>
              <a:t>given</a:t>
            </a:r>
            <a:r>
              <a:rPr sz="2800" spc="-40" dirty="0">
                <a:latin typeface="Arial"/>
                <a:cs typeface="Arial"/>
              </a:rPr>
              <a:t> </a:t>
            </a:r>
            <a:r>
              <a:rPr sz="2800" spc="-10" dirty="0">
                <a:latin typeface="Arial"/>
                <a:cs typeface="Arial"/>
              </a:rPr>
              <a:t>value.</a:t>
            </a:r>
            <a:endParaRPr sz="2800">
              <a:latin typeface="Arial"/>
              <a:cs typeface="Arial"/>
            </a:endParaRPr>
          </a:p>
          <a:p>
            <a:pPr marL="240029" marR="470534" indent="-227329">
              <a:lnSpc>
                <a:spcPts val="3030"/>
              </a:lnSpc>
              <a:spcBef>
                <a:spcPts val="1035"/>
              </a:spcBef>
              <a:buChar char="•"/>
              <a:tabLst>
                <a:tab pos="241300" algn="l"/>
              </a:tabLst>
            </a:pPr>
            <a:r>
              <a:rPr sz="2800" dirty="0">
                <a:latin typeface="Arial"/>
                <a:cs typeface="Arial"/>
              </a:rPr>
              <a:t>In</a:t>
            </a:r>
            <a:r>
              <a:rPr sz="2800" spc="-55" dirty="0">
                <a:latin typeface="Arial"/>
                <a:cs typeface="Arial"/>
              </a:rPr>
              <a:t> </a:t>
            </a:r>
            <a:r>
              <a:rPr sz="2800" dirty="0">
                <a:latin typeface="Arial"/>
                <a:cs typeface="Arial"/>
              </a:rPr>
              <a:t>our</a:t>
            </a:r>
            <a:r>
              <a:rPr sz="2800" spc="-50" dirty="0">
                <a:latin typeface="Arial"/>
                <a:cs typeface="Arial"/>
              </a:rPr>
              <a:t> </a:t>
            </a:r>
            <a:r>
              <a:rPr sz="2800" dirty="0">
                <a:latin typeface="Arial"/>
                <a:cs typeface="Arial"/>
              </a:rPr>
              <a:t>case,</a:t>
            </a:r>
            <a:r>
              <a:rPr sz="2800" spc="-55" dirty="0">
                <a:latin typeface="Arial"/>
                <a:cs typeface="Arial"/>
              </a:rPr>
              <a:t> </a:t>
            </a:r>
            <a:r>
              <a:rPr sz="2800" dirty="0">
                <a:latin typeface="Arial"/>
                <a:cs typeface="Arial"/>
              </a:rPr>
              <a:t>given</a:t>
            </a:r>
            <a:r>
              <a:rPr sz="2800" spc="-50" dirty="0">
                <a:latin typeface="Arial"/>
                <a:cs typeface="Arial"/>
              </a:rPr>
              <a:t> </a:t>
            </a:r>
            <a:r>
              <a:rPr sz="2800" dirty="0">
                <a:latin typeface="Arial"/>
                <a:cs typeface="Arial"/>
              </a:rPr>
              <a:t>known</a:t>
            </a:r>
            <a:r>
              <a:rPr sz="2800" spc="-35" dirty="0">
                <a:latin typeface="Arial"/>
                <a:cs typeface="Arial"/>
              </a:rPr>
              <a:t> </a:t>
            </a:r>
            <a:r>
              <a:rPr sz="2800" dirty="0">
                <a:latin typeface="Arial"/>
                <a:cs typeface="Arial"/>
              </a:rPr>
              <a:t>values</a:t>
            </a:r>
            <a:r>
              <a:rPr sz="2800" spc="-45" dirty="0">
                <a:latin typeface="Arial"/>
                <a:cs typeface="Arial"/>
              </a:rPr>
              <a:t> </a:t>
            </a:r>
            <a:r>
              <a:rPr sz="2800" dirty="0">
                <a:latin typeface="Arial"/>
                <a:cs typeface="Arial"/>
              </a:rPr>
              <a:t>for</a:t>
            </a:r>
            <a:r>
              <a:rPr sz="2800" spc="-55" dirty="0">
                <a:latin typeface="Arial"/>
                <a:cs typeface="Arial"/>
              </a:rPr>
              <a:t> </a:t>
            </a:r>
            <a:r>
              <a:rPr sz="2800" dirty="0">
                <a:latin typeface="Arial"/>
                <a:cs typeface="Arial"/>
              </a:rPr>
              <a:t>temperature,</a:t>
            </a:r>
            <a:r>
              <a:rPr sz="2800" spc="-35" dirty="0">
                <a:latin typeface="Arial"/>
                <a:cs typeface="Arial"/>
              </a:rPr>
              <a:t> </a:t>
            </a:r>
            <a:r>
              <a:rPr sz="2800" dirty="0">
                <a:latin typeface="Arial"/>
                <a:cs typeface="Arial"/>
              </a:rPr>
              <a:t>rain,</a:t>
            </a:r>
            <a:r>
              <a:rPr sz="2800" spc="-45" dirty="0">
                <a:latin typeface="Arial"/>
                <a:cs typeface="Arial"/>
              </a:rPr>
              <a:t> </a:t>
            </a:r>
            <a:r>
              <a:rPr sz="2800" spc="-10" dirty="0">
                <a:latin typeface="Arial"/>
                <a:cs typeface="Arial"/>
              </a:rPr>
              <a:t>traffic, 	</a:t>
            </a:r>
            <a:r>
              <a:rPr sz="2800" dirty="0">
                <a:latin typeface="Arial"/>
                <a:cs typeface="Arial"/>
              </a:rPr>
              <a:t>etc</a:t>
            </a:r>
            <a:r>
              <a:rPr sz="2800" spc="-55" dirty="0">
                <a:latin typeface="Arial"/>
                <a:cs typeface="Arial"/>
              </a:rPr>
              <a:t> </a:t>
            </a:r>
            <a:r>
              <a:rPr sz="2800" dirty="0">
                <a:latin typeface="Arial"/>
                <a:cs typeface="Arial"/>
              </a:rPr>
              <a:t>–</a:t>
            </a:r>
            <a:r>
              <a:rPr sz="2800" spc="-35" dirty="0">
                <a:latin typeface="Arial"/>
                <a:cs typeface="Arial"/>
              </a:rPr>
              <a:t> </a:t>
            </a:r>
            <a:r>
              <a:rPr sz="2800" dirty="0">
                <a:latin typeface="Arial"/>
                <a:cs typeface="Arial"/>
              </a:rPr>
              <a:t>how</a:t>
            </a:r>
            <a:r>
              <a:rPr sz="2800" spc="-25" dirty="0">
                <a:latin typeface="Arial"/>
                <a:cs typeface="Arial"/>
              </a:rPr>
              <a:t> </a:t>
            </a:r>
            <a:r>
              <a:rPr sz="2800" dirty="0">
                <a:latin typeface="Arial"/>
                <a:cs typeface="Arial"/>
              </a:rPr>
              <a:t>can</a:t>
            </a:r>
            <a:r>
              <a:rPr sz="2800" spc="-45" dirty="0">
                <a:latin typeface="Arial"/>
                <a:cs typeface="Arial"/>
              </a:rPr>
              <a:t> </a:t>
            </a:r>
            <a:r>
              <a:rPr sz="2800" dirty="0">
                <a:latin typeface="Arial"/>
                <a:cs typeface="Arial"/>
              </a:rPr>
              <a:t>we</a:t>
            </a:r>
            <a:r>
              <a:rPr sz="2800" spc="-25" dirty="0">
                <a:latin typeface="Arial"/>
                <a:cs typeface="Arial"/>
              </a:rPr>
              <a:t> </a:t>
            </a:r>
            <a:r>
              <a:rPr sz="2800" dirty="0">
                <a:latin typeface="Arial"/>
                <a:cs typeface="Arial"/>
              </a:rPr>
              <a:t>predict</a:t>
            </a:r>
            <a:r>
              <a:rPr sz="2800" spc="-55" dirty="0">
                <a:latin typeface="Arial"/>
                <a:cs typeface="Arial"/>
              </a:rPr>
              <a:t> </a:t>
            </a:r>
            <a:r>
              <a:rPr sz="2800" dirty="0">
                <a:latin typeface="Arial"/>
                <a:cs typeface="Arial"/>
              </a:rPr>
              <a:t>our</a:t>
            </a:r>
            <a:r>
              <a:rPr sz="2800" spc="-25" dirty="0">
                <a:latin typeface="Arial"/>
                <a:cs typeface="Arial"/>
              </a:rPr>
              <a:t> </a:t>
            </a:r>
            <a:r>
              <a:rPr sz="2800" dirty="0">
                <a:latin typeface="Arial"/>
                <a:cs typeface="Arial"/>
              </a:rPr>
              <a:t>daily</a:t>
            </a:r>
            <a:r>
              <a:rPr sz="2800" spc="-40" dirty="0">
                <a:latin typeface="Arial"/>
                <a:cs typeface="Arial"/>
              </a:rPr>
              <a:t> </a:t>
            </a:r>
            <a:r>
              <a:rPr sz="2800" spc="-10" dirty="0">
                <a:latin typeface="Arial"/>
                <a:cs typeface="Arial"/>
              </a:rPr>
              <a:t>sales?</a:t>
            </a:r>
            <a:endParaRPr sz="2800">
              <a:latin typeface="Arial"/>
              <a:cs typeface="Arial"/>
            </a:endParaRPr>
          </a:p>
          <a:p>
            <a:pPr marL="240029" indent="-227329">
              <a:lnSpc>
                <a:spcPct val="100000"/>
              </a:lnSpc>
              <a:spcBef>
                <a:spcPts val="620"/>
              </a:spcBef>
              <a:buChar char="•"/>
              <a:tabLst>
                <a:tab pos="240029" algn="l"/>
              </a:tabLst>
            </a:pPr>
            <a:r>
              <a:rPr sz="2800" spc="-10" dirty="0">
                <a:latin typeface="Arial"/>
                <a:cs typeface="Arial"/>
              </a:rPr>
              <a:t>Values:</a:t>
            </a:r>
            <a:endParaRPr sz="2800">
              <a:latin typeface="Arial"/>
              <a:cs typeface="Arial"/>
            </a:endParaRPr>
          </a:p>
          <a:p>
            <a:pPr marL="697230" lvl="1" indent="-227329">
              <a:lnSpc>
                <a:spcPct val="100000"/>
              </a:lnSpc>
              <a:spcBef>
                <a:spcPts val="220"/>
              </a:spcBef>
              <a:buChar char="•"/>
              <a:tabLst>
                <a:tab pos="697230" algn="l"/>
              </a:tabLst>
            </a:pPr>
            <a:r>
              <a:rPr sz="2400" dirty="0">
                <a:latin typeface="Arial"/>
                <a:cs typeface="Arial"/>
              </a:rPr>
              <a:t>R</a:t>
            </a:r>
            <a:r>
              <a:rPr sz="2400" spc="-55" dirty="0">
                <a:latin typeface="Arial"/>
                <a:cs typeface="Arial"/>
              </a:rPr>
              <a:t> </a:t>
            </a:r>
            <a:r>
              <a:rPr sz="2400" dirty="0">
                <a:latin typeface="Arial"/>
                <a:cs typeface="Arial"/>
              </a:rPr>
              <a:t>Square:</a:t>
            </a:r>
            <a:r>
              <a:rPr sz="2400" spc="-45" dirty="0">
                <a:latin typeface="Arial"/>
                <a:cs typeface="Arial"/>
              </a:rPr>
              <a:t> </a:t>
            </a:r>
            <a:r>
              <a:rPr sz="2400" dirty="0">
                <a:latin typeface="Arial"/>
                <a:cs typeface="Arial"/>
              </a:rPr>
              <a:t>How</a:t>
            </a:r>
            <a:r>
              <a:rPr sz="2400" spc="-35" dirty="0">
                <a:latin typeface="Arial"/>
                <a:cs typeface="Arial"/>
              </a:rPr>
              <a:t> </a:t>
            </a:r>
            <a:r>
              <a:rPr sz="2400" dirty="0">
                <a:latin typeface="Arial"/>
                <a:cs typeface="Arial"/>
              </a:rPr>
              <a:t>well</a:t>
            </a:r>
            <a:r>
              <a:rPr sz="2400" spc="-35" dirty="0">
                <a:latin typeface="Arial"/>
                <a:cs typeface="Arial"/>
              </a:rPr>
              <a:t> </a:t>
            </a:r>
            <a:r>
              <a:rPr sz="2400" dirty="0">
                <a:latin typeface="Arial"/>
                <a:cs typeface="Arial"/>
              </a:rPr>
              <a:t>the</a:t>
            </a:r>
            <a:r>
              <a:rPr sz="2400" spc="-65" dirty="0">
                <a:latin typeface="Arial"/>
                <a:cs typeface="Arial"/>
              </a:rPr>
              <a:t> </a:t>
            </a:r>
            <a:r>
              <a:rPr sz="2400" dirty="0">
                <a:latin typeface="Arial"/>
                <a:cs typeface="Arial"/>
              </a:rPr>
              <a:t>model</a:t>
            </a:r>
            <a:r>
              <a:rPr sz="2400" spc="-45" dirty="0">
                <a:latin typeface="Arial"/>
                <a:cs typeface="Arial"/>
              </a:rPr>
              <a:t> </a:t>
            </a:r>
            <a:r>
              <a:rPr sz="2400" dirty="0">
                <a:latin typeface="Arial"/>
                <a:cs typeface="Arial"/>
              </a:rPr>
              <a:t>fits</a:t>
            </a:r>
            <a:r>
              <a:rPr sz="2400" spc="-70" dirty="0">
                <a:latin typeface="Arial"/>
                <a:cs typeface="Arial"/>
              </a:rPr>
              <a:t> </a:t>
            </a:r>
            <a:r>
              <a:rPr sz="2400" dirty="0">
                <a:latin typeface="Arial"/>
                <a:cs typeface="Arial"/>
              </a:rPr>
              <a:t>the</a:t>
            </a:r>
            <a:r>
              <a:rPr sz="2400" spc="-55" dirty="0">
                <a:latin typeface="Arial"/>
                <a:cs typeface="Arial"/>
              </a:rPr>
              <a:t> </a:t>
            </a:r>
            <a:r>
              <a:rPr sz="2400" dirty="0">
                <a:latin typeface="Arial"/>
                <a:cs typeface="Arial"/>
              </a:rPr>
              <a:t>given</a:t>
            </a:r>
            <a:r>
              <a:rPr sz="2400" spc="-45" dirty="0">
                <a:latin typeface="Arial"/>
                <a:cs typeface="Arial"/>
              </a:rPr>
              <a:t> </a:t>
            </a:r>
            <a:r>
              <a:rPr sz="2400" dirty="0">
                <a:latin typeface="Arial"/>
                <a:cs typeface="Arial"/>
              </a:rPr>
              <a:t>data,</a:t>
            </a:r>
            <a:r>
              <a:rPr sz="2400" spc="-55" dirty="0">
                <a:latin typeface="Arial"/>
                <a:cs typeface="Arial"/>
              </a:rPr>
              <a:t> </a:t>
            </a:r>
            <a:r>
              <a:rPr sz="2400" dirty="0">
                <a:latin typeface="Arial"/>
                <a:cs typeface="Arial"/>
              </a:rPr>
              <a:t>ideally</a:t>
            </a:r>
            <a:r>
              <a:rPr sz="2400" spc="-20" dirty="0">
                <a:latin typeface="Arial"/>
                <a:cs typeface="Arial"/>
              </a:rPr>
              <a:t> </a:t>
            </a:r>
            <a:r>
              <a:rPr sz="2400" dirty="0">
                <a:latin typeface="Arial"/>
                <a:cs typeface="Arial"/>
              </a:rPr>
              <a:t>above</a:t>
            </a:r>
            <a:r>
              <a:rPr sz="2400" spc="-45" dirty="0">
                <a:latin typeface="Arial"/>
                <a:cs typeface="Arial"/>
              </a:rPr>
              <a:t> </a:t>
            </a:r>
            <a:r>
              <a:rPr sz="2400" spc="-10" dirty="0">
                <a:latin typeface="Arial"/>
                <a:cs typeface="Arial"/>
              </a:rPr>
              <a:t>0.95.</a:t>
            </a:r>
            <a:endParaRPr sz="2400">
              <a:latin typeface="Arial"/>
              <a:cs typeface="Arial"/>
            </a:endParaRPr>
          </a:p>
          <a:p>
            <a:pPr marL="697230" marR="5080" lvl="1" indent="-227329">
              <a:lnSpc>
                <a:spcPts val="2590"/>
              </a:lnSpc>
              <a:spcBef>
                <a:spcPts val="545"/>
              </a:spcBef>
              <a:buChar char="•"/>
              <a:tabLst>
                <a:tab pos="698500" algn="l"/>
              </a:tabLst>
            </a:pPr>
            <a:r>
              <a:rPr sz="2400" spc="-10" dirty="0">
                <a:latin typeface="Arial"/>
                <a:cs typeface="Arial"/>
              </a:rPr>
              <a:t>Coefficient:</a:t>
            </a:r>
            <a:r>
              <a:rPr sz="2400" spc="-95" dirty="0">
                <a:latin typeface="Arial"/>
                <a:cs typeface="Arial"/>
              </a:rPr>
              <a:t> </a:t>
            </a:r>
            <a:r>
              <a:rPr sz="2400" dirty="0">
                <a:latin typeface="Arial"/>
                <a:cs typeface="Arial"/>
              </a:rPr>
              <a:t>This</a:t>
            </a:r>
            <a:r>
              <a:rPr sz="2400" spc="-55" dirty="0">
                <a:latin typeface="Arial"/>
                <a:cs typeface="Arial"/>
              </a:rPr>
              <a:t> </a:t>
            </a:r>
            <a:r>
              <a:rPr sz="2400" dirty="0">
                <a:latin typeface="Arial"/>
                <a:cs typeface="Arial"/>
              </a:rPr>
              <a:t>value</a:t>
            </a:r>
            <a:r>
              <a:rPr sz="2400" spc="-45" dirty="0">
                <a:latin typeface="Arial"/>
                <a:cs typeface="Arial"/>
              </a:rPr>
              <a:t> </a:t>
            </a:r>
            <a:r>
              <a:rPr sz="2400" dirty="0">
                <a:latin typeface="Arial"/>
                <a:cs typeface="Arial"/>
              </a:rPr>
              <a:t>will</a:t>
            </a:r>
            <a:r>
              <a:rPr sz="2400" spc="-45" dirty="0">
                <a:latin typeface="Arial"/>
                <a:cs typeface="Arial"/>
              </a:rPr>
              <a:t> </a:t>
            </a:r>
            <a:r>
              <a:rPr sz="2400" dirty="0">
                <a:latin typeface="Arial"/>
                <a:cs typeface="Arial"/>
              </a:rPr>
              <a:t>be</a:t>
            </a:r>
            <a:r>
              <a:rPr sz="2400" spc="-60" dirty="0">
                <a:latin typeface="Arial"/>
                <a:cs typeface="Arial"/>
              </a:rPr>
              <a:t> </a:t>
            </a:r>
            <a:r>
              <a:rPr sz="2400" dirty="0">
                <a:latin typeface="Arial"/>
                <a:cs typeface="Arial"/>
              </a:rPr>
              <a:t>multiplied</a:t>
            </a:r>
            <a:r>
              <a:rPr sz="2400" spc="-35" dirty="0">
                <a:latin typeface="Arial"/>
                <a:cs typeface="Arial"/>
              </a:rPr>
              <a:t> </a:t>
            </a:r>
            <a:r>
              <a:rPr sz="2400" dirty="0">
                <a:latin typeface="Arial"/>
                <a:cs typeface="Arial"/>
              </a:rPr>
              <a:t>by</a:t>
            </a:r>
            <a:r>
              <a:rPr sz="2400" spc="-55" dirty="0">
                <a:latin typeface="Arial"/>
                <a:cs typeface="Arial"/>
              </a:rPr>
              <a:t> </a:t>
            </a:r>
            <a:r>
              <a:rPr sz="2400" dirty="0">
                <a:latin typeface="Arial"/>
                <a:cs typeface="Arial"/>
              </a:rPr>
              <a:t>your</a:t>
            </a:r>
            <a:r>
              <a:rPr sz="2400" spc="-55" dirty="0">
                <a:latin typeface="Arial"/>
                <a:cs typeface="Arial"/>
              </a:rPr>
              <a:t> </a:t>
            </a:r>
            <a:r>
              <a:rPr sz="2400" dirty="0">
                <a:latin typeface="Arial"/>
                <a:cs typeface="Arial"/>
              </a:rPr>
              <a:t>variable</a:t>
            </a:r>
            <a:r>
              <a:rPr sz="2400" spc="-40" dirty="0">
                <a:latin typeface="Arial"/>
                <a:cs typeface="Arial"/>
              </a:rPr>
              <a:t> </a:t>
            </a:r>
            <a:r>
              <a:rPr sz="2400" dirty="0">
                <a:latin typeface="Arial"/>
                <a:cs typeface="Arial"/>
              </a:rPr>
              <a:t>to</a:t>
            </a:r>
            <a:r>
              <a:rPr sz="2400" spc="-75" dirty="0">
                <a:latin typeface="Arial"/>
                <a:cs typeface="Arial"/>
              </a:rPr>
              <a:t> </a:t>
            </a:r>
            <a:r>
              <a:rPr sz="2400" dirty="0">
                <a:latin typeface="Arial"/>
                <a:cs typeface="Arial"/>
              </a:rPr>
              <a:t>produce</a:t>
            </a:r>
            <a:r>
              <a:rPr sz="2400" spc="-55" dirty="0">
                <a:latin typeface="Arial"/>
                <a:cs typeface="Arial"/>
              </a:rPr>
              <a:t> </a:t>
            </a:r>
            <a:r>
              <a:rPr sz="2400" spc="-25" dirty="0">
                <a:latin typeface="Arial"/>
                <a:cs typeface="Arial"/>
              </a:rPr>
              <a:t>the 	</a:t>
            </a:r>
            <a:r>
              <a:rPr sz="2400" dirty="0">
                <a:latin typeface="Arial"/>
                <a:cs typeface="Arial"/>
              </a:rPr>
              <a:t>predicted</a:t>
            </a:r>
            <a:r>
              <a:rPr sz="2400" spc="-100" dirty="0">
                <a:latin typeface="Arial"/>
                <a:cs typeface="Arial"/>
              </a:rPr>
              <a:t> </a:t>
            </a:r>
            <a:r>
              <a:rPr sz="2400" spc="-10" dirty="0">
                <a:latin typeface="Arial"/>
                <a:cs typeface="Arial"/>
              </a:rPr>
              <a:t>output.</a:t>
            </a:r>
            <a:endParaRPr sz="2400">
              <a:latin typeface="Arial"/>
              <a:cs typeface="Arial"/>
            </a:endParaRPr>
          </a:p>
          <a:p>
            <a:pPr marL="696595" marR="1123950" lvl="1" indent="-227329">
              <a:lnSpc>
                <a:spcPts val="2590"/>
              </a:lnSpc>
              <a:spcBef>
                <a:spcPts val="495"/>
              </a:spcBef>
              <a:buChar char="•"/>
              <a:tabLst>
                <a:tab pos="697865" algn="l"/>
              </a:tabLst>
            </a:pPr>
            <a:r>
              <a:rPr sz="2400" spc="-10" dirty="0">
                <a:latin typeface="Arial"/>
                <a:cs typeface="Arial"/>
              </a:rPr>
              <a:t>P-</a:t>
            </a:r>
            <a:r>
              <a:rPr sz="2400" spc="-50" dirty="0">
                <a:latin typeface="Arial"/>
                <a:cs typeface="Arial"/>
              </a:rPr>
              <a:t>Value:</a:t>
            </a:r>
            <a:r>
              <a:rPr sz="2400" spc="-120" dirty="0">
                <a:latin typeface="Arial"/>
                <a:cs typeface="Arial"/>
              </a:rPr>
              <a:t> </a:t>
            </a:r>
            <a:r>
              <a:rPr sz="2400" dirty="0">
                <a:latin typeface="Arial"/>
                <a:cs typeface="Arial"/>
              </a:rPr>
              <a:t>A</a:t>
            </a:r>
            <a:r>
              <a:rPr sz="2400" spc="-165" dirty="0">
                <a:latin typeface="Arial"/>
                <a:cs typeface="Arial"/>
              </a:rPr>
              <a:t> </a:t>
            </a:r>
            <a:r>
              <a:rPr sz="2400" spc="-20" dirty="0">
                <a:latin typeface="Arial"/>
                <a:cs typeface="Arial"/>
              </a:rPr>
              <a:t>p-</a:t>
            </a:r>
            <a:r>
              <a:rPr sz="2400" dirty="0">
                <a:latin typeface="Arial"/>
                <a:cs typeface="Arial"/>
              </a:rPr>
              <a:t>value</a:t>
            </a:r>
            <a:r>
              <a:rPr sz="2400" spc="-45" dirty="0">
                <a:latin typeface="Arial"/>
                <a:cs typeface="Arial"/>
              </a:rPr>
              <a:t> </a:t>
            </a:r>
            <a:r>
              <a:rPr sz="2400" dirty="0">
                <a:latin typeface="Arial"/>
                <a:cs typeface="Arial"/>
              </a:rPr>
              <a:t>less</a:t>
            </a:r>
            <a:r>
              <a:rPr sz="2400" spc="-20" dirty="0">
                <a:latin typeface="Arial"/>
                <a:cs typeface="Arial"/>
              </a:rPr>
              <a:t> </a:t>
            </a:r>
            <a:r>
              <a:rPr sz="2400" dirty="0">
                <a:latin typeface="Arial"/>
                <a:cs typeface="Arial"/>
              </a:rPr>
              <a:t>than</a:t>
            </a:r>
            <a:r>
              <a:rPr sz="2400" spc="-45" dirty="0">
                <a:latin typeface="Arial"/>
                <a:cs typeface="Arial"/>
              </a:rPr>
              <a:t> </a:t>
            </a:r>
            <a:r>
              <a:rPr sz="2400" dirty="0">
                <a:latin typeface="Arial"/>
                <a:cs typeface="Arial"/>
              </a:rPr>
              <a:t>0.05</a:t>
            </a:r>
            <a:r>
              <a:rPr sz="2400" spc="-35" dirty="0">
                <a:latin typeface="Arial"/>
                <a:cs typeface="Arial"/>
              </a:rPr>
              <a:t> </a:t>
            </a:r>
            <a:r>
              <a:rPr sz="2400" dirty="0">
                <a:latin typeface="Arial"/>
                <a:cs typeface="Arial"/>
              </a:rPr>
              <a:t>means</a:t>
            </a:r>
            <a:r>
              <a:rPr sz="2400" spc="-30" dirty="0">
                <a:latin typeface="Arial"/>
                <a:cs typeface="Arial"/>
              </a:rPr>
              <a:t> </a:t>
            </a:r>
            <a:r>
              <a:rPr sz="2400" dirty="0">
                <a:latin typeface="Arial"/>
                <a:cs typeface="Arial"/>
              </a:rPr>
              <a:t>the</a:t>
            </a:r>
            <a:r>
              <a:rPr sz="2400" spc="-35" dirty="0">
                <a:latin typeface="Arial"/>
                <a:cs typeface="Arial"/>
              </a:rPr>
              <a:t> </a:t>
            </a:r>
            <a:r>
              <a:rPr sz="2400" dirty="0">
                <a:latin typeface="Arial"/>
                <a:cs typeface="Arial"/>
              </a:rPr>
              <a:t>variable</a:t>
            </a:r>
            <a:r>
              <a:rPr sz="2400" spc="-10" dirty="0">
                <a:latin typeface="Arial"/>
                <a:cs typeface="Arial"/>
              </a:rPr>
              <a:t> </a:t>
            </a:r>
            <a:r>
              <a:rPr sz="2400" dirty="0">
                <a:latin typeface="Arial"/>
                <a:cs typeface="Arial"/>
              </a:rPr>
              <a:t>is</a:t>
            </a:r>
            <a:r>
              <a:rPr sz="2400" spc="-30" dirty="0">
                <a:latin typeface="Arial"/>
                <a:cs typeface="Arial"/>
              </a:rPr>
              <a:t> </a:t>
            </a:r>
            <a:r>
              <a:rPr sz="2400" dirty="0">
                <a:latin typeface="Arial"/>
                <a:cs typeface="Arial"/>
              </a:rPr>
              <a:t>a</a:t>
            </a:r>
            <a:r>
              <a:rPr sz="2400" spc="-35" dirty="0">
                <a:latin typeface="Arial"/>
                <a:cs typeface="Arial"/>
              </a:rPr>
              <a:t> </a:t>
            </a:r>
            <a:r>
              <a:rPr sz="2400" spc="-10" dirty="0">
                <a:latin typeface="Arial"/>
                <a:cs typeface="Arial"/>
              </a:rPr>
              <a:t>likely 	</a:t>
            </a:r>
            <a:r>
              <a:rPr sz="2400" dirty="0">
                <a:latin typeface="Arial"/>
                <a:cs typeface="Arial"/>
              </a:rPr>
              <a:t>predictor</a:t>
            </a:r>
            <a:r>
              <a:rPr sz="2400" spc="-45" dirty="0">
                <a:latin typeface="Arial"/>
                <a:cs typeface="Arial"/>
              </a:rPr>
              <a:t> </a:t>
            </a:r>
            <a:r>
              <a:rPr sz="2400" dirty="0">
                <a:latin typeface="Arial"/>
                <a:cs typeface="Arial"/>
              </a:rPr>
              <a:t>of</a:t>
            </a:r>
            <a:r>
              <a:rPr sz="2400" spc="-50" dirty="0">
                <a:latin typeface="Arial"/>
                <a:cs typeface="Arial"/>
              </a:rPr>
              <a:t> </a:t>
            </a:r>
            <a:r>
              <a:rPr sz="2400" dirty="0">
                <a:latin typeface="Arial"/>
                <a:cs typeface="Arial"/>
              </a:rPr>
              <a:t>your</a:t>
            </a:r>
            <a:r>
              <a:rPr sz="2400" spc="-40" dirty="0">
                <a:latin typeface="Arial"/>
                <a:cs typeface="Arial"/>
              </a:rPr>
              <a:t> </a:t>
            </a:r>
            <a:r>
              <a:rPr sz="2400" spc="-10" dirty="0">
                <a:latin typeface="Arial"/>
                <a:cs typeface="Arial"/>
              </a:rPr>
              <a:t>output.</a:t>
            </a:r>
            <a:endParaRPr sz="2400">
              <a:latin typeface="Arial"/>
              <a:cs typeface="Arial"/>
            </a:endParaRPr>
          </a:p>
        </p:txBody>
      </p:sp>
      <p:pic>
        <p:nvPicPr>
          <p:cNvPr id="4" name="Picture 3">
            <a:extLst>
              <a:ext uri="{FF2B5EF4-FFF2-40B4-BE49-F238E27FC236}">
                <a16:creationId xmlns:a16="http://schemas.microsoft.com/office/drawing/2014/main" id="{29B6E06E-4A13-4609-7A40-C8EFBD4D7A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spc="-10" dirty="0"/>
              <a:t>Regression</a:t>
            </a:r>
          </a:p>
        </p:txBody>
      </p:sp>
      <p:sp>
        <p:nvSpPr>
          <p:cNvPr id="3" name="object 3"/>
          <p:cNvSpPr txBox="1">
            <a:spLocks noGrp="1"/>
          </p:cNvSpPr>
          <p:nvPr>
            <p:ph type="body" idx="1"/>
          </p:nvPr>
        </p:nvSpPr>
        <p:spPr>
          <a:xfrm>
            <a:off x="916939" y="1661529"/>
            <a:ext cx="10228580" cy="3534942"/>
          </a:xfrm>
          <a:prstGeom prst="rect">
            <a:avLst/>
          </a:prstGeom>
        </p:spPr>
        <p:txBody>
          <a:bodyPr vert="horz" wrap="square" lIns="0" tIns="53975" rIns="0" bIns="0" rtlCol="0">
            <a:spAutoFit/>
          </a:bodyPr>
          <a:lstStyle/>
          <a:p>
            <a:pPr marL="527685" indent="-514984">
              <a:lnSpc>
                <a:spcPct val="100000"/>
              </a:lnSpc>
              <a:spcBef>
                <a:spcPts val="425"/>
              </a:spcBef>
              <a:buAutoNum type="arabicPeriod"/>
              <a:tabLst>
                <a:tab pos="527685" algn="l"/>
              </a:tabLst>
            </a:pPr>
            <a:r>
              <a:rPr sz="2400" dirty="0"/>
              <a:t>Click</a:t>
            </a:r>
            <a:r>
              <a:rPr sz="2400" spc="-40" dirty="0"/>
              <a:t> </a:t>
            </a:r>
            <a:r>
              <a:rPr sz="2400" dirty="0"/>
              <a:t>the</a:t>
            </a:r>
            <a:r>
              <a:rPr sz="2400" spc="-45" dirty="0"/>
              <a:t> </a:t>
            </a:r>
            <a:r>
              <a:rPr sz="2400" spc="-10" dirty="0"/>
              <a:t>"Data</a:t>
            </a:r>
            <a:r>
              <a:rPr sz="2400" spc="-175" dirty="0"/>
              <a:t> </a:t>
            </a:r>
            <a:r>
              <a:rPr sz="2400" dirty="0"/>
              <a:t>Analysis"</a:t>
            </a:r>
            <a:r>
              <a:rPr sz="2400" spc="-40" dirty="0"/>
              <a:t> </a:t>
            </a:r>
            <a:r>
              <a:rPr sz="2400" dirty="0"/>
              <a:t>tool</a:t>
            </a:r>
            <a:r>
              <a:rPr sz="2400" spc="-40" dirty="0"/>
              <a:t> </a:t>
            </a:r>
            <a:r>
              <a:rPr sz="2400" dirty="0"/>
              <a:t>in</a:t>
            </a:r>
            <a:r>
              <a:rPr sz="2400" spc="-50" dirty="0"/>
              <a:t> </a:t>
            </a:r>
            <a:r>
              <a:rPr sz="2400" dirty="0"/>
              <a:t>the</a:t>
            </a:r>
            <a:r>
              <a:rPr sz="2400" spc="-35" dirty="0"/>
              <a:t> </a:t>
            </a:r>
            <a:r>
              <a:rPr sz="2400" dirty="0"/>
              <a:t>"Data"</a:t>
            </a:r>
            <a:r>
              <a:rPr sz="2400" spc="-30" dirty="0"/>
              <a:t> </a:t>
            </a:r>
            <a:r>
              <a:rPr sz="2400" spc="-10" dirty="0"/>
              <a:t>menu.</a:t>
            </a:r>
          </a:p>
          <a:p>
            <a:pPr marL="527685" indent="-514984">
              <a:lnSpc>
                <a:spcPct val="100000"/>
              </a:lnSpc>
              <a:spcBef>
                <a:spcPts val="320"/>
              </a:spcBef>
              <a:buAutoNum type="arabicPeriod"/>
              <a:tabLst>
                <a:tab pos="527685" algn="l"/>
              </a:tabLst>
            </a:pPr>
            <a:r>
              <a:rPr sz="2400" dirty="0"/>
              <a:t>Select</a:t>
            </a:r>
            <a:r>
              <a:rPr sz="2400" spc="-45" dirty="0"/>
              <a:t> </a:t>
            </a:r>
            <a:r>
              <a:rPr sz="2400" spc="-10" dirty="0"/>
              <a:t>"Regression"</a:t>
            </a:r>
          </a:p>
          <a:p>
            <a:pPr marL="527685" indent="-514984">
              <a:lnSpc>
                <a:spcPct val="100000"/>
              </a:lnSpc>
              <a:spcBef>
                <a:spcPts val="340"/>
              </a:spcBef>
              <a:buAutoNum type="arabicPeriod"/>
              <a:tabLst>
                <a:tab pos="527685" algn="l"/>
              </a:tabLst>
            </a:pPr>
            <a:r>
              <a:rPr sz="2400" dirty="0"/>
              <a:t>Select</a:t>
            </a:r>
            <a:r>
              <a:rPr sz="2400" spc="-35" dirty="0"/>
              <a:t> </a:t>
            </a:r>
            <a:r>
              <a:rPr sz="2400" dirty="0"/>
              <a:t>the</a:t>
            </a:r>
            <a:r>
              <a:rPr sz="2400" spc="-40" dirty="0"/>
              <a:t> </a:t>
            </a:r>
            <a:r>
              <a:rPr sz="2400" dirty="0"/>
              <a:t>value</a:t>
            </a:r>
            <a:r>
              <a:rPr sz="2400" spc="-30" dirty="0"/>
              <a:t> </a:t>
            </a:r>
            <a:r>
              <a:rPr sz="2400" dirty="0"/>
              <a:t>you</a:t>
            </a:r>
            <a:r>
              <a:rPr sz="2400" spc="-30" dirty="0"/>
              <a:t> </a:t>
            </a:r>
            <a:r>
              <a:rPr sz="2400" dirty="0"/>
              <a:t>want</a:t>
            </a:r>
            <a:r>
              <a:rPr sz="2400" spc="-35" dirty="0"/>
              <a:t> </a:t>
            </a:r>
            <a:r>
              <a:rPr sz="2400" dirty="0"/>
              <a:t>to</a:t>
            </a:r>
            <a:r>
              <a:rPr sz="2400" spc="-40" dirty="0"/>
              <a:t> </a:t>
            </a:r>
            <a:r>
              <a:rPr sz="2400" dirty="0"/>
              <a:t>predict</a:t>
            </a:r>
            <a:r>
              <a:rPr sz="2400" spc="-40" dirty="0"/>
              <a:t> </a:t>
            </a:r>
            <a:r>
              <a:rPr sz="2400" dirty="0"/>
              <a:t>as</a:t>
            </a:r>
            <a:r>
              <a:rPr sz="2400" spc="-30" dirty="0"/>
              <a:t> </a:t>
            </a:r>
            <a:r>
              <a:rPr sz="2400" dirty="0"/>
              <a:t>the</a:t>
            </a:r>
            <a:r>
              <a:rPr sz="2400" spc="-40" dirty="0"/>
              <a:t> </a:t>
            </a:r>
            <a:r>
              <a:rPr sz="2400" dirty="0"/>
              <a:t>"Input</a:t>
            </a:r>
            <a:r>
              <a:rPr sz="2400" spc="-80" dirty="0"/>
              <a:t> </a:t>
            </a:r>
            <a:r>
              <a:rPr sz="2400" dirty="0"/>
              <a:t>Y</a:t>
            </a:r>
            <a:r>
              <a:rPr sz="2400" spc="-100" dirty="0"/>
              <a:t> </a:t>
            </a:r>
            <a:r>
              <a:rPr sz="2400" spc="-10" dirty="0"/>
              <a:t>Range"</a:t>
            </a:r>
          </a:p>
          <a:p>
            <a:pPr marL="527685" marR="5080" indent="-515620">
              <a:lnSpc>
                <a:spcPct val="80000"/>
              </a:lnSpc>
              <a:spcBef>
                <a:spcPts val="994"/>
              </a:spcBef>
              <a:buAutoNum type="arabicPeriod"/>
              <a:tabLst>
                <a:tab pos="527685" algn="l"/>
              </a:tabLst>
            </a:pPr>
            <a:r>
              <a:rPr sz="2400" dirty="0"/>
              <a:t>Select</a:t>
            </a:r>
            <a:r>
              <a:rPr sz="2400" spc="-40" dirty="0"/>
              <a:t> </a:t>
            </a:r>
            <a:r>
              <a:rPr sz="2400" dirty="0"/>
              <a:t>the</a:t>
            </a:r>
            <a:r>
              <a:rPr sz="2400" spc="-50" dirty="0"/>
              <a:t> </a:t>
            </a:r>
            <a:r>
              <a:rPr sz="2400" dirty="0"/>
              <a:t>values</a:t>
            </a:r>
            <a:r>
              <a:rPr sz="2400" spc="-40" dirty="0"/>
              <a:t> </a:t>
            </a:r>
            <a:r>
              <a:rPr sz="2400" dirty="0"/>
              <a:t>that</a:t>
            </a:r>
            <a:r>
              <a:rPr sz="2400" spc="-55" dirty="0"/>
              <a:t> </a:t>
            </a:r>
            <a:r>
              <a:rPr sz="2400" dirty="0"/>
              <a:t>will</a:t>
            </a:r>
            <a:r>
              <a:rPr sz="2400" spc="-30" dirty="0"/>
              <a:t> </a:t>
            </a:r>
            <a:r>
              <a:rPr sz="2400" dirty="0"/>
              <a:t>influence</a:t>
            </a:r>
            <a:r>
              <a:rPr sz="2400" spc="-40" dirty="0"/>
              <a:t> </a:t>
            </a:r>
            <a:r>
              <a:rPr sz="2400" dirty="0"/>
              <a:t>this</a:t>
            </a:r>
            <a:r>
              <a:rPr sz="2400" spc="-45" dirty="0"/>
              <a:t> </a:t>
            </a:r>
            <a:r>
              <a:rPr sz="2400" dirty="0"/>
              <a:t>output</a:t>
            </a:r>
            <a:r>
              <a:rPr sz="2400" spc="-55" dirty="0"/>
              <a:t> </a:t>
            </a:r>
            <a:r>
              <a:rPr sz="2400" dirty="0"/>
              <a:t>as</a:t>
            </a:r>
            <a:r>
              <a:rPr sz="2400" spc="-40" dirty="0"/>
              <a:t> </a:t>
            </a:r>
            <a:r>
              <a:rPr sz="2400" dirty="0"/>
              <a:t>the</a:t>
            </a:r>
            <a:r>
              <a:rPr sz="2400" spc="-50" dirty="0"/>
              <a:t> </a:t>
            </a:r>
            <a:r>
              <a:rPr sz="2400" dirty="0"/>
              <a:t>"Input</a:t>
            </a:r>
            <a:r>
              <a:rPr sz="2400" spc="-40" dirty="0"/>
              <a:t> </a:t>
            </a:r>
            <a:r>
              <a:rPr sz="2400" spc="-50" dirty="0"/>
              <a:t>X </a:t>
            </a:r>
            <a:r>
              <a:rPr sz="2400" spc="-10" dirty="0"/>
              <a:t>Range"</a:t>
            </a:r>
          </a:p>
          <a:p>
            <a:pPr marL="527685" marR="528955" indent="-515620">
              <a:lnSpc>
                <a:spcPct val="80000"/>
              </a:lnSpc>
              <a:spcBef>
                <a:spcPts val="994"/>
              </a:spcBef>
              <a:buAutoNum type="arabicPeriod"/>
              <a:tabLst>
                <a:tab pos="527685" algn="l"/>
              </a:tabLst>
            </a:pPr>
            <a:r>
              <a:rPr sz="2400" dirty="0"/>
              <a:t>Check</a:t>
            </a:r>
            <a:r>
              <a:rPr sz="2400" spc="-55" dirty="0"/>
              <a:t> </a:t>
            </a:r>
            <a:r>
              <a:rPr sz="2400" dirty="0"/>
              <a:t>the</a:t>
            </a:r>
            <a:r>
              <a:rPr sz="2400" spc="-55" dirty="0"/>
              <a:t> </a:t>
            </a:r>
            <a:r>
              <a:rPr sz="2400" dirty="0"/>
              <a:t>"Labels"</a:t>
            </a:r>
            <a:r>
              <a:rPr sz="2400" spc="-45" dirty="0"/>
              <a:t> </a:t>
            </a:r>
            <a:r>
              <a:rPr sz="2400" dirty="0"/>
              <a:t>box</a:t>
            </a:r>
            <a:r>
              <a:rPr sz="2400" spc="-60" dirty="0"/>
              <a:t> </a:t>
            </a:r>
            <a:r>
              <a:rPr sz="2400" dirty="0"/>
              <a:t>and</a:t>
            </a:r>
            <a:r>
              <a:rPr sz="2400" spc="-55" dirty="0"/>
              <a:t> </a:t>
            </a:r>
            <a:r>
              <a:rPr sz="2400" dirty="0"/>
              <a:t>the</a:t>
            </a:r>
            <a:r>
              <a:rPr sz="2400" spc="-55" dirty="0"/>
              <a:t> </a:t>
            </a:r>
            <a:r>
              <a:rPr sz="2400" dirty="0"/>
              <a:t>"Confidence</a:t>
            </a:r>
            <a:r>
              <a:rPr sz="2400" spc="-40" dirty="0"/>
              <a:t> </a:t>
            </a:r>
            <a:r>
              <a:rPr sz="2400" dirty="0"/>
              <a:t>Interval"</a:t>
            </a:r>
            <a:r>
              <a:rPr sz="2400" spc="-55" dirty="0"/>
              <a:t> </a:t>
            </a:r>
            <a:r>
              <a:rPr sz="2400" spc="-20" dirty="0"/>
              <a:t>box, </a:t>
            </a:r>
            <a:r>
              <a:rPr sz="2400" dirty="0"/>
              <a:t>then</a:t>
            </a:r>
            <a:r>
              <a:rPr sz="2400" spc="-35" dirty="0"/>
              <a:t> </a:t>
            </a:r>
            <a:r>
              <a:rPr sz="2400" spc="-20" dirty="0"/>
              <a:t>"OK"</a:t>
            </a:r>
          </a:p>
          <a:p>
            <a:pPr>
              <a:lnSpc>
                <a:spcPct val="100000"/>
              </a:lnSpc>
              <a:spcBef>
                <a:spcPts val="1470"/>
              </a:spcBef>
            </a:pPr>
            <a:endParaRPr sz="2400" spc="-20" dirty="0"/>
          </a:p>
          <a:p>
            <a:pPr marL="12700" marR="629285">
              <a:lnSpc>
                <a:spcPct val="80000"/>
              </a:lnSpc>
            </a:pPr>
            <a:r>
              <a:rPr sz="2400" dirty="0"/>
              <a:t>Note:</a:t>
            </a:r>
            <a:r>
              <a:rPr sz="2400" spc="-40" dirty="0"/>
              <a:t> </a:t>
            </a:r>
            <a:r>
              <a:rPr sz="2400" dirty="0"/>
              <a:t>In</a:t>
            </a:r>
            <a:r>
              <a:rPr sz="2400" spc="-45" dirty="0"/>
              <a:t> </a:t>
            </a:r>
            <a:r>
              <a:rPr sz="2400" dirty="0"/>
              <a:t>items</a:t>
            </a:r>
            <a:r>
              <a:rPr sz="2400" spc="-40" dirty="0"/>
              <a:t> </a:t>
            </a:r>
            <a:r>
              <a:rPr sz="2400" dirty="0"/>
              <a:t>3</a:t>
            </a:r>
            <a:r>
              <a:rPr sz="2400" spc="-35" dirty="0"/>
              <a:t> </a:t>
            </a:r>
            <a:r>
              <a:rPr sz="2400" dirty="0"/>
              <a:t>and</a:t>
            </a:r>
            <a:r>
              <a:rPr sz="2400" spc="-35" dirty="0"/>
              <a:t> </a:t>
            </a:r>
            <a:r>
              <a:rPr sz="2400" dirty="0"/>
              <a:t>4,</a:t>
            </a:r>
            <a:r>
              <a:rPr sz="2400" spc="-40" dirty="0"/>
              <a:t> </a:t>
            </a:r>
            <a:r>
              <a:rPr sz="2400" dirty="0"/>
              <a:t>you</a:t>
            </a:r>
            <a:r>
              <a:rPr sz="2400" spc="-45" dirty="0"/>
              <a:t> </a:t>
            </a:r>
            <a:r>
              <a:rPr sz="2400" dirty="0"/>
              <a:t>will</a:t>
            </a:r>
            <a:r>
              <a:rPr sz="2400" spc="-30" dirty="0"/>
              <a:t> </a:t>
            </a:r>
            <a:r>
              <a:rPr sz="2400" dirty="0"/>
              <a:t>need</a:t>
            </a:r>
            <a:r>
              <a:rPr sz="2400" spc="-35" dirty="0"/>
              <a:t> </a:t>
            </a:r>
            <a:r>
              <a:rPr sz="2400" dirty="0"/>
              <a:t>to</a:t>
            </a:r>
            <a:r>
              <a:rPr sz="2400" spc="-35" dirty="0"/>
              <a:t> </a:t>
            </a:r>
            <a:r>
              <a:rPr sz="2400" dirty="0"/>
              <a:t>specifically</a:t>
            </a:r>
            <a:r>
              <a:rPr sz="2400" spc="-65" dirty="0"/>
              <a:t> </a:t>
            </a:r>
            <a:r>
              <a:rPr sz="2400" dirty="0"/>
              <a:t>select</a:t>
            </a:r>
            <a:r>
              <a:rPr sz="2400" spc="-50" dirty="0"/>
              <a:t> </a:t>
            </a:r>
            <a:r>
              <a:rPr sz="2400" spc="-25" dirty="0"/>
              <a:t>the </a:t>
            </a:r>
            <a:r>
              <a:rPr sz="2400" dirty="0"/>
              <a:t>cells</a:t>
            </a:r>
            <a:r>
              <a:rPr sz="2400" spc="-55" dirty="0"/>
              <a:t> </a:t>
            </a:r>
            <a:r>
              <a:rPr sz="2400" dirty="0"/>
              <a:t>with</a:t>
            </a:r>
            <a:r>
              <a:rPr sz="2400" spc="-45" dirty="0"/>
              <a:t> </a:t>
            </a:r>
            <a:r>
              <a:rPr sz="2400" dirty="0"/>
              <a:t>data</a:t>
            </a:r>
            <a:r>
              <a:rPr sz="2400" spc="-45" dirty="0"/>
              <a:t> </a:t>
            </a:r>
            <a:r>
              <a:rPr sz="2400" dirty="0"/>
              <a:t>(H1:H314),</a:t>
            </a:r>
            <a:r>
              <a:rPr sz="2400" spc="-35" dirty="0"/>
              <a:t> </a:t>
            </a:r>
            <a:r>
              <a:rPr sz="2400" dirty="0"/>
              <a:t>not</a:t>
            </a:r>
            <a:r>
              <a:rPr sz="2400" spc="-55" dirty="0"/>
              <a:t> </a:t>
            </a:r>
            <a:r>
              <a:rPr sz="2400" dirty="0"/>
              <a:t>just</a:t>
            </a:r>
            <a:r>
              <a:rPr sz="2400" spc="-60" dirty="0"/>
              <a:t> </a:t>
            </a:r>
            <a:r>
              <a:rPr sz="2400" dirty="0"/>
              <a:t>the</a:t>
            </a:r>
            <a:r>
              <a:rPr sz="2400" spc="-45" dirty="0"/>
              <a:t> </a:t>
            </a:r>
            <a:r>
              <a:rPr sz="2400" dirty="0"/>
              <a:t>full</a:t>
            </a:r>
            <a:r>
              <a:rPr sz="2400" spc="-60" dirty="0"/>
              <a:t> </a:t>
            </a:r>
            <a:r>
              <a:rPr sz="2400" dirty="0"/>
              <a:t>column</a:t>
            </a:r>
            <a:r>
              <a:rPr sz="2400" spc="-35" dirty="0"/>
              <a:t> </a:t>
            </a:r>
            <a:r>
              <a:rPr sz="2400" spc="-10" dirty="0"/>
              <a:t>(H:H)</a:t>
            </a:r>
          </a:p>
        </p:txBody>
      </p:sp>
      <p:pic>
        <p:nvPicPr>
          <p:cNvPr id="4" name="Picture 3">
            <a:extLst>
              <a:ext uri="{FF2B5EF4-FFF2-40B4-BE49-F238E27FC236}">
                <a16:creationId xmlns:a16="http://schemas.microsoft.com/office/drawing/2014/main" id="{82AD4AD1-B70C-7CB5-DB30-49D5AA69AE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916939" y="631158"/>
            <a:ext cx="7143115" cy="696595"/>
          </a:xfrm>
          <a:prstGeom prst="rect">
            <a:avLst/>
          </a:prstGeom>
        </p:spPr>
        <p:txBody>
          <a:bodyPr vert="horz" wrap="square" lIns="0" tIns="13335" rIns="0" bIns="0" rtlCol="0">
            <a:spAutoFit/>
          </a:bodyPr>
          <a:lstStyle/>
          <a:p>
            <a:pPr marL="12700">
              <a:lnSpc>
                <a:spcPct val="100000"/>
              </a:lnSpc>
              <a:spcBef>
                <a:spcPts val="105"/>
              </a:spcBef>
            </a:pPr>
            <a:r>
              <a:rPr dirty="0"/>
              <a:t>Regression</a:t>
            </a:r>
            <a:r>
              <a:rPr spc="-55" dirty="0"/>
              <a:t> </a:t>
            </a:r>
            <a:r>
              <a:rPr dirty="0"/>
              <a:t>(R</a:t>
            </a:r>
            <a:r>
              <a:rPr spc="-35" dirty="0"/>
              <a:t> </a:t>
            </a:r>
            <a:r>
              <a:rPr dirty="0"/>
              <a:t>Square:</a:t>
            </a:r>
            <a:r>
              <a:rPr spc="-30" dirty="0"/>
              <a:t> </a:t>
            </a:r>
            <a:r>
              <a:rPr spc="-10" dirty="0"/>
              <a:t>0.83)</a:t>
            </a:r>
          </a:p>
        </p:txBody>
      </p:sp>
      <p:sp>
        <p:nvSpPr>
          <p:cNvPr id="3" name="object 3"/>
          <p:cNvSpPr txBox="1"/>
          <p:nvPr/>
        </p:nvSpPr>
        <p:spPr>
          <a:xfrm>
            <a:off x="916939" y="4007611"/>
            <a:ext cx="10167620" cy="1821396"/>
          </a:xfrm>
          <a:prstGeom prst="rect">
            <a:avLst/>
          </a:prstGeom>
        </p:spPr>
        <p:txBody>
          <a:bodyPr vert="horz" wrap="square" lIns="0" tIns="12065" rIns="0" bIns="0" rtlCol="0">
            <a:spAutoFit/>
          </a:bodyPr>
          <a:lstStyle/>
          <a:p>
            <a:pPr marL="240029" indent="-227329">
              <a:lnSpc>
                <a:spcPts val="3325"/>
              </a:lnSpc>
              <a:spcBef>
                <a:spcPts val="95"/>
              </a:spcBef>
              <a:buChar char="•"/>
              <a:tabLst>
                <a:tab pos="240029" algn="l"/>
              </a:tabLst>
            </a:pPr>
            <a:r>
              <a:rPr sz="2400" spc="-20" dirty="0">
                <a:latin typeface="Arial"/>
                <a:cs typeface="Arial"/>
              </a:rPr>
              <a:t>Theoretically,</a:t>
            </a:r>
            <a:r>
              <a:rPr sz="2400" spc="-45" dirty="0">
                <a:latin typeface="Arial"/>
                <a:cs typeface="Arial"/>
              </a:rPr>
              <a:t> </a:t>
            </a:r>
            <a:r>
              <a:rPr sz="2400" dirty="0">
                <a:latin typeface="Arial"/>
                <a:cs typeface="Arial"/>
              </a:rPr>
              <a:t>we</a:t>
            </a:r>
            <a:r>
              <a:rPr sz="2400" spc="-40" dirty="0">
                <a:latin typeface="Arial"/>
                <a:cs typeface="Arial"/>
              </a:rPr>
              <a:t> </a:t>
            </a:r>
            <a:r>
              <a:rPr sz="2400" dirty="0">
                <a:latin typeface="Arial"/>
                <a:cs typeface="Arial"/>
              </a:rPr>
              <a:t>can</a:t>
            </a:r>
            <a:r>
              <a:rPr sz="2400" spc="-40" dirty="0">
                <a:latin typeface="Arial"/>
                <a:cs typeface="Arial"/>
              </a:rPr>
              <a:t> </a:t>
            </a:r>
            <a:r>
              <a:rPr sz="2400" dirty="0">
                <a:latin typeface="Arial"/>
                <a:cs typeface="Arial"/>
              </a:rPr>
              <a:t>predict</a:t>
            </a:r>
            <a:r>
              <a:rPr sz="2400" spc="-50" dirty="0">
                <a:latin typeface="Arial"/>
                <a:cs typeface="Arial"/>
              </a:rPr>
              <a:t> </a:t>
            </a:r>
            <a:r>
              <a:rPr sz="2400" dirty="0">
                <a:latin typeface="Arial"/>
                <a:cs typeface="Arial"/>
              </a:rPr>
              <a:t>sales</a:t>
            </a:r>
            <a:r>
              <a:rPr sz="2400" spc="-50" dirty="0">
                <a:latin typeface="Arial"/>
                <a:cs typeface="Arial"/>
              </a:rPr>
              <a:t> </a:t>
            </a:r>
            <a:r>
              <a:rPr sz="2400" dirty="0">
                <a:latin typeface="Arial"/>
                <a:cs typeface="Arial"/>
              </a:rPr>
              <a:t>with</a:t>
            </a:r>
            <a:r>
              <a:rPr sz="2400" spc="-40" dirty="0">
                <a:latin typeface="Arial"/>
                <a:cs typeface="Arial"/>
              </a:rPr>
              <a:t> </a:t>
            </a:r>
            <a:r>
              <a:rPr sz="2400" dirty="0">
                <a:latin typeface="Arial"/>
                <a:cs typeface="Arial"/>
              </a:rPr>
              <a:t>this</a:t>
            </a:r>
            <a:r>
              <a:rPr sz="2400" spc="-40" dirty="0">
                <a:latin typeface="Arial"/>
                <a:cs typeface="Arial"/>
              </a:rPr>
              <a:t> </a:t>
            </a:r>
            <a:r>
              <a:rPr sz="2400" spc="-10" dirty="0">
                <a:latin typeface="Arial"/>
                <a:cs typeface="Arial"/>
              </a:rPr>
              <a:t>formula:</a:t>
            </a:r>
            <a:endParaRPr sz="2400" dirty="0">
              <a:latin typeface="Arial"/>
              <a:cs typeface="Arial"/>
            </a:endParaRPr>
          </a:p>
          <a:p>
            <a:pPr marL="469900">
              <a:lnSpc>
                <a:spcPts val="2560"/>
              </a:lnSpc>
            </a:pPr>
            <a:r>
              <a:rPr sz="2400" dirty="0">
                <a:latin typeface="Arial"/>
                <a:cs typeface="Arial"/>
              </a:rPr>
              <a:t>dailySales =</a:t>
            </a:r>
            <a:r>
              <a:rPr sz="2400" spc="-45" dirty="0">
                <a:latin typeface="Arial"/>
                <a:cs typeface="Arial"/>
              </a:rPr>
              <a:t> </a:t>
            </a:r>
            <a:r>
              <a:rPr sz="2400" spc="-20" dirty="0">
                <a:latin typeface="Arial"/>
                <a:cs typeface="Arial"/>
              </a:rPr>
              <a:t>$-</a:t>
            </a:r>
            <a:r>
              <a:rPr sz="2400" dirty="0">
                <a:latin typeface="Arial"/>
                <a:cs typeface="Arial"/>
              </a:rPr>
              <a:t>7.08</a:t>
            </a:r>
            <a:r>
              <a:rPr sz="2400" spc="-45" dirty="0">
                <a:latin typeface="Arial"/>
                <a:cs typeface="Arial"/>
              </a:rPr>
              <a:t> </a:t>
            </a:r>
            <a:r>
              <a:rPr sz="2400" dirty="0">
                <a:latin typeface="Arial"/>
                <a:cs typeface="Arial"/>
              </a:rPr>
              <a:t>*</a:t>
            </a:r>
            <a:r>
              <a:rPr sz="2400" spc="-45" dirty="0">
                <a:latin typeface="Arial"/>
                <a:cs typeface="Arial"/>
              </a:rPr>
              <a:t> </a:t>
            </a:r>
            <a:r>
              <a:rPr sz="2400" spc="-35" dirty="0">
                <a:latin typeface="Arial"/>
                <a:cs typeface="Arial"/>
              </a:rPr>
              <a:t>highTemp</a:t>
            </a:r>
            <a:r>
              <a:rPr sz="2400" spc="-25" dirty="0">
                <a:latin typeface="Arial"/>
                <a:cs typeface="Arial"/>
              </a:rPr>
              <a:t> </a:t>
            </a:r>
            <a:r>
              <a:rPr sz="2400" dirty="0">
                <a:latin typeface="Arial"/>
                <a:cs typeface="Arial"/>
              </a:rPr>
              <a:t>+</a:t>
            </a:r>
            <a:r>
              <a:rPr sz="2400" spc="-65" dirty="0">
                <a:latin typeface="Arial"/>
                <a:cs typeface="Arial"/>
              </a:rPr>
              <a:t> </a:t>
            </a:r>
            <a:r>
              <a:rPr sz="2400" dirty="0">
                <a:latin typeface="Arial"/>
                <a:cs typeface="Arial"/>
              </a:rPr>
              <a:t>$152.38</a:t>
            </a:r>
            <a:r>
              <a:rPr sz="2400" spc="-25" dirty="0">
                <a:latin typeface="Arial"/>
                <a:cs typeface="Arial"/>
              </a:rPr>
              <a:t> </a:t>
            </a:r>
            <a:r>
              <a:rPr sz="2400" dirty="0">
                <a:latin typeface="Arial"/>
                <a:cs typeface="Arial"/>
              </a:rPr>
              <a:t>*</a:t>
            </a:r>
            <a:r>
              <a:rPr sz="2400" spc="-45" dirty="0">
                <a:latin typeface="Arial"/>
                <a:cs typeface="Arial"/>
              </a:rPr>
              <a:t> </a:t>
            </a:r>
            <a:r>
              <a:rPr sz="2400" dirty="0">
                <a:latin typeface="Arial"/>
                <a:cs typeface="Arial"/>
              </a:rPr>
              <a:t>rain</a:t>
            </a:r>
            <a:r>
              <a:rPr sz="2400" spc="-35" dirty="0">
                <a:latin typeface="Arial"/>
                <a:cs typeface="Arial"/>
              </a:rPr>
              <a:t> </a:t>
            </a:r>
            <a:r>
              <a:rPr sz="2400" dirty="0">
                <a:latin typeface="Arial"/>
                <a:cs typeface="Arial"/>
              </a:rPr>
              <a:t>+</a:t>
            </a:r>
            <a:r>
              <a:rPr sz="2400" spc="-60" dirty="0">
                <a:latin typeface="Arial"/>
                <a:cs typeface="Arial"/>
              </a:rPr>
              <a:t> </a:t>
            </a:r>
            <a:r>
              <a:rPr sz="2400" spc="-20" dirty="0">
                <a:latin typeface="Arial"/>
                <a:cs typeface="Arial"/>
              </a:rPr>
              <a:t>$-</a:t>
            </a:r>
            <a:r>
              <a:rPr sz="2400" dirty="0">
                <a:latin typeface="Arial"/>
                <a:cs typeface="Arial"/>
              </a:rPr>
              <a:t>7.08</a:t>
            </a:r>
            <a:r>
              <a:rPr sz="2400" spc="-45" dirty="0">
                <a:latin typeface="Arial"/>
                <a:cs typeface="Arial"/>
              </a:rPr>
              <a:t> </a:t>
            </a:r>
            <a:r>
              <a:rPr sz="2400" dirty="0">
                <a:latin typeface="Arial"/>
                <a:cs typeface="Arial"/>
              </a:rPr>
              <a:t>*</a:t>
            </a:r>
            <a:r>
              <a:rPr sz="2400" spc="-35" dirty="0">
                <a:latin typeface="Arial"/>
                <a:cs typeface="Arial"/>
              </a:rPr>
              <a:t> </a:t>
            </a:r>
            <a:r>
              <a:rPr sz="2400" spc="-10" dirty="0">
                <a:latin typeface="Arial"/>
                <a:cs typeface="Arial"/>
              </a:rPr>
              <a:t>footTraffic</a:t>
            </a:r>
            <a:r>
              <a:rPr sz="2400" spc="-75" dirty="0">
                <a:latin typeface="Arial"/>
                <a:cs typeface="Arial"/>
              </a:rPr>
              <a:t> </a:t>
            </a:r>
            <a:r>
              <a:rPr sz="2400" spc="-50" dirty="0">
                <a:latin typeface="Arial"/>
                <a:cs typeface="Arial"/>
              </a:rPr>
              <a:t>+</a:t>
            </a:r>
            <a:endParaRPr sz="2400" dirty="0">
              <a:latin typeface="Arial"/>
              <a:cs typeface="Arial"/>
            </a:endParaRPr>
          </a:p>
          <a:p>
            <a:pPr marL="469900">
              <a:lnSpc>
                <a:spcPts val="2590"/>
              </a:lnSpc>
            </a:pPr>
            <a:r>
              <a:rPr sz="2400" dirty="0">
                <a:latin typeface="Arial"/>
                <a:cs typeface="Arial"/>
              </a:rPr>
              <a:t>$23.65</a:t>
            </a:r>
            <a:r>
              <a:rPr sz="2400" spc="-40" dirty="0">
                <a:latin typeface="Arial"/>
                <a:cs typeface="Arial"/>
              </a:rPr>
              <a:t> </a:t>
            </a:r>
            <a:r>
              <a:rPr sz="2400" dirty="0">
                <a:latin typeface="Arial"/>
                <a:cs typeface="Arial"/>
              </a:rPr>
              <a:t>*</a:t>
            </a:r>
            <a:r>
              <a:rPr sz="2400" spc="-55" dirty="0">
                <a:latin typeface="Arial"/>
                <a:cs typeface="Arial"/>
              </a:rPr>
              <a:t> </a:t>
            </a:r>
            <a:r>
              <a:rPr sz="2400" spc="-10" dirty="0">
                <a:latin typeface="Arial"/>
                <a:cs typeface="Arial"/>
              </a:rPr>
              <a:t>customerCount</a:t>
            </a:r>
            <a:endParaRPr sz="2400" dirty="0">
              <a:latin typeface="Arial"/>
              <a:cs typeface="Arial"/>
            </a:endParaRPr>
          </a:p>
          <a:p>
            <a:pPr marL="240029" marR="5080" indent="-227329">
              <a:lnSpc>
                <a:spcPct val="80000"/>
              </a:lnSpc>
              <a:spcBef>
                <a:spcPts val="990"/>
              </a:spcBef>
              <a:buChar char="•"/>
              <a:tabLst>
                <a:tab pos="241300" algn="l"/>
              </a:tabLst>
            </a:pPr>
            <a:r>
              <a:rPr sz="2400" dirty="0">
                <a:latin typeface="Arial"/>
                <a:cs typeface="Arial"/>
              </a:rPr>
              <a:t>This</a:t>
            </a:r>
            <a:r>
              <a:rPr sz="2400" spc="-45" dirty="0">
                <a:latin typeface="Arial"/>
                <a:cs typeface="Arial"/>
              </a:rPr>
              <a:t> </a:t>
            </a:r>
            <a:r>
              <a:rPr sz="2400" dirty="0">
                <a:latin typeface="Arial"/>
                <a:cs typeface="Arial"/>
              </a:rPr>
              <a:t>fails</a:t>
            </a:r>
            <a:r>
              <a:rPr sz="2400" spc="-55" dirty="0">
                <a:latin typeface="Arial"/>
                <a:cs typeface="Arial"/>
              </a:rPr>
              <a:t> </a:t>
            </a:r>
            <a:r>
              <a:rPr sz="2400" dirty="0">
                <a:latin typeface="Arial"/>
                <a:cs typeface="Arial"/>
              </a:rPr>
              <a:t>to</a:t>
            </a:r>
            <a:r>
              <a:rPr sz="2400" spc="-45" dirty="0">
                <a:latin typeface="Arial"/>
                <a:cs typeface="Arial"/>
              </a:rPr>
              <a:t> </a:t>
            </a:r>
            <a:r>
              <a:rPr sz="2400" dirty="0">
                <a:latin typeface="Arial"/>
                <a:cs typeface="Arial"/>
              </a:rPr>
              <a:t>consider</a:t>
            </a:r>
            <a:r>
              <a:rPr sz="2400" spc="-45" dirty="0">
                <a:latin typeface="Arial"/>
                <a:cs typeface="Arial"/>
              </a:rPr>
              <a:t> </a:t>
            </a:r>
            <a:r>
              <a:rPr sz="2400" dirty="0">
                <a:latin typeface="Arial"/>
                <a:cs typeface="Arial"/>
              </a:rPr>
              <a:t>the</a:t>
            </a:r>
            <a:r>
              <a:rPr sz="2400" spc="-55" dirty="0">
                <a:latin typeface="Arial"/>
                <a:cs typeface="Arial"/>
              </a:rPr>
              <a:t> </a:t>
            </a:r>
            <a:r>
              <a:rPr sz="2400" dirty="0">
                <a:latin typeface="Arial"/>
                <a:cs typeface="Arial"/>
              </a:rPr>
              <a:t>text</a:t>
            </a:r>
            <a:r>
              <a:rPr sz="2400" spc="-60" dirty="0">
                <a:latin typeface="Arial"/>
                <a:cs typeface="Arial"/>
              </a:rPr>
              <a:t> </a:t>
            </a:r>
            <a:r>
              <a:rPr sz="2400" dirty="0">
                <a:latin typeface="Arial"/>
                <a:cs typeface="Arial"/>
              </a:rPr>
              <a:t>category</a:t>
            </a:r>
            <a:r>
              <a:rPr sz="2400" spc="-50" dirty="0">
                <a:latin typeface="Arial"/>
                <a:cs typeface="Arial"/>
              </a:rPr>
              <a:t> </a:t>
            </a:r>
            <a:r>
              <a:rPr sz="2400" dirty="0">
                <a:latin typeface="Arial"/>
                <a:cs typeface="Arial"/>
              </a:rPr>
              <a:t>of</a:t>
            </a:r>
            <a:r>
              <a:rPr sz="2400" spc="-45" dirty="0">
                <a:latin typeface="Arial"/>
                <a:cs typeface="Arial"/>
              </a:rPr>
              <a:t> </a:t>
            </a:r>
            <a:r>
              <a:rPr sz="2400" dirty="0">
                <a:latin typeface="Arial"/>
                <a:cs typeface="Arial"/>
              </a:rPr>
              <a:t>"Location",</a:t>
            </a:r>
            <a:r>
              <a:rPr sz="2400" spc="-45" dirty="0">
                <a:latin typeface="Arial"/>
                <a:cs typeface="Arial"/>
              </a:rPr>
              <a:t> </a:t>
            </a:r>
            <a:r>
              <a:rPr sz="2400" dirty="0">
                <a:latin typeface="Arial"/>
                <a:cs typeface="Arial"/>
              </a:rPr>
              <a:t>which</a:t>
            </a:r>
            <a:r>
              <a:rPr sz="2400" spc="-35" dirty="0">
                <a:latin typeface="Arial"/>
                <a:cs typeface="Arial"/>
              </a:rPr>
              <a:t> </a:t>
            </a:r>
            <a:r>
              <a:rPr sz="2400" spc="-25" dirty="0">
                <a:latin typeface="Arial"/>
                <a:cs typeface="Arial"/>
              </a:rPr>
              <a:t>was 	</a:t>
            </a:r>
            <a:r>
              <a:rPr sz="2400" dirty="0">
                <a:latin typeface="Arial"/>
                <a:cs typeface="Arial"/>
              </a:rPr>
              <a:t>a</a:t>
            </a:r>
            <a:r>
              <a:rPr sz="2400" spc="-40" dirty="0">
                <a:latin typeface="Arial"/>
                <a:cs typeface="Arial"/>
              </a:rPr>
              <a:t> </a:t>
            </a:r>
            <a:r>
              <a:rPr sz="2400" dirty="0">
                <a:latin typeface="Arial"/>
                <a:cs typeface="Arial"/>
              </a:rPr>
              <a:t>large</a:t>
            </a:r>
            <a:r>
              <a:rPr sz="2400" spc="-40" dirty="0">
                <a:latin typeface="Arial"/>
                <a:cs typeface="Arial"/>
              </a:rPr>
              <a:t> </a:t>
            </a:r>
            <a:r>
              <a:rPr sz="2400" dirty="0">
                <a:latin typeface="Arial"/>
                <a:cs typeface="Arial"/>
              </a:rPr>
              <a:t>contributor</a:t>
            </a:r>
            <a:r>
              <a:rPr sz="2400" spc="-40" dirty="0">
                <a:latin typeface="Arial"/>
                <a:cs typeface="Arial"/>
              </a:rPr>
              <a:t> </a:t>
            </a:r>
            <a:r>
              <a:rPr sz="2400" dirty="0">
                <a:latin typeface="Arial"/>
                <a:cs typeface="Arial"/>
              </a:rPr>
              <a:t>of</a:t>
            </a:r>
            <a:r>
              <a:rPr sz="2400" spc="-55" dirty="0">
                <a:latin typeface="Arial"/>
                <a:cs typeface="Arial"/>
              </a:rPr>
              <a:t> </a:t>
            </a:r>
            <a:r>
              <a:rPr sz="2400" spc="-10" dirty="0">
                <a:latin typeface="Arial"/>
                <a:cs typeface="Arial"/>
              </a:rPr>
              <a:t>sales.</a:t>
            </a:r>
            <a:endParaRPr sz="2400" dirty="0">
              <a:latin typeface="Arial"/>
              <a:cs typeface="Arial"/>
            </a:endParaRPr>
          </a:p>
        </p:txBody>
      </p:sp>
      <p:graphicFrame>
        <p:nvGraphicFramePr>
          <p:cNvPr id="4" name="object 4"/>
          <p:cNvGraphicFramePr>
            <a:graphicFrameLocks noGrp="1"/>
          </p:cNvGraphicFramePr>
          <p:nvPr/>
        </p:nvGraphicFramePr>
        <p:xfrm>
          <a:off x="815975" y="1468303"/>
          <a:ext cx="8739503" cy="2284730"/>
        </p:xfrm>
        <a:graphic>
          <a:graphicData uri="http://schemas.openxmlformats.org/drawingml/2006/table">
            <a:tbl>
              <a:tblPr firstRow="1" bandRow="1">
                <a:tableStyleId>{2D5ABB26-0587-4C30-8999-92F81FD0307C}</a:tableStyleId>
              </a:tblPr>
              <a:tblGrid>
                <a:gridCol w="2571750">
                  <a:extLst>
                    <a:ext uri="{9D8B030D-6E8A-4147-A177-3AD203B41FA5}">
                      <a16:colId xmlns:a16="http://schemas.microsoft.com/office/drawing/2014/main" val="20000"/>
                    </a:ext>
                  </a:extLst>
                </a:gridCol>
                <a:gridCol w="2188845">
                  <a:extLst>
                    <a:ext uri="{9D8B030D-6E8A-4147-A177-3AD203B41FA5}">
                      <a16:colId xmlns:a16="http://schemas.microsoft.com/office/drawing/2014/main" val="20001"/>
                    </a:ext>
                  </a:extLst>
                </a:gridCol>
                <a:gridCol w="1697354">
                  <a:extLst>
                    <a:ext uri="{9D8B030D-6E8A-4147-A177-3AD203B41FA5}">
                      <a16:colId xmlns:a16="http://schemas.microsoft.com/office/drawing/2014/main" val="20002"/>
                    </a:ext>
                  </a:extLst>
                </a:gridCol>
                <a:gridCol w="2281554">
                  <a:extLst>
                    <a:ext uri="{9D8B030D-6E8A-4147-A177-3AD203B41FA5}">
                      <a16:colId xmlns:a16="http://schemas.microsoft.com/office/drawing/2014/main" val="20003"/>
                    </a:ext>
                  </a:extLst>
                </a:gridCol>
              </a:tblGrid>
              <a:tr h="303530">
                <a:tc>
                  <a:txBody>
                    <a:bodyPr/>
                    <a:lstStyle/>
                    <a:p>
                      <a:pPr>
                        <a:lnSpc>
                          <a:spcPct val="100000"/>
                        </a:lnSpc>
                      </a:pPr>
                      <a:endParaRPr sz="1900">
                        <a:latin typeface="Times New Roman"/>
                        <a:cs typeface="Times New Roman"/>
                      </a:endParaRPr>
                    </a:p>
                  </a:txBody>
                  <a:tcPr marL="0" marR="0" marT="0" marB="0"/>
                </a:tc>
                <a:tc>
                  <a:txBody>
                    <a:bodyPr/>
                    <a:lstStyle/>
                    <a:p>
                      <a:pPr marL="58419" algn="ctr">
                        <a:lnSpc>
                          <a:spcPts val="1989"/>
                        </a:lnSpc>
                      </a:pPr>
                      <a:r>
                        <a:rPr sz="1800" b="1" u="sng" spc="-10" dirty="0">
                          <a:uFill>
                            <a:solidFill>
                              <a:srgbClr val="000000"/>
                            </a:solidFill>
                          </a:uFill>
                          <a:latin typeface="Arial"/>
                          <a:cs typeface="Arial"/>
                        </a:rPr>
                        <a:t>Coefficients</a:t>
                      </a:r>
                      <a:endParaRPr sz="1800">
                        <a:latin typeface="Arial"/>
                        <a:cs typeface="Arial"/>
                      </a:endParaRPr>
                    </a:p>
                  </a:txBody>
                  <a:tcPr marL="0" marR="0" marT="0" marB="0"/>
                </a:tc>
                <a:tc>
                  <a:txBody>
                    <a:bodyPr/>
                    <a:lstStyle/>
                    <a:p>
                      <a:pPr marL="46355" algn="ctr">
                        <a:lnSpc>
                          <a:spcPts val="1989"/>
                        </a:lnSpc>
                      </a:pPr>
                      <a:r>
                        <a:rPr sz="1800" b="1" u="sng" spc="-10" dirty="0">
                          <a:uFill>
                            <a:solidFill>
                              <a:srgbClr val="000000"/>
                            </a:solidFill>
                          </a:uFill>
                          <a:latin typeface="Arial"/>
                          <a:cs typeface="Arial"/>
                        </a:rPr>
                        <a:t>P-value</a:t>
                      </a:r>
                      <a:endParaRPr sz="1800">
                        <a:latin typeface="Arial"/>
                        <a:cs typeface="Arial"/>
                      </a:endParaRPr>
                    </a:p>
                  </a:txBody>
                  <a:tcPr marL="0" marR="0" marT="0" marB="0"/>
                </a:tc>
                <a:tc>
                  <a:txBody>
                    <a:bodyPr/>
                    <a:lstStyle/>
                    <a:p>
                      <a:pPr marL="325755" algn="ctr">
                        <a:lnSpc>
                          <a:spcPts val="1939"/>
                        </a:lnSpc>
                      </a:pPr>
                      <a:r>
                        <a:rPr sz="1800" b="1" i="1" u="sng" spc="-20" dirty="0">
                          <a:uFill>
                            <a:solidFill>
                              <a:srgbClr val="000000"/>
                            </a:solidFill>
                          </a:uFill>
                          <a:latin typeface="Calibri"/>
                          <a:cs typeface="Calibri"/>
                        </a:rPr>
                        <a:t>Note</a:t>
                      </a:r>
                      <a:endParaRPr sz="1800">
                        <a:latin typeface="Calibri"/>
                        <a:cs typeface="Calibri"/>
                      </a:endParaRPr>
                    </a:p>
                  </a:txBody>
                  <a:tcPr marL="0" marR="0" marT="0" marB="0"/>
                </a:tc>
                <a:extLst>
                  <a:ext uri="{0D108BD9-81ED-4DB2-BD59-A6C34878D82A}">
                    <a16:rowId xmlns:a16="http://schemas.microsoft.com/office/drawing/2014/main" val="10000"/>
                  </a:ext>
                </a:extLst>
              </a:tr>
              <a:tr h="343535">
                <a:tc>
                  <a:txBody>
                    <a:bodyPr/>
                    <a:lstStyle/>
                    <a:p>
                      <a:pPr marL="31750">
                        <a:lnSpc>
                          <a:spcPct val="100000"/>
                        </a:lnSpc>
                        <a:spcBef>
                          <a:spcPts val="190"/>
                        </a:spcBef>
                      </a:pPr>
                      <a:r>
                        <a:rPr sz="1800" b="1" spc="-10" dirty="0">
                          <a:latin typeface="Arial"/>
                          <a:cs typeface="Arial"/>
                        </a:rPr>
                        <a:t>Intercept</a:t>
                      </a:r>
                      <a:endParaRPr sz="1800">
                        <a:latin typeface="Arial"/>
                        <a:cs typeface="Arial"/>
                      </a:endParaRPr>
                    </a:p>
                  </a:txBody>
                  <a:tcPr marL="0" marR="0" marT="24130" marB="0"/>
                </a:tc>
                <a:tc>
                  <a:txBody>
                    <a:bodyPr/>
                    <a:lstStyle/>
                    <a:p>
                      <a:pPr marL="59055" algn="ctr">
                        <a:lnSpc>
                          <a:spcPct val="100000"/>
                        </a:lnSpc>
                        <a:spcBef>
                          <a:spcPts val="190"/>
                        </a:spcBef>
                      </a:pPr>
                      <a:r>
                        <a:rPr sz="1800" spc="-10" dirty="0">
                          <a:latin typeface="Arial"/>
                          <a:cs typeface="Arial"/>
                        </a:rPr>
                        <a:t>335.88</a:t>
                      </a:r>
                      <a:endParaRPr sz="1800">
                        <a:latin typeface="Arial"/>
                        <a:cs typeface="Arial"/>
                      </a:endParaRPr>
                    </a:p>
                  </a:txBody>
                  <a:tcPr marL="0" marR="0" marT="24130" marB="0"/>
                </a:tc>
                <a:tc>
                  <a:txBody>
                    <a:bodyPr/>
                    <a:lstStyle/>
                    <a:p>
                      <a:pPr marL="46990" algn="ctr">
                        <a:lnSpc>
                          <a:spcPct val="100000"/>
                        </a:lnSpc>
                        <a:spcBef>
                          <a:spcPts val="190"/>
                        </a:spcBef>
                      </a:pPr>
                      <a:r>
                        <a:rPr sz="1800" spc="-20" dirty="0">
                          <a:latin typeface="Arial"/>
                          <a:cs typeface="Arial"/>
                        </a:rPr>
                        <a:t>0.32</a:t>
                      </a:r>
                      <a:endParaRPr sz="1800">
                        <a:latin typeface="Arial"/>
                        <a:cs typeface="Arial"/>
                      </a:endParaRPr>
                    </a:p>
                  </a:txBody>
                  <a:tcPr marL="0" marR="0" marT="24130" marB="0"/>
                </a:tc>
                <a:tc>
                  <a:txBody>
                    <a:bodyPr/>
                    <a:lstStyle/>
                    <a:p>
                      <a:pPr marL="328930" algn="ctr">
                        <a:lnSpc>
                          <a:spcPct val="100000"/>
                        </a:lnSpc>
                        <a:spcBef>
                          <a:spcPts val="140"/>
                        </a:spcBef>
                      </a:pPr>
                      <a:r>
                        <a:rPr sz="1800" dirty="0">
                          <a:latin typeface="Calibri"/>
                          <a:cs typeface="Calibri"/>
                        </a:rPr>
                        <a:t>Ignore:</a:t>
                      </a:r>
                      <a:r>
                        <a:rPr sz="1800" spc="-45" dirty="0">
                          <a:latin typeface="Calibri"/>
                          <a:cs typeface="Calibri"/>
                        </a:rPr>
                        <a:t> </a:t>
                      </a:r>
                      <a:r>
                        <a:rPr sz="1800" dirty="0">
                          <a:latin typeface="Calibri"/>
                          <a:cs typeface="Calibri"/>
                        </a:rPr>
                        <a:t>High</a:t>
                      </a:r>
                      <a:r>
                        <a:rPr sz="1800" spc="-45" dirty="0">
                          <a:latin typeface="Calibri"/>
                          <a:cs typeface="Calibri"/>
                        </a:rPr>
                        <a:t> </a:t>
                      </a:r>
                      <a:r>
                        <a:rPr sz="1800" spc="-10" dirty="0">
                          <a:latin typeface="Calibri"/>
                          <a:cs typeface="Calibri"/>
                        </a:rPr>
                        <a:t>P-</a:t>
                      </a:r>
                      <a:r>
                        <a:rPr sz="1800" spc="-20" dirty="0">
                          <a:latin typeface="Calibri"/>
                          <a:cs typeface="Calibri"/>
                        </a:rPr>
                        <a:t>Value</a:t>
                      </a:r>
                      <a:endParaRPr sz="1800">
                        <a:latin typeface="Calibri"/>
                        <a:cs typeface="Calibri"/>
                      </a:endParaRPr>
                    </a:p>
                  </a:txBody>
                  <a:tcPr marL="0" marR="0" marT="17780" marB="0"/>
                </a:tc>
                <a:extLst>
                  <a:ext uri="{0D108BD9-81ED-4DB2-BD59-A6C34878D82A}">
                    <a16:rowId xmlns:a16="http://schemas.microsoft.com/office/drawing/2014/main" val="10001"/>
                  </a:ext>
                </a:extLst>
              </a:tr>
              <a:tr h="331470">
                <a:tc>
                  <a:txBody>
                    <a:bodyPr/>
                    <a:lstStyle/>
                    <a:p>
                      <a:pPr marL="31750">
                        <a:lnSpc>
                          <a:spcPct val="100000"/>
                        </a:lnSpc>
                        <a:spcBef>
                          <a:spcPts val="140"/>
                        </a:spcBef>
                      </a:pPr>
                      <a:r>
                        <a:rPr sz="1800" b="1" dirty="0">
                          <a:latin typeface="Arial"/>
                          <a:cs typeface="Arial"/>
                        </a:rPr>
                        <a:t>Social</a:t>
                      </a:r>
                      <a:r>
                        <a:rPr sz="1800" b="1" spc="-40" dirty="0">
                          <a:latin typeface="Arial"/>
                          <a:cs typeface="Arial"/>
                        </a:rPr>
                        <a:t> </a:t>
                      </a:r>
                      <a:r>
                        <a:rPr sz="1800" b="1" dirty="0">
                          <a:latin typeface="Arial"/>
                          <a:cs typeface="Arial"/>
                        </a:rPr>
                        <a:t>Media</a:t>
                      </a:r>
                      <a:r>
                        <a:rPr sz="1800" b="1" spc="-35" dirty="0">
                          <a:latin typeface="Arial"/>
                          <a:cs typeface="Arial"/>
                        </a:rPr>
                        <a:t> </a:t>
                      </a:r>
                      <a:r>
                        <a:rPr sz="1800" b="1" spc="-10" dirty="0">
                          <a:latin typeface="Arial"/>
                          <a:cs typeface="Arial"/>
                        </a:rPr>
                        <a:t>Posts</a:t>
                      </a:r>
                      <a:endParaRPr sz="1800">
                        <a:latin typeface="Arial"/>
                        <a:cs typeface="Arial"/>
                      </a:endParaRPr>
                    </a:p>
                  </a:txBody>
                  <a:tcPr marL="0" marR="0" marT="17780" marB="0"/>
                </a:tc>
                <a:tc>
                  <a:txBody>
                    <a:bodyPr/>
                    <a:lstStyle/>
                    <a:p>
                      <a:pPr marL="58419" algn="ctr">
                        <a:lnSpc>
                          <a:spcPct val="100000"/>
                        </a:lnSpc>
                        <a:spcBef>
                          <a:spcPts val="55"/>
                        </a:spcBef>
                      </a:pPr>
                      <a:r>
                        <a:rPr sz="1800" dirty="0">
                          <a:latin typeface="Calibri"/>
                          <a:cs typeface="Calibri"/>
                        </a:rPr>
                        <a:t>-</a:t>
                      </a:r>
                      <a:r>
                        <a:rPr sz="1800" spc="-10" dirty="0">
                          <a:latin typeface="Calibri"/>
                          <a:cs typeface="Calibri"/>
                        </a:rPr>
                        <a:t>23.07</a:t>
                      </a:r>
                      <a:endParaRPr sz="1800">
                        <a:latin typeface="Calibri"/>
                        <a:cs typeface="Calibri"/>
                      </a:endParaRPr>
                    </a:p>
                  </a:txBody>
                  <a:tcPr marL="0" marR="0" marT="6985" marB="0"/>
                </a:tc>
                <a:tc>
                  <a:txBody>
                    <a:bodyPr/>
                    <a:lstStyle/>
                    <a:p>
                      <a:pPr marL="46355" algn="ctr">
                        <a:lnSpc>
                          <a:spcPct val="100000"/>
                        </a:lnSpc>
                        <a:spcBef>
                          <a:spcPts val="55"/>
                        </a:spcBef>
                      </a:pPr>
                      <a:r>
                        <a:rPr sz="1800" spc="-20" dirty="0">
                          <a:latin typeface="Calibri"/>
                          <a:cs typeface="Calibri"/>
                        </a:rPr>
                        <a:t>0.55</a:t>
                      </a:r>
                      <a:endParaRPr sz="1800">
                        <a:latin typeface="Calibri"/>
                        <a:cs typeface="Calibri"/>
                      </a:endParaRPr>
                    </a:p>
                  </a:txBody>
                  <a:tcPr marL="0" marR="0" marT="6985" marB="0"/>
                </a:tc>
                <a:tc>
                  <a:txBody>
                    <a:bodyPr/>
                    <a:lstStyle/>
                    <a:p>
                      <a:pPr marL="330200" algn="ctr">
                        <a:lnSpc>
                          <a:spcPct val="100000"/>
                        </a:lnSpc>
                        <a:spcBef>
                          <a:spcPts val="55"/>
                        </a:spcBef>
                      </a:pPr>
                      <a:r>
                        <a:rPr sz="1800" dirty="0">
                          <a:latin typeface="Calibri"/>
                          <a:cs typeface="Calibri"/>
                        </a:rPr>
                        <a:t>Ignore:</a:t>
                      </a:r>
                      <a:r>
                        <a:rPr sz="1800" spc="-45" dirty="0">
                          <a:latin typeface="Calibri"/>
                          <a:cs typeface="Calibri"/>
                        </a:rPr>
                        <a:t> </a:t>
                      </a:r>
                      <a:r>
                        <a:rPr sz="1800" dirty="0">
                          <a:latin typeface="Calibri"/>
                          <a:cs typeface="Calibri"/>
                        </a:rPr>
                        <a:t>High</a:t>
                      </a:r>
                      <a:r>
                        <a:rPr sz="1800" spc="-45" dirty="0">
                          <a:latin typeface="Calibri"/>
                          <a:cs typeface="Calibri"/>
                        </a:rPr>
                        <a:t> </a:t>
                      </a:r>
                      <a:r>
                        <a:rPr sz="1800" spc="-10" dirty="0">
                          <a:latin typeface="Calibri"/>
                          <a:cs typeface="Calibri"/>
                        </a:rPr>
                        <a:t>P-</a:t>
                      </a:r>
                      <a:r>
                        <a:rPr sz="1800" spc="-20" dirty="0">
                          <a:latin typeface="Calibri"/>
                          <a:cs typeface="Calibri"/>
                        </a:rPr>
                        <a:t>Value</a:t>
                      </a:r>
                      <a:endParaRPr sz="1800">
                        <a:latin typeface="Calibri"/>
                        <a:cs typeface="Calibri"/>
                      </a:endParaRPr>
                    </a:p>
                  </a:txBody>
                  <a:tcPr marL="0" marR="0" marT="6985" marB="0"/>
                </a:tc>
                <a:extLst>
                  <a:ext uri="{0D108BD9-81ED-4DB2-BD59-A6C34878D82A}">
                    <a16:rowId xmlns:a16="http://schemas.microsoft.com/office/drawing/2014/main" val="10002"/>
                  </a:ext>
                </a:extLst>
              </a:tr>
              <a:tr h="330200">
                <a:tc>
                  <a:txBody>
                    <a:bodyPr/>
                    <a:lstStyle/>
                    <a:p>
                      <a:pPr marL="32384">
                        <a:lnSpc>
                          <a:spcPct val="100000"/>
                        </a:lnSpc>
                        <a:spcBef>
                          <a:spcPts val="114"/>
                        </a:spcBef>
                      </a:pPr>
                      <a:r>
                        <a:rPr sz="1800" b="1" dirty="0">
                          <a:latin typeface="Arial"/>
                          <a:cs typeface="Arial"/>
                        </a:rPr>
                        <a:t>High</a:t>
                      </a:r>
                      <a:r>
                        <a:rPr sz="1800" b="1" spc="-35" dirty="0">
                          <a:latin typeface="Arial"/>
                          <a:cs typeface="Arial"/>
                        </a:rPr>
                        <a:t> </a:t>
                      </a:r>
                      <a:r>
                        <a:rPr sz="1800" b="1" spc="-20" dirty="0">
                          <a:latin typeface="Arial"/>
                          <a:cs typeface="Arial"/>
                        </a:rPr>
                        <a:t>Temp</a:t>
                      </a:r>
                      <a:endParaRPr sz="1800">
                        <a:latin typeface="Arial"/>
                        <a:cs typeface="Arial"/>
                      </a:endParaRPr>
                    </a:p>
                  </a:txBody>
                  <a:tcPr marL="0" marR="0" marT="14604" marB="0"/>
                </a:tc>
                <a:tc>
                  <a:txBody>
                    <a:bodyPr/>
                    <a:lstStyle/>
                    <a:p>
                      <a:pPr marL="60960" algn="ctr">
                        <a:lnSpc>
                          <a:spcPct val="100000"/>
                        </a:lnSpc>
                        <a:spcBef>
                          <a:spcPts val="114"/>
                        </a:spcBef>
                      </a:pPr>
                      <a:r>
                        <a:rPr sz="1800" spc="-10" dirty="0">
                          <a:latin typeface="Arial"/>
                          <a:cs typeface="Arial"/>
                        </a:rPr>
                        <a:t>-</a:t>
                      </a:r>
                      <a:r>
                        <a:rPr sz="1800" spc="-20" dirty="0">
                          <a:latin typeface="Arial"/>
                          <a:cs typeface="Arial"/>
                        </a:rPr>
                        <a:t>7.08</a:t>
                      </a:r>
                      <a:endParaRPr sz="1800">
                        <a:latin typeface="Arial"/>
                        <a:cs typeface="Arial"/>
                      </a:endParaRPr>
                    </a:p>
                  </a:txBody>
                  <a:tcPr marL="0" marR="0" marT="14604" marB="0"/>
                </a:tc>
                <a:tc>
                  <a:txBody>
                    <a:bodyPr/>
                    <a:lstStyle/>
                    <a:p>
                      <a:pPr marL="48260" algn="ctr">
                        <a:lnSpc>
                          <a:spcPct val="100000"/>
                        </a:lnSpc>
                        <a:spcBef>
                          <a:spcPts val="114"/>
                        </a:spcBef>
                      </a:pPr>
                      <a:r>
                        <a:rPr sz="1800" spc="-20" dirty="0">
                          <a:latin typeface="Arial"/>
                          <a:cs typeface="Arial"/>
                        </a:rPr>
                        <a:t>0.04</a:t>
                      </a:r>
                      <a:endParaRPr sz="1800">
                        <a:latin typeface="Arial"/>
                        <a:cs typeface="Arial"/>
                      </a:endParaRPr>
                    </a:p>
                  </a:txBody>
                  <a:tcPr marL="0" marR="0" marT="14604" marB="0"/>
                </a:tc>
                <a:tc>
                  <a:txBody>
                    <a:bodyPr/>
                    <a:lstStyle/>
                    <a:p>
                      <a:pPr>
                        <a:lnSpc>
                          <a:spcPct val="100000"/>
                        </a:lnSpc>
                      </a:pPr>
                      <a:endParaRPr sz="2000">
                        <a:latin typeface="Times New Roman"/>
                        <a:cs typeface="Times New Roman"/>
                      </a:endParaRPr>
                    </a:p>
                  </a:txBody>
                  <a:tcPr marL="0" marR="0" marT="0" marB="0"/>
                </a:tc>
                <a:extLst>
                  <a:ext uri="{0D108BD9-81ED-4DB2-BD59-A6C34878D82A}">
                    <a16:rowId xmlns:a16="http://schemas.microsoft.com/office/drawing/2014/main" val="10003"/>
                  </a:ext>
                </a:extLst>
              </a:tr>
              <a:tr h="334010">
                <a:tc>
                  <a:txBody>
                    <a:bodyPr/>
                    <a:lstStyle/>
                    <a:p>
                      <a:pPr marL="32384">
                        <a:lnSpc>
                          <a:spcPct val="100000"/>
                        </a:lnSpc>
                        <a:spcBef>
                          <a:spcPts val="135"/>
                        </a:spcBef>
                      </a:pPr>
                      <a:r>
                        <a:rPr sz="1800" b="1" spc="-20" dirty="0">
                          <a:latin typeface="Arial"/>
                          <a:cs typeface="Arial"/>
                        </a:rPr>
                        <a:t>Rain</a:t>
                      </a:r>
                      <a:endParaRPr sz="1800">
                        <a:latin typeface="Arial"/>
                        <a:cs typeface="Arial"/>
                      </a:endParaRPr>
                    </a:p>
                  </a:txBody>
                  <a:tcPr marL="0" marR="0" marT="17145" marB="0"/>
                </a:tc>
                <a:tc>
                  <a:txBody>
                    <a:bodyPr/>
                    <a:lstStyle/>
                    <a:p>
                      <a:pPr marL="60325" algn="ctr">
                        <a:lnSpc>
                          <a:spcPct val="100000"/>
                        </a:lnSpc>
                        <a:spcBef>
                          <a:spcPts val="135"/>
                        </a:spcBef>
                      </a:pPr>
                      <a:r>
                        <a:rPr sz="1800" spc="-10" dirty="0">
                          <a:latin typeface="Arial"/>
                          <a:cs typeface="Arial"/>
                        </a:rPr>
                        <a:t>152.38</a:t>
                      </a:r>
                      <a:endParaRPr sz="1800">
                        <a:latin typeface="Arial"/>
                        <a:cs typeface="Arial"/>
                      </a:endParaRPr>
                    </a:p>
                  </a:txBody>
                  <a:tcPr marL="0" marR="0" marT="17145" marB="0"/>
                </a:tc>
                <a:tc>
                  <a:txBody>
                    <a:bodyPr/>
                    <a:lstStyle/>
                    <a:p>
                      <a:pPr marL="48260" algn="ctr">
                        <a:lnSpc>
                          <a:spcPct val="100000"/>
                        </a:lnSpc>
                        <a:spcBef>
                          <a:spcPts val="135"/>
                        </a:spcBef>
                      </a:pPr>
                      <a:r>
                        <a:rPr sz="1800" spc="-20" dirty="0">
                          <a:latin typeface="Arial"/>
                          <a:cs typeface="Arial"/>
                        </a:rPr>
                        <a:t>0.40</a:t>
                      </a:r>
                      <a:endParaRPr sz="1800">
                        <a:latin typeface="Arial"/>
                        <a:cs typeface="Arial"/>
                      </a:endParaRPr>
                    </a:p>
                  </a:txBody>
                  <a:tcPr marL="0" marR="0" marT="17145" marB="0"/>
                </a:tc>
                <a:tc>
                  <a:txBody>
                    <a:bodyPr/>
                    <a:lstStyle/>
                    <a:p>
                      <a:pPr marL="330200" algn="ctr">
                        <a:lnSpc>
                          <a:spcPct val="100000"/>
                        </a:lnSpc>
                        <a:spcBef>
                          <a:spcPts val="85"/>
                        </a:spcBef>
                      </a:pPr>
                      <a:r>
                        <a:rPr sz="1800" dirty="0">
                          <a:latin typeface="Calibri"/>
                          <a:cs typeface="Calibri"/>
                        </a:rPr>
                        <a:t>Ignore:</a:t>
                      </a:r>
                      <a:r>
                        <a:rPr sz="1800" spc="-45" dirty="0">
                          <a:latin typeface="Calibri"/>
                          <a:cs typeface="Calibri"/>
                        </a:rPr>
                        <a:t> </a:t>
                      </a:r>
                      <a:r>
                        <a:rPr sz="1800" dirty="0">
                          <a:latin typeface="Calibri"/>
                          <a:cs typeface="Calibri"/>
                        </a:rPr>
                        <a:t>High</a:t>
                      </a:r>
                      <a:r>
                        <a:rPr sz="1800" spc="-45" dirty="0">
                          <a:latin typeface="Calibri"/>
                          <a:cs typeface="Calibri"/>
                        </a:rPr>
                        <a:t> </a:t>
                      </a:r>
                      <a:r>
                        <a:rPr sz="1800" spc="-10" dirty="0">
                          <a:latin typeface="Calibri"/>
                          <a:cs typeface="Calibri"/>
                        </a:rPr>
                        <a:t>P-</a:t>
                      </a:r>
                      <a:r>
                        <a:rPr sz="1800" spc="-20" dirty="0">
                          <a:latin typeface="Calibri"/>
                          <a:cs typeface="Calibri"/>
                        </a:rPr>
                        <a:t>Value</a:t>
                      </a:r>
                      <a:endParaRPr sz="1800">
                        <a:latin typeface="Calibri"/>
                        <a:cs typeface="Calibri"/>
                      </a:endParaRPr>
                    </a:p>
                  </a:txBody>
                  <a:tcPr marL="0" marR="0" marT="10795" marB="0"/>
                </a:tc>
                <a:extLst>
                  <a:ext uri="{0D108BD9-81ED-4DB2-BD59-A6C34878D82A}">
                    <a16:rowId xmlns:a16="http://schemas.microsoft.com/office/drawing/2014/main" val="10004"/>
                  </a:ext>
                </a:extLst>
              </a:tr>
              <a:tr h="339725">
                <a:tc>
                  <a:txBody>
                    <a:bodyPr/>
                    <a:lstStyle/>
                    <a:p>
                      <a:pPr marL="32384">
                        <a:lnSpc>
                          <a:spcPct val="100000"/>
                        </a:lnSpc>
                        <a:spcBef>
                          <a:spcPts val="125"/>
                        </a:spcBef>
                      </a:pPr>
                      <a:r>
                        <a:rPr sz="1800" b="1" dirty="0">
                          <a:latin typeface="Arial"/>
                          <a:cs typeface="Arial"/>
                        </a:rPr>
                        <a:t>Foot</a:t>
                      </a:r>
                      <a:r>
                        <a:rPr sz="1800" b="1" spc="-50" dirty="0">
                          <a:latin typeface="Arial"/>
                          <a:cs typeface="Arial"/>
                        </a:rPr>
                        <a:t> </a:t>
                      </a:r>
                      <a:r>
                        <a:rPr sz="1800" b="1" spc="-10" dirty="0">
                          <a:latin typeface="Arial"/>
                          <a:cs typeface="Arial"/>
                        </a:rPr>
                        <a:t>Traffic</a:t>
                      </a:r>
                      <a:endParaRPr sz="1800">
                        <a:latin typeface="Arial"/>
                        <a:cs typeface="Arial"/>
                      </a:endParaRPr>
                    </a:p>
                  </a:txBody>
                  <a:tcPr marL="0" marR="0" marT="15875" marB="0"/>
                </a:tc>
                <a:tc>
                  <a:txBody>
                    <a:bodyPr/>
                    <a:lstStyle/>
                    <a:p>
                      <a:pPr marL="60960" algn="ctr">
                        <a:lnSpc>
                          <a:spcPct val="100000"/>
                        </a:lnSpc>
                        <a:spcBef>
                          <a:spcPts val="125"/>
                        </a:spcBef>
                      </a:pPr>
                      <a:r>
                        <a:rPr sz="1800" spc="-10" dirty="0">
                          <a:latin typeface="Arial"/>
                          <a:cs typeface="Arial"/>
                        </a:rPr>
                        <a:t>-</a:t>
                      </a:r>
                      <a:r>
                        <a:rPr sz="1800" spc="-20" dirty="0">
                          <a:latin typeface="Arial"/>
                          <a:cs typeface="Arial"/>
                        </a:rPr>
                        <a:t>2.55</a:t>
                      </a:r>
                      <a:endParaRPr sz="1800">
                        <a:latin typeface="Arial"/>
                        <a:cs typeface="Arial"/>
                      </a:endParaRPr>
                    </a:p>
                  </a:txBody>
                  <a:tcPr marL="0" marR="0" marT="15875" marB="0"/>
                </a:tc>
                <a:tc>
                  <a:txBody>
                    <a:bodyPr/>
                    <a:lstStyle/>
                    <a:p>
                      <a:pPr marL="48895" algn="ctr">
                        <a:lnSpc>
                          <a:spcPct val="100000"/>
                        </a:lnSpc>
                        <a:spcBef>
                          <a:spcPts val="125"/>
                        </a:spcBef>
                      </a:pPr>
                      <a:r>
                        <a:rPr sz="1800" spc="-20" dirty="0">
                          <a:latin typeface="Arial"/>
                          <a:cs typeface="Arial"/>
                        </a:rPr>
                        <a:t>0.00</a:t>
                      </a:r>
                      <a:endParaRPr sz="1800">
                        <a:latin typeface="Arial"/>
                        <a:cs typeface="Arial"/>
                      </a:endParaRPr>
                    </a:p>
                  </a:txBody>
                  <a:tcPr marL="0" marR="0" marT="15875" marB="0"/>
                </a:tc>
                <a:tc>
                  <a:txBody>
                    <a:bodyPr/>
                    <a:lstStyle/>
                    <a:p>
                      <a:pPr>
                        <a:lnSpc>
                          <a:spcPct val="100000"/>
                        </a:lnSpc>
                      </a:pPr>
                      <a:endParaRPr sz="2100">
                        <a:latin typeface="Times New Roman"/>
                        <a:cs typeface="Times New Roman"/>
                      </a:endParaRPr>
                    </a:p>
                  </a:txBody>
                  <a:tcPr marL="0" marR="0" marT="0" marB="0"/>
                </a:tc>
                <a:extLst>
                  <a:ext uri="{0D108BD9-81ED-4DB2-BD59-A6C34878D82A}">
                    <a16:rowId xmlns:a16="http://schemas.microsoft.com/office/drawing/2014/main" val="10005"/>
                  </a:ext>
                </a:extLst>
              </a:tr>
              <a:tr h="302260">
                <a:tc>
                  <a:txBody>
                    <a:bodyPr/>
                    <a:lstStyle/>
                    <a:p>
                      <a:pPr marL="32384">
                        <a:lnSpc>
                          <a:spcPts val="2080"/>
                        </a:lnSpc>
                        <a:spcBef>
                          <a:spcPts val="200"/>
                        </a:spcBef>
                      </a:pPr>
                      <a:r>
                        <a:rPr sz="1800" b="1" dirty="0">
                          <a:latin typeface="Arial"/>
                          <a:cs typeface="Arial"/>
                        </a:rPr>
                        <a:t>Customer</a:t>
                      </a:r>
                      <a:r>
                        <a:rPr sz="1800" b="1" spc="-60" dirty="0">
                          <a:latin typeface="Arial"/>
                          <a:cs typeface="Arial"/>
                        </a:rPr>
                        <a:t> </a:t>
                      </a:r>
                      <a:r>
                        <a:rPr sz="1800" b="1" spc="-20" dirty="0">
                          <a:latin typeface="Arial"/>
                          <a:cs typeface="Arial"/>
                        </a:rPr>
                        <a:t>Count</a:t>
                      </a:r>
                      <a:endParaRPr sz="1800">
                        <a:latin typeface="Arial"/>
                        <a:cs typeface="Arial"/>
                      </a:endParaRPr>
                    </a:p>
                  </a:txBody>
                  <a:tcPr marL="0" marR="0" marT="25400" marB="0"/>
                </a:tc>
                <a:tc>
                  <a:txBody>
                    <a:bodyPr/>
                    <a:lstStyle/>
                    <a:p>
                      <a:pPr marL="59690" algn="ctr">
                        <a:lnSpc>
                          <a:spcPts val="2080"/>
                        </a:lnSpc>
                        <a:spcBef>
                          <a:spcPts val="200"/>
                        </a:spcBef>
                      </a:pPr>
                      <a:r>
                        <a:rPr sz="1800" spc="-10" dirty="0">
                          <a:latin typeface="Arial"/>
                          <a:cs typeface="Arial"/>
                        </a:rPr>
                        <a:t>23.65</a:t>
                      </a:r>
                      <a:endParaRPr sz="1800">
                        <a:latin typeface="Arial"/>
                        <a:cs typeface="Arial"/>
                      </a:endParaRPr>
                    </a:p>
                  </a:txBody>
                  <a:tcPr marL="0" marR="0" marT="25400" marB="0"/>
                </a:tc>
                <a:tc>
                  <a:txBody>
                    <a:bodyPr/>
                    <a:lstStyle/>
                    <a:p>
                      <a:pPr marL="48895" algn="ctr">
                        <a:lnSpc>
                          <a:spcPts val="2080"/>
                        </a:lnSpc>
                        <a:spcBef>
                          <a:spcPts val="200"/>
                        </a:spcBef>
                      </a:pPr>
                      <a:r>
                        <a:rPr sz="1800" spc="-10" dirty="0">
                          <a:latin typeface="Arial"/>
                          <a:cs typeface="Arial"/>
                        </a:rPr>
                        <a:t>6.09E-</a:t>
                      </a:r>
                      <a:r>
                        <a:rPr sz="1800" spc="-35" dirty="0">
                          <a:latin typeface="Arial"/>
                          <a:cs typeface="Arial"/>
                        </a:rPr>
                        <a:t>75</a:t>
                      </a:r>
                      <a:endParaRPr sz="1800">
                        <a:latin typeface="Arial"/>
                        <a:cs typeface="Arial"/>
                      </a:endParaRPr>
                    </a:p>
                  </a:txBody>
                  <a:tcPr marL="0" marR="0" marT="25400" marB="0"/>
                </a:tc>
                <a:tc>
                  <a:txBody>
                    <a:bodyPr/>
                    <a:lstStyle/>
                    <a:p>
                      <a:pPr>
                        <a:lnSpc>
                          <a:spcPct val="100000"/>
                        </a:lnSpc>
                      </a:pPr>
                      <a:endParaRPr sz="1800">
                        <a:latin typeface="Times New Roman"/>
                        <a:cs typeface="Times New Roman"/>
                      </a:endParaRPr>
                    </a:p>
                  </a:txBody>
                  <a:tcPr marL="0" marR="0" marT="0" marB="0"/>
                </a:tc>
                <a:extLst>
                  <a:ext uri="{0D108BD9-81ED-4DB2-BD59-A6C34878D82A}">
                    <a16:rowId xmlns:a16="http://schemas.microsoft.com/office/drawing/2014/main" val="10006"/>
                  </a:ext>
                </a:extLst>
              </a:tr>
            </a:tbl>
          </a:graphicData>
        </a:graphic>
      </p:graphicFrame>
      <p:pic>
        <p:nvPicPr>
          <p:cNvPr id="5" name="Picture 4">
            <a:extLst>
              <a:ext uri="{FF2B5EF4-FFF2-40B4-BE49-F238E27FC236}">
                <a16:creationId xmlns:a16="http://schemas.microsoft.com/office/drawing/2014/main" id="{61F577C9-32F4-39A8-FC02-7F9F74194C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dirty="0"/>
              <a:t>Descriptive</a:t>
            </a:r>
            <a:r>
              <a:rPr spc="-55" dirty="0"/>
              <a:t> </a:t>
            </a:r>
            <a:r>
              <a:rPr spc="-10" dirty="0"/>
              <a:t>Statistics</a:t>
            </a:r>
          </a:p>
        </p:txBody>
      </p:sp>
      <p:sp>
        <p:nvSpPr>
          <p:cNvPr id="3" name="object 3"/>
          <p:cNvSpPr txBox="1"/>
          <p:nvPr/>
        </p:nvSpPr>
        <p:spPr>
          <a:xfrm>
            <a:off x="916939" y="1806829"/>
            <a:ext cx="9756775" cy="2919730"/>
          </a:xfrm>
          <a:prstGeom prst="rect">
            <a:avLst/>
          </a:prstGeom>
        </p:spPr>
        <p:txBody>
          <a:bodyPr vert="horz" wrap="square" lIns="0" tIns="59690" rIns="0" bIns="0" rtlCol="0">
            <a:spAutoFit/>
          </a:bodyPr>
          <a:lstStyle/>
          <a:p>
            <a:pPr marL="240029" marR="5080" indent="-227329">
              <a:lnSpc>
                <a:spcPts val="3030"/>
              </a:lnSpc>
              <a:spcBef>
                <a:spcPts val="470"/>
              </a:spcBef>
              <a:buChar char="•"/>
              <a:tabLst>
                <a:tab pos="241300" algn="l"/>
              </a:tabLst>
            </a:pPr>
            <a:r>
              <a:rPr sz="2800" dirty="0">
                <a:latin typeface="Arial"/>
                <a:cs typeface="Arial"/>
              </a:rPr>
              <a:t>Allows</a:t>
            </a:r>
            <a:r>
              <a:rPr sz="2800" spc="-35" dirty="0">
                <a:latin typeface="Arial"/>
                <a:cs typeface="Arial"/>
              </a:rPr>
              <a:t> </a:t>
            </a:r>
            <a:r>
              <a:rPr sz="2800" dirty="0">
                <a:latin typeface="Arial"/>
                <a:cs typeface="Arial"/>
              </a:rPr>
              <a:t>you</a:t>
            </a:r>
            <a:r>
              <a:rPr sz="2800" spc="-50" dirty="0">
                <a:latin typeface="Arial"/>
                <a:cs typeface="Arial"/>
              </a:rPr>
              <a:t> </a:t>
            </a:r>
            <a:r>
              <a:rPr sz="2800" dirty="0">
                <a:latin typeface="Arial"/>
                <a:cs typeface="Arial"/>
              </a:rPr>
              <a:t>to</a:t>
            </a:r>
            <a:r>
              <a:rPr sz="2800" spc="-40" dirty="0">
                <a:latin typeface="Arial"/>
                <a:cs typeface="Arial"/>
              </a:rPr>
              <a:t> </a:t>
            </a:r>
            <a:r>
              <a:rPr sz="2800" dirty="0">
                <a:latin typeface="Arial"/>
                <a:cs typeface="Arial"/>
              </a:rPr>
              <a:t>see</a:t>
            </a:r>
            <a:r>
              <a:rPr sz="2800" spc="-55" dirty="0">
                <a:latin typeface="Arial"/>
                <a:cs typeface="Arial"/>
              </a:rPr>
              <a:t> </a:t>
            </a:r>
            <a:r>
              <a:rPr sz="2800" dirty="0">
                <a:latin typeface="Arial"/>
                <a:cs typeface="Arial"/>
              </a:rPr>
              <a:t>some</a:t>
            </a:r>
            <a:r>
              <a:rPr sz="2800" spc="-30" dirty="0">
                <a:latin typeface="Arial"/>
                <a:cs typeface="Arial"/>
              </a:rPr>
              <a:t> </a:t>
            </a:r>
            <a:r>
              <a:rPr sz="2800" dirty="0">
                <a:latin typeface="Arial"/>
                <a:cs typeface="Arial"/>
              </a:rPr>
              <a:t>various</a:t>
            </a:r>
            <a:r>
              <a:rPr sz="2800" spc="-40" dirty="0">
                <a:latin typeface="Arial"/>
                <a:cs typeface="Arial"/>
              </a:rPr>
              <a:t> </a:t>
            </a:r>
            <a:r>
              <a:rPr sz="2800" dirty="0">
                <a:latin typeface="Arial"/>
                <a:cs typeface="Arial"/>
              </a:rPr>
              <a:t>values</a:t>
            </a:r>
            <a:r>
              <a:rPr sz="2800" spc="-55" dirty="0">
                <a:latin typeface="Arial"/>
                <a:cs typeface="Arial"/>
              </a:rPr>
              <a:t> </a:t>
            </a:r>
            <a:r>
              <a:rPr sz="2800" dirty="0">
                <a:latin typeface="Arial"/>
                <a:cs typeface="Arial"/>
              </a:rPr>
              <a:t>that</a:t>
            </a:r>
            <a:r>
              <a:rPr sz="2800" spc="-55" dirty="0">
                <a:latin typeface="Arial"/>
                <a:cs typeface="Arial"/>
              </a:rPr>
              <a:t> </a:t>
            </a:r>
            <a:r>
              <a:rPr sz="2800" dirty="0">
                <a:latin typeface="Arial"/>
                <a:cs typeface="Arial"/>
              </a:rPr>
              <a:t>describe</a:t>
            </a:r>
            <a:r>
              <a:rPr sz="2800" spc="-40" dirty="0">
                <a:latin typeface="Arial"/>
                <a:cs typeface="Arial"/>
              </a:rPr>
              <a:t> </a:t>
            </a:r>
            <a:r>
              <a:rPr sz="2800" dirty="0">
                <a:latin typeface="Arial"/>
                <a:cs typeface="Arial"/>
              </a:rPr>
              <a:t>a</a:t>
            </a:r>
            <a:r>
              <a:rPr sz="2800" spc="-40" dirty="0">
                <a:latin typeface="Arial"/>
                <a:cs typeface="Arial"/>
              </a:rPr>
              <a:t> </a:t>
            </a:r>
            <a:r>
              <a:rPr sz="2800" spc="-10" dirty="0">
                <a:latin typeface="Arial"/>
                <a:cs typeface="Arial"/>
              </a:rPr>
              <a:t>given 	variable.</a:t>
            </a:r>
            <a:endParaRPr sz="2800">
              <a:latin typeface="Arial"/>
              <a:cs typeface="Arial"/>
            </a:endParaRPr>
          </a:p>
          <a:p>
            <a:pPr marL="240029" indent="-227329">
              <a:lnSpc>
                <a:spcPct val="100000"/>
              </a:lnSpc>
              <a:spcBef>
                <a:spcPts val="610"/>
              </a:spcBef>
              <a:buChar char="•"/>
              <a:tabLst>
                <a:tab pos="240029" algn="l"/>
              </a:tabLst>
            </a:pPr>
            <a:r>
              <a:rPr sz="2800" spc="-10" dirty="0">
                <a:latin typeface="Arial"/>
                <a:cs typeface="Arial"/>
              </a:rPr>
              <a:t>Statistics:</a:t>
            </a:r>
            <a:endParaRPr sz="2800">
              <a:latin typeface="Arial"/>
              <a:cs typeface="Arial"/>
            </a:endParaRPr>
          </a:p>
          <a:p>
            <a:pPr marL="697230" lvl="1" indent="-227329">
              <a:lnSpc>
                <a:spcPct val="100000"/>
              </a:lnSpc>
              <a:spcBef>
                <a:spcPts val="229"/>
              </a:spcBef>
              <a:buChar char="•"/>
              <a:tabLst>
                <a:tab pos="697230" algn="l"/>
              </a:tabLst>
            </a:pPr>
            <a:r>
              <a:rPr sz="2400" dirty="0">
                <a:latin typeface="Arial"/>
                <a:cs typeface="Arial"/>
              </a:rPr>
              <a:t>Mean</a:t>
            </a:r>
            <a:r>
              <a:rPr sz="2400" spc="-45" dirty="0">
                <a:latin typeface="Arial"/>
                <a:cs typeface="Arial"/>
              </a:rPr>
              <a:t> </a:t>
            </a:r>
            <a:r>
              <a:rPr sz="2400" dirty="0">
                <a:latin typeface="Arial"/>
                <a:cs typeface="Arial"/>
              </a:rPr>
              <a:t>–</a:t>
            </a:r>
            <a:r>
              <a:rPr sz="2400" spc="-40" dirty="0">
                <a:latin typeface="Arial"/>
                <a:cs typeface="Arial"/>
              </a:rPr>
              <a:t> </a:t>
            </a:r>
            <a:r>
              <a:rPr sz="2400" spc="-10" dirty="0">
                <a:latin typeface="Arial"/>
                <a:cs typeface="Arial"/>
              </a:rPr>
              <a:t>average</a:t>
            </a:r>
            <a:endParaRPr sz="2400">
              <a:latin typeface="Arial"/>
              <a:cs typeface="Arial"/>
            </a:endParaRPr>
          </a:p>
          <a:p>
            <a:pPr marL="697230" lvl="1" indent="-227329">
              <a:lnSpc>
                <a:spcPct val="100000"/>
              </a:lnSpc>
              <a:spcBef>
                <a:spcPts val="204"/>
              </a:spcBef>
              <a:buChar char="•"/>
              <a:tabLst>
                <a:tab pos="697230" algn="l"/>
              </a:tabLst>
            </a:pPr>
            <a:r>
              <a:rPr sz="2400" dirty="0">
                <a:latin typeface="Arial"/>
                <a:cs typeface="Arial"/>
              </a:rPr>
              <a:t>Median</a:t>
            </a:r>
            <a:r>
              <a:rPr sz="2400" spc="-60" dirty="0">
                <a:latin typeface="Arial"/>
                <a:cs typeface="Arial"/>
              </a:rPr>
              <a:t> </a:t>
            </a:r>
            <a:r>
              <a:rPr sz="2400" dirty="0">
                <a:latin typeface="Arial"/>
                <a:cs typeface="Arial"/>
              </a:rPr>
              <a:t>–</a:t>
            </a:r>
            <a:r>
              <a:rPr sz="2400" spc="-65" dirty="0">
                <a:latin typeface="Arial"/>
                <a:cs typeface="Arial"/>
              </a:rPr>
              <a:t> </a:t>
            </a:r>
            <a:r>
              <a:rPr sz="2400" dirty="0">
                <a:latin typeface="Arial"/>
                <a:cs typeface="Arial"/>
              </a:rPr>
              <a:t>"middle"</a:t>
            </a:r>
            <a:r>
              <a:rPr sz="2400" spc="-40" dirty="0">
                <a:latin typeface="Arial"/>
                <a:cs typeface="Arial"/>
              </a:rPr>
              <a:t> </a:t>
            </a:r>
            <a:r>
              <a:rPr sz="2400" dirty="0">
                <a:latin typeface="Arial"/>
                <a:cs typeface="Arial"/>
              </a:rPr>
              <a:t>number</a:t>
            </a:r>
            <a:r>
              <a:rPr sz="2400" spc="-55" dirty="0">
                <a:latin typeface="Arial"/>
                <a:cs typeface="Arial"/>
              </a:rPr>
              <a:t> </a:t>
            </a:r>
            <a:r>
              <a:rPr sz="2400" dirty="0">
                <a:latin typeface="Arial"/>
                <a:cs typeface="Arial"/>
              </a:rPr>
              <a:t>when</a:t>
            </a:r>
            <a:r>
              <a:rPr sz="2400" spc="-55" dirty="0">
                <a:latin typeface="Arial"/>
                <a:cs typeface="Arial"/>
              </a:rPr>
              <a:t> </a:t>
            </a:r>
            <a:r>
              <a:rPr sz="2400" dirty="0">
                <a:latin typeface="Arial"/>
                <a:cs typeface="Arial"/>
              </a:rPr>
              <a:t>sorted</a:t>
            </a:r>
            <a:r>
              <a:rPr sz="2400" spc="-65" dirty="0">
                <a:latin typeface="Arial"/>
                <a:cs typeface="Arial"/>
              </a:rPr>
              <a:t> </a:t>
            </a:r>
            <a:r>
              <a:rPr sz="2400" dirty="0">
                <a:latin typeface="Arial"/>
                <a:cs typeface="Arial"/>
              </a:rPr>
              <a:t>low</a:t>
            </a:r>
            <a:r>
              <a:rPr sz="2400" spc="-55" dirty="0">
                <a:latin typeface="Arial"/>
                <a:cs typeface="Arial"/>
              </a:rPr>
              <a:t> </a:t>
            </a:r>
            <a:r>
              <a:rPr sz="2400" dirty="0">
                <a:latin typeface="Arial"/>
                <a:cs typeface="Arial"/>
              </a:rPr>
              <a:t>to</a:t>
            </a:r>
            <a:r>
              <a:rPr sz="2400" spc="-75" dirty="0">
                <a:latin typeface="Arial"/>
                <a:cs typeface="Arial"/>
              </a:rPr>
              <a:t> </a:t>
            </a:r>
            <a:r>
              <a:rPr sz="2400" spc="-20" dirty="0">
                <a:latin typeface="Arial"/>
                <a:cs typeface="Arial"/>
              </a:rPr>
              <a:t>high</a:t>
            </a:r>
            <a:endParaRPr sz="2400">
              <a:latin typeface="Arial"/>
              <a:cs typeface="Arial"/>
            </a:endParaRPr>
          </a:p>
          <a:p>
            <a:pPr marL="697230" lvl="1" indent="-227329">
              <a:lnSpc>
                <a:spcPct val="100000"/>
              </a:lnSpc>
              <a:spcBef>
                <a:spcPts val="215"/>
              </a:spcBef>
              <a:buChar char="•"/>
              <a:tabLst>
                <a:tab pos="697230" algn="l"/>
              </a:tabLst>
            </a:pPr>
            <a:r>
              <a:rPr sz="2400" dirty="0">
                <a:latin typeface="Arial"/>
                <a:cs typeface="Arial"/>
              </a:rPr>
              <a:t>Standard</a:t>
            </a:r>
            <a:r>
              <a:rPr sz="2400" spc="-50" dirty="0">
                <a:latin typeface="Arial"/>
                <a:cs typeface="Arial"/>
              </a:rPr>
              <a:t> </a:t>
            </a:r>
            <a:r>
              <a:rPr sz="2400" dirty="0">
                <a:latin typeface="Arial"/>
                <a:cs typeface="Arial"/>
              </a:rPr>
              <a:t>Deviation</a:t>
            </a:r>
            <a:r>
              <a:rPr sz="2400" spc="-40" dirty="0">
                <a:latin typeface="Arial"/>
                <a:cs typeface="Arial"/>
              </a:rPr>
              <a:t> </a:t>
            </a:r>
            <a:r>
              <a:rPr sz="2400" dirty="0">
                <a:latin typeface="Arial"/>
                <a:cs typeface="Arial"/>
              </a:rPr>
              <a:t>–</a:t>
            </a:r>
            <a:r>
              <a:rPr sz="2400" spc="-60" dirty="0">
                <a:latin typeface="Arial"/>
                <a:cs typeface="Arial"/>
              </a:rPr>
              <a:t> </a:t>
            </a:r>
            <a:r>
              <a:rPr sz="2400" dirty="0">
                <a:latin typeface="Arial"/>
                <a:cs typeface="Arial"/>
              </a:rPr>
              <a:t>how</a:t>
            </a:r>
            <a:r>
              <a:rPr sz="2400" spc="-50" dirty="0">
                <a:latin typeface="Arial"/>
                <a:cs typeface="Arial"/>
              </a:rPr>
              <a:t> </a:t>
            </a:r>
            <a:r>
              <a:rPr sz="2400" dirty="0">
                <a:latin typeface="Arial"/>
                <a:cs typeface="Arial"/>
              </a:rPr>
              <a:t>much</a:t>
            </a:r>
            <a:r>
              <a:rPr sz="2400" spc="-55" dirty="0">
                <a:latin typeface="Arial"/>
                <a:cs typeface="Arial"/>
              </a:rPr>
              <a:t> </a:t>
            </a:r>
            <a:r>
              <a:rPr sz="2400" dirty="0">
                <a:latin typeface="Arial"/>
                <a:cs typeface="Arial"/>
              </a:rPr>
              <a:t>the</a:t>
            </a:r>
            <a:r>
              <a:rPr sz="2400" spc="-70" dirty="0">
                <a:latin typeface="Arial"/>
                <a:cs typeface="Arial"/>
              </a:rPr>
              <a:t> </a:t>
            </a:r>
            <a:r>
              <a:rPr sz="2400" dirty="0">
                <a:latin typeface="Arial"/>
                <a:cs typeface="Arial"/>
              </a:rPr>
              <a:t>value</a:t>
            </a:r>
            <a:r>
              <a:rPr sz="2400" spc="-50" dirty="0">
                <a:latin typeface="Arial"/>
                <a:cs typeface="Arial"/>
              </a:rPr>
              <a:t> </a:t>
            </a:r>
            <a:r>
              <a:rPr sz="2400" dirty="0">
                <a:latin typeface="Arial"/>
                <a:cs typeface="Arial"/>
              </a:rPr>
              <a:t>can</a:t>
            </a:r>
            <a:r>
              <a:rPr sz="2400" spc="-50" dirty="0">
                <a:latin typeface="Arial"/>
                <a:cs typeface="Arial"/>
              </a:rPr>
              <a:t> </a:t>
            </a:r>
            <a:r>
              <a:rPr sz="2400" spc="-20" dirty="0">
                <a:latin typeface="Arial"/>
                <a:cs typeface="Arial"/>
              </a:rPr>
              <a:t>vary</a:t>
            </a:r>
            <a:endParaRPr sz="2400">
              <a:latin typeface="Arial"/>
              <a:cs typeface="Arial"/>
            </a:endParaRPr>
          </a:p>
          <a:p>
            <a:pPr marL="697230" lvl="1" indent="-227329">
              <a:lnSpc>
                <a:spcPct val="100000"/>
              </a:lnSpc>
              <a:spcBef>
                <a:spcPts val="215"/>
              </a:spcBef>
              <a:buChar char="•"/>
              <a:tabLst>
                <a:tab pos="697230" algn="l"/>
              </a:tabLst>
            </a:pPr>
            <a:r>
              <a:rPr sz="2400" dirty="0">
                <a:latin typeface="Arial"/>
                <a:cs typeface="Arial"/>
              </a:rPr>
              <a:t>Skewness</a:t>
            </a:r>
            <a:r>
              <a:rPr sz="2400" spc="-25" dirty="0">
                <a:latin typeface="Arial"/>
                <a:cs typeface="Arial"/>
              </a:rPr>
              <a:t> </a:t>
            </a:r>
            <a:r>
              <a:rPr sz="2400" dirty="0">
                <a:latin typeface="Arial"/>
                <a:cs typeface="Arial"/>
              </a:rPr>
              <a:t>–</a:t>
            </a:r>
            <a:r>
              <a:rPr sz="2400" spc="-55" dirty="0">
                <a:latin typeface="Arial"/>
                <a:cs typeface="Arial"/>
              </a:rPr>
              <a:t> </a:t>
            </a:r>
            <a:r>
              <a:rPr sz="2400" dirty="0">
                <a:latin typeface="Arial"/>
                <a:cs typeface="Arial"/>
              </a:rPr>
              <a:t>is</a:t>
            </a:r>
            <a:r>
              <a:rPr sz="2400" spc="-40" dirty="0">
                <a:latin typeface="Arial"/>
                <a:cs typeface="Arial"/>
              </a:rPr>
              <a:t> </a:t>
            </a:r>
            <a:r>
              <a:rPr sz="2400" dirty="0">
                <a:latin typeface="Arial"/>
                <a:cs typeface="Arial"/>
              </a:rPr>
              <a:t>the</a:t>
            </a:r>
            <a:r>
              <a:rPr sz="2400" spc="-50" dirty="0">
                <a:latin typeface="Arial"/>
                <a:cs typeface="Arial"/>
              </a:rPr>
              <a:t> </a:t>
            </a:r>
            <a:r>
              <a:rPr sz="2400" dirty="0">
                <a:latin typeface="Arial"/>
                <a:cs typeface="Arial"/>
              </a:rPr>
              <a:t>distribution</a:t>
            </a:r>
            <a:r>
              <a:rPr sz="2400" spc="-20" dirty="0">
                <a:latin typeface="Arial"/>
                <a:cs typeface="Arial"/>
              </a:rPr>
              <a:t> </a:t>
            </a:r>
            <a:r>
              <a:rPr sz="2400" dirty="0">
                <a:latin typeface="Arial"/>
                <a:cs typeface="Arial"/>
              </a:rPr>
              <a:t>of</a:t>
            </a:r>
            <a:r>
              <a:rPr sz="2400" spc="-50" dirty="0">
                <a:latin typeface="Arial"/>
                <a:cs typeface="Arial"/>
              </a:rPr>
              <a:t> </a:t>
            </a:r>
            <a:r>
              <a:rPr sz="2400" dirty="0">
                <a:latin typeface="Arial"/>
                <a:cs typeface="Arial"/>
              </a:rPr>
              <a:t>your</a:t>
            </a:r>
            <a:r>
              <a:rPr sz="2400" spc="-50" dirty="0">
                <a:latin typeface="Arial"/>
                <a:cs typeface="Arial"/>
              </a:rPr>
              <a:t> </a:t>
            </a:r>
            <a:r>
              <a:rPr sz="2400" dirty="0">
                <a:latin typeface="Arial"/>
                <a:cs typeface="Arial"/>
              </a:rPr>
              <a:t>data</a:t>
            </a:r>
            <a:r>
              <a:rPr sz="2400" spc="-50" dirty="0">
                <a:latin typeface="Arial"/>
                <a:cs typeface="Arial"/>
              </a:rPr>
              <a:t> </a:t>
            </a:r>
            <a:r>
              <a:rPr sz="2400" dirty="0">
                <a:latin typeface="Arial"/>
                <a:cs typeface="Arial"/>
              </a:rPr>
              <a:t>shifted</a:t>
            </a:r>
            <a:r>
              <a:rPr sz="2400" spc="-45" dirty="0">
                <a:latin typeface="Arial"/>
                <a:cs typeface="Arial"/>
              </a:rPr>
              <a:t> </a:t>
            </a:r>
            <a:r>
              <a:rPr sz="2400" dirty="0">
                <a:latin typeface="Arial"/>
                <a:cs typeface="Arial"/>
              </a:rPr>
              <a:t>to</a:t>
            </a:r>
            <a:r>
              <a:rPr sz="2400" spc="-55" dirty="0">
                <a:latin typeface="Arial"/>
                <a:cs typeface="Arial"/>
              </a:rPr>
              <a:t> </a:t>
            </a:r>
            <a:r>
              <a:rPr sz="2400" dirty="0">
                <a:latin typeface="Arial"/>
                <a:cs typeface="Arial"/>
              </a:rPr>
              <a:t>one</a:t>
            </a:r>
            <a:r>
              <a:rPr sz="2400" spc="-45" dirty="0">
                <a:latin typeface="Arial"/>
                <a:cs typeface="Arial"/>
              </a:rPr>
              <a:t> </a:t>
            </a:r>
            <a:r>
              <a:rPr sz="2400" spc="-20" dirty="0">
                <a:latin typeface="Arial"/>
                <a:cs typeface="Arial"/>
              </a:rPr>
              <a:t>side</a:t>
            </a:r>
            <a:endParaRPr sz="2400">
              <a:latin typeface="Arial"/>
              <a:cs typeface="Arial"/>
            </a:endParaRPr>
          </a:p>
        </p:txBody>
      </p:sp>
      <p:pic>
        <p:nvPicPr>
          <p:cNvPr id="4" name="Picture 3">
            <a:extLst>
              <a:ext uri="{FF2B5EF4-FFF2-40B4-BE49-F238E27FC236}">
                <a16:creationId xmlns:a16="http://schemas.microsoft.com/office/drawing/2014/main" id="{D573B230-ECAD-B744-74A1-21CB4CE3AF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spc="-10" dirty="0"/>
              <a:t>Skewness</a:t>
            </a:r>
          </a:p>
        </p:txBody>
      </p:sp>
      <p:sp>
        <p:nvSpPr>
          <p:cNvPr id="3" name="object 3">
            <a:extLst>
              <a:ext uri="{C183D7F6-B498-43B3-948B-1728B52AA6E4}">
                <adec:decorative xmlns:adec="http://schemas.microsoft.com/office/drawing/2017/decorative" val="1"/>
              </a:ext>
            </a:extLst>
          </p:cNvPr>
          <p:cNvSpPr/>
          <p:nvPr/>
        </p:nvSpPr>
        <p:spPr>
          <a:xfrm>
            <a:off x="4454652" y="2868256"/>
            <a:ext cx="3534410" cy="2356485"/>
          </a:xfrm>
          <a:custGeom>
            <a:avLst/>
            <a:gdLst/>
            <a:ahLst/>
            <a:cxnLst/>
            <a:rect l="l" t="t" r="r" b="b"/>
            <a:pathLst>
              <a:path w="3534409" h="2356485">
                <a:moveTo>
                  <a:pt x="0" y="2356015"/>
                </a:moveTo>
                <a:lnTo>
                  <a:pt x="28048" y="2300216"/>
                </a:lnTo>
                <a:lnTo>
                  <a:pt x="56096" y="2244445"/>
                </a:lnTo>
                <a:lnTo>
                  <a:pt x="84144" y="2188730"/>
                </a:lnTo>
                <a:lnTo>
                  <a:pt x="112193" y="2133099"/>
                </a:lnTo>
                <a:lnTo>
                  <a:pt x="140241" y="2077578"/>
                </a:lnTo>
                <a:lnTo>
                  <a:pt x="168290" y="2022197"/>
                </a:lnTo>
                <a:lnTo>
                  <a:pt x="196338" y="1966983"/>
                </a:lnTo>
                <a:lnTo>
                  <a:pt x="224387" y="1911963"/>
                </a:lnTo>
                <a:lnTo>
                  <a:pt x="252435" y="1857167"/>
                </a:lnTo>
                <a:lnTo>
                  <a:pt x="280484" y="1802620"/>
                </a:lnTo>
                <a:lnTo>
                  <a:pt x="308532" y="1748352"/>
                </a:lnTo>
                <a:lnTo>
                  <a:pt x="336581" y="1694390"/>
                </a:lnTo>
                <a:lnTo>
                  <a:pt x="364630" y="1640762"/>
                </a:lnTo>
                <a:lnTo>
                  <a:pt x="392678" y="1587495"/>
                </a:lnTo>
                <a:lnTo>
                  <a:pt x="420727" y="1534618"/>
                </a:lnTo>
                <a:lnTo>
                  <a:pt x="448776" y="1482159"/>
                </a:lnTo>
                <a:lnTo>
                  <a:pt x="476825" y="1430144"/>
                </a:lnTo>
                <a:lnTo>
                  <a:pt x="504873" y="1378603"/>
                </a:lnTo>
                <a:lnTo>
                  <a:pt x="532922" y="1327562"/>
                </a:lnTo>
                <a:lnTo>
                  <a:pt x="560971" y="1277050"/>
                </a:lnTo>
                <a:lnTo>
                  <a:pt x="589020" y="1227095"/>
                </a:lnTo>
                <a:lnTo>
                  <a:pt x="617069" y="1177724"/>
                </a:lnTo>
                <a:lnTo>
                  <a:pt x="645118" y="1128965"/>
                </a:lnTo>
                <a:lnTo>
                  <a:pt x="673167" y="1080846"/>
                </a:lnTo>
                <a:lnTo>
                  <a:pt x="701215" y="1033395"/>
                </a:lnTo>
                <a:lnTo>
                  <a:pt x="729264" y="986640"/>
                </a:lnTo>
                <a:lnTo>
                  <a:pt x="757313" y="940608"/>
                </a:lnTo>
                <a:lnTo>
                  <a:pt x="785362" y="895327"/>
                </a:lnTo>
                <a:lnTo>
                  <a:pt x="813411" y="850825"/>
                </a:lnTo>
                <a:lnTo>
                  <a:pt x="841460" y="807131"/>
                </a:lnTo>
                <a:lnTo>
                  <a:pt x="869509" y="764271"/>
                </a:lnTo>
                <a:lnTo>
                  <a:pt x="897558" y="722273"/>
                </a:lnTo>
                <a:lnTo>
                  <a:pt x="925607" y="681166"/>
                </a:lnTo>
                <a:lnTo>
                  <a:pt x="953656" y="640977"/>
                </a:lnTo>
                <a:lnTo>
                  <a:pt x="981705" y="601734"/>
                </a:lnTo>
                <a:lnTo>
                  <a:pt x="1009754" y="563466"/>
                </a:lnTo>
                <a:lnTo>
                  <a:pt x="1037803" y="526198"/>
                </a:lnTo>
                <a:lnTo>
                  <a:pt x="1065852" y="489961"/>
                </a:lnTo>
                <a:lnTo>
                  <a:pt x="1093902" y="454780"/>
                </a:lnTo>
                <a:lnTo>
                  <a:pt x="1121951" y="420685"/>
                </a:lnTo>
                <a:lnTo>
                  <a:pt x="1150000" y="387703"/>
                </a:lnTo>
                <a:lnTo>
                  <a:pt x="1178049" y="355861"/>
                </a:lnTo>
                <a:lnTo>
                  <a:pt x="1206098" y="325189"/>
                </a:lnTo>
                <a:lnTo>
                  <a:pt x="1234147" y="295713"/>
                </a:lnTo>
                <a:lnTo>
                  <a:pt x="1262196" y="267461"/>
                </a:lnTo>
                <a:lnTo>
                  <a:pt x="1290245" y="240461"/>
                </a:lnTo>
                <a:lnTo>
                  <a:pt x="1346343" y="190329"/>
                </a:lnTo>
                <a:lnTo>
                  <a:pt x="1402441" y="145539"/>
                </a:lnTo>
                <a:lnTo>
                  <a:pt x="1458539" y="106314"/>
                </a:lnTo>
                <a:lnTo>
                  <a:pt x="1514637" y="72877"/>
                </a:lnTo>
                <a:lnTo>
                  <a:pt x="1570735" y="45450"/>
                </a:lnTo>
                <a:lnTo>
                  <a:pt x="1626833" y="24256"/>
                </a:lnTo>
                <a:lnTo>
                  <a:pt x="1682931" y="9517"/>
                </a:lnTo>
                <a:lnTo>
                  <a:pt x="1739029" y="1456"/>
                </a:lnTo>
                <a:lnTo>
                  <a:pt x="1767077" y="0"/>
                </a:lnTo>
                <a:lnTo>
                  <a:pt x="1795579" y="306"/>
                </a:lnTo>
                <a:lnTo>
                  <a:pt x="1852581" y="6232"/>
                </a:lnTo>
                <a:lnTo>
                  <a:pt x="1909584" y="19048"/>
                </a:lnTo>
                <a:lnTo>
                  <a:pt x="1966586" y="38520"/>
                </a:lnTo>
                <a:lnTo>
                  <a:pt x="2023589" y="64414"/>
                </a:lnTo>
                <a:lnTo>
                  <a:pt x="2080591" y="96498"/>
                </a:lnTo>
                <a:lnTo>
                  <a:pt x="2137594" y="134537"/>
                </a:lnTo>
                <a:lnTo>
                  <a:pt x="2194596" y="178298"/>
                </a:lnTo>
                <a:lnTo>
                  <a:pt x="2251599" y="227547"/>
                </a:lnTo>
                <a:lnTo>
                  <a:pt x="2280100" y="254156"/>
                </a:lnTo>
                <a:lnTo>
                  <a:pt x="2308601" y="282051"/>
                </a:lnTo>
                <a:lnTo>
                  <a:pt x="2337103" y="311200"/>
                </a:lnTo>
                <a:lnTo>
                  <a:pt x="2365604" y="341576"/>
                </a:lnTo>
                <a:lnTo>
                  <a:pt x="2394105" y="373148"/>
                </a:lnTo>
                <a:lnTo>
                  <a:pt x="2422606" y="405889"/>
                </a:lnTo>
                <a:lnTo>
                  <a:pt x="2451108" y="439768"/>
                </a:lnTo>
                <a:lnTo>
                  <a:pt x="2479609" y="474756"/>
                </a:lnTo>
                <a:lnTo>
                  <a:pt x="2508110" y="510824"/>
                </a:lnTo>
                <a:lnTo>
                  <a:pt x="2536611" y="547943"/>
                </a:lnTo>
                <a:lnTo>
                  <a:pt x="2565113" y="586085"/>
                </a:lnTo>
                <a:lnTo>
                  <a:pt x="2593614" y="625218"/>
                </a:lnTo>
                <a:lnTo>
                  <a:pt x="2622115" y="665315"/>
                </a:lnTo>
                <a:lnTo>
                  <a:pt x="2650617" y="706347"/>
                </a:lnTo>
                <a:lnTo>
                  <a:pt x="2679118" y="748283"/>
                </a:lnTo>
                <a:lnTo>
                  <a:pt x="2707619" y="791095"/>
                </a:lnTo>
                <a:lnTo>
                  <a:pt x="2736120" y="834753"/>
                </a:lnTo>
                <a:lnTo>
                  <a:pt x="2764622" y="879229"/>
                </a:lnTo>
                <a:lnTo>
                  <a:pt x="2793123" y="924494"/>
                </a:lnTo>
                <a:lnTo>
                  <a:pt x="2821624" y="970517"/>
                </a:lnTo>
                <a:lnTo>
                  <a:pt x="2850125" y="1017270"/>
                </a:lnTo>
                <a:lnTo>
                  <a:pt x="2878627" y="1064724"/>
                </a:lnTo>
                <a:lnTo>
                  <a:pt x="2907128" y="1112849"/>
                </a:lnTo>
                <a:lnTo>
                  <a:pt x="2935629" y="1161617"/>
                </a:lnTo>
                <a:lnTo>
                  <a:pt x="2964130" y="1210997"/>
                </a:lnTo>
                <a:lnTo>
                  <a:pt x="2992632" y="1260962"/>
                </a:lnTo>
                <a:lnTo>
                  <a:pt x="3021133" y="1311481"/>
                </a:lnTo>
                <a:lnTo>
                  <a:pt x="3049634" y="1362525"/>
                </a:lnTo>
                <a:lnTo>
                  <a:pt x="3078135" y="1414066"/>
                </a:lnTo>
                <a:lnTo>
                  <a:pt x="3106637" y="1466074"/>
                </a:lnTo>
                <a:lnTo>
                  <a:pt x="3135138" y="1518520"/>
                </a:lnTo>
                <a:lnTo>
                  <a:pt x="3163639" y="1571374"/>
                </a:lnTo>
                <a:lnTo>
                  <a:pt x="3192140" y="1624608"/>
                </a:lnTo>
                <a:lnTo>
                  <a:pt x="3220642" y="1678193"/>
                </a:lnTo>
                <a:lnTo>
                  <a:pt x="3249143" y="1732098"/>
                </a:lnTo>
                <a:lnTo>
                  <a:pt x="3277644" y="1786296"/>
                </a:lnTo>
                <a:lnTo>
                  <a:pt x="3306145" y="1840756"/>
                </a:lnTo>
                <a:lnTo>
                  <a:pt x="3334647" y="1895450"/>
                </a:lnTo>
                <a:lnTo>
                  <a:pt x="3363148" y="1950348"/>
                </a:lnTo>
                <a:lnTo>
                  <a:pt x="3391649" y="2005421"/>
                </a:lnTo>
                <a:lnTo>
                  <a:pt x="3420150" y="2060640"/>
                </a:lnTo>
                <a:lnTo>
                  <a:pt x="3448652" y="2115976"/>
                </a:lnTo>
                <a:lnTo>
                  <a:pt x="3477153" y="2171400"/>
                </a:lnTo>
                <a:lnTo>
                  <a:pt x="3505654" y="2226882"/>
                </a:lnTo>
                <a:lnTo>
                  <a:pt x="3534155" y="2282393"/>
                </a:lnTo>
              </a:path>
            </a:pathLst>
          </a:custGeom>
          <a:ln w="57150">
            <a:solidFill>
              <a:srgbClr val="2E528F"/>
            </a:solidFill>
          </a:ln>
        </p:spPr>
        <p:txBody>
          <a:bodyPr wrap="square" lIns="0" tIns="0" rIns="0" bIns="0" rtlCol="0"/>
          <a:lstStyle/>
          <a:p>
            <a:endParaRPr/>
          </a:p>
        </p:txBody>
      </p:sp>
      <p:sp>
        <p:nvSpPr>
          <p:cNvPr id="4" name="object 4"/>
          <p:cNvSpPr txBox="1"/>
          <p:nvPr/>
        </p:nvSpPr>
        <p:spPr>
          <a:xfrm>
            <a:off x="1458996" y="3019988"/>
            <a:ext cx="1932939"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Skewness</a:t>
            </a:r>
            <a:r>
              <a:rPr sz="2400" spc="-30" dirty="0">
                <a:latin typeface="Arial"/>
                <a:cs typeface="Arial"/>
              </a:rPr>
              <a:t> </a:t>
            </a:r>
            <a:r>
              <a:rPr sz="2400" dirty="0">
                <a:latin typeface="Arial"/>
                <a:cs typeface="Arial"/>
              </a:rPr>
              <a:t>&gt;</a:t>
            </a:r>
            <a:r>
              <a:rPr sz="2400" spc="-50" dirty="0">
                <a:latin typeface="Arial"/>
                <a:cs typeface="Arial"/>
              </a:rPr>
              <a:t> 0</a:t>
            </a:r>
            <a:endParaRPr sz="2400">
              <a:latin typeface="Arial"/>
              <a:cs typeface="Arial"/>
            </a:endParaRPr>
          </a:p>
        </p:txBody>
      </p:sp>
      <p:sp>
        <p:nvSpPr>
          <p:cNvPr id="5" name="object 5"/>
          <p:cNvSpPr txBox="1"/>
          <p:nvPr/>
        </p:nvSpPr>
        <p:spPr>
          <a:xfrm>
            <a:off x="5196149" y="1642902"/>
            <a:ext cx="1932939"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Skewness</a:t>
            </a:r>
            <a:r>
              <a:rPr sz="2400" spc="-30" dirty="0">
                <a:latin typeface="Arial"/>
                <a:cs typeface="Arial"/>
              </a:rPr>
              <a:t> </a:t>
            </a:r>
            <a:r>
              <a:rPr sz="2400" dirty="0">
                <a:latin typeface="Arial"/>
                <a:cs typeface="Arial"/>
              </a:rPr>
              <a:t>=</a:t>
            </a:r>
            <a:r>
              <a:rPr sz="2400" spc="-50" dirty="0">
                <a:latin typeface="Arial"/>
                <a:cs typeface="Arial"/>
              </a:rPr>
              <a:t> 0</a:t>
            </a:r>
            <a:endParaRPr sz="2400">
              <a:latin typeface="Arial"/>
              <a:cs typeface="Arial"/>
            </a:endParaRPr>
          </a:p>
        </p:txBody>
      </p:sp>
      <p:sp>
        <p:nvSpPr>
          <p:cNvPr id="24" name="object 24"/>
          <p:cNvSpPr txBox="1"/>
          <p:nvPr/>
        </p:nvSpPr>
        <p:spPr>
          <a:xfrm>
            <a:off x="9104623" y="3238859"/>
            <a:ext cx="1932939"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Skewness</a:t>
            </a:r>
            <a:r>
              <a:rPr sz="2400" spc="-30" dirty="0">
                <a:latin typeface="Arial"/>
                <a:cs typeface="Arial"/>
              </a:rPr>
              <a:t> </a:t>
            </a:r>
            <a:r>
              <a:rPr sz="2400" dirty="0">
                <a:latin typeface="Arial"/>
                <a:cs typeface="Arial"/>
              </a:rPr>
              <a:t>&lt;</a:t>
            </a:r>
            <a:r>
              <a:rPr sz="2400" spc="-50" dirty="0">
                <a:latin typeface="Arial"/>
                <a:cs typeface="Arial"/>
              </a:rPr>
              <a:t> 0</a:t>
            </a:r>
            <a:endParaRPr sz="2400" dirty="0">
              <a:latin typeface="Arial"/>
              <a:cs typeface="Arial"/>
            </a:endParaRPr>
          </a:p>
        </p:txBody>
      </p:sp>
      <p:grpSp>
        <p:nvGrpSpPr>
          <p:cNvPr id="6" name="object 6">
            <a:extLst>
              <a:ext uri="{C183D7F6-B498-43B3-948B-1728B52AA6E4}">
                <adec:decorative xmlns:adec="http://schemas.microsoft.com/office/drawing/2017/decorative" val="1"/>
              </a:ext>
            </a:extLst>
          </p:cNvPr>
          <p:cNvGrpSpPr/>
          <p:nvPr/>
        </p:nvGrpSpPr>
        <p:grpSpPr>
          <a:xfrm>
            <a:off x="9236709" y="3706114"/>
            <a:ext cx="591820" cy="355600"/>
            <a:chOff x="9236709" y="3706114"/>
            <a:chExt cx="591820" cy="355600"/>
          </a:xfrm>
        </p:grpSpPr>
        <p:sp>
          <p:nvSpPr>
            <p:cNvPr id="7" name="object 7"/>
            <p:cNvSpPr/>
            <p:nvPr/>
          </p:nvSpPr>
          <p:spPr>
            <a:xfrm>
              <a:off x="9243059" y="3712464"/>
              <a:ext cx="579120" cy="342900"/>
            </a:xfrm>
            <a:custGeom>
              <a:avLst/>
              <a:gdLst/>
              <a:ahLst/>
              <a:cxnLst/>
              <a:rect l="l" t="t" r="r" b="b"/>
              <a:pathLst>
                <a:path w="579120" h="342900">
                  <a:moveTo>
                    <a:pt x="171450" y="0"/>
                  </a:moveTo>
                  <a:lnTo>
                    <a:pt x="0" y="171450"/>
                  </a:lnTo>
                  <a:lnTo>
                    <a:pt x="171450" y="342900"/>
                  </a:lnTo>
                  <a:lnTo>
                    <a:pt x="171450" y="257175"/>
                  </a:lnTo>
                  <a:lnTo>
                    <a:pt x="579120" y="257175"/>
                  </a:lnTo>
                  <a:lnTo>
                    <a:pt x="579120" y="85725"/>
                  </a:lnTo>
                  <a:lnTo>
                    <a:pt x="171450" y="85725"/>
                  </a:lnTo>
                  <a:lnTo>
                    <a:pt x="171450" y="0"/>
                  </a:lnTo>
                  <a:close/>
                </a:path>
              </a:pathLst>
            </a:custGeom>
            <a:solidFill>
              <a:srgbClr val="4471C4"/>
            </a:solidFill>
          </p:spPr>
          <p:txBody>
            <a:bodyPr wrap="square" lIns="0" tIns="0" rIns="0" bIns="0" rtlCol="0"/>
            <a:lstStyle/>
            <a:p>
              <a:endParaRPr/>
            </a:p>
          </p:txBody>
        </p:sp>
        <p:sp>
          <p:nvSpPr>
            <p:cNvPr id="8" name="object 8"/>
            <p:cNvSpPr/>
            <p:nvPr/>
          </p:nvSpPr>
          <p:spPr>
            <a:xfrm>
              <a:off x="9243059" y="3712464"/>
              <a:ext cx="579120" cy="342900"/>
            </a:xfrm>
            <a:custGeom>
              <a:avLst/>
              <a:gdLst/>
              <a:ahLst/>
              <a:cxnLst/>
              <a:rect l="l" t="t" r="r" b="b"/>
              <a:pathLst>
                <a:path w="579120" h="342900">
                  <a:moveTo>
                    <a:pt x="0" y="171450"/>
                  </a:moveTo>
                  <a:lnTo>
                    <a:pt x="171450" y="0"/>
                  </a:lnTo>
                  <a:lnTo>
                    <a:pt x="171450" y="85725"/>
                  </a:lnTo>
                  <a:lnTo>
                    <a:pt x="579120" y="85725"/>
                  </a:lnTo>
                  <a:lnTo>
                    <a:pt x="579120" y="257175"/>
                  </a:lnTo>
                  <a:lnTo>
                    <a:pt x="171450" y="257175"/>
                  </a:lnTo>
                  <a:lnTo>
                    <a:pt x="171450" y="342900"/>
                  </a:lnTo>
                  <a:lnTo>
                    <a:pt x="0" y="171450"/>
                  </a:lnTo>
                  <a:close/>
                </a:path>
              </a:pathLst>
            </a:custGeom>
            <a:ln w="12700">
              <a:solidFill>
                <a:srgbClr val="2E528F"/>
              </a:solidFill>
            </a:ln>
          </p:spPr>
          <p:txBody>
            <a:bodyPr wrap="square" lIns="0" tIns="0" rIns="0" bIns="0" rtlCol="0"/>
            <a:lstStyle/>
            <a:p>
              <a:endParaRPr/>
            </a:p>
          </p:txBody>
        </p:sp>
      </p:grpSp>
      <p:grpSp>
        <p:nvGrpSpPr>
          <p:cNvPr id="9" name="object 9">
            <a:extLst>
              <a:ext uri="{C183D7F6-B498-43B3-948B-1728B52AA6E4}">
                <adec:decorative xmlns:adec="http://schemas.microsoft.com/office/drawing/2017/decorative" val="1"/>
              </a:ext>
            </a:extLst>
          </p:cNvPr>
          <p:cNvGrpSpPr/>
          <p:nvPr/>
        </p:nvGrpSpPr>
        <p:grpSpPr>
          <a:xfrm>
            <a:off x="2005329" y="3434841"/>
            <a:ext cx="925830" cy="355600"/>
            <a:chOff x="2005329" y="3434841"/>
            <a:chExt cx="925830" cy="355600"/>
          </a:xfrm>
        </p:grpSpPr>
        <p:sp>
          <p:nvSpPr>
            <p:cNvPr id="10" name="object 10"/>
            <p:cNvSpPr/>
            <p:nvPr/>
          </p:nvSpPr>
          <p:spPr>
            <a:xfrm>
              <a:off x="2011679" y="3441191"/>
              <a:ext cx="913130" cy="342900"/>
            </a:xfrm>
            <a:custGeom>
              <a:avLst/>
              <a:gdLst/>
              <a:ahLst/>
              <a:cxnLst/>
              <a:rect l="l" t="t" r="r" b="b"/>
              <a:pathLst>
                <a:path w="913130" h="342900">
                  <a:moveTo>
                    <a:pt x="741426" y="0"/>
                  </a:moveTo>
                  <a:lnTo>
                    <a:pt x="741426" y="85724"/>
                  </a:lnTo>
                  <a:lnTo>
                    <a:pt x="0" y="85724"/>
                  </a:lnTo>
                  <a:lnTo>
                    <a:pt x="0" y="257174"/>
                  </a:lnTo>
                  <a:lnTo>
                    <a:pt x="741426" y="257174"/>
                  </a:lnTo>
                  <a:lnTo>
                    <a:pt x="741426" y="342899"/>
                  </a:lnTo>
                  <a:lnTo>
                    <a:pt x="912876" y="171449"/>
                  </a:lnTo>
                  <a:lnTo>
                    <a:pt x="741426" y="0"/>
                  </a:lnTo>
                  <a:close/>
                </a:path>
              </a:pathLst>
            </a:custGeom>
            <a:solidFill>
              <a:srgbClr val="4471C4"/>
            </a:solidFill>
          </p:spPr>
          <p:txBody>
            <a:bodyPr wrap="square" lIns="0" tIns="0" rIns="0" bIns="0" rtlCol="0"/>
            <a:lstStyle/>
            <a:p>
              <a:endParaRPr/>
            </a:p>
          </p:txBody>
        </p:sp>
        <p:sp>
          <p:nvSpPr>
            <p:cNvPr id="11" name="object 11"/>
            <p:cNvSpPr/>
            <p:nvPr/>
          </p:nvSpPr>
          <p:spPr>
            <a:xfrm>
              <a:off x="2011679" y="3441191"/>
              <a:ext cx="913130" cy="342900"/>
            </a:xfrm>
            <a:custGeom>
              <a:avLst/>
              <a:gdLst/>
              <a:ahLst/>
              <a:cxnLst/>
              <a:rect l="l" t="t" r="r" b="b"/>
              <a:pathLst>
                <a:path w="913130" h="342900">
                  <a:moveTo>
                    <a:pt x="912876" y="171449"/>
                  </a:moveTo>
                  <a:lnTo>
                    <a:pt x="741426" y="342899"/>
                  </a:lnTo>
                  <a:lnTo>
                    <a:pt x="741426" y="257174"/>
                  </a:lnTo>
                  <a:lnTo>
                    <a:pt x="0" y="257174"/>
                  </a:lnTo>
                  <a:lnTo>
                    <a:pt x="0" y="85724"/>
                  </a:lnTo>
                  <a:lnTo>
                    <a:pt x="741426" y="85724"/>
                  </a:lnTo>
                  <a:lnTo>
                    <a:pt x="741426" y="0"/>
                  </a:lnTo>
                  <a:lnTo>
                    <a:pt x="912876" y="171449"/>
                  </a:lnTo>
                  <a:close/>
                </a:path>
              </a:pathLst>
            </a:custGeom>
            <a:ln w="12699">
              <a:solidFill>
                <a:srgbClr val="2E528F"/>
              </a:solidFill>
            </a:ln>
          </p:spPr>
          <p:txBody>
            <a:bodyPr wrap="square" lIns="0" tIns="0" rIns="0" bIns="0" rtlCol="0"/>
            <a:lstStyle/>
            <a:p>
              <a:endParaRPr/>
            </a:p>
          </p:txBody>
        </p:sp>
      </p:grpSp>
      <p:grpSp>
        <p:nvGrpSpPr>
          <p:cNvPr id="12" name="object 12">
            <a:extLst>
              <a:ext uri="{C183D7F6-B498-43B3-948B-1728B52AA6E4}">
                <adec:decorative xmlns:adec="http://schemas.microsoft.com/office/drawing/2017/decorative" val="1"/>
              </a:ext>
            </a:extLst>
          </p:cNvPr>
          <p:cNvGrpSpPr/>
          <p:nvPr/>
        </p:nvGrpSpPr>
        <p:grpSpPr>
          <a:xfrm>
            <a:off x="3270883" y="2122677"/>
            <a:ext cx="5782945" cy="3174365"/>
            <a:chOff x="3270883" y="2122677"/>
            <a:chExt cx="5782945" cy="3174365"/>
          </a:xfrm>
        </p:grpSpPr>
        <p:sp>
          <p:nvSpPr>
            <p:cNvPr id="13" name="object 13"/>
            <p:cNvSpPr/>
            <p:nvPr/>
          </p:nvSpPr>
          <p:spPr>
            <a:xfrm>
              <a:off x="6073139" y="2129027"/>
              <a:ext cx="344805" cy="690880"/>
            </a:xfrm>
            <a:custGeom>
              <a:avLst/>
              <a:gdLst/>
              <a:ahLst/>
              <a:cxnLst/>
              <a:rect l="l" t="t" r="r" b="b"/>
              <a:pathLst>
                <a:path w="344804" h="690880">
                  <a:moveTo>
                    <a:pt x="258318" y="0"/>
                  </a:moveTo>
                  <a:lnTo>
                    <a:pt x="86106" y="0"/>
                  </a:lnTo>
                  <a:lnTo>
                    <a:pt x="86106" y="518160"/>
                  </a:lnTo>
                  <a:lnTo>
                    <a:pt x="0" y="518160"/>
                  </a:lnTo>
                  <a:lnTo>
                    <a:pt x="172212" y="690372"/>
                  </a:lnTo>
                  <a:lnTo>
                    <a:pt x="344424" y="518160"/>
                  </a:lnTo>
                  <a:lnTo>
                    <a:pt x="258318" y="518160"/>
                  </a:lnTo>
                  <a:lnTo>
                    <a:pt x="258318" y="0"/>
                  </a:lnTo>
                  <a:close/>
                </a:path>
              </a:pathLst>
            </a:custGeom>
            <a:solidFill>
              <a:srgbClr val="4471C4"/>
            </a:solidFill>
          </p:spPr>
          <p:txBody>
            <a:bodyPr wrap="square" lIns="0" tIns="0" rIns="0" bIns="0" rtlCol="0"/>
            <a:lstStyle/>
            <a:p>
              <a:endParaRPr/>
            </a:p>
          </p:txBody>
        </p:sp>
        <p:sp>
          <p:nvSpPr>
            <p:cNvPr id="14" name="object 14"/>
            <p:cNvSpPr/>
            <p:nvPr/>
          </p:nvSpPr>
          <p:spPr>
            <a:xfrm>
              <a:off x="6073139" y="2129027"/>
              <a:ext cx="344805" cy="690880"/>
            </a:xfrm>
            <a:custGeom>
              <a:avLst/>
              <a:gdLst/>
              <a:ahLst/>
              <a:cxnLst/>
              <a:rect l="l" t="t" r="r" b="b"/>
              <a:pathLst>
                <a:path w="344804" h="690880">
                  <a:moveTo>
                    <a:pt x="172212" y="690372"/>
                  </a:moveTo>
                  <a:lnTo>
                    <a:pt x="0" y="518160"/>
                  </a:lnTo>
                  <a:lnTo>
                    <a:pt x="86106" y="518160"/>
                  </a:lnTo>
                  <a:lnTo>
                    <a:pt x="86106" y="0"/>
                  </a:lnTo>
                  <a:lnTo>
                    <a:pt x="258318" y="0"/>
                  </a:lnTo>
                  <a:lnTo>
                    <a:pt x="258318" y="518160"/>
                  </a:lnTo>
                  <a:lnTo>
                    <a:pt x="344424" y="518160"/>
                  </a:lnTo>
                  <a:lnTo>
                    <a:pt x="172212" y="690372"/>
                  </a:lnTo>
                  <a:close/>
                </a:path>
              </a:pathLst>
            </a:custGeom>
            <a:ln w="12700">
              <a:solidFill>
                <a:srgbClr val="2E528F"/>
              </a:solidFill>
            </a:ln>
          </p:spPr>
          <p:txBody>
            <a:bodyPr wrap="square" lIns="0" tIns="0" rIns="0" bIns="0" rtlCol="0"/>
            <a:lstStyle/>
            <a:p>
              <a:endParaRPr/>
            </a:p>
          </p:txBody>
        </p:sp>
        <p:sp>
          <p:nvSpPr>
            <p:cNvPr id="15" name="object 15"/>
            <p:cNvSpPr/>
            <p:nvPr/>
          </p:nvSpPr>
          <p:spPr>
            <a:xfrm>
              <a:off x="3299458" y="2788982"/>
              <a:ext cx="4110354" cy="2444750"/>
            </a:xfrm>
            <a:custGeom>
              <a:avLst/>
              <a:gdLst/>
              <a:ahLst/>
              <a:cxnLst/>
              <a:rect l="l" t="t" r="r" b="b"/>
              <a:pathLst>
                <a:path w="4110354" h="2444750">
                  <a:moveTo>
                    <a:pt x="400" y="2381059"/>
                  </a:moveTo>
                  <a:lnTo>
                    <a:pt x="254" y="2322254"/>
                  </a:lnTo>
                  <a:lnTo>
                    <a:pt x="127" y="2263481"/>
                  </a:lnTo>
                  <a:lnTo>
                    <a:pt x="36" y="2204772"/>
                  </a:lnTo>
                  <a:lnTo>
                    <a:pt x="0" y="2146159"/>
                  </a:lnTo>
                  <a:lnTo>
                    <a:pt x="36" y="2087673"/>
                  </a:lnTo>
                  <a:lnTo>
                    <a:pt x="163" y="2029346"/>
                  </a:lnTo>
                  <a:lnTo>
                    <a:pt x="400" y="1971211"/>
                  </a:lnTo>
                  <a:lnTo>
                    <a:pt x="763" y="1913299"/>
                  </a:lnTo>
                  <a:lnTo>
                    <a:pt x="1272" y="1855642"/>
                  </a:lnTo>
                  <a:lnTo>
                    <a:pt x="1945" y="1798272"/>
                  </a:lnTo>
                  <a:lnTo>
                    <a:pt x="2800" y="1741221"/>
                  </a:lnTo>
                  <a:lnTo>
                    <a:pt x="3855" y="1684521"/>
                  </a:lnTo>
                  <a:lnTo>
                    <a:pt x="5128" y="1628204"/>
                  </a:lnTo>
                  <a:lnTo>
                    <a:pt x="6638" y="1572301"/>
                  </a:lnTo>
                  <a:lnTo>
                    <a:pt x="8402" y="1516844"/>
                  </a:lnTo>
                  <a:lnTo>
                    <a:pt x="10439" y="1461866"/>
                  </a:lnTo>
                  <a:lnTo>
                    <a:pt x="12767" y="1407398"/>
                  </a:lnTo>
                  <a:lnTo>
                    <a:pt x="15404" y="1353472"/>
                  </a:lnTo>
                  <a:lnTo>
                    <a:pt x="18369" y="1300120"/>
                  </a:lnTo>
                  <a:lnTo>
                    <a:pt x="21679" y="1247374"/>
                  </a:lnTo>
                  <a:lnTo>
                    <a:pt x="25353" y="1195266"/>
                  </a:lnTo>
                  <a:lnTo>
                    <a:pt x="29408" y="1143828"/>
                  </a:lnTo>
                  <a:lnTo>
                    <a:pt x="33864" y="1093091"/>
                  </a:lnTo>
                  <a:lnTo>
                    <a:pt x="38738" y="1043087"/>
                  </a:lnTo>
                  <a:lnTo>
                    <a:pt x="44049" y="993849"/>
                  </a:lnTo>
                  <a:lnTo>
                    <a:pt x="49814" y="945408"/>
                  </a:lnTo>
                  <a:lnTo>
                    <a:pt x="56052" y="897796"/>
                  </a:lnTo>
                  <a:lnTo>
                    <a:pt x="62781" y="851045"/>
                  </a:lnTo>
                  <a:lnTo>
                    <a:pt x="70020" y="805187"/>
                  </a:lnTo>
                  <a:lnTo>
                    <a:pt x="77786" y="760254"/>
                  </a:lnTo>
                  <a:lnTo>
                    <a:pt x="86097" y="716277"/>
                  </a:lnTo>
                  <a:lnTo>
                    <a:pt x="94972" y="673289"/>
                  </a:lnTo>
                  <a:lnTo>
                    <a:pt x="104429" y="631322"/>
                  </a:lnTo>
                  <a:lnTo>
                    <a:pt x="114487" y="590407"/>
                  </a:lnTo>
                  <a:lnTo>
                    <a:pt x="125162" y="550576"/>
                  </a:lnTo>
                  <a:lnTo>
                    <a:pt x="136474" y="511861"/>
                  </a:lnTo>
                  <a:lnTo>
                    <a:pt x="148441" y="474294"/>
                  </a:lnTo>
                  <a:lnTo>
                    <a:pt x="161081" y="437907"/>
                  </a:lnTo>
                  <a:lnTo>
                    <a:pt x="188452" y="368800"/>
                  </a:lnTo>
                  <a:lnTo>
                    <a:pt x="218733" y="304796"/>
                  </a:lnTo>
                  <a:lnTo>
                    <a:pt x="252069" y="246148"/>
                  </a:lnTo>
                  <a:lnTo>
                    <a:pt x="288606" y="193114"/>
                  </a:lnTo>
                  <a:lnTo>
                    <a:pt x="328489" y="145946"/>
                  </a:lnTo>
                  <a:lnTo>
                    <a:pt x="371864" y="104902"/>
                  </a:lnTo>
                  <a:lnTo>
                    <a:pt x="418876" y="70235"/>
                  </a:lnTo>
                  <a:lnTo>
                    <a:pt x="469671" y="42201"/>
                  </a:lnTo>
                  <a:lnTo>
                    <a:pt x="524394" y="21055"/>
                  </a:lnTo>
                  <a:lnTo>
                    <a:pt x="583190" y="7052"/>
                  </a:lnTo>
                  <a:lnTo>
                    <a:pt x="646206" y="448"/>
                  </a:lnTo>
                  <a:lnTo>
                    <a:pt x="679342" y="0"/>
                  </a:lnTo>
                  <a:lnTo>
                    <a:pt x="703839" y="1194"/>
                  </a:lnTo>
                  <a:lnTo>
                    <a:pt x="756361" y="8433"/>
                  </a:lnTo>
                  <a:lnTo>
                    <a:pt x="813392" y="21902"/>
                  </a:lnTo>
                  <a:lnTo>
                    <a:pt x="874696" y="41320"/>
                  </a:lnTo>
                  <a:lnTo>
                    <a:pt x="940038" y="66405"/>
                  </a:lnTo>
                  <a:lnTo>
                    <a:pt x="1009183" y="96875"/>
                  </a:lnTo>
                  <a:lnTo>
                    <a:pt x="1045108" y="114040"/>
                  </a:lnTo>
                  <a:lnTo>
                    <a:pt x="1081895" y="132446"/>
                  </a:lnTo>
                  <a:lnTo>
                    <a:pt x="1119515" y="152057"/>
                  </a:lnTo>
                  <a:lnTo>
                    <a:pt x="1157939" y="172838"/>
                  </a:lnTo>
                  <a:lnTo>
                    <a:pt x="1197137" y="194753"/>
                  </a:lnTo>
                  <a:lnTo>
                    <a:pt x="1237080" y="217768"/>
                  </a:lnTo>
                  <a:lnTo>
                    <a:pt x="1277738" y="241846"/>
                  </a:lnTo>
                  <a:lnTo>
                    <a:pt x="1319081" y="266953"/>
                  </a:lnTo>
                  <a:lnTo>
                    <a:pt x="1361082" y="293054"/>
                  </a:lnTo>
                  <a:lnTo>
                    <a:pt x="1403709" y="320112"/>
                  </a:lnTo>
                  <a:lnTo>
                    <a:pt x="1446934" y="348094"/>
                  </a:lnTo>
                  <a:lnTo>
                    <a:pt x="1490727" y="376963"/>
                  </a:lnTo>
                  <a:lnTo>
                    <a:pt x="1535059" y="406684"/>
                  </a:lnTo>
                  <a:lnTo>
                    <a:pt x="1579901" y="437222"/>
                  </a:lnTo>
                  <a:lnTo>
                    <a:pt x="1625222" y="468542"/>
                  </a:lnTo>
                  <a:lnTo>
                    <a:pt x="1670994" y="500609"/>
                  </a:lnTo>
                  <a:lnTo>
                    <a:pt x="1717187" y="533387"/>
                  </a:lnTo>
                  <a:lnTo>
                    <a:pt x="1763772" y="566841"/>
                  </a:lnTo>
                  <a:lnTo>
                    <a:pt x="1810719" y="600935"/>
                  </a:lnTo>
                  <a:lnTo>
                    <a:pt x="1857999" y="635635"/>
                  </a:lnTo>
                  <a:lnTo>
                    <a:pt x="1905582" y="670905"/>
                  </a:lnTo>
                  <a:lnTo>
                    <a:pt x="1953439" y="706710"/>
                  </a:lnTo>
                  <a:lnTo>
                    <a:pt x="2001541" y="743015"/>
                  </a:lnTo>
                  <a:lnTo>
                    <a:pt x="2049858" y="779784"/>
                  </a:lnTo>
                  <a:lnTo>
                    <a:pt x="2098361" y="816981"/>
                  </a:lnTo>
                  <a:lnTo>
                    <a:pt x="2147021" y="854573"/>
                  </a:lnTo>
                  <a:lnTo>
                    <a:pt x="2195807" y="892523"/>
                  </a:lnTo>
                  <a:lnTo>
                    <a:pt x="2244691" y="930797"/>
                  </a:lnTo>
                  <a:lnTo>
                    <a:pt x="2293643" y="969358"/>
                  </a:lnTo>
                  <a:lnTo>
                    <a:pt x="2342633" y="1008173"/>
                  </a:lnTo>
                  <a:lnTo>
                    <a:pt x="2391633" y="1047204"/>
                  </a:lnTo>
                  <a:lnTo>
                    <a:pt x="2440613" y="1086418"/>
                  </a:lnTo>
                  <a:lnTo>
                    <a:pt x="2489543" y="1125778"/>
                  </a:lnTo>
                  <a:lnTo>
                    <a:pt x="2538394" y="1165251"/>
                  </a:lnTo>
                  <a:lnTo>
                    <a:pt x="2587137" y="1204799"/>
                  </a:lnTo>
                  <a:lnTo>
                    <a:pt x="2635742" y="1244389"/>
                  </a:lnTo>
                  <a:lnTo>
                    <a:pt x="2684180" y="1283984"/>
                  </a:lnTo>
                  <a:lnTo>
                    <a:pt x="2732421" y="1323550"/>
                  </a:lnTo>
                  <a:lnTo>
                    <a:pt x="2780436" y="1363052"/>
                  </a:lnTo>
                  <a:lnTo>
                    <a:pt x="2828195" y="1402453"/>
                  </a:lnTo>
                  <a:lnTo>
                    <a:pt x="2875670" y="1441719"/>
                  </a:lnTo>
                  <a:lnTo>
                    <a:pt x="2922830" y="1480814"/>
                  </a:lnTo>
                  <a:lnTo>
                    <a:pt x="2969646" y="1519704"/>
                  </a:lnTo>
                  <a:lnTo>
                    <a:pt x="3016090" y="1558352"/>
                  </a:lnTo>
                  <a:lnTo>
                    <a:pt x="3062130" y="1596724"/>
                  </a:lnTo>
                  <a:lnTo>
                    <a:pt x="3107739" y="1634785"/>
                  </a:lnTo>
                  <a:lnTo>
                    <a:pt x="3152886" y="1672499"/>
                  </a:lnTo>
                  <a:lnTo>
                    <a:pt x="3197543" y="1709830"/>
                  </a:lnTo>
                  <a:lnTo>
                    <a:pt x="3241679" y="1746744"/>
                  </a:lnTo>
                  <a:lnTo>
                    <a:pt x="3285265" y="1783205"/>
                  </a:lnTo>
                  <a:lnTo>
                    <a:pt x="3328273" y="1819178"/>
                  </a:lnTo>
                  <a:lnTo>
                    <a:pt x="3370672" y="1854628"/>
                  </a:lnTo>
                  <a:lnTo>
                    <a:pt x="3412433" y="1889520"/>
                  </a:lnTo>
                  <a:lnTo>
                    <a:pt x="3453526" y="1923817"/>
                  </a:lnTo>
                  <a:lnTo>
                    <a:pt x="3493923" y="1957486"/>
                  </a:lnTo>
                  <a:lnTo>
                    <a:pt x="3533594" y="1990490"/>
                  </a:lnTo>
                  <a:lnTo>
                    <a:pt x="3572509" y="2022795"/>
                  </a:lnTo>
                  <a:lnTo>
                    <a:pt x="3610639" y="2054364"/>
                  </a:lnTo>
                  <a:lnTo>
                    <a:pt x="3647954" y="2085164"/>
                  </a:lnTo>
                  <a:lnTo>
                    <a:pt x="3684426" y="2115158"/>
                  </a:lnTo>
                  <a:lnTo>
                    <a:pt x="3720025" y="2144311"/>
                  </a:lnTo>
                  <a:lnTo>
                    <a:pt x="3754720" y="2172589"/>
                  </a:lnTo>
                  <a:lnTo>
                    <a:pt x="3788484" y="2199955"/>
                  </a:lnTo>
                  <a:lnTo>
                    <a:pt x="3821286" y="2226374"/>
                  </a:lnTo>
                  <a:lnTo>
                    <a:pt x="3853097" y="2251812"/>
                  </a:lnTo>
                  <a:lnTo>
                    <a:pt x="3883888" y="2276233"/>
                  </a:lnTo>
                  <a:lnTo>
                    <a:pt x="3942291" y="2321882"/>
                  </a:lnTo>
                  <a:lnTo>
                    <a:pt x="3996259" y="2363040"/>
                  </a:lnTo>
                  <a:lnTo>
                    <a:pt x="4045557" y="2399424"/>
                  </a:lnTo>
                  <a:lnTo>
                    <a:pt x="4089951" y="2430752"/>
                  </a:lnTo>
                  <a:lnTo>
                    <a:pt x="4110234" y="2444432"/>
                  </a:lnTo>
                </a:path>
              </a:pathLst>
            </a:custGeom>
            <a:ln w="57150">
              <a:solidFill>
                <a:srgbClr val="385622"/>
              </a:solidFill>
            </a:ln>
          </p:spPr>
          <p:txBody>
            <a:bodyPr wrap="square" lIns="0" tIns="0" rIns="0" bIns="0" rtlCol="0"/>
            <a:lstStyle/>
            <a:p>
              <a:endParaRPr/>
            </a:p>
          </p:txBody>
        </p:sp>
        <p:sp>
          <p:nvSpPr>
            <p:cNvPr id="16" name="object 16"/>
            <p:cNvSpPr/>
            <p:nvPr/>
          </p:nvSpPr>
          <p:spPr>
            <a:xfrm>
              <a:off x="4552185" y="2824034"/>
              <a:ext cx="4472940" cy="2444750"/>
            </a:xfrm>
            <a:custGeom>
              <a:avLst/>
              <a:gdLst/>
              <a:ahLst/>
              <a:cxnLst/>
              <a:rect l="l" t="t" r="r" b="b"/>
              <a:pathLst>
                <a:path w="4472940" h="2444750">
                  <a:moveTo>
                    <a:pt x="4472508" y="2381059"/>
                  </a:moveTo>
                  <a:lnTo>
                    <a:pt x="4472664" y="2323202"/>
                  </a:lnTo>
                  <a:lnTo>
                    <a:pt x="4472801" y="2265376"/>
                  </a:lnTo>
                  <a:lnTo>
                    <a:pt x="4472900" y="2207611"/>
                  </a:lnTo>
                  <a:lnTo>
                    <a:pt x="4472943" y="2149937"/>
                  </a:lnTo>
                  <a:lnTo>
                    <a:pt x="4472911" y="2092384"/>
                  </a:lnTo>
                  <a:lnTo>
                    <a:pt x="4472784" y="2034983"/>
                  </a:lnTo>
                  <a:lnTo>
                    <a:pt x="4472544" y="1977764"/>
                  </a:lnTo>
                  <a:lnTo>
                    <a:pt x="4472172" y="1920758"/>
                  </a:lnTo>
                  <a:lnTo>
                    <a:pt x="4471649" y="1863995"/>
                  </a:lnTo>
                  <a:lnTo>
                    <a:pt x="4470957" y="1807505"/>
                  </a:lnTo>
                  <a:lnTo>
                    <a:pt x="4470076" y="1751319"/>
                  </a:lnTo>
                  <a:lnTo>
                    <a:pt x="4468988" y="1695466"/>
                  </a:lnTo>
                  <a:lnTo>
                    <a:pt x="4467673" y="1639979"/>
                  </a:lnTo>
                  <a:lnTo>
                    <a:pt x="4466114" y="1584886"/>
                  </a:lnTo>
                  <a:lnTo>
                    <a:pt x="4464291" y="1530218"/>
                  </a:lnTo>
                  <a:lnTo>
                    <a:pt x="4462185" y="1476006"/>
                  </a:lnTo>
                  <a:lnTo>
                    <a:pt x="4459777" y="1422280"/>
                  </a:lnTo>
                  <a:lnTo>
                    <a:pt x="4457049" y="1369070"/>
                  </a:lnTo>
                  <a:lnTo>
                    <a:pt x="4453981" y="1316407"/>
                  </a:lnTo>
                  <a:lnTo>
                    <a:pt x="4450556" y="1264321"/>
                  </a:lnTo>
                  <a:lnTo>
                    <a:pt x="4446753" y="1212842"/>
                  </a:lnTo>
                  <a:lnTo>
                    <a:pt x="4442555" y="1162001"/>
                  </a:lnTo>
                  <a:lnTo>
                    <a:pt x="4437942" y="1111828"/>
                  </a:lnTo>
                  <a:lnTo>
                    <a:pt x="4432895" y="1062354"/>
                  </a:lnTo>
                  <a:lnTo>
                    <a:pt x="4427397" y="1013609"/>
                  </a:lnTo>
                  <a:lnTo>
                    <a:pt x="4421426" y="965623"/>
                  </a:lnTo>
                  <a:lnTo>
                    <a:pt x="4414966" y="918426"/>
                  </a:lnTo>
                  <a:lnTo>
                    <a:pt x="4407997" y="872050"/>
                  </a:lnTo>
                  <a:lnTo>
                    <a:pt x="4400500" y="826524"/>
                  </a:lnTo>
                  <a:lnTo>
                    <a:pt x="4392456" y="781878"/>
                  </a:lnTo>
                  <a:lnTo>
                    <a:pt x="4383847" y="738144"/>
                  </a:lnTo>
                  <a:lnTo>
                    <a:pt x="4374654" y="695351"/>
                  </a:lnTo>
                  <a:lnTo>
                    <a:pt x="4364858" y="653531"/>
                  </a:lnTo>
                  <a:lnTo>
                    <a:pt x="4354439" y="612712"/>
                  </a:lnTo>
                  <a:lnTo>
                    <a:pt x="4343380" y="572926"/>
                  </a:lnTo>
                  <a:lnTo>
                    <a:pt x="4331661" y="534203"/>
                  </a:lnTo>
                  <a:lnTo>
                    <a:pt x="4319263" y="496573"/>
                  </a:lnTo>
                  <a:lnTo>
                    <a:pt x="4306168" y="460067"/>
                  </a:lnTo>
                  <a:lnTo>
                    <a:pt x="4277810" y="390548"/>
                  </a:lnTo>
                  <a:lnTo>
                    <a:pt x="4246437" y="325887"/>
                  </a:lnTo>
                  <a:lnTo>
                    <a:pt x="4211897" y="266330"/>
                  </a:lnTo>
                  <a:lnTo>
                    <a:pt x="4174039" y="212117"/>
                  </a:lnTo>
                  <a:lnTo>
                    <a:pt x="4132714" y="163492"/>
                  </a:lnTo>
                  <a:lnTo>
                    <a:pt x="4087769" y="120699"/>
                  </a:lnTo>
                  <a:lnTo>
                    <a:pt x="4039055" y="83980"/>
                  </a:lnTo>
                  <a:lnTo>
                    <a:pt x="3986420" y="53578"/>
                  </a:lnTo>
                  <a:lnTo>
                    <a:pt x="3929714" y="29736"/>
                  </a:lnTo>
                  <a:lnTo>
                    <a:pt x="3868786" y="12697"/>
                  </a:lnTo>
                  <a:lnTo>
                    <a:pt x="3803485" y="2704"/>
                  </a:lnTo>
                  <a:lnTo>
                    <a:pt x="3733660" y="0"/>
                  </a:lnTo>
                  <a:lnTo>
                    <a:pt x="3708500" y="1086"/>
                  </a:lnTo>
                  <a:lnTo>
                    <a:pt x="3654743" y="7597"/>
                  </a:lnTo>
                  <a:lnTo>
                    <a:pt x="3596586" y="19693"/>
                  </a:lnTo>
                  <a:lnTo>
                    <a:pt x="3534244" y="37137"/>
                  </a:lnTo>
                  <a:lnTo>
                    <a:pt x="3467933" y="59691"/>
                  </a:lnTo>
                  <a:lnTo>
                    <a:pt x="3397870" y="87116"/>
                  </a:lnTo>
                  <a:lnTo>
                    <a:pt x="3361499" y="102581"/>
                  </a:lnTo>
                  <a:lnTo>
                    <a:pt x="3324271" y="119174"/>
                  </a:lnTo>
                  <a:lnTo>
                    <a:pt x="3286212" y="136866"/>
                  </a:lnTo>
                  <a:lnTo>
                    <a:pt x="3247351" y="155627"/>
                  </a:lnTo>
                  <a:lnTo>
                    <a:pt x="3207714" y="175427"/>
                  </a:lnTo>
                  <a:lnTo>
                    <a:pt x="3167328" y="196237"/>
                  </a:lnTo>
                  <a:lnTo>
                    <a:pt x="3126220" y="218027"/>
                  </a:lnTo>
                  <a:lnTo>
                    <a:pt x="3084417" y="240766"/>
                  </a:lnTo>
                  <a:lnTo>
                    <a:pt x="3041946" y="264425"/>
                  </a:lnTo>
                  <a:lnTo>
                    <a:pt x="2998834" y="288975"/>
                  </a:lnTo>
                  <a:lnTo>
                    <a:pt x="2955108" y="314385"/>
                  </a:lnTo>
                  <a:lnTo>
                    <a:pt x="2910796" y="340626"/>
                  </a:lnTo>
                  <a:lnTo>
                    <a:pt x="2865923" y="367668"/>
                  </a:lnTo>
                  <a:lnTo>
                    <a:pt x="2820518" y="395482"/>
                  </a:lnTo>
                  <a:lnTo>
                    <a:pt x="2774607" y="424037"/>
                  </a:lnTo>
                  <a:lnTo>
                    <a:pt x="2728218" y="453303"/>
                  </a:lnTo>
                  <a:lnTo>
                    <a:pt x="2681376" y="483252"/>
                  </a:lnTo>
                  <a:lnTo>
                    <a:pt x="2634110" y="513852"/>
                  </a:lnTo>
                  <a:lnTo>
                    <a:pt x="2586446" y="545076"/>
                  </a:lnTo>
                  <a:lnTo>
                    <a:pt x="2538412" y="576891"/>
                  </a:lnTo>
                  <a:lnTo>
                    <a:pt x="2490034" y="609270"/>
                  </a:lnTo>
                  <a:lnTo>
                    <a:pt x="2441339" y="642182"/>
                  </a:lnTo>
                  <a:lnTo>
                    <a:pt x="2392355" y="675597"/>
                  </a:lnTo>
                  <a:lnTo>
                    <a:pt x="2343108" y="709486"/>
                  </a:lnTo>
                  <a:lnTo>
                    <a:pt x="2293626" y="743818"/>
                  </a:lnTo>
                  <a:lnTo>
                    <a:pt x="2243935" y="778564"/>
                  </a:lnTo>
                  <a:lnTo>
                    <a:pt x="2194063" y="813695"/>
                  </a:lnTo>
                  <a:lnTo>
                    <a:pt x="2144036" y="849180"/>
                  </a:lnTo>
                  <a:lnTo>
                    <a:pt x="2093881" y="884990"/>
                  </a:lnTo>
                  <a:lnTo>
                    <a:pt x="2043627" y="921095"/>
                  </a:lnTo>
                  <a:lnTo>
                    <a:pt x="1993298" y="957465"/>
                  </a:lnTo>
                  <a:lnTo>
                    <a:pt x="1942924" y="994070"/>
                  </a:lnTo>
                  <a:lnTo>
                    <a:pt x="1892530" y="1030881"/>
                  </a:lnTo>
                  <a:lnTo>
                    <a:pt x="1842143" y="1067868"/>
                  </a:lnTo>
                  <a:lnTo>
                    <a:pt x="1791792" y="1105001"/>
                  </a:lnTo>
                  <a:lnTo>
                    <a:pt x="1741502" y="1142250"/>
                  </a:lnTo>
                  <a:lnTo>
                    <a:pt x="1691300" y="1179586"/>
                  </a:lnTo>
                  <a:lnTo>
                    <a:pt x="1641215" y="1216978"/>
                  </a:lnTo>
                  <a:lnTo>
                    <a:pt x="1591272" y="1254397"/>
                  </a:lnTo>
                  <a:lnTo>
                    <a:pt x="1541499" y="1291814"/>
                  </a:lnTo>
                  <a:lnTo>
                    <a:pt x="1491923" y="1329198"/>
                  </a:lnTo>
                  <a:lnTo>
                    <a:pt x="1442570" y="1366520"/>
                  </a:lnTo>
                  <a:lnTo>
                    <a:pt x="1393469" y="1403750"/>
                  </a:lnTo>
                  <a:lnTo>
                    <a:pt x="1344645" y="1440858"/>
                  </a:lnTo>
                  <a:lnTo>
                    <a:pt x="1296126" y="1477814"/>
                  </a:lnTo>
                  <a:lnTo>
                    <a:pt x="1247939" y="1514589"/>
                  </a:lnTo>
                  <a:lnTo>
                    <a:pt x="1200111" y="1551152"/>
                  </a:lnTo>
                  <a:lnTo>
                    <a:pt x="1152669" y="1587475"/>
                  </a:lnTo>
                  <a:lnTo>
                    <a:pt x="1105640" y="1623527"/>
                  </a:lnTo>
                  <a:lnTo>
                    <a:pt x="1059051" y="1659278"/>
                  </a:lnTo>
                  <a:lnTo>
                    <a:pt x="1012929" y="1694700"/>
                  </a:lnTo>
                  <a:lnTo>
                    <a:pt x="967301" y="1729761"/>
                  </a:lnTo>
                  <a:lnTo>
                    <a:pt x="922194" y="1764432"/>
                  </a:lnTo>
                  <a:lnTo>
                    <a:pt x="877635" y="1798684"/>
                  </a:lnTo>
                  <a:lnTo>
                    <a:pt x="833651" y="1832486"/>
                  </a:lnTo>
                  <a:lnTo>
                    <a:pt x="790269" y="1865810"/>
                  </a:lnTo>
                  <a:lnTo>
                    <a:pt x="747517" y="1898624"/>
                  </a:lnTo>
                  <a:lnTo>
                    <a:pt x="705420" y="1930900"/>
                  </a:lnTo>
                  <a:lnTo>
                    <a:pt x="664007" y="1962608"/>
                  </a:lnTo>
                  <a:lnTo>
                    <a:pt x="623304" y="1993717"/>
                  </a:lnTo>
                  <a:lnTo>
                    <a:pt x="583338" y="2024198"/>
                  </a:lnTo>
                  <a:lnTo>
                    <a:pt x="544136" y="2054021"/>
                  </a:lnTo>
                  <a:lnTo>
                    <a:pt x="505726" y="2083157"/>
                  </a:lnTo>
                  <a:lnTo>
                    <a:pt x="468134" y="2111576"/>
                  </a:lnTo>
                  <a:lnTo>
                    <a:pt x="431388" y="2139248"/>
                  </a:lnTo>
                  <a:lnTo>
                    <a:pt x="395513" y="2166143"/>
                  </a:lnTo>
                  <a:lnTo>
                    <a:pt x="360538" y="2192231"/>
                  </a:lnTo>
                  <a:lnTo>
                    <a:pt x="326490" y="2217483"/>
                  </a:lnTo>
                  <a:lnTo>
                    <a:pt x="293394" y="2241868"/>
                  </a:lnTo>
                  <a:lnTo>
                    <a:pt x="261280" y="2265358"/>
                  </a:lnTo>
                  <a:lnTo>
                    <a:pt x="230172" y="2287922"/>
                  </a:lnTo>
                  <a:lnTo>
                    <a:pt x="171088" y="2330155"/>
                  </a:lnTo>
                  <a:lnTo>
                    <a:pt x="116358" y="2368327"/>
                  </a:lnTo>
                  <a:lnTo>
                    <a:pt x="66198" y="2402201"/>
                  </a:lnTo>
                  <a:lnTo>
                    <a:pt x="20824" y="2431539"/>
                  </a:lnTo>
                  <a:lnTo>
                    <a:pt x="0" y="2444432"/>
                  </a:lnTo>
                </a:path>
              </a:pathLst>
            </a:custGeom>
            <a:ln w="57150">
              <a:solidFill>
                <a:srgbClr val="C00000"/>
              </a:solidFill>
            </a:ln>
          </p:spPr>
          <p:txBody>
            <a:bodyPr wrap="square" lIns="0" tIns="0" rIns="0" bIns="0" rtlCol="0"/>
            <a:lstStyle/>
            <a:p>
              <a:endParaRPr/>
            </a:p>
          </p:txBody>
        </p:sp>
      </p:grpSp>
      <p:grpSp>
        <p:nvGrpSpPr>
          <p:cNvPr id="17" name="object 17">
            <a:extLst>
              <a:ext uri="{C183D7F6-B498-43B3-948B-1728B52AA6E4}">
                <adec:decorative xmlns:adec="http://schemas.microsoft.com/office/drawing/2017/decorative" val="1"/>
              </a:ext>
            </a:extLst>
          </p:cNvPr>
          <p:cNvGrpSpPr/>
          <p:nvPr/>
        </p:nvGrpSpPr>
        <p:grpSpPr>
          <a:xfrm>
            <a:off x="1133867" y="1664202"/>
            <a:ext cx="10344150" cy="4151629"/>
            <a:chOff x="1133867" y="1664202"/>
            <a:chExt cx="10344150" cy="4151629"/>
          </a:xfrm>
        </p:grpSpPr>
        <p:sp>
          <p:nvSpPr>
            <p:cNvPr id="18" name="object 18"/>
            <p:cNvSpPr/>
            <p:nvPr/>
          </p:nvSpPr>
          <p:spPr>
            <a:xfrm>
              <a:off x="1248155" y="1854713"/>
              <a:ext cx="0" cy="3865879"/>
            </a:xfrm>
            <a:custGeom>
              <a:avLst/>
              <a:gdLst/>
              <a:ahLst/>
              <a:cxnLst/>
              <a:rect l="l" t="t" r="r" b="b"/>
              <a:pathLst>
                <a:path h="3865879">
                  <a:moveTo>
                    <a:pt x="0" y="3865448"/>
                  </a:moveTo>
                  <a:lnTo>
                    <a:pt x="0" y="0"/>
                  </a:lnTo>
                </a:path>
              </a:pathLst>
            </a:custGeom>
            <a:ln w="76200">
              <a:solidFill>
                <a:srgbClr val="0D0D0D"/>
              </a:solidFill>
            </a:ln>
          </p:spPr>
          <p:txBody>
            <a:bodyPr wrap="square" lIns="0" tIns="0" rIns="0" bIns="0" rtlCol="0"/>
            <a:lstStyle/>
            <a:p>
              <a:endParaRPr/>
            </a:p>
          </p:txBody>
        </p:sp>
        <p:sp>
          <p:nvSpPr>
            <p:cNvPr id="19" name="object 19"/>
            <p:cNvSpPr/>
            <p:nvPr/>
          </p:nvSpPr>
          <p:spPr>
            <a:xfrm>
              <a:off x="1133867" y="1664202"/>
              <a:ext cx="228600" cy="229235"/>
            </a:xfrm>
            <a:custGeom>
              <a:avLst/>
              <a:gdLst/>
              <a:ahLst/>
              <a:cxnLst/>
              <a:rect l="l" t="t" r="r" b="b"/>
              <a:pathLst>
                <a:path w="228600" h="229235">
                  <a:moveTo>
                    <a:pt x="114287" y="0"/>
                  </a:moveTo>
                  <a:lnTo>
                    <a:pt x="0" y="228612"/>
                  </a:lnTo>
                  <a:lnTo>
                    <a:pt x="228600" y="228600"/>
                  </a:lnTo>
                  <a:lnTo>
                    <a:pt x="114287" y="0"/>
                  </a:lnTo>
                  <a:close/>
                </a:path>
              </a:pathLst>
            </a:custGeom>
            <a:solidFill>
              <a:srgbClr val="0D0D0D"/>
            </a:solidFill>
          </p:spPr>
          <p:txBody>
            <a:bodyPr wrap="square" lIns="0" tIns="0" rIns="0" bIns="0" rtlCol="0"/>
            <a:lstStyle/>
            <a:p>
              <a:endParaRPr/>
            </a:p>
          </p:txBody>
        </p:sp>
        <p:sp>
          <p:nvSpPr>
            <p:cNvPr id="20" name="object 20"/>
            <p:cNvSpPr/>
            <p:nvPr/>
          </p:nvSpPr>
          <p:spPr>
            <a:xfrm>
              <a:off x="1220723" y="5701283"/>
              <a:ext cx="10066655" cy="0"/>
            </a:xfrm>
            <a:custGeom>
              <a:avLst/>
              <a:gdLst/>
              <a:ahLst/>
              <a:cxnLst/>
              <a:rect l="l" t="t" r="r" b="b"/>
              <a:pathLst>
                <a:path w="10066655">
                  <a:moveTo>
                    <a:pt x="0" y="0"/>
                  </a:moveTo>
                  <a:lnTo>
                    <a:pt x="10066591" y="0"/>
                  </a:lnTo>
                </a:path>
              </a:pathLst>
            </a:custGeom>
            <a:ln w="76200">
              <a:solidFill>
                <a:srgbClr val="0D0D0D"/>
              </a:solidFill>
            </a:ln>
          </p:spPr>
          <p:txBody>
            <a:bodyPr wrap="square" lIns="0" tIns="0" rIns="0" bIns="0" rtlCol="0"/>
            <a:lstStyle/>
            <a:p>
              <a:endParaRPr/>
            </a:p>
          </p:txBody>
        </p:sp>
        <p:sp>
          <p:nvSpPr>
            <p:cNvPr id="21" name="object 21"/>
            <p:cNvSpPr/>
            <p:nvPr/>
          </p:nvSpPr>
          <p:spPr>
            <a:xfrm>
              <a:off x="11249204" y="5586973"/>
              <a:ext cx="229235" cy="228600"/>
            </a:xfrm>
            <a:custGeom>
              <a:avLst/>
              <a:gdLst/>
              <a:ahLst/>
              <a:cxnLst/>
              <a:rect l="l" t="t" r="r" b="b"/>
              <a:pathLst>
                <a:path w="229234" h="228600">
                  <a:moveTo>
                    <a:pt x="12" y="0"/>
                  </a:moveTo>
                  <a:lnTo>
                    <a:pt x="0" y="228600"/>
                  </a:lnTo>
                  <a:lnTo>
                    <a:pt x="228612" y="114312"/>
                  </a:lnTo>
                  <a:lnTo>
                    <a:pt x="12" y="0"/>
                  </a:lnTo>
                  <a:close/>
                </a:path>
              </a:pathLst>
            </a:custGeom>
            <a:solidFill>
              <a:srgbClr val="0D0D0D"/>
            </a:solidFill>
          </p:spPr>
          <p:txBody>
            <a:bodyPr wrap="square" lIns="0" tIns="0" rIns="0" bIns="0" rtlCol="0"/>
            <a:lstStyle/>
            <a:p>
              <a:endParaRPr/>
            </a:p>
          </p:txBody>
        </p:sp>
      </p:grpSp>
      <p:sp>
        <p:nvSpPr>
          <p:cNvPr id="22" name="object 22"/>
          <p:cNvSpPr txBox="1"/>
          <p:nvPr/>
        </p:nvSpPr>
        <p:spPr>
          <a:xfrm>
            <a:off x="5323094" y="5812603"/>
            <a:ext cx="1805939" cy="452120"/>
          </a:xfrm>
          <a:prstGeom prst="rect">
            <a:avLst/>
          </a:prstGeom>
        </p:spPr>
        <p:txBody>
          <a:bodyPr vert="horz" wrap="square" lIns="0" tIns="12065" rIns="0" bIns="0" rtlCol="0">
            <a:spAutoFit/>
          </a:bodyPr>
          <a:lstStyle/>
          <a:p>
            <a:pPr marL="12700">
              <a:lnSpc>
                <a:spcPct val="100000"/>
              </a:lnSpc>
              <a:spcBef>
                <a:spcPts val="95"/>
              </a:spcBef>
            </a:pPr>
            <a:r>
              <a:rPr sz="2800" dirty="0">
                <a:latin typeface="Arial"/>
                <a:cs typeface="Arial"/>
              </a:rPr>
              <a:t>Daily</a:t>
            </a:r>
            <a:r>
              <a:rPr sz="2800" spc="-60" dirty="0">
                <a:latin typeface="Arial"/>
                <a:cs typeface="Arial"/>
              </a:rPr>
              <a:t> </a:t>
            </a:r>
            <a:r>
              <a:rPr sz="2800" spc="-20" dirty="0">
                <a:latin typeface="Arial"/>
                <a:cs typeface="Arial"/>
              </a:rPr>
              <a:t>Sales</a:t>
            </a:r>
            <a:endParaRPr sz="2800">
              <a:latin typeface="Arial"/>
              <a:cs typeface="Arial"/>
            </a:endParaRPr>
          </a:p>
        </p:txBody>
      </p:sp>
      <p:sp>
        <p:nvSpPr>
          <p:cNvPr id="23" name="object 23"/>
          <p:cNvSpPr txBox="1"/>
          <p:nvPr/>
        </p:nvSpPr>
        <p:spPr>
          <a:xfrm>
            <a:off x="812299" y="2672488"/>
            <a:ext cx="309880" cy="1933575"/>
          </a:xfrm>
          <a:prstGeom prst="rect">
            <a:avLst/>
          </a:prstGeom>
        </p:spPr>
        <p:txBody>
          <a:bodyPr vert="vert270" wrap="square" lIns="0" tIns="0" rIns="0" bIns="0" rtlCol="0">
            <a:spAutoFit/>
          </a:bodyPr>
          <a:lstStyle/>
          <a:p>
            <a:pPr marL="12700">
              <a:lnSpc>
                <a:spcPts val="2315"/>
              </a:lnSpc>
            </a:pPr>
            <a:r>
              <a:rPr sz="2000" spc="-20" dirty="0">
                <a:latin typeface="Arial"/>
                <a:cs typeface="Arial"/>
              </a:rPr>
              <a:t>Value</a:t>
            </a:r>
            <a:r>
              <a:rPr sz="2000" spc="-85" dirty="0">
                <a:latin typeface="Arial"/>
                <a:cs typeface="Arial"/>
              </a:rPr>
              <a:t> </a:t>
            </a:r>
            <a:r>
              <a:rPr sz="2000" spc="-10" dirty="0">
                <a:latin typeface="Arial"/>
                <a:cs typeface="Arial"/>
              </a:rPr>
              <a:t>Frequency</a:t>
            </a:r>
            <a:endParaRPr sz="2000">
              <a:latin typeface="Arial"/>
              <a:cs typeface="Arial"/>
            </a:endParaRPr>
          </a:p>
        </p:txBody>
      </p:sp>
      <p:pic>
        <p:nvPicPr>
          <p:cNvPr id="25" name="Picture 24">
            <a:extLst>
              <a:ext uri="{FF2B5EF4-FFF2-40B4-BE49-F238E27FC236}">
                <a16:creationId xmlns:a16="http://schemas.microsoft.com/office/drawing/2014/main" id="{BA9C9AC3-4F00-A0E4-0BDE-99D301351C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dirty="0"/>
              <a:t>Descriptive</a:t>
            </a:r>
            <a:r>
              <a:rPr spc="-55" dirty="0"/>
              <a:t> </a:t>
            </a:r>
            <a:r>
              <a:rPr spc="-10" dirty="0"/>
              <a:t>Statistics</a:t>
            </a:r>
          </a:p>
        </p:txBody>
      </p:sp>
      <p:sp>
        <p:nvSpPr>
          <p:cNvPr id="3" name="object 3"/>
          <p:cNvSpPr txBox="1">
            <a:spLocks noGrp="1"/>
          </p:cNvSpPr>
          <p:nvPr>
            <p:ph type="body" idx="1"/>
          </p:nvPr>
        </p:nvSpPr>
        <p:spPr>
          <a:prstGeom prst="rect">
            <a:avLst/>
          </a:prstGeom>
        </p:spPr>
        <p:txBody>
          <a:bodyPr vert="horz" wrap="square" lIns="0" tIns="96520" rIns="0" bIns="0" rtlCol="0">
            <a:spAutoFit/>
          </a:bodyPr>
          <a:lstStyle/>
          <a:p>
            <a:pPr marL="527685" indent="-514984">
              <a:lnSpc>
                <a:spcPct val="100000"/>
              </a:lnSpc>
              <a:spcBef>
                <a:spcPts val="760"/>
              </a:spcBef>
              <a:buAutoNum type="arabicPeriod"/>
              <a:tabLst>
                <a:tab pos="527685" algn="l"/>
              </a:tabLst>
            </a:pPr>
            <a:r>
              <a:rPr dirty="0"/>
              <a:t>Click</a:t>
            </a:r>
            <a:r>
              <a:rPr spc="-40" dirty="0"/>
              <a:t> </a:t>
            </a:r>
            <a:r>
              <a:rPr dirty="0"/>
              <a:t>the</a:t>
            </a:r>
            <a:r>
              <a:rPr spc="-45" dirty="0"/>
              <a:t> </a:t>
            </a:r>
            <a:r>
              <a:rPr spc="-10" dirty="0"/>
              <a:t>"Data</a:t>
            </a:r>
            <a:r>
              <a:rPr spc="-175" dirty="0"/>
              <a:t> </a:t>
            </a:r>
            <a:r>
              <a:rPr dirty="0"/>
              <a:t>Analysis"</a:t>
            </a:r>
            <a:r>
              <a:rPr spc="-40" dirty="0"/>
              <a:t> </a:t>
            </a:r>
            <a:r>
              <a:rPr dirty="0"/>
              <a:t>tool</a:t>
            </a:r>
            <a:r>
              <a:rPr spc="-40" dirty="0"/>
              <a:t> </a:t>
            </a:r>
            <a:r>
              <a:rPr dirty="0"/>
              <a:t>in</a:t>
            </a:r>
            <a:r>
              <a:rPr spc="-50" dirty="0"/>
              <a:t> </a:t>
            </a:r>
            <a:r>
              <a:rPr dirty="0"/>
              <a:t>the</a:t>
            </a:r>
            <a:r>
              <a:rPr spc="-35" dirty="0"/>
              <a:t> </a:t>
            </a:r>
            <a:r>
              <a:rPr dirty="0"/>
              <a:t>"Data"</a:t>
            </a:r>
            <a:r>
              <a:rPr spc="-30" dirty="0"/>
              <a:t> </a:t>
            </a:r>
            <a:r>
              <a:rPr spc="-10" dirty="0"/>
              <a:t>menu.</a:t>
            </a:r>
          </a:p>
          <a:p>
            <a:pPr marL="527685" indent="-514984">
              <a:lnSpc>
                <a:spcPct val="100000"/>
              </a:lnSpc>
              <a:spcBef>
                <a:spcPts val="660"/>
              </a:spcBef>
              <a:buAutoNum type="arabicPeriod"/>
              <a:tabLst>
                <a:tab pos="527685" algn="l"/>
              </a:tabLst>
            </a:pPr>
            <a:r>
              <a:rPr dirty="0"/>
              <a:t>Select</a:t>
            </a:r>
            <a:r>
              <a:rPr spc="-85" dirty="0"/>
              <a:t> </a:t>
            </a:r>
            <a:r>
              <a:rPr dirty="0"/>
              <a:t>"Descriptive</a:t>
            </a:r>
            <a:r>
              <a:rPr spc="-80" dirty="0"/>
              <a:t> </a:t>
            </a:r>
            <a:r>
              <a:rPr spc="-10" dirty="0"/>
              <a:t>Statistics"</a:t>
            </a:r>
          </a:p>
          <a:p>
            <a:pPr marL="527685" marR="5080" indent="-515620">
              <a:lnSpc>
                <a:spcPts val="3030"/>
              </a:lnSpc>
              <a:spcBef>
                <a:spcPts val="1045"/>
              </a:spcBef>
              <a:buAutoNum type="arabicPeriod"/>
              <a:tabLst>
                <a:tab pos="527685" algn="l"/>
              </a:tabLst>
            </a:pPr>
            <a:r>
              <a:rPr dirty="0"/>
              <a:t>Select</a:t>
            </a:r>
            <a:r>
              <a:rPr spc="-40" dirty="0"/>
              <a:t> </a:t>
            </a:r>
            <a:r>
              <a:rPr dirty="0"/>
              <a:t>your</a:t>
            </a:r>
            <a:r>
              <a:rPr spc="-50" dirty="0"/>
              <a:t> </a:t>
            </a:r>
            <a:r>
              <a:rPr dirty="0"/>
              <a:t>data</a:t>
            </a:r>
            <a:r>
              <a:rPr spc="-40" dirty="0"/>
              <a:t> </a:t>
            </a:r>
            <a:r>
              <a:rPr dirty="0"/>
              <a:t>for</a:t>
            </a:r>
            <a:r>
              <a:rPr spc="-35" dirty="0"/>
              <a:t> </a:t>
            </a:r>
            <a:r>
              <a:rPr dirty="0"/>
              <a:t>the</a:t>
            </a:r>
            <a:r>
              <a:rPr spc="-50" dirty="0"/>
              <a:t> </a:t>
            </a:r>
            <a:r>
              <a:rPr dirty="0"/>
              <a:t>"Input</a:t>
            </a:r>
            <a:r>
              <a:rPr spc="-40" dirty="0"/>
              <a:t> </a:t>
            </a:r>
            <a:r>
              <a:rPr dirty="0"/>
              <a:t>Range"</a:t>
            </a:r>
            <a:r>
              <a:rPr spc="-30" dirty="0"/>
              <a:t> </a:t>
            </a:r>
            <a:r>
              <a:rPr dirty="0"/>
              <a:t>(entering</a:t>
            </a:r>
            <a:r>
              <a:rPr spc="-25" dirty="0"/>
              <a:t> </a:t>
            </a:r>
            <a:r>
              <a:rPr dirty="0"/>
              <a:t>in</a:t>
            </a:r>
            <a:r>
              <a:rPr spc="-40" dirty="0"/>
              <a:t> </a:t>
            </a:r>
            <a:r>
              <a:rPr dirty="0"/>
              <a:t>the</a:t>
            </a:r>
            <a:r>
              <a:rPr spc="-50" dirty="0"/>
              <a:t> </a:t>
            </a:r>
            <a:r>
              <a:rPr spc="-10" dirty="0"/>
              <a:t>column letters)</a:t>
            </a:r>
          </a:p>
          <a:p>
            <a:pPr marL="527685" marR="1010919" indent="-515620">
              <a:lnSpc>
                <a:spcPts val="3030"/>
              </a:lnSpc>
              <a:spcBef>
                <a:spcPts val="985"/>
              </a:spcBef>
              <a:buAutoNum type="arabicPeriod"/>
              <a:tabLst>
                <a:tab pos="527685" algn="l"/>
              </a:tabLst>
            </a:pPr>
            <a:r>
              <a:rPr dirty="0"/>
              <a:t>Check</a:t>
            </a:r>
            <a:r>
              <a:rPr spc="-45" dirty="0"/>
              <a:t> </a:t>
            </a:r>
            <a:r>
              <a:rPr dirty="0"/>
              <a:t>the</a:t>
            </a:r>
            <a:r>
              <a:rPr spc="-40" dirty="0"/>
              <a:t> </a:t>
            </a:r>
            <a:r>
              <a:rPr dirty="0"/>
              <a:t>"Labels</a:t>
            </a:r>
            <a:r>
              <a:rPr spc="-40" dirty="0"/>
              <a:t> </a:t>
            </a:r>
            <a:r>
              <a:rPr dirty="0"/>
              <a:t>in</a:t>
            </a:r>
            <a:r>
              <a:rPr spc="-40" dirty="0"/>
              <a:t> </a:t>
            </a:r>
            <a:r>
              <a:rPr dirty="0"/>
              <a:t>First</a:t>
            </a:r>
            <a:r>
              <a:rPr spc="-40" dirty="0"/>
              <a:t> </a:t>
            </a:r>
            <a:r>
              <a:rPr dirty="0"/>
              <a:t>Row"</a:t>
            </a:r>
            <a:r>
              <a:rPr spc="-30" dirty="0"/>
              <a:t> </a:t>
            </a:r>
            <a:r>
              <a:rPr dirty="0"/>
              <a:t>box</a:t>
            </a:r>
            <a:r>
              <a:rPr spc="-40" dirty="0"/>
              <a:t> </a:t>
            </a:r>
            <a:r>
              <a:rPr dirty="0"/>
              <a:t>and</a:t>
            </a:r>
            <a:r>
              <a:rPr spc="-40" dirty="0"/>
              <a:t> </a:t>
            </a:r>
            <a:r>
              <a:rPr dirty="0"/>
              <a:t>the</a:t>
            </a:r>
            <a:r>
              <a:rPr spc="-40" dirty="0"/>
              <a:t> </a:t>
            </a:r>
            <a:r>
              <a:rPr spc="-10" dirty="0"/>
              <a:t>"Summary </a:t>
            </a:r>
            <a:r>
              <a:rPr dirty="0"/>
              <a:t>Statistics"</a:t>
            </a:r>
            <a:r>
              <a:rPr spc="-75" dirty="0"/>
              <a:t> </a:t>
            </a:r>
            <a:r>
              <a:rPr dirty="0"/>
              <a:t>box,</a:t>
            </a:r>
            <a:r>
              <a:rPr spc="-45" dirty="0"/>
              <a:t> </a:t>
            </a:r>
            <a:r>
              <a:rPr dirty="0"/>
              <a:t>then</a:t>
            </a:r>
            <a:r>
              <a:rPr spc="-60" dirty="0"/>
              <a:t> </a:t>
            </a:r>
            <a:r>
              <a:rPr spc="-20" dirty="0"/>
              <a:t>"OK"</a:t>
            </a:r>
          </a:p>
        </p:txBody>
      </p:sp>
      <p:pic>
        <p:nvPicPr>
          <p:cNvPr id="4" name="Picture 3">
            <a:extLst>
              <a:ext uri="{FF2B5EF4-FFF2-40B4-BE49-F238E27FC236}">
                <a16:creationId xmlns:a16="http://schemas.microsoft.com/office/drawing/2014/main" id="{44426628-1541-8524-81CD-9AB50FB1FE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909320" y="304800"/>
            <a:ext cx="5186680" cy="696595"/>
          </a:xfrm>
          <a:prstGeom prst="rect">
            <a:avLst/>
          </a:prstGeom>
        </p:spPr>
        <p:txBody>
          <a:bodyPr vert="horz" wrap="square" lIns="0" tIns="13335" rIns="0" bIns="0" rtlCol="0">
            <a:spAutoFit/>
          </a:bodyPr>
          <a:lstStyle/>
          <a:p>
            <a:pPr marL="12700">
              <a:lnSpc>
                <a:spcPct val="100000"/>
              </a:lnSpc>
              <a:spcBef>
                <a:spcPts val="105"/>
              </a:spcBef>
            </a:pPr>
            <a:r>
              <a:rPr dirty="0"/>
              <a:t>Descriptive</a:t>
            </a:r>
            <a:r>
              <a:rPr spc="-55" dirty="0"/>
              <a:t> </a:t>
            </a:r>
            <a:r>
              <a:rPr spc="-10" dirty="0"/>
              <a:t>Statistics</a:t>
            </a:r>
          </a:p>
        </p:txBody>
      </p:sp>
      <p:sp>
        <p:nvSpPr>
          <p:cNvPr id="3" name="object 3"/>
          <p:cNvSpPr txBox="1"/>
          <p:nvPr/>
        </p:nvSpPr>
        <p:spPr>
          <a:xfrm>
            <a:off x="5061286" y="1806829"/>
            <a:ext cx="5921375" cy="2458365"/>
          </a:xfrm>
          <a:prstGeom prst="rect">
            <a:avLst/>
          </a:prstGeom>
        </p:spPr>
        <p:txBody>
          <a:bodyPr vert="horz" wrap="square" lIns="0" tIns="59690" rIns="0" bIns="0" rtlCol="0">
            <a:spAutoFit/>
          </a:bodyPr>
          <a:lstStyle/>
          <a:p>
            <a:pPr marL="240029" marR="15240" indent="-227329">
              <a:lnSpc>
                <a:spcPts val="3030"/>
              </a:lnSpc>
              <a:spcBef>
                <a:spcPts val="470"/>
              </a:spcBef>
              <a:buChar char="•"/>
              <a:tabLst>
                <a:tab pos="241300" algn="l"/>
              </a:tabLst>
            </a:pPr>
            <a:r>
              <a:rPr sz="2000" dirty="0">
                <a:latin typeface="Arial"/>
                <a:cs typeface="Arial"/>
              </a:rPr>
              <a:t>Average</a:t>
            </a:r>
            <a:r>
              <a:rPr sz="2000" spc="-55" dirty="0">
                <a:latin typeface="Arial"/>
                <a:cs typeface="Arial"/>
              </a:rPr>
              <a:t> </a:t>
            </a:r>
            <a:r>
              <a:rPr sz="2000" dirty="0">
                <a:latin typeface="Arial"/>
                <a:cs typeface="Arial"/>
              </a:rPr>
              <a:t>sales</a:t>
            </a:r>
            <a:r>
              <a:rPr sz="2000" spc="-50" dirty="0">
                <a:latin typeface="Arial"/>
                <a:cs typeface="Arial"/>
              </a:rPr>
              <a:t> </a:t>
            </a:r>
            <a:r>
              <a:rPr sz="2000" dirty="0">
                <a:latin typeface="Arial"/>
                <a:cs typeface="Arial"/>
              </a:rPr>
              <a:t>is</a:t>
            </a:r>
            <a:r>
              <a:rPr sz="2000" spc="-60" dirty="0">
                <a:latin typeface="Arial"/>
                <a:cs typeface="Arial"/>
              </a:rPr>
              <a:t> </a:t>
            </a:r>
            <a:r>
              <a:rPr sz="2000" dirty="0">
                <a:latin typeface="Arial"/>
                <a:cs typeface="Arial"/>
              </a:rPr>
              <a:t>$1371,</a:t>
            </a:r>
            <a:r>
              <a:rPr sz="2000" spc="-55" dirty="0">
                <a:latin typeface="Arial"/>
                <a:cs typeface="Arial"/>
              </a:rPr>
              <a:t> </a:t>
            </a:r>
            <a:r>
              <a:rPr sz="2000" dirty="0">
                <a:latin typeface="Arial"/>
                <a:cs typeface="Arial"/>
              </a:rPr>
              <a:t>but</a:t>
            </a:r>
            <a:r>
              <a:rPr sz="2000" spc="-50" dirty="0">
                <a:latin typeface="Arial"/>
                <a:cs typeface="Arial"/>
              </a:rPr>
              <a:t> </a:t>
            </a:r>
            <a:r>
              <a:rPr sz="2000" spc="-10" dirty="0">
                <a:latin typeface="Arial"/>
                <a:cs typeface="Arial"/>
              </a:rPr>
              <a:t>median 	</a:t>
            </a:r>
            <a:r>
              <a:rPr sz="2000" dirty="0">
                <a:latin typeface="Arial"/>
                <a:cs typeface="Arial"/>
              </a:rPr>
              <a:t>is</a:t>
            </a:r>
            <a:r>
              <a:rPr sz="2000" spc="-30" dirty="0">
                <a:latin typeface="Arial"/>
                <a:cs typeface="Arial"/>
              </a:rPr>
              <a:t> </a:t>
            </a:r>
            <a:r>
              <a:rPr sz="2000" spc="-10" dirty="0">
                <a:latin typeface="Arial"/>
                <a:cs typeface="Arial"/>
              </a:rPr>
              <a:t>$399.</a:t>
            </a:r>
            <a:endParaRPr sz="2000" dirty="0">
              <a:latin typeface="Arial"/>
              <a:cs typeface="Arial"/>
            </a:endParaRPr>
          </a:p>
          <a:p>
            <a:pPr marL="697230" marR="5080" lvl="1" indent="-227329">
              <a:lnSpc>
                <a:spcPts val="2590"/>
              </a:lnSpc>
              <a:spcBef>
                <a:spcPts val="495"/>
              </a:spcBef>
              <a:buChar char="•"/>
              <a:tabLst>
                <a:tab pos="698500" algn="l"/>
              </a:tabLst>
            </a:pPr>
            <a:r>
              <a:rPr sz="2000" dirty="0">
                <a:latin typeface="Arial"/>
                <a:cs typeface="Arial"/>
              </a:rPr>
              <a:t>Lots</a:t>
            </a:r>
            <a:r>
              <a:rPr sz="2000" spc="-45" dirty="0">
                <a:latin typeface="Arial"/>
                <a:cs typeface="Arial"/>
              </a:rPr>
              <a:t> </a:t>
            </a:r>
            <a:r>
              <a:rPr sz="2000" dirty="0">
                <a:latin typeface="Arial"/>
                <a:cs typeface="Arial"/>
              </a:rPr>
              <a:t>of</a:t>
            </a:r>
            <a:r>
              <a:rPr sz="2000" spc="-40" dirty="0">
                <a:latin typeface="Arial"/>
                <a:cs typeface="Arial"/>
              </a:rPr>
              <a:t> </a:t>
            </a:r>
            <a:r>
              <a:rPr sz="2000" dirty="0">
                <a:latin typeface="Arial"/>
                <a:cs typeface="Arial"/>
              </a:rPr>
              <a:t>small</a:t>
            </a:r>
            <a:r>
              <a:rPr sz="2000" spc="-25" dirty="0">
                <a:latin typeface="Arial"/>
                <a:cs typeface="Arial"/>
              </a:rPr>
              <a:t> </a:t>
            </a:r>
            <a:r>
              <a:rPr sz="2000" dirty="0">
                <a:latin typeface="Arial"/>
                <a:cs typeface="Arial"/>
              </a:rPr>
              <a:t>sale</a:t>
            </a:r>
            <a:r>
              <a:rPr sz="2000" spc="-25" dirty="0">
                <a:latin typeface="Arial"/>
                <a:cs typeface="Arial"/>
              </a:rPr>
              <a:t> </a:t>
            </a:r>
            <a:r>
              <a:rPr sz="2000" dirty="0">
                <a:latin typeface="Arial"/>
                <a:cs typeface="Arial"/>
              </a:rPr>
              <a:t>days,</a:t>
            </a:r>
            <a:r>
              <a:rPr sz="2000" spc="-40" dirty="0">
                <a:latin typeface="Arial"/>
                <a:cs typeface="Arial"/>
              </a:rPr>
              <a:t> </a:t>
            </a:r>
            <a:r>
              <a:rPr sz="2000" dirty="0">
                <a:latin typeface="Arial"/>
                <a:cs typeface="Arial"/>
              </a:rPr>
              <a:t>a</a:t>
            </a:r>
            <a:r>
              <a:rPr sz="2000" spc="-35" dirty="0">
                <a:latin typeface="Arial"/>
                <a:cs typeface="Arial"/>
              </a:rPr>
              <a:t> </a:t>
            </a:r>
            <a:r>
              <a:rPr sz="2000" dirty="0">
                <a:latin typeface="Arial"/>
                <a:cs typeface="Arial"/>
              </a:rPr>
              <a:t>few</a:t>
            </a:r>
            <a:r>
              <a:rPr sz="2000" spc="-40" dirty="0">
                <a:latin typeface="Arial"/>
                <a:cs typeface="Arial"/>
              </a:rPr>
              <a:t> </a:t>
            </a:r>
            <a:r>
              <a:rPr sz="2000" spc="-10" dirty="0">
                <a:latin typeface="Arial"/>
                <a:cs typeface="Arial"/>
              </a:rPr>
              <a:t>REALLY 	</a:t>
            </a:r>
            <a:r>
              <a:rPr sz="2000" dirty="0">
                <a:latin typeface="Arial"/>
                <a:cs typeface="Arial"/>
              </a:rPr>
              <a:t>large</a:t>
            </a:r>
            <a:r>
              <a:rPr sz="2000" spc="-55" dirty="0">
                <a:latin typeface="Arial"/>
                <a:cs typeface="Arial"/>
              </a:rPr>
              <a:t> </a:t>
            </a:r>
            <a:r>
              <a:rPr sz="2000" dirty="0">
                <a:latin typeface="Arial"/>
                <a:cs typeface="Arial"/>
              </a:rPr>
              <a:t>sale</a:t>
            </a:r>
            <a:r>
              <a:rPr sz="2000" spc="-50" dirty="0">
                <a:latin typeface="Arial"/>
                <a:cs typeface="Arial"/>
              </a:rPr>
              <a:t> </a:t>
            </a:r>
            <a:r>
              <a:rPr sz="2000" spc="-20" dirty="0">
                <a:latin typeface="Arial"/>
                <a:cs typeface="Arial"/>
              </a:rPr>
              <a:t>days</a:t>
            </a:r>
            <a:endParaRPr sz="2000" dirty="0">
              <a:latin typeface="Arial"/>
              <a:cs typeface="Arial"/>
            </a:endParaRPr>
          </a:p>
          <a:p>
            <a:pPr marL="240029" marR="27940" indent="-227329">
              <a:lnSpc>
                <a:spcPts val="3030"/>
              </a:lnSpc>
              <a:spcBef>
                <a:spcPts val="994"/>
              </a:spcBef>
              <a:buChar char="•"/>
              <a:tabLst>
                <a:tab pos="241300" algn="l"/>
              </a:tabLst>
            </a:pPr>
            <a:r>
              <a:rPr sz="2000" dirty="0">
                <a:latin typeface="Arial"/>
                <a:cs typeface="Arial"/>
              </a:rPr>
              <a:t>Standard</a:t>
            </a:r>
            <a:r>
              <a:rPr sz="2000" spc="-45" dirty="0">
                <a:latin typeface="Arial"/>
                <a:cs typeface="Arial"/>
              </a:rPr>
              <a:t> </a:t>
            </a:r>
            <a:r>
              <a:rPr sz="2000" dirty="0">
                <a:latin typeface="Arial"/>
                <a:cs typeface="Arial"/>
              </a:rPr>
              <a:t>Deviation</a:t>
            </a:r>
            <a:r>
              <a:rPr sz="2000" spc="-50" dirty="0">
                <a:latin typeface="Arial"/>
                <a:cs typeface="Arial"/>
              </a:rPr>
              <a:t> </a:t>
            </a:r>
            <a:r>
              <a:rPr sz="2000" dirty="0">
                <a:latin typeface="Arial"/>
                <a:cs typeface="Arial"/>
              </a:rPr>
              <a:t>is</a:t>
            </a:r>
            <a:r>
              <a:rPr sz="2000" spc="-65" dirty="0">
                <a:latin typeface="Arial"/>
                <a:cs typeface="Arial"/>
              </a:rPr>
              <a:t> </a:t>
            </a:r>
            <a:r>
              <a:rPr sz="2000" dirty="0">
                <a:latin typeface="Arial"/>
                <a:cs typeface="Arial"/>
              </a:rPr>
              <a:t>$2469,</a:t>
            </a:r>
            <a:r>
              <a:rPr sz="2000" spc="-45" dirty="0">
                <a:latin typeface="Arial"/>
                <a:cs typeface="Arial"/>
              </a:rPr>
              <a:t> </a:t>
            </a:r>
            <a:r>
              <a:rPr sz="2000" dirty="0">
                <a:latin typeface="Arial"/>
                <a:cs typeface="Arial"/>
              </a:rPr>
              <a:t>so</a:t>
            </a:r>
            <a:r>
              <a:rPr sz="2000" spc="-60" dirty="0">
                <a:latin typeface="Arial"/>
                <a:cs typeface="Arial"/>
              </a:rPr>
              <a:t> </a:t>
            </a:r>
            <a:r>
              <a:rPr sz="2000" spc="-25" dirty="0">
                <a:latin typeface="Arial"/>
                <a:cs typeface="Arial"/>
              </a:rPr>
              <a:t>the 	</a:t>
            </a:r>
            <a:r>
              <a:rPr sz="2000" dirty="0">
                <a:latin typeface="Arial"/>
                <a:cs typeface="Arial"/>
              </a:rPr>
              <a:t>daily</a:t>
            </a:r>
            <a:r>
              <a:rPr sz="2000" spc="-40" dirty="0">
                <a:latin typeface="Arial"/>
                <a:cs typeface="Arial"/>
              </a:rPr>
              <a:t> </a:t>
            </a:r>
            <a:r>
              <a:rPr sz="2000" dirty="0">
                <a:latin typeface="Arial"/>
                <a:cs typeface="Arial"/>
              </a:rPr>
              <a:t>sale</a:t>
            </a:r>
            <a:r>
              <a:rPr sz="2000" spc="-40" dirty="0">
                <a:latin typeface="Arial"/>
                <a:cs typeface="Arial"/>
              </a:rPr>
              <a:t> </a:t>
            </a:r>
            <a:r>
              <a:rPr sz="2000" dirty="0">
                <a:latin typeface="Arial"/>
                <a:cs typeface="Arial"/>
              </a:rPr>
              <a:t>value</a:t>
            </a:r>
            <a:r>
              <a:rPr sz="2000" spc="-35" dirty="0">
                <a:latin typeface="Arial"/>
                <a:cs typeface="Arial"/>
              </a:rPr>
              <a:t> </a:t>
            </a:r>
            <a:r>
              <a:rPr sz="2000" dirty="0">
                <a:latin typeface="Arial"/>
                <a:cs typeface="Arial"/>
              </a:rPr>
              <a:t>varies</a:t>
            </a:r>
            <a:r>
              <a:rPr sz="2000" spc="-45" dirty="0">
                <a:latin typeface="Arial"/>
                <a:cs typeface="Arial"/>
              </a:rPr>
              <a:t> </a:t>
            </a:r>
            <a:r>
              <a:rPr sz="2000" dirty="0">
                <a:latin typeface="Arial"/>
                <a:cs typeface="Arial"/>
              </a:rPr>
              <a:t>quite</a:t>
            </a:r>
            <a:r>
              <a:rPr sz="2000" spc="-40" dirty="0">
                <a:latin typeface="Arial"/>
                <a:cs typeface="Arial"/>
              </a:rPr>
              <a:t> </a:t>
            </a:r>
            <a:r>
              <a:rPr sz="2000" dirty="0">
                <a:latin typeface="Arial"/>
                <a:cs typeface="Arial"/>
              </a:rPr>
              <a:t>a</a:t>
            </a:r>
            <a:r>
              <a:rPr sz="2000" spc="-35" dirty="0">
                <a:latin typeface="Arial"/>
                <a:cs typeface="Arial"/>
              </a:rPr>
              <a:t> </a:t>
            </a:r>
            <a:r>
              <a:rPr sz="2000" spc="-20" dirty="0">
                <a:latin typeface="Arial"/>
                <a:cs typeface="Arial"/>
              </a:rPr>
              <a:t>bit.</a:t>
            </a:r>
            <a:endParaRPr sz="2000" dirty="0">
              <a:latin typeface="Arial"/>
              <a:cs typeface="Arial"/>
            </a:endParaRPr>
          </a:p>
          <a:p>
            <a:pPr marL="240029" indent="-227329">
              <a:lnSpc>
                <a:spcPct val="100000"/>
              </a:lnSpc>
              <a:spcBef>
                <a:spcPts val="610"/>
              </a:spcBef>
              <a:buChar char="•"/>
              <a:tabLst>
                <a:tab pos="240029" algn="l"/>
              </a:tabLst>
            </a:pPr>
            <a:r>
              <a:rPr sz="2000" dirty="0">
                <a:latin typeface="Arial"/>
                <a:cs typeface="Arial"/>
              </a:rPr>
              <a:t>Skewness</a:t>
            </a:r>
            <a:r>
              <a:rPr sz="2000" spc="-50" dirty="0">
                <a:latin typeface="Arial"/>
                <a:cs typeface="Arial"/>
              </a:rPr>
              <a:t> </a:t>
            </a:r>
            <a:r>
              <a:rPr sz="2000" dirty="0">
                <a:latin typeface="Arial"/>
                <a:cs typeface="Arial"/>
              </a:rPr>
              <a:t>is</a:t>
            </a:r>
            <a:r>
              <a:rPr sz="2000" spc="-45" dirty="0">
                <a:latin typeface="Arial"/>
                <a:cs typeface="Arial"/>
              </a:rPr>
              <a:t> </a:t>
            </a:r>
            <a:r>
              <a:rPr sz="2000" dirty="0">
                <a:latin typeface="Arial"/>
                <a:cs typeface="Arial"/>
              </a:rPr>
              <a:t>fairly</a:t>
            </a:r>
            <a:r>
              <a:rPr sz="2000" spc="-60" dirty="0">
                <a:latin typeface="Arial"/>
                <a:cs typeface="Arial"/>
              </a:rPr>
              <a:t> </a:t>
            </a:r>
            <a:r>
              <a:rPr sz="2000" spc="-10" dirty="0">
                <a:latin typeface="Arial"/>
                <a:cs typeface="Arial"/>
              </a:rPr>
              <a:t>large</a:t>
            </a:r>
            <a:endParaRPr sz="2000" dirty="0">
              <a:latin typeface="Arial"/>
              <a:cs typeface="Arial"/>
            </a:endParaRPr>
          </a:p>
        </p:txBody>
      </p:sp>
      <p:graphicFrame>
        <p:nvGraphicFramePr>
          <p:cNvPr id="4" name="object 4">
            <a:extLs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1585168375"/>
              </p:ext>
            </p:extLst>
          </p:nvPr>
        </p:nvGraphicFramePr>
        <p:xfrm>
          <a:off x="1828800" y="1101908"/>
          <a:ext cx="2821085" cy="4654183"/>
        </p:xfrm>
        <a:graphic>
          <a:graphicData uri="http://schemas.openxmlformats.org/drawingml/2006/table">
            <a:tbl>
              <a:tblPr firstRow="1" bandRow="1">
                <a:tableStyleId>{2D5ABB26-0587-4C30-8999-92F81FD0307C}</a:tableStyleId>
              </a:tblPr>
              <a:tblGrid>
                <a:gridCol w="1875932">
                  <a:extLst>
                    <a:ext uri="{9D8B030D-6E8A-4147-A177-3AD203B41FA5}">
                      <a16:colId xmlns:a16="http://schemas.microsoft.com/office/drawing/2014/main" val="20000"/>
                    </a:ext>
                  </a:extLst>
                </a:gridCol>
                <a:gridCol w="945153">
                  <a:extLst>
                    <a:ext uri="{9D8B030D-6E8A-4147-A177-3AD203B41FA5}">
                      <a16:colId xmlns:a16="http://schemas.microsoft.com/office/drawing/2014/main" val="20001"/>
                    </a:ext>
                  </a:extLst>
                </a:gridCol>
              </a:tblGrid>
              <a:tr h="273576">
                <a:tc gridSpan="2">
                  <a:txBody>
                    <a:bodyPr/>
                    <a:lstStyle/>
                    <a:p>
                      <a:pPr algn="ctr">
                        <a:lnSpc>
                          <a:spcPts val="1600"/>
                        </a:lnSpc>
                        <a:spcBef>
                          <a:spcPts val="695"/>
                        </a:spcBef>
                      </a:pPr>
                      <a:r>
                        <a:rPr sz="1400" spc="-25" dirty="0">
                          <a:latin typeface="Arial"/>
                          <a:cs typeface="Arial"/>
                        </a:rPr>
                        <a:t>Total</a:t>
                      </a:r>
                      <a:r>
                        <a:rPr sz="1400" spc="-70" dirty="0">
                          <a:latin typeface="Arial"/>
                          <a:cs typeface="Arial"/>
                        </a:rPr>
                        <a:t> </a:t>
                      </a:r>
                      <a:r>
                        <a:rPr sz="1400" spc="-10" dirty="0">
                          <a:latin typeface="Arial"/>
                          <a:cs typeface="Arial"/>
                        </a:rPr>
                        <a:t>Sales</a:t>
                      </a:r>
                      <a:endParaRPr sz="1400">
                        <a:latin typeface="Arial"/>
                        <a:cs typeface="Arial"/>
                      </a:endParaRP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hMerge="1">
                  <a:txBody>
                    <a:bodyPr/>
                    <a:lstStyle/>
                    <a:p>
                      <a:endParaRPr/>
                    </a:p>
                  </a:txBody>
                  <a:tcPr marL="0" marR="0" marT="0" marB="0"/>
                </a:tc>
                <a:extLst>
                  <a:ext uri="{0D108BD9-81ED-4DB2-BD59-A6C34878D82A}">
                    <a16:rowId xmlns:a16="http://schemas.microsoft.com/office/drawing/2014/main" val="10000"/>
                  </a:ext>
                </a:extLst>
              </a:tr>
              <a:tr h="271788">
                <a:tc>
                  <a:txBody>
                    <a:bodyPr/>
                    <a:lstStyle/>
                    <a:p>
                      <a:pPr>
                        <a:lnSpc>
                          <a:spcPct val="100000"/>
                        </a:lnSpc>
                      </a:pPr>
                      <a:endParaRPr sz="19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9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1"/>
                  </a:ext>
                </a:extLst>
              </a:tr>
              <a:tr h="273576">
                <a:tc>
                  <a:txBody>
                    <a:bodyPr/>
                    <a:lstStyle/>
                    <a:p>
                      <a:pPr marL="8890">
                        <a:lnSpc>
                          <a:spcPts val="1600"/>
                        </a:lnSpc>
                        <a:spcBef>
                          <a:spcPts val="695"/>
                        </a:spcBef>
                      </a:pPr>
                      <a:r>
                        <a:rPr sz="1400" spc="-20" dirty="0">
                          <a:latin typeface="Arial"/>
                          <a:cs typeface="Arial"/>
                        </a:rPr>
                        <a:t>Mean</a:t>
                      </a:r>
                      <a:endParaRPr sz="1400">
                        <a:latin typeface="Arial"/>
                        <a:cs typeface="Arial"/>
                      </a:endParaRP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R="2540" algn="r">
                        <a:lnSpc>
                          <a:spcPts val="1600"/>
                        </a:lnSpc>
                        <a:spcBef>
                          <a:spcPts val="695"/>
                        </a:spcBef>
                      </a:pPr>
                      <a:r>
                        <a:rPr sz="1400" spc="-10" dirty="0">
                          <a:latin typeface="Arial"/>
                          <a:cs typeface="Arial"/>
                        </a:rPr>
                        <a:t>1370.937</a:t>
                      </a:r>
                      <a:endParaRPr sz="1400">
                        <a:latin typeface="Arial"/>
                        <a:cs typeface="Arial"/>
                      </a:endParaRP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r h="273576">
                <a:tc>
                  <a:txBody>
                    <a:bodyPr/>
                    <a:lstStyle/>
                    <a:p>
                      <a:pPr marL="8890">
                        <a:lnSpc>
                          <a:spcPts val="1600"/>
                        </a:lnSpc>
                        <a:spcBef>
                          <a:spcPts val="695"/>
                        </a:spcBef>
                      </a:pPr>
                      <a:r>
                        <a:rPr sz="1400" dirty="0">
                          <a:latin typeface="Arial"/>
                          <a:cs typeface="Arial"/>
                        </a:rPr>
                        <a:t>Standard</a:t>
                      </a:r>
                      <a:r>
                        <a:rPr sz="1400" spc="-70" dirty="0">
                          <a:latin typeface="Arial"/>
                          <a:cs typeface="Arial"/>
                        </a:rPr>
                        <a:t> </a:t>
                      </a:r>
                      <a:r>
                        <a:rPr sz="1400" spc="-20" dirty="0">
                          <a:latin typeface="Arial"/>
                          <a:cs typeface="Arial"/>
                        </a:rPr>
                        <a:t>Error</a:t>
                      </a:r>
                      <a:endParaRPr sz="1400">
                        <a:latin typeface="Arial"/>
                        <a:cs typeface="Arial"/>
                      </a:endParaRP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R="2540" algn="r">
                        <a:lnSpc>
                          <a:spcPts val="1600"/>
                        </a:lnSpc>
                        <a:spcBef>
                          <a:spcPts val="695"/>
                        </a:spcBef>
                      </a:pPr>
                      <a:r>
                        <a:rPr sz="1400" spc="-10" dirty="0">
                          <a:latin typeface="Arial"/>
                          <a:cs typeface="Arial"/>
                        </a:rPr>
                        <a:t>139.6033</a:t>
                      </a:r>
                      <a:endParaRPr sz="1400">
                        <a:latin typeface="Arial"/>
                        <a:cs typeface="Arial"/>
                      </a:endParaRP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3"/>
                  </a:ext>
                </a:extLst>
              </a:tr>
              <a:tr h="273576">
                <a:tc>
                  <a:txBody>
                    <a:bodyPr/>
                    <a:lstStyle/>
                    <a:p>
                      <a:pPr marL="8890">
                        <a:lnSpc>
                          <a:spcPts val="1600"/>
                        </a:lnSpc>
                        <a:spcBef>
                          <a:spcPts val="695"/>
                        </a:spcBef>
                      </a:pPr>
                      <a:r>
                        <a:rPr sz="1400" spc="-10" dirty="0">
                          <a:latin typeface="Arial"/>
                          <a:cs typeface="Arial"/>
                        </a:rPr>
                        <a:t>Median</a:t>
                      </a:r>
                      <a:endParaRPr sz="1400">
                        <a:latin typeface="Arial"/>
                        <a:cs typeface="Arial"/>
                      </a:endParaRP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R="2540" algn="r">
                        <a:lnSpc>
                          <a:spcPts val="1600"/>
                        </a:lnSpc>
                        <a:spcBef>
                          <a:spcPts val="695"/>
                        </a:spcBef>
                      </a:pPr>
                      <a:r>
                        <a:rPr sz="1400" spc="-10" dirty="0">
                          <a:latin typeface="Arial"/>
                          <a:cs typeface="Arial"/>
                        </a:rPr>
                        <a:t>399.0955</a:t>
                      </a:r>
                      <a:endParaRPr sz="1400" dirty="0">
                        <a:latin typeface="Arial"/>
                        <a:cs typeface="Arial"/>
                      </a:endParaRP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4"/>
                  </a:ext>
                </a:extLst>
              </a:tr>
              <a:tr h="273576">
                <a:tc>
                  <a:txBody>
                    <a:bodyPr/>
                    <a:lstStyle/>
                    <a:p>
                      <a:pPr marL="8890">
                        <a:lnSpc>
                          <a:spcPts val="1600"/>
                        </a:lnSpc>
                        <a:spcBef>
                          <a:spcPts val="695"/>
                        </a:spcBef>
                      </a:pPr>
                      <a:r>
                        <a:rPr sz="1400" spc="-20" dirty="0">
                          <a:latin typeface="Arial"/>
                          <a:cs typeface="Arial"/>
                        </a:rPr>
                        <a:t>Mode</a:t>
                      </a:r>
                      <a:endParaRPr sz="1400" dirty="0">
                        <a:latin typeface="Arial"/>
                        <a:cs typeface="Arial"/>
                      </a:endParaRP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900" dirty="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5"/>
                  </a:ext>
                </a:extLst>
              </a:tr>
              <a:tr h="513178">
                <a:tc>
                  <a:txBody>
                    <a:bodyPr/>
                    <a:lstStyle/>
                    <a:p>
                      <a:pPr>
                        <a:lnSpc>
                          <a:spcPct val="100000"/>
                        </a:lnSpc>
                        <a:spcBef>
                          <a:spcPts val="1025"/>
                        </a:spcBef>
                      </a:pPr>
                      <a:endParaRPr sz="1400" dirty="0">
                        <a:latin typeface="Times New Roman"/>
                        <a:cs typeface="Times New Roman"/>
                      </a:endParaRPr>
                    </a:p>
                    <a:p>
                      <a:pPr marL="8890">
                        <a:lnSpc>
                          <a:spcPts val="1600"/>
                        </a:lnSpc>
                      </a:pPr>
                      <a:r>
                        <a:rPr sz="1400" dirty="0">
                          <a:latin typeface="Arial"/>
                          <a:cs typeface="Arial"/>
                        </a:rPr>
                        <a:t>Standard</a:t>
                      </a:r>
                      <a:r>
                        <a:rPr sz="1400" spc="-70" dirty="0">
                          <a:latin typeface="Arial"/>
                          <a:cs typeface="Arial"/>
                        </a:rPr>
                        <a:t> </a:t>
                      </a:r>
                      <a:r>
                        <a:rPr sz="1400" spc="-10" dirty="0">
                          <a:latin typeface="Arial"/>
                          <a:cs typeface="Arial"/>
                        </a:rPr>
                        <a:t>Deviation</a:t>
                      </a:r>
                      <a:endParaRPr sz="1400" dirty="0">
                        <a:latin typeface="Arial"/>
                        <a:cs typeface="Arial"/>
                      </a:endParaRPr>
                    </a:p>
                  </a:txBody>
                  <a:tcPr marL="0" marR="0" marT="130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spcBef>
                          <a:spcPts val="1025"/>
                        </a:spcBef>
                      </a:pPr>
                      <a:endParaRPr sz="1400" dirty="0">
                        <a:latin typeface="Times New Roman"/>
                        <a:cs typeface="Times New Roman"/>
                      </a:endParaRPr>
                    </a:p>
                    <a:p>
                      <a:pPr marR="2540" algn="r">
                        <a:lnSpc>
                          <a:spcPts val="1600"/>
                        </a:lnSpc>
                      </a:pPr>
                      <a:r>
                        <a:rPr sz="1400" spc="-10" dirty="0">
                          <a:latin typeface="Arial"/>
                          <a:cs typeface="Arial"/>
                        </a:rPr>
                        <a:t>2469.834</a:t>
                      </a:r>
                      <a:endParaRPr sz="1400" dirty="0">
                        <a:latin typeface="Arial"/>
                        <a:cs typeface="Arial"/>
                      </a:endParaRPr>
                    </a:p>
                  </a:txBody>
                  <a:tcPr marL="0" marR="0" marT="130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6"/>
                  </a:ext>
                </a:extLst>
              </a:tr>
              <a:tr h="273576">
                <a:tc>
                  <a:txBody>
                    <a:bodyPr/>
                    <a:lstStyle/>
                    <a:p>
                      <a:pPr marL="8890">
                        <a:lnSpc>
                          <a:spcPts val="1600"/>
                        </a:lnSpc>
                        <a:spcBef>
                          <a:spcPts val="695"/>
                        </a:spcBef>
                      </a:pPr>
                      <a:r>
                        <a:rPr sz="1400" dirty="0">
                          <a:latin typeface="Arial"/>
                          <a:cs typeface="Arial"/>
                        </a:rPr>
                        <a:t>Sample</a:t>
                      </a:r>
                      <a:r>
                        <a:rPr sz="1400" spc="-60" dirty="0">
                          <a:latin typeface="Arial"/>
                          <a:cs typeface="Arial"/>
                        </a:rPr>
                        <a:t> </a:t>
                      </a:r>
                      <a:r>
                        <a:rPr sz="1400" spc="-10" dirty="0">
                          <a:latin typeface="Arial"/>
                          <a:cs typeface="Arial"/>
                        </a:rPr>
                        <a:t>Variance</a:t>
                      </a:r>
                      <a:endParaRPr sz="1400">
                        <a:latin typeface="Arial"/>
                        <a:cs typeface="Arial"/>
                      </a:endParaRP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R="2540" algn="r">
                        <a:lnSpc>
                          <a:spcPts val="1600"/>
                        </a:lnSpc>
                        <a:spcBef>
                          <a:spcPts val="695"/>
                        </a:spcBef>
                      </a:pPr>
                      <a:r>
                        <a:rPr sz="1400" spc="-10" dirty="0">
                          <a:latin typeface="Arial"/>
                          <a:cs typeface="Arial"/>
                        </a:rPr>
                        <a:t>6100081</a:t>
                      </a:r>
                      <a:endParaRPr sz="1400">
                        <a:latin typeface="Arial"/>
                        <a:cs typeface="Arial"/>
                      </a:endParaRP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7"/>
                  </a:ext>
                </a:extLst>
              </a:tr>
              <a:tr h="305068">
                <a:tc>
                  <a:txBody>
                    <a:bodyPr/>
                    <a:lstStyle/>
                    <a:p>
                      <a:pPr marL="8890">
                        <a:lnSpc>
                          <a:spcPts val="1600"/>
                        </a:lnSpc>
                        <a:spcBef>
                          <a:spcPts val="695"/>
                        </a:spcBef>
                      </a:pPr>
                      <a:r>
                        <a:rPr sz="1400" spc="-10" dirty="0">
                          <a:latin typeface="Arial"/>
                          <a:cs typeface="Arial"/>
                        </a:rPr>
                        <a:t>Kurtosis</a:t>
                      </a:r>
                      <a:endParaRPr sz="1400">
                        <a:latin typeface="Arial"/>
                        <a:cs typeface="Arial"/>
                      </a:endParaRP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R="2540" algn="r">
                        <a:lnSpc>
                          <a:spcPts val="1600"/>
                        </a:lnSpc>
                        <a:spcBef>
                          <a:spcPts val="695"/>
                        </a:spcBef>
                      </a:pPr>
                      <a:r>
                        <a:rPr sz="1400" spc="-10" dirty="0">
                          <a:latin typeface="Arial"/>
                          <a:cs typeface="Arial"/>
                        </a:rPr>
                        <a:t>7.653245</a:t>
                      </a:r>
                      <a:endParaRPr sz="1400">
                        <a:latin typeface="Arial"/>
                        <a:cs typeface="Arial"/>
                      </a:endParaRP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8"/>
                  </a:ext>
                </a:extLst>
              </a:tr>
              <a:tr h="273576">
                <a:tc>
                  <a:txBody>
                    <a:bodyPr/>
                    <a:lstStyle/>
                    <a:p>
                      <a:pPr marL="8890">
                        <a:lnSpc>
                          <a:spcPts val="1600"/>
                        </a:lnSpc>
                        <a:spcBef>
                          <a:spcPts val="695"/>
                        </a:spcBef>
                      </a:pPr>
                      <a:r>
                        <a:rPr sz="1400" spc="-10" dirty="0">
                          <a:latin typeface="Arial"/>
                          <a:cs typeface="Arial"/>
                        </a:rPr>
                        <a:t>Skewness</a:t>
                      </a:r>
                      <a:endParaRPr sz="1400">
                        <a:latin typeface="Arial"/>
                        <a:cs typeface="Arial"/>
                      </a:endParaRP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R="2540" algn="r">
                        <a:lnSpc>
                          <a:spcPts val="1600"/>
                        </a:lnSpc>
                        <a:spcBef>
                          <a:spcPts val="695"/>
                        </a:spcBef>
                      </a:pPr>
                      <a:r>
                        <a:rPr sz="1400" spc="-10" dirty="0">
                          <a:latin typeface="Arial"/>
                          <a:cs typeface="Arial"/>
                        </a:rPr>
                        <a:t>2.805633</a:t>
                      </a:r>
                      <a:endParaRPr sz="1400">
                        <a:latin typeface="Arial"/>
                        <a:cs typeface="Arial"/>
                      </a:endParaRP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9"/>
                  </a:ext>
                </a:extLst>
              </a:tr>
              <a:tr h="273576">
                <a:tc>
                  <a:txBody>
                    <a:bodyPr/>
                    <a:lstStyle/>
                    <a:p>
                      <a:pPr marL="8890">
                        <a:lnSpc>
                          <a:spcPts val="1600"/>
                        </a:lnSpc>
                        <a:spcBef>
                          <a:spcPts val="695"/>
                        </a:spcBef>
                      </a:pPr>
                      <a:r>
                        <a:rPr sz="1400" spc="-10" dirty="0">
                          <a:latin typeface="Arial"/>
                          <a:cs typeface="Arial"/>
                        </a:rPr>
                        <a:t>Range</a:t>
                      </a:r>
                      <a:endParaRPr sz="1400">
                        <a:latin typeface="Arial"/>
                        <a:cs typeface="Arial"/>
                      </a:endParaRP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R="1905" algn="r">
                        <a:lnSpc>
                          <a:spcPts val="1600"/>
                        </a:lnSpc>
                        <a:spcBef>
                          <a:spcPts val="695"/>
                        </a:spcBef>
                      </a:pPr>
                      <a:r>
                        <a:rPr sz="1400" spc="-10" dirty="0">
                          <a:latin typeface="Arial"/>
                          <a:cs typeface="Arial"/>
                        </a:rPr>
                        <a:t>12895.57</a:t>
                      </a:r>
                      <a:endParaRPr sz="1400">
                        <a:latin typeface="Arial"/>
                        <a:cs typeface="Arial"/>
                      </a:endParaRP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0"/>
                  </a:ext>
                </a:extLst>
              </a:tr>
              <a:tr h="273576">
                <a:tc>
                  <a:txBody>
                    <a:bodyPr/>
                    <a:lstStyle/>
                    <a:p>
                      <a:pPr marL="8890">
                        <a:lnSpc>
                          <a:spcPts val="1600"/>
                        </a:lnSpc>
                        <a:spcBef>
                          <a:spcPts val="695"/>
                        </a:spcBef>
                      </a:pPr>
                      <a:r>
                        <a:rPr sz="1400" spc="-10" dirty="0">
                          <a:latin typeface="Arial"/>
                          <a:cs typeface="Arial"/>
                        </a:rPr>
                        <a:t>Minimum</a:t>
                      </a:r>
                      <a:endParaRPr sz="1400">
                        <a:latin typeface="Arial"/>
                        <a:cs typeface="Arial"/>
                      </a:endParaRP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R="2540" algn="r">
                        <a:lnSpc>
                          <a:spcPts val="1600"/>
                        </a:lnSpc>
                        <a:spcBef>
                          <a:spcPts val="695"/>
                        </a:spcBef>
                      </a:pPr>
                      <a:r>
                        <a:rPr sz="1400" spc="-50" dirty="0">
                          <a:latin typeface="Arial"/>
                          <a:cs typeface="Arial"/>
                        </a:rPr>
                        <a:t>0</a:t>
                      </a:r>
                      <a:endParaRPr sz="1400">
                        <a:latin typeface="Arial"/>
                        <a:cs typeface="Arial"/>
                      </a:endParaRP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1"/>
                  </a:ext>
                </a:extLst>
              </a:tr>
              <a:tr h="273576">
                <a:tc>
                  <a:txBody>
                    <a:bodyPr/>
                    <a:lstStyle/>
                    <a:p>
                      <a:pPr marL="8890">
                        <a:lnSpc>
                          <a:spcPts val="1600"/>
                        </a:lnSpc>
                        <a:spcBef>
                          <a:spcPts val="695"/>
                        </a:spcBef>
                      </a:pPr>
                      <a:r>
                        <a:rPr sz="1400" spc="-10" dirty="0">
                          <a:latin typeface="Arial"/>
                          <a:cs typeface="Arial"/>
                        </a:rPr>
                        <a:t>Maximum</a:t>
                      </a:r>
                      <a:endParaRPr sz="1400">
                        <a:latin typeface="Arial"/>
                        <a:cs typeface="Arial"/>
                      </a:endParaRP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R="1905" algn="r">
                        <a:lnSpc>
                          <a:spcPts val="1600"/>
                        </a:lnSpc>
                        <a:spcBef>
                          <a:spcPts val="695"/>
                        </a:spcBef>
                      </a:pPr>
                      <a:r>
                        <a:rPr sz="1400" spc="-10" dirty="0">
                          <a:latin typeface="Arial"/>
                          <a:cs typeface="Arial"/>
                        </a:rPr>
                        <a:t>12895.57</a:t>
                      </a:r>
                      <a:endParaRPr sz="1400">
                        <a:latin typeface="Arial"/>
                        <a:cs typeface="Arial"/>
                      </a:endParaRP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2"/>
                  </a:ext>
                </a:extLst>
              </a:tr>
              <a:tr h="273576">
                <a:tc>
                  <a:txBody>
                    <a:bodyPr/>
                    <a:lstStyle/>
                    <a:p>
                      <a:pPr marL="8890">
                        <a:lnSpc>
                          <a:spcPts val="1595"/>
                        </a:lnSpc>
                        <a:spcBef>
                          <a:spcPts val="695"/>
                        </a:spcBef>
                      </a:pPr>
                      <a:r>
                        <a:rPr sz="1400" spc="-25" dirty="0">
                          <a:latin typeface="Arial"/>
                          <a:cs typeface="Arial"/>
                        </a:rPr>
                        <a:t>Sum</a:t>
                      </a:r>
                      <a:endParaRPr sz="1400">
                        <a:latin typeface="Arial"/>
                        <a:cs typeface="Arial"/>
                      </a:endParaRP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R="1270" algn="r">
                        <a:lnSpc>
                          <a:spcPts val="1595"/>
                        </a:lnSpc>
                        <a:spcBef>
                          <a:spcPts val="695"/>
                        </a:spcBef>
                      </a:pPr>
                      <a:r>
                        <a:rPr sz="1400" spc="-10" dirty="0">
                          <a:latin typeface="Arial"/>
                          <a:cs typeface="Arial"/>
                        </a:rPr>
                        <a:t>429103.4</a:t>
                      </a:r>
                      <a:endParaRPr sz="1400">
                        <a:latin typeface="Arial"/>
                        <a:cs typeface="Arial"/>
                      </a:endParaRP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3"/>
                  </a:ext>
                </a:extLst>
              </a:tr>
              <a:tr h="287880">
                <a:tc>
                  <a:txBody>
                    <a:bodyPr/>
                    <a:lstStyle/>
                    <a:p>
                      <a:pPr marL="8890">
                        <a:lnSpc>
                          <a:spcPts val="1595"/>
                        </a:lnSpc>
                        <a:spcBef>
                          <a:spcPts val="815"/>
                        </a:spcBef>
                      </a:pPr>
                      <a:r>
                        <a:rPr sz="1400" spc="-10" dirty="0">
                          <a:latin typeface="Arial"/>
                          <a:cs typeface="Arial"/>
                        </a:rPr>
                        <a:t>Count</a:t>
                      </a:r>
                      <a:endParaRPr sz="1400">
                        <a:latin typeface="Arial"/>
                        <a:cs typeface="Arial"/>
                      </a:endParaRPr>
                    </a:p>
                  </a:txBody>
                  <a:tcPr marL="0" marR="0" marT="1035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R="3175" algn="r">
                        <a:lnSpc>
                          <a:spcPts val="1595"/>
                        </a:lnSpc>
                        <a:spcBef>
                          <a:spcPts val="815"/>
                        </a:spcBef>
                      </a:pPr>
                      <a:r>
                        <a:rPr sz="1400" spc="-25" dirty="0">
                          <a:latin typeface="Arial"/>
                          <a:cs typeface="Arial"/>
                        </a:rPr>
                        <a:t>313</a:t>
                      </a:r>
                      <a:endParaRPr sz="1400" dirty="0">
                        <a:latin typeface="Arial"/>
                        <a:cs typeface="Arial"/>
                      </a:endParaRPr>
                    </a:p>
                  </a:txBody>
                  <a:tcPr marL="0" marR="0" marT="1035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4"/>
                  </a:ext>
                </a:extLst>
              </a:tr>
            </a:tbl>
          </a:graphicData>
        </a:graphic>
      </p:graphicFrame>
      <p:pic>
        <p:nvPicPr>
          <p:cNvPr id="5" name="Picture 4">
            <a:extLst>
              <a:ext uri="{FF2B5EF4-FFF2-40B4-BE49-F238E27FC236}">
                <a16:creationId xmlns:a16="http://schemas.microsoft.com/office/drawing/2014/main" id="{9D394569-5587-A1D6-27A5-52D11BFFD1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226863" rIns="0" bIns="0" rtlCol="0">
            <a:spAutoFit/>
          </a:bodyPr>
          <a:lstStyle/>
          <a:p>
            <a:pPr marL="12700">
              <a:lnSpc>
                <a:spcPct val="100000"/>
              </a:lnSpc>
              <a:spcBef>
                <a:spcPts val="105"/>
              </a:spcBef>
            </a:pPr>
            <a:r>
              <a:rPr dirty="0"/>
              <a:t>Actual</a:t>
            </a:r>
            <a:r>
              <a:rPr spc="-40" dirty="0"/>
              <a:t> </a:t>
            </a:r>
            <a:r>
              <a:rPr dirty="0"/>
              <a:t>Data</a:t>
            </a:r>
            <a:r>
              <a:rPr spc="-25" dirty="0"/>
              <a:t> </a:t>
            </a:r>
            <a:r>
              <a:rPr spc="-10" dirty="0"/>
              <a:t>Distribution</a:t>
            </a:r>
          </a:p>
        </p:txBody>
      </p:sp>
      <p:sp>
        <p:nvSpPr>
          <p:cNvPr id="3" name="object 3"/>
          <p:cNvSpPr txBox="1"/>
          <p:nvPr/>
        </p:nvSpPr>
        <p:spPr>
          <a:xfrm>
            <a:off x="6946070" y="1806829"/>
            <a:ext cx="4074795" cy="1346200"/>
          </a:xfrm>
          <a:prstGeom prst="rect">
            <a:avLst/>
          </a:prstGeom>
        </p:spPr>
        <p:txBody>
          <a:bodyPr vert="horz" wrap="square" lIns="0" tIns="59690" rIns="0" bIns="0" rtlCol="0">
            <a:spAutoFit/>
          </a:bodyPr>
          <a:lstStyle/>
          <a:p>
            <a:pPr marL="240029" marR="5080" indent="-227329">
              <a:lnSpc>
                <a:spcPts val="3030"/>
              </a:lnSpc>
              <a:spcBef>
                <a:spcPts val="470"/>
              </a:spcBef>
              <a:buChar char="•"/>
              <a:tabLst>
                <a:tab pos="241300" algn="l"/>
              </a:tabLst>
            </a:pPr>
            <a:r>
              <a:rPr sz="2800" dirty="0">
                <a:latin typeface="Arial"/>
                <a:cs typeface="Arial"/>
              </a:rPr>
              <a:t>Heavily</a:t>
            </a:r>
            <a:r>
              <a:rPr sz="2800" spc="-80" dirty="0">
                <a:latin typeface="Arial"/>
                <a:cs typeface="Arial"/>
              </a:rPr>
              <a:t> </a:t>
            </a:r>
            <a:r>
              <a:rPr sz="2800" dirty="0">
                <a:latin typeface="Arial"/>
                <a:cs typeface="Arial"/>
              </a:rPr>
              <a:t>skewed</a:t>
            </a:r>
            <a:r>
              <a:rPr sz="2800" spc="-65" dirty="0">
                <a:latin typeface="Arial"/>
                <a:cs typeface="Arial"/>
              </a:rPr>
              <a:t> </a:t>
            </a:r>
            <a:r>
              <a:rPr sz="2800" spc="-10" dirty="0">
                <a:latin typeface="Arial"/>
                <a:cs typeface="Arial"/>
              </a:rPr>
              <a:t>towards 	</a:t>
            </a:r>
            <a:r>
              <a:rPr sz="2800" dirty="0">
                <a:latin typeface="Arial"/>
                <a:cs typeface="Arial"/>
              </a:rPr>
              <a:t>smaller</a:t>
            </a:r>
            <a:r>
              <a:rPr sz="2800" spc="-50" dirty="0">
                <a:latin typeface="Arial"/>
                <a:cs typeface="Arial"/>
              </a:rPr>
              <a:t> </a:t>
            </a:r>
            <a:r>
              <a:rPr sz="2800" dirty="0">
                <a:latin typeface="Arial"/>
                <a:cs typeface="Arial"/>
              </a:rPr>
              <a:t>daily</a:t>
            </a:r>
            <a:r>
              <a:rPr sz="2800" spc="-60" dirty="0">
                <a:latin typeface="Arial"/>
                <a:cs typeface="Arial"/>
              </a:rPr>
              <a:t> </a:t>
            </a:r>
            <a:r>
              <a:rPr sz="2800" spc="-20" dirty="0">
                <a:latin typeface="Arial"/>
                <a:cs typeface="Arial"/>
              </a:rPr>
              <a:t>sales</a:t>
            </a:r>
            <a:endParaRPr sz="2800">
              <a:latin typeface="Arial"/>
              <a:cs typeface="Arial"/>
            </a:endParaRPr>
          </a:p>
          <a:p>
            <a:pPr marL="240029" indent="-227329">
              <a:lnSpc>
                <a:spcPct val="100000"/>
              </a:lnSpc>
              <a:spcBef>
                <a:spcPts val="610"/>
              </a:spcBef>
              <a:buChar char="•"/>
              <a:tabLst>
                <a:tab pos="240029" algn="l"/>
              </a:tabLst>
            </a:pPr>
            <a:r>
              <a:rPr sz="2800" dirty="0">
                <a:latin typeface="Arial"/>
                <a:cs typeface="Arial"/>
              </a:rPr>
              <a:t>Positive</a:t>
            </a:r>
            <a:r>
              <a:rPr sz="2800" spc="-70" dirty="0">
                <a:latin typeface="Arial"/>
                <a:cs typeface="Arial"/>
              </a:rPr>
              <a:t> </a:t>
            </a:r>
            <a:r>
              <a:rPr sz="2800" spc="-10" dirty="0">
                <a:latin typeface="Arial"/>
                <a:cs typeface="Arial"/>
              </a:rPr>
              <a:t>Skewness</a:t>
            </a:r>
            <a:endParaRPr sz="2800">
              <a:latin typeface="Arial"/>
              <a:cs typeface="Arial"/>
            </a:endParaRPr>
          </a:p>
        </p:txBody>
      </p:sp>
      <p:pic>
        <p:nvPicPr>
          <p:cNvPr id="4" name="object 4" descr="Bar chart showing total sales distribution across five sales ranges, with the highest count of approximately 275 in the 0-3000 range. Blue bars represent sales counts, highlighting a sharp decline in sales frequency as values increase beyond 3000.&#10;&#10;"/>
          <p:cNvPicPr/>
          <p:nvPr/>
        </p:nvPicPr>
        <p:blipFill>
          <a:blip r:embed="rId2" cstate="print"/>
          <a:stretch>
            <a:fillRect/>
          </a:stretch>
        </p:blipFill>
        <p:spPr>
          <a:xfrm>
            <a:off x="932688" y="1359408"/>
            <a:ext cx="5058521" cy="3915155"/>
          </a:xfrm>
          <a:prstGeom prst="rect">
            <a:avLst/>
          </a:prstGeom>
        </p:spPr>
      </p:pic>
      <p:pic>
        <p:nvPicPr>
          <p:cNvPr id="5" name="Picture 4">
            <a:extLst>
              <a:ext uri="{FF2B5EF4-FFF2-40B4-BE49-F238E27FC236}">
                <a16:creationId xmlns:a16="http://schemas.microsoft.com/office/drawing/2014/main" id="{6265A7E9-BC15-A960-42D1-D22DB79EEB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910589" y="2745359"/>
            <a:ext cx="8876030" cy="1762760"/>
          </a:xfrm>
          <a:prstGeom prst="rect">
            <a:avLst/>
          </a:prstGeom>
        </p:spPr>
        <p:txBody>
          <a:bodyPr vert="horz" wrap="square" lIns="0" tIns="116205" rIns="0" bIns="0" rtlCol="0">
            <a:spAutoFit/>
          </a:bodyPr>
          <a:lstStyle/>
          <a:p>
            <a:pPr marL="12700" marR="5080">
              <a:lnSpc>
                <a:spcPts val="6480"/>
              </a:lnSpc>
              <a:spcBef>
                <a:spcPts val="915"/>
              </a:spcBef>
              <a:tabLst>
                <a:tab pos="2976245" algn="l"/>
                <a:tab pos="6703059" algn="l"/>
              </a:tabLst>
            </a:pPr>
            <a:r>
              <a:rPr sz="6000" dirty="0"/>
              <a:t>Questions?</a:t>
            </a:r>
            <a:r>
              <a:rPr sz="6000" spc="-385" dirty="0"/>
              <a:t> </a:t>
            </a:r>
            <a:r>
              <a:rPr sz="6000" spc="-10" dirty="0"/>
              <a:t>Answers? Favorite</a:t>
            </a:r>
            <a:r>
              <a:rPr sz="6000" dirty="0"/>
              <a:t>	</a:t>
            </a:r>
            <a:r>
              <a:rPr sz="6000" spc="50" dirty="0"/>
              <a:t>P</a:t>
            </a:r>
            <a:r>
              <a:rPr sz="6000" spc="60" dirty="0"/>
              <a:t>ivot</a:t>
            </a:r>
            <a:r>
              <a:rPr sz="6000" spc="-605" dirty="0"/>
              <a:t>T</a:t>
            </a:r>
            <a:r>
              <a:rPr sz="6000" spc="50" dirty="0"/>
              <a:t>abl</a:t>
            </a:r>
            <a:r>
              <a:rPr sz="6000" spc="60" dirty="0"/>
              <a:t>e</a:t>
            </a:r>
            <a:r>
              <a:rPr sz="6000" dirty="0"/>
              <a:t>	</a:t>
            </a:r>
            <a:r>
              <a:rPr sz="6000" spc="-10" dirty="0"/>
              <a:t>Uses?</a:t>
            </a:r>
            <a:endParaRPr sz="6000"/>
          </a:p>
        </p:txBody>
      </p:sp>
      <p:pic>
        <p:nvPicPr>
          <p:cNvPr id="3" name="Picture 2">
            <a:extLst>
              <a:ext uri="{FF2B5EF4-FFF2-40B4-BE49-F238E27FC236}">
                <a16:creationId xmlns:a16="http://schemas.microsoft.com/office/drawing/2014/main" id="{061C3791-8DCC-81E0-D65B-87B07B70D4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910589" y="3568319"/>
            <a:ext cx="4710430" cy="939800"/>
          </a:xfrm>
          <a:prstGeom prst="rect">
            <a:avLst/>
          </a:prstGeom>
        </p:spPr>
        <p:txBody>
          <a:bodyPr vert="horz" wrap="square" lIns="0" tIns="12700" rIns="0" bIns="0" rtlCol="0">
            <a:spAutoFit/>
          </a:bodyPr>
          <a:lstStyle/>
          <a:p>
            <a:pPr marL="12700">
              <a:lnSpc>
                <a:spcPct val="100000"/>
              </a:lnSpc>
              <a:spcBef>
                <a:spcPts val="100"/>
              </a:spcBef>
            </a:pPr>
            <a:r>
              <a:rPr sz="6000" dirty="0"/>
              <a:t>Our</a:t>
            </a:r>
            <a:r>
              <a:rPr sz="6000" spc="-260" dirty="0"/>
              <a:t> </a:t>
            </a:r>
            <a:r>
              <a:rPr sz="6000" spc="-605" dirty="0"/>
              <a:t>T</a:t>
            </a:r>
            <a:r>
              <a:rPr sz="6000" spc="60" dirty="0"/>
              <a:t>est</a:t>
            </a:r>
            <a:r>
              <a:rPr sz="6000" spc="-145" dirty="0"/>
              <a:t> </a:t>
            </a:r>
            <a:r>
              <a:rPr sz="6000" spc="-20" dirty="0"/>
              <a:t>Data</a:t>
            </a:r>
            <a:endParaRPr sz="6000"/>
          </a:p>
        </p:txBody>
      </p:sp>
      <p:pic>
        <p:nvPicPr>
          <p:cNvPr id="3" name="Picture 2">
            <a:extLst>
              <a:ext uri="{FF2B5EF4-FFF2-40B4-BE49-F238E27FC236}">
                <a16:creationId xmlns:a16="http://schemas.microsoft.com/office/drawing/2014/main" id="{4E9AE2EB-A107-BD85-6B1D-B3466DF9E9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spc="-10" dirty="0"/>
              <a:t>Outline</a:t>
            </a:r>
          </a:p>
        </p:txBody>
      </p:sp>
      <p:sp>
        <p:nvSpPr>
          <p:cNvPr id="3" name="object 3"/>
          <p:cNvSpPr txBox="1"/>
          <p:nvPr/>
        </p:nvSpPr>
        <p:spPr>
          <a:xfrm>
            <a:off x="916939" y="1722399"/>
            <a:ext cx="4008120" cy="1558925"/>
          </a:xfrm>
          <a:prstGeom prst="rect">
            <a:avLst/>
          </a:prstGeom>
        </p:spPr>
        <p:txBody>
          <a:bodyPr vert="horz" wrap="square" lIns="0" tIns="96520" rIns="0" bIns="0" rtlCol="0">
            <a:spAutoFit/>
          </a:bodyPr>
          <a:lstStyle/>
          <a:p>
            <a:pPr marL="240029" indent="-227329">
              <a:lnSpc>
                <a:spcPct val="100000"/>
              </a:lnSpc>
              <a:spcBef>
                <a:spcPts val="760"/>
              </a:spcBef>
              <a:buFont typeface="Arial"/>
              <a:buChar char="•"/>
              <a:tabLst>
                <a:tab pos="240029" algn="l"/>
              </a:tabLst>
            </a:pPr>
            <a:r>
              <a:rPr sz="2800" b="1" dirty="0">
                <a:latin typeface="Arial"/>
                <a:cs typeface="Arial"/>
              </a:rPr>
              <a:t>Our</a:t>
            </a:r>
            <a:r>
              <a:rPr sz="2800" b="1" spc="-100" dirty="0">
                <a:latin typeface="Arial"/>
                <a:cs typeface="Arial"/>
              </a:rPr>
              <a:t> </a:t>
            </a:r>
            <a:r>
              <a:rPr sz="2800" b="1" spc="-20" dirty="0">
                <a:latin typeface="Arial"/>
                <a:cs typeface="Arial"/>
              </a:rPr>
              <a:t>Test</a:t>
            </a:r>
            <a:r>
              <a:rPr sz="2800" b="1" spc="-85" dirty="0">
                <a:latin typeface="Arial"/>
                <a:cs typeface="Arial"/>
              </a:rPr>
              <a:t> </a:t>
            </a:r>
            <a:r>
              <a:rPr sz="2800" b="1" spc="-20" dirty="0">
                <a:latin typeface="Arial"/>
                <a:cs typeface="Arial"/>
              </a:rPr>
              <a:t>Data</a:t>
            </a:r>
            <a:endParaRPr sz="2800">
              <a:latin typeface="Arial"/>
              <a:cs typeface="Arial"/>
            </a:endParaRPr>
          </a:p>
          <a:p>
            <a:pPr marL="240029" indent="-227329">
              <a:lnSpc>
                <a:spcPct val="100000"/>
              </a:lnSpc>
              <a:spcBef>
                <a:spcPts val="660"/>
              </a:spcBef>
              <a:buChar char="•"/>
              <a:tabLst>
                <a:tab pos="240029" algn="l"/>
              </a:tabLst>
            </a:pPr>
            <a:r>
              <a:rPr sz="2800" dirty="0">
                <a:latin typeface="Arial"/>
                <a:cs typeface="Arial"/>
              </a:rPr>
              <a:t>Pivot</a:t>
            </a:r>
            <a:r>
              <a:rPr sz="2800" spc="-130" dirty="0">
                <a:latin typeface="Arial"/>
                <a:cs typeface="Arial"/>
              </a:rPr>
              <a:t> </a:t>
            </a:r>
            <a:r>
              <a:rPr sz="2800" spc="-40" dirty="0">
                <a:latin typeface="Arial"/>
                <a:cs typeface="Arial"/>
              </a:rPr>
              <a:t>Tables</a:t>
            </a:r>
            <a:r>
              <a:rPr sz="2800" spc="-60" dirty="0">
                <a:latin typeface="Arial"/>
                <a:cs typeface="Arial"/>
              </a:rPr>
              <a:t> </a:t>
            </a:r>
            <a:r>
              <a:rPr sz="2800" dirty="0">
                <a:latin typeface="Arial"/>
                <a:cs typeface="Arial"/>
              </a:rPr>
              <a:t>and</a:t>
            </a:r>
            <a:r>
              <a:rPr sz="2800" spc="-70" dirty="0">
                <a:latin typeface="Arial"/>
                <a:cs typeface="Arial"/>
              </a:rPr>
              <a:t> </a:t>
            </a:r>
            <a:r>
              <a:rPr sz="2800" spc="-10" dirty="0">
                <a:latin typeface="Arial"/>
                <a:cs typeface="Arial"/>
              </a:rPr>
              <a:t>Charts</a:t>
            </a:r>
            <a:endParaRPr sz="2800">
              <a:latin typeface="Arial"/>
              <a:cs typeface="Arial"/>
            </a:endParaRPr>
          </a:p>
          <a:p>
            <a:pPr marL="240029" indent="-227329">
              <a:lnSpc>
                <a:spcPct val="100000"/>
              </a:lnSpc>
              <a:spcBef>
                <a:spcPts val="670"/>
              </a:spcBef>
              <a:buChar char="•"/>
              <a:tabLst>
                <a:tab pos="240029" algn="l"/>
              </a:tabLst>
            </a:pPr>
            <a:r>
              <a:rPr sz="2800" dirty="0">
                <a:latin typeface="Arial"/>
                <a:cs typeface="Arial"/>
              </a:rPr>
              <a:t>Analysis</a:t>
            </a:r>
            <a:r>
              <a:rPr sz="2800" spc="-130" dirty="0">
                <a:latin typeface="Arial"/>
                <a:cs typeface="Arial"/>
              </a:rPr>
              <a:t> </a:t>
            </a:r>
            <a:r>
              <a:rPr sz="2800" spc="-10" dirty="0">
                <a:latin typeface="Arial"/>
                <a:cs typeface="Arial"/>
              </a:rPr>
              <a:t>ToolPak</a:t>
            </a:r>
            <a:endParaRPr sz="2800">
              <a:latin typeface="Arial"/>
              <a:cs typeface="Arial"/>
            </a:endParaRPr>
          </a:p>
        </p:txBody>
      </p:sp>
      <p:pic>
        <p:nvPicPr>
          <p:cNvPr id="4" name="Picture 3">
            <a:extLst>
              <a:ext uri="{FF2B5EF4-FFF2-40B4-BE49-F238E27FC236}">
                <a16:creationId xmlns:a16="http://schemas.microsoft.com/office/drawing/2014/main" id="{29352944-5E7F-A25B-36E9-0F9DEC1594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dirty="0"/>
              <a:t>Our</a:t>
            </a:r>
            <a:r>
              <a:rPr spc="-135" dirty="0"/>
              <a:t> </a:t>
            </a:r>
            <a:r>
              <a:rPr spc="-450" dirty="0"/>
              <a:t>T</a:t>
            </a:r>
            <a:r>
              <a:rPr spc="45" dirty="0"/>
              <a:t>e</a:t>
            </a:r>
            <a:r>
              <a:rPr spc="50" dirty="0"/>
              <a:t>s</a:t>
            </a:r>
            <a:r>
              <a:rPr spc="45" dirty="0"/>
              <a:t>t</a:t>
            </a:r>
            <a:r>
              <a:rPr spc="-55" dirty="0"/>
              <a:t> </a:t>
            </a:r>
            <a:r>
              <a:rPr dirty="0"/>
              <a:t>Data</a:t>
            </a:r>
            <a:r>
              <a:rPr spc="-65" dirty="0"/>
              <a:t> </a:t>
            </a:r>
            <a:r>
              <a:rPr dirty="0"/>
              <a:t>–</a:t>
            </a:r>
            <a:r>
              <a:rPr spc="-60" dirty="0"/>
              <a:t> </a:t>
            </a:r>
            <a:r>
              <a:rPr dirty="0"/>
              <a:t>Scoop!</a:t>
            </a:r>
            <a:r>
              <a:rPr spc="-140" dirty="0"/>
              <a:t> </a:t>
            </a:r>
            <a:r>
              <a:rPr dirty="0"/>
              <a:t>There</a:t>
            </a:r>
            <a:r>
              <a:rPr spc="-50" dirty="0"/>
              <a:t> </a:t>
            </a:r>
            <a:r>
              <a:rPr dirty="0"/>
              <a:t>It</a:t>
            </a:r>
            <a:r>
              <a:rPr spc="-60" dirty="0"/>
              <a:t> </a:t>
            </a:r>
            <a:r>
              <a:rPr spc="-25" dirty="0"/>
              <a:t>Is!</a:t>
            </a:r>
          </a:p>
        </p:txBody>
      </p:sp>
      <p:sp>
        <p:nvSpPr>
          <p:cNvPr id="3" name="object 3"/>
          <p:cNvSpPr txBox="1"/>
          <p:nvPr/>
        </p:nvSpPr>
        <p:spPr>
          <a:xfrm>
            <a:off x="916939" y="1764156"/>
            <a:ext cx="10073005" cy="4208145"/>
          </a:xfrm>
          <a:prstGeom prst="rect">
            <a:avLst/>
          </a:prstGeom>
        </p:spPr>
        <p:txBody>
          <a:bodyPr vert="horz" wrap="square" lIns="0" tIns="97155" rIns="0" bIns="0" rtlCol="0">
            <a:spAutoFit/>
          </a:bodyPr>
          <a:lstStyle/>
          <a:p>
            <a:pPr marL="240029" marR="173990" indent="-227329">
              <a:lnSpc>
                <a:spcPct val="80000"/>
              </a:lnSpc>
              <a:spcBef>
                <a:spcPts val="765"/>
              </a:spcBef>
              <a:buChar char="•"/>
              <a:tabLst>
                <a:tab pos="241300" algn="l"/>
              </a:tabLst>
            </a:pPr>
            <a:r>
              <a:rPr sz="2800" dirty="0">
                <a:latin typeface="Arial"/>
                <a:cs typeface="Arial"/>
              </a:rPr>
              <a:t>Scoop!</a:t>
            </a:r>
            <a:r>
              <a:rPr sz="2800" spc="-95" dirty="0">
                <a:latin typeface="Arial"/>
                <a:cs typeface="Arial"/>
              </a:rPr>
              <a:t> </a:t>
            </a:r>
            <a:r>
              <a:rPr sz="2800" dirty="0">
                <a:latin typeface="Arial"/>
                <a:cs typeface="Arial"/>
              </a:rPr>
              <a:t>There</a:t>
            </a:r>
            <a:r>
              <a:rPr sz="2800" spc="-10" dirty="0">
                <a:latin typeface="Arial"/>
                <a:cs typeface="Arial"/>
              </a:rPr>
              <a:t> </a:t>
            </a:r>
            <a:r>
              <a:rPr sz="2800" dirty="0">
                <a:latin typeface="Arial"/>
                <a:cs typeface="Arial"/>
              </a:rPr>
              <a:t>It</a:t>
            </a:r>
            <a:r>
              <a:rPr sz="2800" spc="-55" dirty="0">
                <a:latin typeface="Arial"/>
                <a:cs typeface="Arial"/>
              </a:rPr>
              <a:t> </a:t>
            </a:r>
            <a:r>
              <a:rPr sz="2800" dirty="0">
                <a:latin typeface="Arial"/>
                <a:cs typeface="Arial"/>
              </a:rPr>
              <a:t>Is!</a:t>
            </a:r>
            <a:r>
              <a:rPr sz="2800" spc="-55" dirty="0">
                <a:latin typeface="Arial"/>
                <a:cs typeface="Arial"/>
              </a:rPr>
              <a:t> </a:t>
            </a:r>
            <a:r>
              <a:rPr sz="2800" dirty="0">
                <a:latin typeface="Arial"/>
                <a:cs typeface="Arial"/>
              </a:rPr>
              <a:t>is</a:t>
            </a:r>
            <a:r>
              <a:rPr sz="2800" spc="-45" dirty="0">
                <a:latin typeface="Arial"/>
                <a:cs typeface="Arial"/>
              </a:rPr>
              <a:t> </a:t>
            </a:r>
            <a:r>
              <a:rPr sz="2800" dirty="0">
                <a:latin typeface="Arial"/>
                <a:cs typeface="Arial"/>
              </a:rPr>
              <a:t>an</a:t>
            </a:r>
            <a:r>
              <a:rPr sz="2800" spc="-35" dirty="0">
                <a:latin typeface="Arial"/>
                <a:cs typeface="Arial"/>
              </a:rPr>
              <a:t> </a:t>
            </a:r>
            <a:r>
              <a:rPr sz="2800" dirty="0">
                <a:latin typeface="Arial"/>
                <a:cs typeface="Arial"/>
              </a:rPr>
              <a:t>ice</a:t>
            </a:r>
            <a:r>
              <a:rPr sz="2800" spc="-30" dirty="0">
                <a:latin typeface="Arial"/>
                <a:cs typeface="Arial"/>
              </a:rPr>
              <a:t> </a:t>
            </a:r>
            <a:r>
              <a:rPr sz="2800" dirty="0">
                <a:latin typeface="Arial"/>
                <a:cs typeface="Arial"/>
              </a:rPr>
              <a:t>cream</a:t>
            </a:r>
            <a:r>
              <a:rPr sz="2800" spc="-40" dirty="0">
                <a:latin typeface="Arial"/>
                <a:cs typeface="Arial"/>
              </a:rPr>
              <a:t> </a:t>
            </a:r>
            <a:r>
              <a:rPr sz="2800" dirty="0">
                <a:latin typeface="Arial"/>
                <a:cs typeface="Arial"/>
              </a:rPr>
              <a:t>truck</a:t>
            </a:r>
            <a:r>
              <a:rPr sz="2800" spc="-45" dirty="0">
                <a:latin typeface="Arial"/>
                <a:cs typeface="Arial"/>
              </a:rPr>
              <a:t> </a:t>
            </a:r>
            <a:r>
              <a:rPr sz="2800" dirty="0">
                <a:latin typeface="Arial"/>
                <a:cs typeface="Arial"/>
              </a:rPr>
              <a:t>serving</a:t>
            </a:r>
            <a:r>
              <a:rPr sz="2800" spc="-30" dirty="0">
                <a:latin typeface="Arial"/>
                <a:cs typeface="Arial"/>
              </a:rPr>
              <a:t> </a:t>
            </a:r>
            <a:r>
              <a:rPr sz="2800" dirty="0">
                <a:latin typeface="Arial"/>
                <a:cs typeface="Arial"/>
              </a:rPr>
              <a:t>cool</a:t>
            </a:r>
            <a:r>
              <a:rPr sz="2800" spc="-50" dirty="0">
                <a:latin typeface="Arial"/>
                <a:cs typeface="Arial"/>
              </a:rPr>
              <a:t> </a:t>
            </a:r>
            <a:r>
              <a:rPr sz="2800" dirty="0">
                <a:latin typeface="Arial"/>
                <a:cs typeface="Arial"/>
              </a:rPr>
              <a:t>treats</a:t>
            </a:r>
            <a:r>
              <a:rPr sz="2800" spc="-40" dirty="0">
                <a:latin typeface="Arial"/>
                <a:cs typeface="Arial"/>
              </a:rPr>
              <a:t> </a:t>
            </a:r>
            <a:r>
              <a:rPr sz="2800" spc="-25" dirty="0">
                <a:latin typeface="Arial"/>
                <a:cs typeface="Arial"/>
              </a:rPr>
              <a:t>to 	</a:t>
            </a:r>
            <a:r>
              <a:rPr sz="2800" dirty="0">
                <a:latin typeface="Arial"/>
                <a:cs typeface="Arial"/>
              </a:rPr>
              <a:t>people</a:t>
            </a:r>
            <a:r>
              <a:rPr sz="2800" spc="-25" dirty="0">
                <a:latin typeface="Arial"/>
                <a:cs typeface="Arial"/>
              </a:rPr>
              <a:t> </a:t>
            </a:r>
            <a:r>
              <a:rPr sz="2800" dirty="0">
                <a:latin typeface="Arial"/>
                <a:cs typeface="Arial"/>
              </a:rPr>
              <a:t>all</a:t>
            </a:r>
            <a:r>
              <a:rPr sz="2800" spc="-35" dirty="0">
                <a:latin typeface="Arial"/>
                <a:cs typeface="Arial"/>
              </a:rPr>
              <a:t> </a:t>
            </a:r>
            <a:r>
              <a:rPr sz="2800" dirty="0">
                <a:latin typeface="Arial"/>
                <a:cs typeface="Arial"/>
              </a:rPr>
              <a:t>over</a:t>
            </a:r>
            <a:r>
              <a:rPr sz="2800" spc="-40" dirty="0">
                <a:latin typeface="Arial"/>
                <a:cs typeface="Arial"/>
              </a:rPr>
              <a:t> </a:t>
            </a:r>
            <a:r>
              <a:rPr sz="2800" dirty="0">
                <a:latin typeface="Arial"/>
                <a:cs typeface="Arial"/>
              </a:rPr>
              <a:t>the</a:t>
            </a:r>
            <a:r>
              <a:rPr sz="2800" spc="-35" dirty="0">
                <a:latin typeface="Arial"/>
                <a:cs typeface="Arial"/>
              </a:rPr>
              <a:t> </a:t>
            </a:r>
            <a:r>
              <a:rPr sz="2800" spc="-10" dirty="0">
                <a:latin typeface="Arial"/>
                <a:cs typeface="Arial"/>
              </a:rPr>
              <a:t>city.</a:t>
            </a:r>
            <a:endParaRPr sz="2800">
              <a:latin typeface="Arial"/>
              <a:cs typeface="Arial"/>
            </a:endParaRPr>
          </a:p>
          <a:p>
            <a:pPr marL="240029" indent="-227329">
              <a:lnSpc>
                <a:spcPts val="3329"/>
              </a:lnSpc>
              <a:spcBef>
                <a:spcPts val="325"/>
              </a:spcBef>
              <a:buChar char="•"/>
              <a:tabLst>
                <a:tab pos="240029" algn="l"/>
              </a:tabLst>
            </a:pPr>
            <a:r>
              <a:rPr sz="2800" dirty="0">
                <a:latin typeface="Arial"/>
                <a:cs typeface="Arial"/>
              </a:rPr>
              <a:t>We</a:t>
            </a:r>
            <a:r>
              <a:rPr sz="2800" spc="-50" dirty="0">
                <a:latin typeface="Arial"/>
                <a:cs typeface="Arial"/>
              </a:rPr>
              <a:t> </a:t>
            </a:r>
            <a:r>
              <a:rPr sz="2800" dirty="0">
                <a:latin typeface="Arial"/>
                <a:cs typeface="Arial"/>
              </a:rPr>
              <a:t>have</a:t>
            </a:r>
            <a:r>
              <a:rPr sz="2800" spc="-40" dirty="0">
                <a:latin typeface="Arial"/>
                <a:cs typeface="Arial"/>
              </a:rPr>
              <a:t> </a:t>
            </a:r>
            <a:r>
              <a:rPr sz="2800" dirty="0">
                <a:latin typeface="Arial"/>
                <a:cs typeface="Arial"/>
              </a:rPr>
              <a:t>1</a:t>
            </a:r>
            <a:r>
              <a:rPr sz="2800" spc="-40" dirty="0">
                <a:latin typeface="Arial"/>
                <a:cs typeface="Arial"/>
              </a:rPr>
              <a:t> </a:t>
            </a:r>
            <a:r>
              <a:rPr sz="2800" dirty="0">
                <a:latin typeface="Arial"/>
                <a:cs typeface="Arial"/>
              </a:rPr>
              <a:t>year</a:t>
            </a:r>
            <a:r>
              <a:rPr sz="2800" spc="-40" dirty="0">
                <a:latin typeface="Arial"/>
                <a:cs typeface="Arial"/>
              </a:rPr>
              <a:t> </a:t>
            </a:r>
            <a:r>
              <a:rPr sz="2800" dirty="0">
                <a:latin typeface="Arial"/>
                <a:cs typeface="Arial"/>
              </a:rPr>
              <a:t>of</a:t>
            </a:r>
            <a:r>
              <a:rPr sz="2800" spc="-50" dirty="0">
                <a:latin typeface="Arial"/>
                <a:cs typeface="Arial"/>
              </a:rPr>
              <a:t> </a:t>
            </a:r>
            <a:r>
              <a:rPr sz="2800" dirty="0">
                <a:latin typeface="Arial"/>
                <a:cs typeface="Arial"/>
              </a:rPr>
              <a:t>sales</a:t>
            </a:r>
            <a:r>
              <a:rPr sz="2800" spc="-40" dirty="0">
                <a:latin typeface="Arial"/>
                <a:cs typeface="Arial"/>
              </a:rPr>
              <a:t> </a:t>
            </a:r>
            <a:r>
              <a:rPr sz="2800" dirty="0">
                <a:latin typeface="Arial"/>
                <a:cs typeface="Arial"/>
              </a:rPr>
              <a:t>data,</a:t>
            </a:r>
            <a:r>
              <a:rPr sz="2800" spc="-55" dirty="0">
                <a:latin typeface="Arial"/>
                <a:cs typeface="Arial"/>
              </a:rPr>
              <a:t> </a:t>
            </a:r>
            <a:r>
              <a:rPr sz="2800" dirty="0">
                <a:latin typeface="Arial"/>
                <a:cs typeface="Arial"/>
              </a:rPr>
              <a:t>which</a:t>
            </a:r>
            <a:r>
              <a:rPr sz="2800" spc="-25" dirty="0">
                <a:latin typeface="Arial"/>
                <a:cs typeface="Arial"/>
              </a:rPr>
              <a:t> </a:t>
            </a:r>
            <a:r>
              <a:rPr sz="2800" spc="-10" dirty="0">
                <a:latin typeface="Arial"/>
                <a:cs typeface="Arial"/>
              </a:rPr>
              <a:t>includes:</a:t>
            </a:r>
            <a:endParaRPr sz="2800">
              <a:latin typeface="Arial"/>
              <a:cs typeface="Arial"/>
            </a:endParaRPr>
          </a:p>
          <a:p>
            <a:pPr marL="697230" lvl="1" indent="-227329">
              <a:lnSpc>
                <a:spcPts val="2810"/>
              </a:lnSpc>
              <a:buChar char="•"/>
              <a:tabLst>
                <a:tab pos="697230" algn="l"/>
              </a:tabLst>
            </a:pPr>
            <a:r>
              <a:rPr sz="2400" dirty="0">
                <a:latin typeface="Arial"/>
                <a:cs typeface="Arial"/>
              </a:rPr>
              <a:t>How</a:t>
            </a:r>
            <a:r>
              <a:rPr sz="2400" spc="-50" dirty="0">
                <a:latin typeface="Arial"/>
                <a:cs typeface="Arial"/>
              </a:rPr>
              <a:t> </a:t>
            </a:r>
            <a:r>
              <a:rPr sz="2400" dirty="0">
                <a:latin typeface="Arial"/>
                <a:cs typeface="Arial"/>
              </a:rPr>
              <a:t>much</a:t>
            </a:r>
            <a:r>
              <a:rPr sz="2400" spc="-55" dirty="0">
                <a:latin typeface="Arial"/>
                <a:cs typeface="Arial"/>
              </a:rPr>
              <a:t> </a:t>
            </a:r>
            <a:r>
              <a:rPr sz="2400" dirty="0">
                <a:latin typeface="Arial"/>
                <a:cs typeface="Arial"/>
              </a:rPr>
              <a:t>we</a:t>
            </a:r>
            <a:r>
              <a:rPr sz="2400" spc="-45" dirty="0">
                <a:latin typeface="Arial"/>
                <a:cs typeface="Arial"/>
              </a:rPr>
              <a:t> </a:t>
            </a:r>
            <a:r>
              <a:rPr sz="2400" dirty="0">
                <a:latin typeface="Arial"/>
                <a:cs typeface="Arial"/>
              </a:rPr>
              <a:t>posted</a:t>
            </a:r>
            <a:r>
              <a:rPr sz="2400" spc="-55" dirty="0">
                <a:latin typeface="Arial"/>
                <a:cs typeface="Arial"/>
              </a:rPr>
              <a:t> </a:t>
            </a:r>
            <a:r>
              <a:rPr sz="2400" dirty="0">
                <a:latin typeface="Arial"/>
                <a:cs typeface="Arial"/>
              </a:rPr>
              <a:t>on</a:t>
            </a:r>
            <a:r>
              <a:rPr sz="2400" spc="-55" dirty="0">
                <a:latin typeface="Arial"/>
                <a:cs typeface="Arial"/>
              </a:rPr>
              <a:t> </a:t>
            </a:r>
            <a:r>
              <a:rPr sz="2400" dirty="0">
                <a:latin typeface="Arial"/>
                <a:cs typeface="Arial"/>
              </a:rPr>
              <a:t>social</a:t>
            </a:r>
            <a:r>
              <a:rPr sz="2400" spc="-35" dirty="0">
                <a:latin typeface="Arial"/>
                <a:cs typeface="Arial"/>
              </a:rPr>
              <a:t> </a:t>
            </a:r>
            <a:r>
              <a:rPr sz="2400" spc="-10" dirty="0">
                <a:latin typeface="Arial"/>
                <a:cs typeface="Arial"/>
              </a:rPr>
              <a:t>media</a:t>
            </a:r>
            <a:endParaRPr sz="2400">
              <a:latin typeface="Arial"/>
              <a:cs typeface="Arial"/>
            </a:endParaRPr>
          </a:p>
          <a:p>
            <a:pPr marL="697230" lvl="1" indent="-227329">
              <a:lnSpc>
                <a:spcPts val="2800"/>
              </a:lnSpc>
              <a:buChar char="•"/>
              <a:tabLst>
                <a:tab pos="697230" algn="l"/>
              </a:tabLst>
            </a:pPr>
            <a:r>
              <a:rPr sz="2400" dirty="0">
                <a:latin typeface="Arial"/>
                <a:cs typeface="Arial"/>
              </a:rPr>
              <a:t>Where</a:t>
            </a:r>
            <a:r>
              <a:rPr sz="2400" spc="-45" dirty="0">
                <a:latin typeface="Arial"/>
                <a:cs typeface="Arial"/>
              </a:rPr>
              <a:t> </a:t>
            </a:r>
            <a:r>
              <a:rPr sz="2400" dirty="0">
                <a:latin typeface="Arial"/>
                <a:cs typeface="Arial"/>
              </a:rPr>
              <a:t>the</a:t>
            </a:r>
            <a:r>
              <a:rPr sz="2400" spc="-55" dirty="0">
                <a:latin typeface="Arial"/>
                <a:cs typeface="Arial"/>
              </a:rPr>
              <a:t> </a:t>
            </a:r>
            <a:r>
              <a:rPr sz="2400" dirty="0">
                <a:latin typeface="Arial"/>
                <a:cs typeface="Arial"/>
              </a:rPr>
              <a:t>truck</a:t>
            </a:r>
            <a:r>
              <a:rPr sz="2400" spc="-55" dirty="0">
                <a:latin typeface="Arial"/>
                <a:cs typeface="Arial"/>
              </a:rPr>
              <a:t> </a:t>
            </a:r>
            <a:r>
              <a:rPr sz="2400" dirty="0">
                <a:latin typeface="Arial"/>
                <a:cs typeface="Arial"/>
              </a:rPr>
              <a:t>was</a:t>
            </a:r>
            <a:r>
              <a:rPr sz="2400" spc="-40" dirty="0">
                <a:latin typeface="Arial"/>
                <a:cs typeface="Arial"/>
              </a:rPr>
              <a:t> </a:t>
            </a:r>
            <a:r>
              <a:rPr sz="2400" spc="-10" dirty="0">
                <a:latin typeface="Arial"/>
                <a:cs typeface="Arial"/>
              </a:rPr>
              <a:t>located</a:t>
            </a:r>
            <a:endParaRPr sz="2400">
              <a:latin typeface="Arial"/>
              <a:cs typeface="Arial"/>
            </a:endParaRPr>
          </a:p>
          <a:p>
            <a:pPr marL="697230" lvl="1" indent="-227329">
              <a:lnSpc>
                <a:spcPts val="2810"/>
              </a:lnSpc>
              <a:buChar char="•"/>
              <a:tabLst>
                <a:tab pos="697230" algn="l"/>
              </a:tabLst>
            </a:pPr>
            <a:r>
              <a:rPr sz="2400" dirty="0">
                <a:latin typeface="Arial"/>
                <a:cs typeface="Arial"/>
              </a:rPr>
              <a:t>What</a:t>
            </a:r>
            <a:r>
              <a:rPr sz="2400" spc="-60" dirty="0">
                <a:latin typeface="Arial"/>
                <a:cs typeface="Arial"/>
              </a:rPr>
              <a:t> </a:t>
            </a:r>
            <a:r>
              <a:rPr sz="2400" dirty="0">
                <a:latin typeface="Arial"/>
                <a:cs typeface="Arial"/>
              </a:rPr>
              <a:t>the</a:t>
            </a:r>
            <a:r>
              <a:rPr sz="2400" spc="-65" dirty="0">
                <a:latin typeface="Arial"/>
                <a:cs typeface="Arial"/>
              </a:rPr>
              <a:t> </a:t>
            </a:r>
            <a:r>
              <a:rPr sz="2400" dirty="0">
                <a:latin typeface="Arial"/>
                <a:cs typeface="Arial"/>
              </a:rPr>
              <a:t>weather</a:t>
            </a:r>
            <a:r>
              <a:rPr sz="2400" spc="-35" dirty="0">
                <a:latin typeface="Arial"/>
                <a:cs typeface="Arial"/>
              </a:rPr>
              <a:t> </a:t>
            </a:r>
            <a:r>
              <a:rPr sz="2400" dirty="0">
                <a:latin typeface="Arial"/>
                <a:cs typeface="Arial"/>
              </a:rPr>
              <a:t>was</a:t>
            </a:r>
            <a:r>
              <a:rPr sz="2400" spc="-55" dirty="0">
                <a:latin typeface="Arial"/>
                <a:cs typeface="Arial"/>
              </a:rPr>
              <a:t> </a:t>
            </a:r>
            <a:r>
              <a:rPr sz="2400" dirty="0">
                <a:latin typeface="Arial"/>
                <a:cs typeface="Arial"/>
              </a:rPr>
              <a:t>like</a:t>
            </a:r>
            <a:r>
              <a:rPr sz="2400" spc="-30" dirty="0">
                <a:latin typeface="Arial"/>
                <a:cs typeface="Arial"/>
              </a:rPr>
              <a:t> </a:t>
            </a:r>
            <a:r>
              <a:rPr sz="2400" dirty="0">
                <a:latin typeface="Arial"/>
                <a:cs typeface="Arial"/>
              </a:rPr>
              <a:t>(high</a:t>
            </a:r>
            <a:r>
              <a:rPr sz="2400" spc="-45" dirty="0">
                <a:latin typeface="Arial"/>
                <a:cs typeface="Arial"/>
              </a:rPr>
              <a:t> </a:t>
            </a:r>
            <a:r>
              <a:rPr sz="2400" dirty="0">
                <a:latin typeface="Arial"/>
                <a:cs typeface="Arial"/>
              </a:rPr>
              <a:t>temperature</a:t>
            </a:r>
            <a:r>
              <a:rPr sz="2400" spc="-65" dirty="0">
                <a:latin typeface="Arial"/>
                <a:cs typeface="Arial"/>
              </a:rPr>
              <a:t> </a:t>
            </a:r>
            <a:r>
              <a:rPr sz="2400" dirty="0">
                <a:latin typeface="Arial"/>
                <a:cs typeface="Arial"/>
              </a:rPr>
              <a:t>and</a:t>
            </a:r>
            <a:r>
              <a:rPr sz="2400" spc="-45" dirty="0">
                <a:latin typeface="Arial"/>
                <a:cs typeface="Arial"/>
              </a:rPr>
              <a:t> </a:t>
            </a:r>
            <a:r>
              <a:rPr sz="2400" dirty="0">
                <a:latin typeface="Arial"/>
                <a:cs typeface="Arial"/>
              </a:rPr>
              <a:t>if</a:t>
            </a:r>
            <a:r>
              <a:rPr sz="2400" spc="-60" dirty="0">
                <a:latin typeface="Arial"/>
                <a:cs typeface="Arial"/>
              </a:rPr>
              <a:t> </a:t>
            </a:r>
            <a:r>
              <a:rPr sz="2400" dirty="0">
                <a:latin typeface="Arial"/>
                <a:cs typeface="Arial"/>
              </a:rPr>
              <a:t>it</a:t>
            </a:r>
            <a:r>
              <a:rPr sz="2400" spc="-60" dirty="0">
                <a:latin typeface="Arial"/>
                <a:cs typeface="Arial"/>
              </a:rPr>
              <a:t> </a:t>
            </a:r>
            <a:r>
              <a:rPr sz="2400" dirty="0">
                <a:latin typeface="Arial"/>
                <a:cs typeface="Arial"/>
              </a:rPr>
              <a:t>was</a:t>
            </a:r>
            <a:r>
              <a:rPr sz="2400" spc="-40" dirty="0">
                <a:latin typeface="Arial"/>
                <a:cs typeface="Arial"/>
              </a:rPr>
              <a:t> </a:t>
            </a:r>
            <a:r>
              <a:rPr sz="2400" spc="-10" dirty="0">
                <a:latin typeface="Arial"/>
                <a:cs typeface="Arial"/>
              </a:rPr>
              <a:t>raining)</a:t>
            </a:r>
            <a:endParaRPr sz="2400">
              <a:latin typeface="Arial"/>
              <a:cs typeface="Arial"/>
            </a:endParaRPr>
          </a:p>
          <a:p>
            <a:pPr marL="697230" lvl="1" indent="-227329">
              <a:lnSpc>
                <a:spcPts val="2800"/>
              </a:lnSpc>
              <a:buChar char="•"/>
              <a:tabLst>
                <a:tab pos="697230" algn="l"/>
              </a:tabLst>
            </a:pPr>
            <a:r>
              <a:rPr sz="2400" dirty="0">
                <a:latin typeface="Arial"/>
                <a:cs typeface="Arial"/>
              </a:rPr>
              <a:t>How</a:t>
            </a:r>
            <a:r>
              <a:rPr sz="2400" spc="-60" dirty="0">
                <a:latin typeface="Arial"/>
                <a:cs typeface="Arial"/>
              </a:rPr>
              <a:t> </a:t>
            </a:r>
            <a:r>
              <a:rPr sz="2400" dirty="0">
                <a:latin typeface="Arial"/>
                <a:cs typeface="Arial"/>
              </a:rPr>
              <a:t>many</a:t>
            </a:r>
            <a:r>
              <a:rPr sz="2400" spc="-65" dirty="0">
                <a:latin typeface="Arial"/>
                <a:cs typeface="Arial"/>
              </a:rPr>
              <a:t> </a:t>
            </a:r>
            <a:r>
              <a:rPr sz="2400" dirty="0">
                <a:latin typeface="Arial"/>
                <a:cs typeface="Arial"/>
              </a:rPr>
              <a:t>people</a:t>
            </a:r>
            <a:r>
              <a:rPr sz="2400" spc="-45" dirty="0">
                <a:latin typeface="Arial"/>
                <a:cs typeface="Arial"/>
              </a:rPr>
              <a:t> </a:t>
            </a:r>
            <a:r>
              <a:rPr sz="2400" dirty="0">
                <a:latin typeface="Arial"/>
                <a:cs typeface="Arial"/>
              </a:rPr>
              <a:t>passed</a:t>
            </a:r>
            <a:r>
              <a:rPr sz="2400" spc="-55" dirty="0">
                <a:latin typeface="Arial"/>
                <a:cs typeface="Arial"/>
              </a:rPr>
              <a:t> </a:t>
            </a:r>
            <a:r>
              <a:rPr sz="2400" dirty="0">
                <a:latin typeface="Arial"/>
                <a:cs typeface="Arial"/>
              </a:rPr>
              <a:t>the</a:t>
            </a:r>
            <a:r>
              <a:rPr sz="2400" spc="-70" dirty="0">
                <a:latin typeface="Arial"/>
                <a:cs typeface="Arial"/>
              </a:rPr>
              <a:t> </a:t>
            </a:r>
            <a:r>
              <a:rPr sz="2400" spc="-10" dirty="0">
                <a:latin typeface="Arial"/>
                <a:cs typeface="Arial"/>
              </a:rPr>
              <a:t>truck</a:t>
            </a:r>
            <a:endParaRPr sz="2400">
              <a:latin typeface="Arial"/>
              <a:cs typeface="Arial"/>
            </a:endParaRPr>
          </a:p>
          <a:p>
            <a:pPr marL="697230" lvl="1" indent="-227329">
              <a:lnSpc>
                <a:spcPts val="2800"/>
              </a:lnSpc>
              <a:buChar char="•"/>
              <a:tabLst>
                <a:tab pos="697230" algn="l"/>
              </a:tabLst>
            </a:pPr>
            <a:r>
              <a:rPr sz="2400" dirty="0">
                <a:latin typeface="Arial"/>
                <a:cs typeface="Arial"/>
              </a:rPr>
              <a:t>How</a:t>
            </a:r>
            <a:r>
              <a:rPr sz="2400" spc="-55" dirty="0">
                <a:latin typeface="Arial"/>
                <a:cs typeface="Arial"/>
              </a:rPr>
              <a:t> </a:t>
            </a:r>
            <a:r>
              <a:rPr sz="2400" dirty="0">
                <a:latin typeface="Arial"/>
                <a:cs typeface="Arial"/>
              </a:rPr>
              <a:t>many</a:t>
            </a:r>
            <a:r>
              <a:rPr sz="2400" spc="-60" dirty="0">
                <a:latin typeface="Arial"/>
                <a:cs typeface="Arial"/>
              </a:rPr>
              <a:t> </a:t>
            </a:r>
            <a:r>
              <a:rPr sz="2400" dirty="0">
                <a:latin typeface="Arial"/>
                <a:cs typeface="Arial"/>
              </a:rPr>
              <a:t>people</a:t>
            </a:r>
            <a:r>
              <a:rPr sz="2400" spc="-40" dirty="0">
                <a:latin typeface="Arial"/>
                <a:cs typeface="Arial"/>
              </a:rPr>
              <a:t> </a:t>
            </a:r>
            <a:r>
              <a:rPr sz="2400" dirty="0">
                <a:latin typeface="Arial"/>
                <a:cs typeface="Arial"/>
              </a:rPr>
              <a:t>made</a:t>
            </a:r>
            <a:r>
              <a:rPr sz="2400" spc="-55" dirty="0">
                <a:latin typeface="Arial"/>
                <a:cs typeface="Arial"/>
              </a:rPr>
              <a:t> </a:t>
            </a:r>
            <a:r>
              <a:rPr sz="2400" dirty="0">
                <a:latin typeface="Arial"/>
                <a:cs typeface="Arial"/>
              </a:rPr>
              <a:t>a</a:t>
            </a:r>
            <a:r>
              <a:rPr sz="2400" spc="-70" dirty="0">
                <a:latin typeface="Arial"/>
                <a:cs typeface="Arial"/>
              </a:rPr>
              <a:t> </a:t>
            </a:r>
            <a:r>
              <a:rPr sz="2400" spc="-10" dirty="0">
                <a:latin typeface="Arial"/>
                <a:cs typeface="Arial"/>
              </a:rPr>
              <a:t>purchase</a:t>
            </a:r>
            <a:endParaRPr sz="2400">
              <a:latin typeface="Arial"/>
              <a:cs typeface="Arial"/>
            </a:endParaRPr>
          </a:p>
          <a:p>
            <a:pPr marL="697230" lvl="1" indent="-227329">
              <a:lnSpc>
                <a:spcPts val="2845"/>
              </a:lnSpc>
              <a:buChar char="•"/>
              <a:tabLst>
                <a:tab pos="697230" algn="l"/>
              </a:tabLst>
            </a:pPr>
            <a:r>
              <a:rPr sz="2400" dirty="0">
                <a:latin typeface="Arial"/>
                <a:cs typeface="Arial"/>
              </a:rPr>
              <a:t>The</a:t>
            </a:r>
            <a:r>
              <a:rPr sz="2400" spc="-45" dirty="0">
                <a:latin typeface="Arial"/>
                <a:cs typeface="Arial"/>
              </a:rPr>
              <a:t> </a:t>
            </a:r>
            <a:r>
              <a:rPr sz="2400" dirty="0">
                <a:latin typeface="Arial"/>
                <a:cs typeface="Arial"/>
              </a:rPr>
              <a:t>total</a:t>
            </a:r>
            <a:r>
              <a:rPr sz="2400" spc="-55" dirty="0">
                <a:latin typeface="Arial"/>
                <a:cs typeface="Arial"/>
              </a:rPr>
              <a:t> </a:t>
            </a:r>
            <a:r>
              <a:rPr sz="2400" dirty="0">
                <a:latin typeface="Arial"/>
                <a:cs typeface="Arial"/>
              </a:rPr>
              <a:t>sales</a:t>
            </a:r>
            <a:r>
              <a:rPr sz="2400" spc="-25" dirty="0">
                <a:latin typeface="Arial"/>
                <a:cs typeface="Arial"/>
              </a:rPr>
              <a:t> </a:t>
            </a:r>
            <a:r>
              <a:rPr sz="2400" dirty="0">
                <a:latin typeface="Arial"/>
                <a:cs typeface="Arial"/>
              </a:rPr>
              <a:t>from</a:t>
            </a:r>
            <a:r>
              <a:rPr sz="2400" spc="-55" dirty="0">
                <a:latin typeface="Arial"/>
                <a:cs typeface="Arial"/>
              </a:rPr>
              <a:t> </a:t>
            </a:r>
            <a:r>
              <a:rPr sz="2400" dirty="0">
                <a:latin typeface="Arial"/>
                <a:cs typeface="Arial"/>
              </a:rPr>
              <a:t>the</a:t>
            </a:r>
            <a:r>
              <a:rPr sz="2400" spc="-40" dirty="0">
                <a:latin typeface="Arial"/>
                <a:cs typeface="Arial"/>
              </a:rPr>
              <a:t> </a:t>
            </a:r>
            <a:r>
              <a:rPr sz="2400" spc="-25" dirty="0">
                <a:latin typeface="Arial"/>
                <a:cs typeface="Arial"/>
              </a:rPr>
              <a:t>day</a:t>
            </a:r>
            <a:endParaRPr sz="2400">
              <a:latin typeface="Arial"/>
              <a:cs typeface="Arial"/>
            </a:endParaRPr>
          </a:p>
          <a:p>
            <a:pPr marL="240029" marR="5080" indent="-227329">
              <a:lnSpc>
                <a:spcPct val="80000"/>
              </a:lnSpc>
              <a:spcBef>
                <a:spcPts val="994"/>
              </a:spcBef>
              <a:buChar char="•"/>
              <a:tabLst>
                <a:tab pos="241300" algn="l"/>
              </a:tabLst>
            </a:pPr>
            <a:r>
              <a:rPr sz="2800" dirty="0">
                <a:latin typeface="Arial"/>
                <a:cs typeface="Arial"/>
              </a:rPr>
              <a:t>Not</a:t>
            </a:r>
            <a:r>
              <a:rPr sz="2800" spc="-45" dirty="0">
                <a:latin typeface="Arial"/>
                <a:cs typeface="Arial"/>
              </a:rPr>
              <a:t> </a:t>
            </a:r>
            <a:r>
              <a:rPr sz="2800" dirty="0">
                <a:latin typeface="Arial"/>
                <a:cs typeface="Arial"/>
              </a:rPr>
              <a:t>every</a:t>
            </a:r>
            <a:r>
              <a:rPr sz="2800" spc="-40" dirty="0">
                <a:latin typeface="Arial"/>
                <a:cs typeface="Arial"/>
              </a:rPr>
              <a:t> </a:t>
            </a:r>
            <a:r>
              <a:rPr sz="2800" dirty="0">
                <a:latin typeface="Arial"/>
                <a:cs typeface="Arial"/>
              </a:rPr>
              <a:t>day</a:t>
            </a:r>
            <a:r>
              <a:rPr sz="2800" spc="-55" dirty="0">
                <a:latin typeface="Arial"/>
                <a:cs typeface="Arial"/>
              </a:rPr>
              <a:t> </a:t>
            </a:r>
            <a:r>
              <a:rPr sz="2800" dirty="0">
                <a:latin typeface="Arial"/>
                <a:cs typeface="Arial"/>
              </a:rPr>
              <a:t>is</a:t>
            </a:r>
            <a:r>
              <a:rPr sz="2800" spc="-40" dirty="0">
                <a:latin typeface="Arial"/>
                <a:cs typeface="Arial"/>
              </a:rPr>
              <a:t> </a:t>
            </a:r>
            <a:r>
              <a:rPr sz="2800" dirty="0">
                <a:latin typeface="Arial"/>
                <a:cs typeface="Arial"/>
              </a:rPr>
              <a:t>tracked,</a:t>
            </a:r>
            <a:r>
              <a:rPr sz="2800" spc="-65" dirty="0">
                <a:latin typeface="Arial"/>
                <a:cs typeface="Arial"/>
              </a:rPr>
              <a:t> </a:t>
            </a:r>
            <a:r>
              <a:rPr sz="2800" dirty="0">
                <a:latin typeface="Arial"/>
                <a:cs typeface="Arial"/>
              </a:rPr>
              <a:t>because</a:t>
            </a:r>
            <a:r>
              <a:rPr sz="2800" spc="-45" dirty="0">
                <a:latin typeface="Arial"/>
                <a:cs typeface="Arial"/>
              </a:rPr>
              <a:t> </a:t>
            </a:r>
            <a:r>
              <a:rPr sz="2800" dirty="0">
                <a:latin typeface="Arial"/>
                <a:cs typeface="Arial"/>
              </a:rPr>
              <a:t>even</a:t>
            </a:r>
            <a:r>
              <a:rPr sz="2800" spc="-40" dirty="0">
                <a:latin typeface="Arial"/>
                <a:cs typeface="Arial"/>
              </a:rPr>
              <a:t> </a:t>
            </a:r>
            <a:r>
              <a:rPr sz="2800" dirty="0">
                <a:latin typeface="Arial"/>
                <a:cs typeface="Arial"/>
              </a:rPr>
              <a:t>ice</a:t>
            </a:r>
            <a:r>
              <a:rPr sz="2800" spc="-40" dirty="0">
                <a:latin typeface="Arial"/>
                <a:cs typeface="Arial"/>
              </a:rPr>
              <a:t> </a:t>
            </a:r>
            <a:r>
              <a:rPr sz="2800" dirty="0">
                <a:latin typeface="Arial"/>
                <a:cs typeface="Arial"/>
              </a:rPr>
              <a:t>cream</a:t>
            </a:r>
            <a:r>
              <a:rPr sz="2800" spc="-50" dirty="0">
                <a:latin typeface="Arial"/>
                <a:cs typeface="Arial"/>
              </a:rPr>
              <a:t> </a:t>
            </a:r>
            <a:r>
              <a:rPr sz="2800" dirty="0">
                <a:latin typeface="Arial"/>
                <a:cs typeface="Arial"/>
              </a:rPr>
              <a:t>trucks</a:t>
            </a:r>
            <a:r>
              <a:rPr sz="2800" spc="-50" dirty="0">
                <a:latin typeface="Arial"/>
                <a:cs typeface="Arial"/>
              </a:rPr>
              <a:t> </a:t>
            </a:r>
            <a:r>
              <a:rPr sz="2800" spc="-20" dirty="0">
                <a:latin typeface="Arial"/>
                <a:cs typeface="Arial"/>
              </a:rPr>
              <a:t>need 	</a:t>
            </a:r>
            <a:r>
              <a:rPr sz="2800" dirty="0">
                <a:latin typeface="Arial"/>
                <a:cs typeface="Arial"/>
              </a:rPr>
              <a:t>a</a:t>
            </a:r>
            <a:r>
              <a:rPr sz="2800" spc="-15" dirty="0">
                <a:latin typeface="Arial"/>
                <a:cs typeface="Arial"/>
              </a:rPr>
              <a:t> </a:t>
            </a:r>
            <a:r>
              <a:rPr sz="2800" spc="-10" dirty="0">
                <a:latin typeface="Arial"/>
                <a:cs typeface="Arial"/>
              </a:rPr>
              <a:t>break!</a:t>
            </a:r>
            <a:endParaRPr sz="2800">
              <a:latin typeface="Arial"/>
              <a:cs typeface="Arial"/>
            </a:endParaRPr>
          </a:p>
        </p:txBody>
      </p:sp>
      <p:pic>
        <p:nvPicPr>
          <p:cNvPr id="4" name="Picture 3">
            <a:extLst>
              <a:ext uri="{FF2B5EF4-FFF2-40B4-BE49-F238E27FC236}">
                <a16:creationId xmlns:a16="http://schemas.microsoft.com/office/drawing/2014/main" id="{F91EAAFE-7F5D-E53C-F007-A7C0EA5AEA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dirty="0"/>
              <a:t>Our</a:t>
            </a:r>
            <a:r>
              <a:rPr spc="-135" dirty="0"/>
              <a:t> </a:t>
            </a:r>
            <a:r>
              <a:rPr spc="-450" dirty="0"/>
              <a:t>T</a:t>
            </a:r>
            <a:r>
              <a:rPr spc="45" dirty="0"/>
              <a:t>e</a:t>
            </a:r>
            <a:r>
              <a:rPr spc="50" dirty="0"/>
              <a:t>s</a:t>
            </a:r>
            <a:r>
              <a:rPr spc="45" dirty="0"/>
              <a:t>t</a:t>
            </a:r>
            <a:r>
              <a:rPr spc="-55" dirty="0"/>
              <a:t> </a:t>
            </a:r>
            <a:r>
              <a:rPr dirty="0"/>
              <a:t>Data</a:t>
            </a:r>
            <a:r>
              <a:rPr spc="-65" dirty="0"/>
              <a:t> </a:t>
            </a:r>
            <a:r>
              <a:rPr dirty="0"/>
              <a:t>–</a:t>
            </a:r>
            <a:r>
              <a:rPr spc="-60" dirty="0"/>
              <a:t> </a:t>
            </a:r>
            <a:r>
              <a:rPr dirty="0"/>
              <a:t>Scoop!</a:t>
            </a:r>
            <a:r>
              <a:rPr spc="-140" dirty="0"/>
              <a:t> </a:t>
            </a:r>
            <a:r>
              <a:rPr dirty="0"/>
              <a:t>There</a:t>
            </a:r>
            <a:r>
              <a:rPr spc="-50" dirty="0"/>
              <a:t> </a:t>
            </a:r>
            <a:r>
              <a:rPr dirty="0"/>
              <a:t>It</a:t>
            </a:r>
            <a:r>
              <a:rPr spc="-60" dirty="0"/>
              <a:t> </a:t>
            </a:r>
            <a:r>
              <a:rPr spc="-25" dirty="0"/>
              <a:t>Is!</a:t>
            </a:r>
          </a:p>
        </p:txBody>
      </p:sp>
      <p:pic>
        <p:nvPicPr>
          <p:cNvPr id="3" name="object 3" descr="Spreadsheet table displaying daily social media posts, weather data, foot traffic, customer count, total sales, and customer conversion rates for various locations from January 1 to January 21, 2022. Columns include date, weekday, location, social media posts, high temperature, rain, foot traffic, customer count, total sales in dollars, and conversion percentage, highlighting trends like highest sales on January 8 at Campus with 79.92% conversion.&#10;&#10;"/>
          <p:cNvPicPr/>
          <p:nvPr/>
        </p:nvPicPr>
        <p:blipFill>
          <a:blip r:embed="rId2" cstate="print"/>
          <a:stretch>
            <a:fillRect/>
          </a:stretch>
        </p:blipFill>
        <p:spPr>
          <a:xfrm>
            <a:off x="385573" y="1524000"/>
            <a:ext cx="10968228" cy="4312919"/>
          </a:xfrm>
          <a:prstGeom prst="rect">
            <a:avLst/>
          </a:prstGeom>
        </p:spPr>
      </p:pic>
      <p:pic>
        <p:nvPicPr>
          <p:cNvPr id="4" name="Picture 3">
            <a:extLst>
              <a:ext uri="{FF2B5EF4-FFF2-40B4-BE49-F238E27FC236}">
                <a16:creationId xmlns:a16="http://schemas.microsoft.com/office/drawing/2014/main" id="{0FFF432B-7F01-91AD-9875-877C863F98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315086" rIns="0" bIns="0" rtlCol="0">
            <a:spAutoFit/>
          </a:bodyPr>
          <a:lstStyle/>
          <a:p>
            <a:pPr marL="12700">
              <a:lnSpc>
                <a:spcPct val="100000"/>
              </a:lnSpc>
              <a:spcBef>
                <a:spcPts val="105"/>
              </a:spcBef>
            </a:pPr>
            <a:r>
              <a:rPr dirty="0"/>
              <a:t>About</a:t>
            </a:r>
            <a:r>
              <a:rPr spc="-65" dirty="0"/>
              <a:t> </a:t>
            </a:r>
            <a:r>
              <a:rPr dirty="0"/>
              <a:t>Our</a:t>
            </a:r>
            <a:r>
              <a:rPr spc="-55" dirty="0"/>
              <a:t> </a:t>
            </a:r>
            <a:r>
              <a:rPr spc="-20" dirty="0"/>
              <a:t>Data</a:t>
            </a:r>
          </a:p>
        </p:txBody>
      </p:sp>
      <p:sp>
        <p:nvSpPr>
          <p:cNvPr id="3" name="object 3"/>
          <p:cNvSpPr txBox="1">
            <a:spLocks noGrp="1"/>
          </p:cNvSpPr>
          <p:nvPr>
            <p:ph sz="half" idx="2"/>
          </p:nvPr>
        </p:nvSpPr>
        <p:spPr>
          <a:xfrm>
            <a:off x="947718" y="1427565"/>
            <a:ext cx="4740910" cy="3688830"/>
          </a:xfrm>
          <a:prstGeom prst="rect">
            <a:avLst/>
          </a:prstGeom>
        </p:spPr>
        <p:txBody>
          <a:bodyPr vert="horz" wrap="square" lIns="0" tIns="13335" rIns="0" bIns="0" rtlCol="0">
            <a:spAutoFit/>
          </a:bodyPr>
          <a:lstStyle/>
          <a:p>
            <a:pPr marL="12700">
              <a:lnSpc>
                <a:spcPct val="100000"/>
              </a:lnSpc>
              <a:spcBef>
                <a:spcPts val="105"/>
              </a:spcBef>
            </a:pPr>
            <a:r>
              <a:rPr sz="2000" spc="-10" dirty="0"/>
              <a:t>Categories:</a:t>
            </a:r>
          </a:p>
          <a:p>
            <a:pPr>
              <a:lnSpc>
                <a:spcPct val="100000"/>
              </a:lnSpc>
              <a:spcBef>
                <a:spcPts val="600"/>
              </a:spcBef>
            </a:pPr>
            <a:endParaRPr sz="2000" spc="-10" dirty="0"/>
          </a:p>
          <a:p>
            <a:pPr marL="12700" marR="5080">
              <a:lnSpc>
                <a:spcPct val="70000"/>
              </a:lnSpc>
            </a:pPr>
            <a:r>
              <a:rPr sz="2000" dirty="0"/>
              <a:t>Things</a:t>
            </a:r>
            <a:r>
              <a:rPr sz="2000" spc="-45" dirty="0"/>
              <a:t> </a:t>
            </a:r>
            <a:r>
              <a:rPr sz="2000" dirty="0"/>
              <a:t>that</a:t>
            </a:r>
            <a:r>
              <a:rPr sz="2000" spc="-50" dirty="0"/>
              <a:t> </a:t>
            </a:r>
            <a:r>
              <a:rPr sz="2000" dirty="0"/>
              <a:t>describe</a:t>
            </a:r>
            <a:r>
              <a:rPr sz="2000" spc="-50" dirty="0"/>
              <a:t> </a:t>
            </a:r>
            <a:r>
              <a:rPr sz="2000" dirty="0"/>
              <a:t>our</a:t>
            </a:r>
            <a:r>
              <a:rPr sz="2000" spc="-40" dirty="0"/>
              <a:t> </a:t>
            </a:r>
            <a:r>
              <a:rPr sz="2000" dirty="0"/>
              <a:t>data.</a:t>
            </a:r>
            <a:r>
              <a:rPr sz="2000" spc="-85" dirty="0"/>
              <a:t> </a:t>
            </a:r>
            <a:r>
              <a:rPr sz="2000" spc="-10" dirty="0"/>
              <a:t>These </a:t>
            </a:r>
            <a:r>
              <a:rPr sz="2000" dirty="0"/>
              <a:t>can</a:t>
            </a:r>
            <a:r>
              <a:rPr sz="2000" spc="-45" dirty="0"/>
              <a:t> </a:t>
            </a:r>
            <a:r>
              <a:rPr sz="2000" dirty="0"/>
              <a:t>help</a:t>
            </a:r>
            <a:r>
              <a:rPr sz="2000" spc="-40" dirty="0"/>
              <a:t> </a:t>
            </a:r>
            <a:r>
              <a:rPr sz="2000" dirty="0"/>
              <a:t>“Group”</a:t>
            </a:r>
            <a:r>
              <a:rPr sz="2000" spc="-20" dirty="0"/>
              <a:t> </a:t>
            </a:r>
            <a:r>
              <a:rPr sz="2000" dirty="0"/>
              <a:t>our</a:t>
            </a:r>
            <a:r>
              <a:rPr sz="2000" spc="-30" dirty="0"/>
              <a:t> </a:t>
            </a:r>
            <a:r>
              <a:rPr sz="2000" dirty="0"/>
              <a:t>data</a:t>
            </a:r>
            <a:r>
              <a:rPr sz="2000" spc="-45" dirty="0"/>
              <a:t> </a:t>
            </a:r>
            <a:r>
              <a:rPr sz="2000" dirty="0"/>
              <a:t>for</a:t>
            </a:r>
            <a:r>
              <a:rPr sz="2000" spc="-30" dirty="0"/>
              <a:t> </a:t>
            </a:r>
            <a:r>
              <a:rPr sz="2000" spc="-10" dirty="0"/>
              <a:t>insights.</a:t>
            </a:r>
            <a:endParaRPr sz="2000" dirty="0"/>
          </a:p>
          <a:p>
            <a:pPr>
              <a:lnSpc>
                <a:spcPct val="100000"/>
              </a:lnSpc>
              <a:spcBef>
                <a:spcPts val="130"/>
              </a:spcBef>
            </a:pPr>
            <a:endParaRPr sz="2000" dirty="0"/>
          </a:p>
          <a:p>
            <a:pPr marL="241300" indent="-228600">
              <a:lnSpc>
                <a:spcPct val="100000"/>
              </a:lnSpc>
              <a:buChar char="•"/>
              <a:tabLst>
                <a:tab pos="241300" algn="l"/>
              </a:tabLst>
            </a:pPr>
            <a:r>
              <a:rPr sz="2000" spc="-20" dirty="0"/>
              <a:t>Date</a:t>
            </a:r>
          </a:p>
          <a:p>
            <a:pPr marL="241300" indent="-228600">
              <a:lnSpc>
                <a:spcPct val="100000"/>
              </a:lnSpc>
              <a:spcBef>
                <a:spcPts val="60"/>
              </a:spcBef>
              <a:buChar char="•"/>
              <a:tabLst>
                <a:tab pos="241300" algn="l"/>
              </a:tabLst>
            </a:pPr>
            <a:r>
              <a:rPr sz="2000" spc="-10" dirty="0"/>
              <a:t>Weekday</a:t>
            </a:r>
          </a:p>
          <a:p>
            <a:pPr marL="241300" indent="-228600">
              <a:lnSpc>
                <a:spcPct val="100000"/>
              </a:lnSpc>
              <a:spcBef>
                <a:spcPts val="70"/>
              </a:spcBef>
              <a:buChar char="•"/>
              <a:tabLst>
                <a:tab pos="241300" algn="l"/>
              </a:tabLst>
            </a:pPr>
            <a:r>
              <a:rPr sz="2000" spc="-10" dirty="0"/>
              <a:t>Location</a:t>
            </a:r>
          </a:p>
          <a:p>
            <a:pPr marL="241300" indent="-228600">
              <a:lnSpc>
                <a:spcPct val="100000"/>
              </a:lnSpc>
              <a:spcBef>
                <a:spcPts val="60"/>
              </a:spcBef>
              <a:buChar char="•"/>
              <a:tabLst>
                <a:tab pos="241300" algn="l"/>
              </a:tabLst>
            </a:pPr>
            <a:r>
              <a:rPr sz="2000" dirty="0"/>
              <a:t>Social</a:t>
            </a:r>
            <a:r>
              <a:rPr sz="2000" spc="-60" dirty="0"/>
              <a:t> </a:t>
            </a:r>
            <a:r>
              <a:rPr sz="2000" dirty="0"/>
              <a:t>Media</a:t>
            </a:r>
            <a:r>
              <a:rPr sz="2000" spc="-50" dirty="0"/>
              <a:t> </a:t>
            </a:r>
            <a:r>
              <a:rPr sz="2000" spc="-20" dirty="0"/>
              <a:t>Posts</a:t>
            </a:r>
          </a:p>
          <a:p>
            <a:pPr marL="241300" indent="-228600">
              <a:lnSpc>
                <a:spcPct val="100000"/>
              </a:lnSpc>
              <a:spcBef>
                <a:spcPts val="60"/>
              </a:spcBef>
              <a:buChar char="•"/>
              <a:tabLst>
                <a:tab pos="241300" algn="l"/>
              </a:tabLst>
            </a:pPr>
            <a:r>
              <a:rPr sz="2000" dirty="0"/>
              <a:t>High</a:t>
            </a:r>
            <a:r>
              <a:rPr sz="2000" spc="-95" dirty="0"/>
              <a:t> </a:t>
            </a:r>
            <a:r>
              <a:rPr sz="2000" spc="-20" dirty="0"/>
              <a:t>Temp</a:t>
            </a:r>
          </a:p>
          <a:p>
            <a:pPr marL="241300" indent="-228600">
              <a:lnSpc>
                <a:spcPct val="100000"/>
              </a:lnSpc>
              <a:spcBef>
                <a:spcPts val="75"/>
              </a:spcBef>
              <a:buChar char="•"/>
              <a:tabLst>
                <a:tab pos="241300" algn="l"/>
              </a:tabLst>
            </a:pPr>
            <a:r>
              <a:rPr sz="2000" spc="-20" dirty="0"/>
              <a:t>Rain</a:t>
            </a:r>
          </a:p>
          <a:p>
            <a:pPr marL="241300" indent="-228600">
              <a:lnSpc>
                <a:spcPct val="100000"/>
              </a:lnSpc>
              <a:spcBef>
                <a:spcPts val="60"/>
              </a:spcBef>
              <a:buChar char="•"/>
              <a:tabLst>
                <a:tab pos="241300" algn="l"/>
              </a:tabLst>
            </a:pPr>
            <a:r>
              <a:rPr sz="2000" dirty="0"/>
              <a:t>Foot</a:t>
            </a:r>
            <a:r>
              <a:rPr sz="2000" spc="-90" dirty="0"/>
              <a:t> </a:t>
            </a:r>
            <a:r>
              <a:rPr sz="2000" spc="-10" dirty="0"/>
              <a:t>Traffic</a:t>
            </a:r>
          </a:p>
        </p:txBody>
      </p:sp>
      <p:sp>
        <p:nvSpPr>
          <p:cNvPr id="4" name="object 4"/>
          <p:cNvSpPr txBox="1"/>
          <p:nvPr/>
        </p:nvSpPr>
        <p:spPr>
          <a:xfrm>
            <a:off x="6503374" y="1427565"/>
            <a:ext cx="928369" cy="422275"/>
          </a:xfrm>
          <a:prstGeom prst="rect">
            <a:avLst/>
          </a:prstGeom>
        </p:spPr>
        <p:txBody>
          <a:bodyPr vert="horz" wrap="square" lIns="0" tIns="13335" rIns="0" bIns="0" rtlCol="0">
            <a:spAutoFit/>
          </a:bodyPr>
          <a:lstStyle/>
          <a:p>
            <a:pPr marL="12700">
              <a:lnSpc>
                <a:spcPct val="100000"/>
              </a:lnSpc>
              <a:spcBef>
                <a:spcPts val="105"/>
              </a:spcBef>
            </a:pPr>
            <a:r>
              <a:rPr sz="2600" spc="-10" dirty="0">
                <a:latin typeface="Arial"/>
                <a:cs typeface="Arial"/>
              </a:rPr>
              <a:t>Facts:</a:t>
            </a:r>
            <a:endParaRPr sz="2600">
              <a:latin typeface="Arial"/>
              <a:cs typeface="Arial"/>
            </a:endParaRPr>
          </a:p>
        </p:txBody>
      </p:sp>
      <p:sp>
        <p:nvSpPr>
          <p:cNvPr id="5" name="object 5"/>
          <p:cNvSpPr txBox="1"/>
          <p:nvPr/>
        </p:nvSpPr>
        <p:spPr>
          <a:xfrm>
            <a:off x="6247830" y="1970235"/>
            <a:ext cx="4963795" cy="2917530"/>
          </a:xfrm>
          <a:prstGeom prst="rect">
            <a:avLst/>
          </a:prstGeom>
        </p:spPr>
        <p:txBody>
          <a:bodyPr vert="horz" wrap="square" lIns="0" tIns="12065" rIns="0" bIns="0" rtlCol="0">
            <a:spAutoFit/>
          </a:bodyPr>
          <a:lstStyle/>
          <a:p>
            <a:pPr marL="12700">
              <a:lnSpc>
                <a:spcPts val="2245"/>
              </a:lnSpc>
              <a:spcBef>
                <a:spcPts val="95"/>
              </a:spcBef>
            </a:pPr>
            <a:r>
              <a:rPr sz="2000" dirty="0">
                <a:latin typeface="Arial"/>
                <a:cs typeface="Arial"/>
              </a:rPr>
              <a:t>The</a:t>
            </a:r>
            <a:r>
              <a:rPr sz="2000" spc="-30" dirty="0">
                <a:latin typeface="Arial"/>
                <a:cs typeface="Arial"/>
              </a:rPr>
              <a:t> </a:t>
            </a:r>
            <a:r>
              <a:rPr sz="2000" dirty="0">
                <a:latin typeface="Arial"/>
                <a:cs typeface="Arial"/>
              </a:rPr>
              <a:t>values</a:t>
            </a:r>
            <a:r>
              <a:rPr sz="2000" spc="-40" dirty="0">
                <a:latin typeface="Arial"/>
                <a:cs typeface="Arial"/>
              </a:rPr>
              <a:t> </a:t>
            </a:r>
            <a:r>
              <a:rPr sz="2000" dirty="0">
                <a:latin typeface="Arial"/>
                <a:cs typeface="Arial"/>
              </a:rPr>
              <a:t>we</a:t>
            </a:r>
            <a:r>
              <a:rPr sz="2000" spc="-45" dirty="0">
                <a:latin typeface="Arial"/>
                <a:cs typeface="Arial"/>
              </a:rPr>
              <a:t> </a:t>
            </a:r>
            <a:r>
              <a:rPr sz="2000" dirty="0">
                <a:latin typeface="Arial"/>
                <a:cs typeface="Arial"/>
              </a:rPr>
              <a:t>care</a:t>
            </a:r>
            <a:r>
              <a:rPr sz="2000" spc="-35" dirty="0">
                <a:latin typeface="Arial"/>
                <a:cs typeface="Arial"/>
              </a:rPr>
              <a:t> </a:t>
            </a:r>
            <a:r>
              <a:rPr sz="2000" dirty="0">
                <a:latin typeface="Arial"/>
                <a:cs typeface="Arial"/>
              </a:rPr>
              <a:t>about</a:t>
            </a:r>
            <a:r>
              <a:rPr sz="2000" spc="-40" dirty="0">
                <a:latin typeface="Arial"/>
                <a:cs typeface="Arial"/>
              </a:rPr>
              <a:t> </a:t>
            </a:r>
            <a:r>
              <a:rPr sz="2000" dirty="0">
                <a:latin typeface="Arial"/>
                <a:cs typeface="Arial"/>
              </a:rPr>
              <a:t>for</a:t>
            </a:r>
            <a:r>
              <a:rPr sz="2000" spc="-35" dirty="0">
                <a:latin typeface="Arial"/>
                <a:cs typeface="Arial"/>
              </a:rPr>
              <a:t> </a:t>
            </a:r>
            <a:r>
              <a:rPr sz="2000" spc="-25" dirty="0">
                <a:latin typeface="Arial"/>
                <a:cs typeface="Arial"/>
              </a:rPr>
              <a:t>our</a:t>
            </a:r>
            <a:endParaRPr sz="2000" dirty="0">
              <a:latin typeface="Arial"/>
              <a:cs typeface="Arial"/>
            </a:endParaRPr>
          </a:p>
          <a:p>
            <a:pPr marL="12700" marR="5080">
              <a:lnSpc>
                <a:spcPct val="70000"/>
              </a:lnSpc>
              <a:spcBef>
                <a:spcPts val="395"/>
              </a:spcBef>
            </a:pPr>
            <a:r>
              <a:rPr sz="2000" dirty="0">
                <a:latin typeface="Arial"/>
                <a:cs typeface="Arial"/>
              </a:rPr>
              <a:t>business</a:t>
            </a:r>
            <a:r>
              <a:rPr sz="2000" spc="-70" dirty="0">
                <a:latin typeface="Arial"/>
                <a:cs typeface="Arial"/>
              </a:rPr>
              <a:t> </a:t>
            </a:r>
            <a:r>
              <a:rPr sz="2000" dirty="0">
                <a:latin typeface="Arial"/>
                <a:cs typeface="Arial"/>
              </a:rPr>
              <a:t>needs.</a:t>
            </a:r>
            <a:r>
              <a:rPr sz="2000" spc="-90" dirty="0">
                <a:latin typeface="Arial"/>
                <a:cs typeface="Arial"/>
              </a:rPr>
              <a:t> </a:t>
            </a:r>
            <a:r>
              <a:rPr sz="2000" dirty="0">
                <a:latin typeface="Arial"/>
                <a:cs typeface="Arial"/>
              </a:rPr>
              <a:t>These</a:t>
            </a:r>
            <a:r>
              <a:rPr sz="2000" spc="-60" dirty="0">
                <a:latin typeface="Arial"/>
                <a:cs typeface="Arial"/>
              </a:rPr>
              <a:t> </a:t>
            </a:r>
            <a:r>
              <a:rPr sz="2000" dirty="0">
                <a:latin typeface="Arial"/>
                <a:cs typeface="Arial"/>
              </a:rPr>
              <a:t>values</a:t>
            </a:r>
            <a:r>
              <a:rPr sz="2000" spc="-50" dirty="0">
                <a:latin typeface="Arial"/>
                <a:cs typeface="Arial"/>
              </a:rPr>
              <a:t> </a:t>
            </a:r>
            <a:r>
              <a:rPr sz="2000" dirty="0">
                <a:latin typeface="Arial"/>
                <a:cs typeface="Arial"/>
              </a:rPr>
              <a:t>are</a:t>
            </a:r>
            <a:r>
              <a:rPr sz="2000" spc="-55" dirty="0">
                <a:latin typeface="Arial"/>
                <a:cs typeface="Arial"/>
              </a:rPr>
              <a:t> </a:t>
            </a:r>
            <a:r>
              <a:rPr sz="2000" spc="-10" dirty="0">
                <a:latin typeface="Arial"/>
                <a:cs typeface="Arial"/>
              </a:rPr>
              <a:t>often summarized.</a:t>
            </a:r>
            <a:endParaRPr sz="2000" dirty="0">
              <a:latin typeface="Arial"/>
              <a:cs typeface="Arial"/>
            </a:endParaRPr>
          </a:p>
          <a:p>
            <a:pPr>
              <a:lnSpc>
                <a:spcPct val="100000"/>
              </a:lnSpc>
              <a:spcBef>
                <a:spcPts val="210"/>
              </a:spcBef>
            </a:pPr>
            <a:endParaRPr sz="2000" dirty="0">
              <a:latin typeface="Arial"/>
              <a:cs typeface="Arial"/>
            </a:endParaRPr>
          </a:p>
          <a:p>
            <a:pPr marL="241300" indent="-228600">
              <a:lnSpc>
                <a:spcPct val="100000"/>
              </a:lnSpc>
              <a:spcBef>
                <a:spcPts val="5"/>
              </a:spcBef>
              <a:buChar char="•"/>
              <a:tabLst>
                <a:tab pos="241300" algn="l"/>
              </a:tabLst>
            </a:pPr>
            <a:r>
              <a:rPr sz="2000" dirty="0">
                <a:latin typeface="Arial"/>
                <a:cs typeface="Arial"/>
              </a:rPr>
              <a:t>Foot</a:t>
            </a:r>
            <a:r>
              <a:rPr sz="2000" spc="-90" dirty="0">
                <a:latin typeface="Arial"/>
                <a:cs typeface="Arial"/>
              </a:rPr>
              <a:t> </a:t>
            </a:r>
            <a:r>
              <a:rPr sz="2000" spc="-10" dirty="0">
                <a:latin typeface="Arial"/>
                <a:cs typeface="Arial"/>
              </a:rPr>
              <a:t>Traffic</a:t>
            </a:r>
            <a:endParaRPr sz="2000" dirty="0">
              <a:latin typeface="Arial"/>
              <a:cs typeface="Arial"/>
            </a:endParaRPr>
          </a:p>
          <a:p>
            <a:pPr marL="241300" indent="-228600">
              <a:lnSpc>
                <a:spcPct val="100000"/>
              </a:lnSpc>
              <a:spcBef>
                <a:spcPts val="60"/>
              </a:spcBef>
              <a:buChar char="•"/>
              <a:tabLst>
                <a:tab pos="241300" algn="l"/>
              </a:tabLst>
            </a:pPr>
            <a:r>
              <a:rPr sz="2000" dirty="0">
                <a:latin typeface="Arial"/>
                <a:cs typeface="Arial"/>
              </a:rPr>
              <a:t>Customer</a:t>
            </a:r>
            <a:r>
              <a:rPr sz="2000" spc="-50" dirty="0">
                <a:latin typeface="Arial"/>
                <a:cs typeface="Arial"/>
              </a:rPr>
              <a:t> </a:t>
            </a:r>
            <a:r>
              <a:rPr sz="2000" spc="-10" dirty="0">
                <a:latin typeface="Arial"/>
                <a:cs typeface="Arial"/>
              </a:rPr>
              <a:t>Count</a:t>
            </a:r>
            <a:endParaRPr sz="2000" dirty="0">
              <a:latin typeface="Arial"/>
              <a:cs typeface="Arial"/>
            </a:endParaRPr>
          </a:p>
          <a:p>
            <a:pPr marL="241300" indent="-228600">
              <a:lnSpc>
                <a:spcPct val="100000"/>
              </a:lnSpc>
              <a:spcBef>
                <a:spcPts val="70"/>
              </a:spcBef>
              <a:buChar char="•"/>
              <a:tabLst>
                <a:tab pos="241300" algn="l"/>
              </a:tabLst>
            </a:pPr>
            <a:r>
              <a:rPr sz="2000" spc="-35" dirty="0">
                <a:latin typeface="Arial"/>
                <a:cs typeface="Arial"/>
              </a:rPr>
              <a:t>Total</a:t>
            </a:r>
            <a:r>
              <a:rPr sz="2000" spc="-140" dirty="0">
                <a:latin typeface="Arial"/>
                <a:cs typeface="Arial"/>
              </a:rPr>
              <a:t> </a:t>
            </a:r>
            <a:r>
              <a:rPr sz="2000" spc="-20" dirty="0">
                <a:latin typeface="Arial"/>
                <a:cs typeface="Arial"/>
              </a:rPr>
              <a:t>Sales</a:t>
            </a:r>
            <a:endParaRPr sz="2000" dirty="0">
              <a:latin typeface="Arial"/>
              <a:cs typeface="Arial"/>
            </a:endParaRPr>
          </a:p>
          <a:p>
            <a:pPr marL="241300" indent="-228600">
              <a:lnSpc>
                <a:spcPts val="2650"/>
              </a:lnSpc>
              <a:spcBef>
                <a:spcPts val="60"/>
              </a:spcBef>
              <a:buChar char="•"/>
              <a:tabLst>
                <a:tab pos="241300" algn="l"/>
              </a:tabLst>
            </a:pPr>
            <a:r>
              <a:rPr sz="2000" dirty="0">
                <a:latin typeface="Arial"/>
                <a:cs typeface="Arial"/>
              </a:rPr>
              <a:t>Customer</a:t>
            </a:r>
            <a:r>
              <a:rPr sz="2000" spc="-50" dirty="0">
                <a:latin typeface="Arial"/>
                <a:cs typeface="Arial"/>
              </a:rPr>
              <a:t> </a:t>
            </a:r>
            <a:r>
              <a:rPr sz="2000" dirty="0">
                <a:latin typeface="Arial"/>
                <a:cs typeface="Arial"/>
              </a:rPr>
              <a:t>Conversion</a:t>
            </a:r>
            <a:r>
              <a:rPr sz="2000" spc="-55" dirty="0">
                <a:latin typeface="Arial"/>
                <a:cs typeface="Arial"/>
              </a:rPr>
              <a:t> </a:t>
            </a:r>
            <a:r>
              <a:rPr sz="2000" spc="-10" dirty="0">
                <a:latin typeface="Arial"/>
                <a:cs typeface="Arial"/>
              </a:rPr>
              <a:t>(*careful</a:t>
            </a:r>
            <a:endParaRPr sz="2000" dirty="0">
              <a:latin typeface="Arial"/>
              <a:cs typeface="Arial"/>
            </a:endParaRPr>
          </a:p>
          <a:p>
            <a:pPr marL="241300" marR="1955800">
              <a:lnSpc>
                <a:spcPct val="70000"/>
              </a:lnSpc>
              <a:spcBef>
                <a:spcPts val="470"/>
              </a:spcBef>
            </a:pPr>
            <a:r>
              <a:rPr sz="2000" dirty="0">
                <a:latin typeface="Arial"/>
                <a:cs typeface="Arial"/>
              </a:rPr>
              <a:t>when</a:t>
            </a:r>
            <a:r>
              <a:rPr sz="2000" spc="-55" dirty="0">
                <a:latin typeface="Arial"/>
                <a:cs typeface="Arial"/>
              </a:rPr>
              <a:t> </a:t>
            </a:r>
            <a:r>
              <a:rPr sz="2000" spc="-10" dirty="0">
                <a:latin typeface="Arial"/>
                <a:cs typeface="Arial"/>
              </a:rPr>
              <a:t>summarizing percentages)</a:t>
            </a:r>
            <a:endParaRPr sz="2000" dirty="0">
              <a:latin typeface="Arial"/>
              <a:cs typeface="Arial"/>
            </a:endParaRPr>
          </a:p>
        </p:txBody>
      </p:sp>
      <p:pic>
        <p:nvPicPr>
          <p:cNvPr id="6" name="Picture 5">
            <a:extLst>
              <a:ext uri="{FF2B5EF4-FFF2-40B4-BE49-F238E27FC236}">
                <a16:creationId xmlns:a16="http://schemas.microsoft.com/office/drawing/2014/main" id="{13228A89-5F71-9CA5-B0ED-7B455C7818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910589" y="3568319"/>
            <a:ext cx="8060055" cy="939800"/>
          </a:xfrm>
          <a:prstGeom prst="rect">
            <a:avLst/>
          </a:prstGeom>
        </p:spPr>
        <p:txBody>
          <a:bodyPr vert="horz" wrap="square" lIns="0" tIns="12700" rIns="0" bIns="0" rtlCol="0">
            <a:spAutoFit/>
          </a:bodyPr>
          <a:lstStyle/>
          <a:p>
            <a:pPr marL="12700">
              <a:lnSpc>
                <a:spcPct val="100000"/>
              </a:lnSpc>
              <a:spcBef>
                <a:spcPts val="100"/>
              </a:spcBef>
              <a:tabLst>
                <a:tab pos="5801360" algn="l"/>
              </a:tabLst>
            </a:pPr>
            <a:r>
              <a:rPr sz="6000" dirty="0"/>
              <a:t>Pivot</a:t>
            </a:r>
            <a:r>
              <a:rPr sz="6000" spc="-345" dirty="0"/>
              <a:t> </a:t>
            </a:r>
            <a:r>
              <a:rPr sz="6000" spc="-635" dirty="0"/>
              <a:t>T</a:t>
            </a:r>
            <a:r>
              <a:rPr sz="6000" spc="30" dirty="0"/>
              <a:t>ables</a:t>
            </a:r>
            <a:r>
              <a:rPr sz="6000" spc="-215" dirty="0"/>
              <a:t> </a:t>
            </a:r>
            <a:r>
              <a:rPr sz="6000" spc="-25" dirty="0"/>
              <a:t>and</a:t>
            </a:r>
            <a:r>
              <a:rPr sz="6000" dirty="0"/>
              <a:t>	</a:t>
            </a:r>
            <a:r>
              <a:rPr sz="6000" spc="-10" dirty="0"/>
              <a:t>Charts</a:t>
            </a:r>
            <a:endParaRPr sz="6000"/>
          </a:p>
        </p:txBody>
      </p:sp>
      <p:pic>
        <p:nvPicPr>
          <p:cNvPr id="3" name="Picture 2">
            <a:extLst>
              <a:ext uri="{FF2B5EF4-FFF2-40B4-BE49-F238E27FC236}">
                <a16:creationId xmlns:a16="http://schemas.microsoft.com/office/drawing/2014/main" id="{39439B92-1B0B-4CEC-6F3A-6EC96D819B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9400" y="6172200"/>
            <a:ext cx="1618403" cy="509797"/>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562C1"/>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150</TotalTime>
  <Words>1820</Words>
  <Application>Microsoft Office PowerPoint</Application>
  <PresentationFormat>Widescreen</PresentationFormat>
  <Paragraphs>292</Paragraphs>
  <Slides>38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Arial</vt:lpstr>
      <vt:lpstr>Calibri</vt:lpstr>
      <vt:lpstr>Times New Roman</vt:lpstr>
      <vt:lpstr>Office Theme</vt:lpstr>
      <vt:lpstr>Excel Data Analysis</vt:lpstr>
      <vt:lpstr>Material Notes</vt:lpstr>
      <vt:lpstr>Outline</vt:lpstr>
      <vt:lpstr>Our Test Data</vt:lpstr>
      <vt:lpstr>Outline</vt:lpstr>
      <vt:lpstr>Our Test Data – Scoop! There It Is!</vt:lpstr>
      <vt:lpstr>Our Test Data – Scoop! There It Is!</vt:lpstr>
      <vt:lpstr>About Our Data</vt:lpstr>
      <vt:lpstr>Pivot Tables and Charts</vt:lpstr>
      <vt:lpstr>Outline</vt:lpstr>
      <vt:lpstr>Pivot Tables and Charts</vt:lpstr>
      <vt:lpstr>What reports may be relevant with our data?</vt:lpstr>
      <vt:lpstr>Pivot Table Creation</vt:lpstr>
      <vt:lpstr>PivotTable Parts</vt:lpstr>
      <vt:lpstr>About Our Data</vt:lpstr>
      <vt:lpstr>Rows and Columns</vt:lpstr>
      <vt:lpstr>Values</vt:lpstr>
      <vt:lpstr>Report 1: Total sales and customers by time and location</vt:lpstr>
      <vt:lpstr>Report 2: Average sales and customers by day of week and location</vt:lpstr>
      <vt:lpstr>Report 3: Average sales by temperature</vt:lpstr>
      <vt:lpstr>Charts</vt:lpstr>
      <vt:lpstr>Bar and Pie Chart Examples</vt:lpstr>
      <vt:lpstr>Stacked Area Chart Example</vt:lpstr>
      <vt:lpstr>Analysis ToolPak</vt:lpstr>
      <vt:lpstr>Outline</vt:lpstr>
      <vt:lpstr>To Enable:</vt:lpstr>
      <vt:lpstr>Analysis Limitations: Text</vt:lpstr>
      <vt:lpstr>Correlation:</vt:lpstr>
      <vt:lpstr>Correlation</vt:lpstr>
      <vt:lpstr>Regression</vt:lpstr>
      <vt:lpstr>Regression</vt:lpstr>
      <vt:lpstr>Regression (R Square: 0.83)</vt:lpstr>
      <vt:lpstr>Descriptive Statistics</vt:lpstr>
      <vt:lpstr>Skewness</vt:lpstr>
      <vt:lpstr>Descriptive Statistics</vt:lpstr>
      <vt:lpstr>Descriptive Statistics</vt:lpstr>
      <vt:lpstr>Actual Data Distribution</vt:lpstr>
      <vt:lpstr>Questions? Answers? Favorite PivotTable Uses?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Excel Data Analysis</dc:title>
  <dc:creator>Benjamin Chamness</dc:creator>
  <cp:lastModifiedBy>Corrigan, Maggie</cp:lastModifiedBy>
  <cp:revision>1</cp:revision>
  <dcterms:created xsi:type="dcterms:W3CDTF">2026-03-19T16:10:06Z</dcterms:created>
  <dcterms:modified xsi:type="dcterms:W3CDTF">2026-03-24T14:01:57Z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2023-02-15T00:00:00Z</vt:filetime>
  </property>
  <property fmtid="{D5CDD505-2E9C-101B-9397-08002B2CF9AE}" pid="3" name="Creator">
    <vt:lpwstr>Acrobat PDFMaker 22 for PowerPoint</vt:lpwstr>
  </property>
  <property fmtid="{D5CDD505-2E9C-101B-9397-08002B2CF9AE}" pid="4" name="LastSaved">
    <vt:filetime>2026-03-19T00:00:00Z</vt:filetime>
  </property>
  <property fmtid="{D5CDD505-2E9C-101B-9397-08002B2CF9AE}" pid="5" name="Producer">
    <vt:lpwstr>Adobe PDF Library 22.3.90</vt:lpwstr>
  </property>
</Properties>
</file>