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67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678" r:id="rId22"/>
    <p:sldId id="679" r:id="rId23"/>
    <p:sldId id="276" r:id="rId24"/>
    <p:sldId id="277" r:id="rId25"/>
    <p:sldId id="278" r:id="rId26"/>
    <p:sldId id="680" r:id="rId27"/>
    <p:sldId id="681" r:id="rId28"/>
    <p:sldId id="279" r:id="rId29"/>
    <p:sldId id="280" r:id="rId30"/>
    <p:sldId id="281" r:id="rId31"/>
    <p:sldId id="682" r:id="rId32"/>
    <p:sldId id="282" r:id="rId33"/>
    <p:sldId id="683" r:id="rId34"/>
    <p:sldId id="6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22EAB-B7E6-4F33-825B-63778E0C9A5D}" v="33" dt="2026-03-09T16:37:06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gan, Maggie" userId="cad34459-c979-4bf5-bc87-860f62c21d45" providerId="ADAL" clId="{4432E653-E446-403C-B8F9-5D60DE06C4B2}"/>
    <pc:docChg chg="modSld">
      <pc:chgData name="Corrigan, Maggie" userId="cad34459-c979-4bf5-bc87-860f62c21d45" providerId="ADAL" clId="{4432E653-E446-403C-B8F9-5D60DE06C4B2}" dt="2026-03-09T16:39:22.585" v="77" actId="962"/>
      <pc:docMkLst>
        <pc:docMk/>
      </pc:docMkLst>
      <pc:sldChg chg="addSp modSp mod">
        <pc:chgData name="Corrigan, Maggie" userId="cad34459-c979-4bf5-bc87-860f62c21d45" providerId="ADAL" clId="{4432E653-E446-403C-B8F9-5D60DE06C4B2}" dt="2026-03-09T16:39:04.713" v="45" actId="27614"/>
        <pc:sldMkLst>
          <pc:docMk/>
          <pc:sldMk cId="1171747149" sldId="256"/>
        </pc:sldMkLst>
        <pc:picChg chg="add mod">
          <ac:chgData name="Corrigan, Maggie" userId="cad34459-c979-4bf5-bc87-860f62c21d45" providerId="ADAL" clId="{4432E653-E446-403C-B8F9-5D60DE06C4B2}" dt="2026-03-09T16:39:04.713" v="45" actId="27614"/>
          <ac:picMkLst>
            <pc:docMk/>
            <pc:sldMk cId="1171747149" sldId="256"/>
            <ac:picMk id="4" creationId="{CFD3549B-315B-691E-6FFB-0342E41A6198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3.529" v="43" actId="962"/>
        <pc:sldMkLst>
          <pc:docMk/>
          <pc:sldMk cId="3484309254" sldId="257"/>
        </pc:sldMkLst>
        <pc:picChg chg="add mod">
          <ac:chgData name="Corrigan, Maggie" userId="cad34459-c979-4bf5-bc87-860f62c21d45" providerId="ADAL" clId="{4432E653-E446-403C-B8F9-5D60DE06C4B2}" dt="2026-03-09T16:39:03.529" v="43" actId="962"/>
          <ac:picMkLst>
            <pc:docMk/>
            <pc:sldMk cId="3484309254" sldId="257"/>
            <ac:picMk id="8" creationId="{264EEA14-00F7-D333-F394-D2AE99E8C0E9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4.534" v="44" actId="962"/>
        <pc:sldMkLst>
          <pc:docMk/>
          <pc:sldMk cId="3493808637" sldId="258"/>
        </pc:sldMkLst>
        <pc:picChg chg="add mod">
          <ac:chgData name="Corrigan, Maggie" userId="cad34459-c979-4bf5-bc87-860f62c21d45" providerId="ADAL" clId="{4432E653-E446-403C-B8F9-5D60DE06C4B2}" dt="2026-03-09T16:39:04.534" v="44" actId="962"/>
          <ac:picMkLst>
            <pc:docMk/>
            <pc:sldMk cId="3493808637" sldId="258"/>
            <ac:picMk id="4" creationId="{ACEC345A-C9ED-6949-E6F2-61EAE2F2EE10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5.031" v="47" actId="962"/>
        <pc:sldMkLst>
          <pc:docMk/>
          <pc:sldMk cId="1205589107" sldId="259"/>
        </pc:sldMkLst>
        <pc:picChg chg="add mod">
          <ac:chgData name="Corrigan, Maggie" userId="cad34459-c979-4bf5-bc87-860f62c21d45" providerId="ADAL" clId="{4432E653-E446-403C-B8F9-5D60DE06C4B2}" dt="2026-03-09T16:39:05.031" v="47" actId="962"/>
          <ac:picMkLst>
            <pc:docMk/>
            <pc:sldMk cId="1205589107" sldId="259"/>
            <ac:picMk id="4" creationId="{D3EEA071-31AA-546E-9B27-20B5C97EECD8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6.804" v="49" actId="962"/>
        <pc:sldMkLst>
          <pc:docMk/>
          <pc:sldMk cId="664460815" sldId="260"/>
        </pc:sldMkLst>
        <pc:picChg chg="add mod">
          <ac:chgData name="Corrigan, Maggie" userId="cad34459-c979-4bf5-bc87-860f62c21d45" providerId="ADAL" clId="{4432E653-E446-403C-B8F9-5D60DE06C4B2}" dt="2026-03-09T16:39:06.804" v="49" actId="962"/>
          <ac:picMkLst>
            <pc:docMk/>
            <pc:sldMk cId="664460815" sldId="260"/>
            <ac:picMk id="4" creationId="{67C69C8C-0517-A856-E0A4-F25D347E9A2C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7.509" v="50" actId="962"/>
        <pc:sldMkLst>
          <pc:docMk/>
          <pc:sldMk cId="2178663794" sldId="262"/>
        </pc:sldMkLst>
        <pc:picChg chg="add mod">
          <ac:chgData name="Corrigan, Maggie" userId="cad34459-c979-4bf5-bc87-860f62c21d45" providerId="ADAL" clId="{4432E653-E446-403C-B8F9-5D60DE06C4B2}" dt="2026-03-09T16:39:07.509" v="50" actId="962"/>
          <ac:picMkLst>
            <pc:docMk/>
            <pc:sldMk cId="2178663794" sldId="262"/>
            <ac:picMk id="4" creationId="{BE22557A-2220-C3EF-6FCE-4BDC647A538D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8.039" v="51" actId="962"/>
        <pc:sldMkLst>
          <pc:docMk/>
          <pc:sldMk cId="3450034277" sldId="263"/>
        </pc:sldMkLst>
        <pc:picChg chg="add mod">
          <ac:chgData name="Corrigan, Maggie" userId="cad34459-c979-4bf5-bc87-860f62c21d45" providerId="ADAL" clId="{4432E653-E446-403C-B8F9-5D60DE06C4B2}" dt="2026-03-09T16:39:08.039" v="51" actId="962"/>
          <ac:picMkLst>
            <pc:docMk/>
            <pc:sldMk cId="3450034277" sldId="263"/>
            <ac:picMk id="4" creationId="{E9E7AC34-0BED-4B10-D384-BCAFDF6D2A02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8.551" v="52" actId="962"/>
        <pc:sldMkLst>
          <pc:docMk/>
          <pc:sldMk cId="319631899" sldId="264"/>
        </pc:sldMkLst>
        <pc:picChg chg="add mod">
          <ac:chgData name="Corrigan, Maggie" userId="cad34459-c979-4bf5-bc87-860f62c21d45" providerId="ADAL" clId="{4432E653-E446-403C-B8F9-5D60DE06C4B2}" dt="2026-03-09T16:39:08.551" v="52" actId="962"/>
          <ac:picMkLst>
            <pc:docMk/>
            <pc:sldMk cId="319631899" sldId="264"/>
            <ac:picMk id="2" creationId="{EC77E506-809F-1043-22C8-122210A85C80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9.154" v="53" actId="962"/>
        <pc:sldMkLst>
          <pc:docMk/>
          <pc:sldMk cId="1124207437" sldId="265"/>
        </pc:sldMkLst>
        <pc:picChg chg="add mod">
          <ac:chgData name="Corrigan, Maggie" userId="cad34459-c979-4bf5-bc87-860f62c21d45" providerId="ADAL" clId="{4432E653-E446-403C-B8F9-5D60DE06C4B2}" dt="2026-03-09T16:39:09.154" v="53" actId="962"/>
          <ac:picMkLst>
            <pc:docMk/>
            <pc:sldMk cId="1124207437" sldId="265"/>
            <ac:picMk id="4" creationId="{BBE33BC0-A6AD-7363-5C8F-EE18FEDD1A9C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9.654" v="54" actId="962"/>
        <pc:sldMkLst>
          <pc:docMk/>
          <pc:sldMk cId="2420165291" sldId="266"/>
        </pc:sldMkLst>
        <pc:picChg chg="add mod">
          <ac:chgData name="Corrigan, Maggie" userId="cad34459-c979-4bf5-bc87-860f62c21d45" providerId="ADAL" clId="{4432E653-E446-403C-B8F9-5D60DE06C4B2}" dt="2026-03-09T16:39:09.654" v="54" actId="962"/>
          <ac:picMkLst>
            <pc:docMk/>
            <pc:sldMk cId="2420165291" sldId="266"/>
            <ac:picMk id="2" creationId="{0605A1D9-AFAB-14EE-4A24-96A768F43BF3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0.286" v="55" actId="962"/>
        <pc:sldMkLst>
          <pc:docMk/>
          <pc:sldMk cId="2715835654" sldId="267"/>
        </pc:sldMkLst>
        <pc:picChg chg="add mod">
          <ac:chgData name="Corrigan, Maggie" userId="cad34459-c979-4bf5-bc87-860f62c21d45" providerId="ADAL" clId="{4432E653-E446-403C-B8F9-5D60DE06C4B2}" dt="2026-03-09T16:39:10.286" v="55" actId="962"/>
          <ac:picMkLst>
            <pc:docMk/>
            <pc:sldMk cId="2715835654" sldId="267"/>
            <ac:picMk id="5" creationId="{2647C8D6-AC55-F970-8DAC-99503896FC1E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0.790" v="56" actId="962"/>
        <pc:sldMkLst>
          <pc:docMk/>
          <pc:sldMk cId="3512352362" sldId="268"/>
        </pc:sldMkLst>
        <pc:picChg chg="add mod">
          <ac:chgData name="Corrigan, Maggie" userId="cad34459-c979-4bf5-bc87-860f62c21d45" providerId="ADAL" clId="{4432E653-E446-403C-B8F9-5D60DE06C4B2}" dt="2026-03-09T16:39:10.790" v="56" actId="962"/>
          <ac:picMkLst>
            <pc:docMk/>
            <pc:sldMk cId="3512352362" sldId="268"/>
            <ac:picMk id="5" creationId="{91E332E5-53B3-F4B2-54A9-FB5D2BFA1881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1.335" v="57" actId="962"/>
        <pc:sldMkLst>
          <pc:docMk/>
          <pc:sldMk cId="4202081118" sldId="269"/>
        </pc:sldMkLst>
        <pc:picChg chg="add mod">
          <ac:chgData name="Corrigan, Maggie" userId="cad34459-c979-4bf5-bc87-860f62c21d45" providerId="ADAL" clId="{4432E653-E446-403C-B8F9-5D60DE06C4B2}" dt="2026-03-09T16:39:11.335" v="57" actId="962"/>
          <ac:picMkLst>
            <pc:docMk/>
            <pc:sldMk cId="4202081118" sldId="269"/>
            <ac:picMk id="5" creationId="{F3D36B98-225E-22C8-B5D4-8E704326B52E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1.878" v="58" actId="962"/>
        <pc:sldMkLst>
          <pc:docMk/>
          <pc:sldMk cId="2244504133" sldId="270"/>
        </pc:sldMkLst>
        <pc:picChg chg="add mod">
          <ac:chgData name="Corrigan, Maggie" userId="cad34459-c979-4bf5-bc87-860f62c21d45" providerId="ADAL" clId="{4432E653-E446-403C-B8F9-5D60DE06C4B2}" dt="2026-03-09T16:39:11.878" v="58" actId="962"/>
          <ac:picMkLst>
            <pc:docMk/>
            <pc:sldMk cId="2244504133" sldId="270"/>
            <ac:picMk id="2" creationId="{283C2D44-279E-590C-F668-4A588D1001D7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2.453" v="59" actId="962"/>
        <pc:sldMkLst>
          <pc:docMk/>
          <pc:sldMk cId="1206576900" sldId="271"/>
        </pc:sldMkLst>
        <pc:picChg chg="add mod">
          <ac:chgData name="Corrigan, Maggie" userId="cad34459-c979-4bf5-bc87-860f62c21d45" providerId="ADAL" clId="{4432E653-E446-403C-B8F9-5D60DE06C4B2}" dt="2026-03-09T16:39:12.453" v="59" actId="962"/>
          <ac:picMkLst>
            <pc:docMk/>
            <pc:sldMk cId="1206576900" sldId="271"/>
            <ac:picMk id="4" creationId="{41F7867C-9292-8148-2388-DDB67FC30AA5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3.063" v="60" actId="962"/>
        <pc:sldMkLst>
          <pc:docMk/>
          <pc:sldMk cId="2372419145" sldId="272"/>
        </pc:sldMkLst>
        <pc:picChg chg="add mod">
          <ac:chgData name="Corrigan, Maggie" userId="cad34459-c979-4bf5-bc87-860f62c21d45" providerId="ADAL" clId="{4432E653-E446-403C-B8F9-5D60DE06C4B2}" dt="2026-03-09T16:39:13.063" v="60" actId="962"/>
          <ac:picMkLst>
            <pc:docMk/>
            <pc:sldMk cId="2372419145" sldId="272"/>
            <ac:picMk id="5" creationId="{871C143E-D115-4540-4AFC-F13324527BD3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3.606" v="61" actId="962"/>
        <pc:sldMkLst>
          <pc:docMk/>
          <pc:sldMk cId="3138185204" sldId="273"/>
        </pc:sldMkLst>
        <pc:picChg chg="add mod">
          <ac:chgData name="Corrigan, Maggie" userId="cad34459-c979-4bf5-bc87-860f62c21d45" providerId="ADAL" clId="{4432E653-E446-403C-B8F9-5D60DE06C4B2}" dt="2026-03-09T16:39:13.606" v="61" actId="962"/>
          <ac:picMkLst>
            <pc:docMk/>
            <pc:sldMk cId="3138185204" sldId="273"/>
            <ac:picMk id="5" creationId="{2825594F-DB83-8BFC-29C5-1DD306B46118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4.158" v="62" actId="962"/>
        <pc:sldMkLst>
          <pc:docMk/>
          <pc:sldMk cId="575748236" sldId="274"/>
        </pc:sldMkLst>
        <pc:picChg chg="add mod">
          <ac:chgData name="Corrigan, Maggie" userId="cad34459-c979-4bf5-bc87-860f62c21d45" providerId="ADAL" clId="{4432E653-E446-403C-B8F9-5D60DE06C4B2}" dt="2026-03-09T16:39:14.158" v="62" actId="962"/>
          <ac:picMkLst>
            <pc:docMk/>
            <pc:sldMk cId="575748236" sldId="274"/>
            <ac:picMk id="5" creationId="{E51E11A2-0E37-D24F-56E2-F6E6F79C4444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4.785" v="63" actId="962"/>
        <pc:sldMkLst>
          <pc:docMk/>
          <pc:sldMk cId="1816622493" sldId="275"/>
        </pc:sldMkLst>
        <pc:picChg chg="add mod">
          <ac:chgData name="Corrigan, Maggie" userId="cad34459-c979-4bf5-bc87-860f62c21d45" providerId="ADAL" clId="{4432E653-E446-403C-B8F9-5D60DE06C4B2}" dt="2026-03-09T16:39:14.785" v="63" actId="962"/>
          <ac:picMkLst>
            <pc:docMk/>
            <pc:sldMk cId="1816622493" sldId="275"/>
            <ac:picMk id="5" creationId="{9DACA034-FD21-3FB8-6E23-520505BE16E2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6.420" v="66" actId="962"/>
        <pc:sldMkLst>
          <pc:docMk/>
          <pc:sldMk cId="2522619411" sldId="276"/>
        </pc:sldMkLst>
        <pc:picChg chg="add mod">
          <ac:chgData name="Corrigan, Maggie" userId="cad34459-c979-4bf5-bc87-860f62c21d45" providerId="ADAL" clId="{4432E653-E446-403C-B8F9-5D60DE06C4B2}" dt="2026-03-09T16:39:16.420" v="66" actId="962"/>
          <ac:picMkLst>
            <pc:docMk/>
            <pc:sldMk cId="2522619411" sldId="276"/>
            <ac:picMk id="5" creationId="{FF53E168-84F3-9625-437C-87CEB6761F66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7.045" v="67" actId="962"/>
        <pc:sldMkLst>
          <pc:docMk/>
          <pc:sldMk cId="617948425" sldId="277"/>
        </pc:sldMkLst>
        <pc:picChg chg="add mod">
          <ac:chgData name="Corrigan, Maggie" userId="cad34459-c979-4bf5-bc87-860f62c21d45" providerId="ADAL" clId="{4432E653-E446-403C-B8F9-5D60DE06C4B2}" dt="2026-03-09T16:39:17.045" v="67" actId="962"/>
          <ac:picMkLst>
            <pc:docMk/>
            <pc:sldMk cId="617948425" sldId="277"/>
            <ac:picMk id="5" creationId="{FB5E014C-CC72-DE38-63AF-6EF17C058A15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7.583" v="68" actId="962"/>
        <pc:sldMkLst>
          <pc:docMk/>
          <pc:sldMk cId="1013688341" sldId="278"/>
        </pc:sldMkLst>
        <pc:picChg chg="add mod">
          <ac:chgData name="Corrigan, Maggie" userId="cad34459-c979-4bf5-bc87-860f62c21d45" providerId="ADAL" clId="{4432E653-E446-403C-B8F9-5D60DE06C4B2}" dt="2026-03-09T16:39:17.583" v="68" actId="962"/>
          <ac:picMkLst>
            <pc:docMk/>
            <pc:sldMk cId="1013688341" sldId="278"/>
            <ac:picMk id="5" creationId="{317E34DE-8774-4447-372B-08DC9FBD5695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9.273" v="71" actId="962"/>
        <pc:sldMkLst>
          <pc:docMk/>
          <pc:sldMk cId="3360304376" sldId="279"/>
        </pc:sldMkLst>
        <pc:picChg chg="add mod">
          <ac:chgData name="Corrigan, Maggie" userId="cad34459-c979-4bf5-bc87-860f62c21d45" providerId="ADAL" clId="{4432E653-E446-403C-B8F9-5D60DE06C4B2}" dt="2026-03-09T16:39:19.273" v="71" actId="962"/>
          <ac:picMkLst>
            <pc:docMk/>
            <pc:sldMk cId="3360304376" sldId="279"/>
            <ac:picMk id="4" creationId="{5254CB4B-F4EC-2FCD-A880-41C67ABFB0D4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9.827" v="72" actId="962"/>
        <pc:sldMkLst>
          <pc:docMk/>
          <pc:sldMk cId="3072863562" sldId="280"/>
        </pc:sldMkLst>
        <pc:picChg chg="add mod">
          <ac:chgData name="Corrigan, Maggie" userId="cad34459-c979-4bf5-bc87-860f62c21d45" providerId="ADAL" clId="{4432E653-E446-403C-B8F9-5D60DE06C4B2}" dt="2026-03-09T16:39:19.827" v="72" actId="962"/>
          <ac:picMkLst>
            <pc:docMk/>
            <pc:sldMk cId="3072863562" sldId="280"/>
            <ac:picMk id="5" creationId="{B06557EA-58B8-8FF6-2B19-515229C21532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20.414" v="73" actId="962"/>
        <pc:sldMkLst>
          <pc:docMk/>
          <pc:sldMk cId="867668080" sldId="281"/>
        </pc:sldMkLst>
        <pc:picChg chg="add mod">
          <ac:chgData name="Corrigan, Maggie" userId="cad34459-c979-4bf5-bc87-860f62c21d45" providerId="ADAL" clId="{4432E653-E446-403C-B8F9-5D60DE06C4B2}" dt="2026-03-09T16:39:20.414" v="73" actId="962"/>
          <ac:picMkLst>
            <pc:docMk/>
            <pc:sldMk cId="867668080" sldId="281"/>
            <ac:picMk id="5" creationId="{F14C0791-D8EC-A71D-F7A5-315C48718D8D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21.471" v="75" actId="962"/>
        <pc:sldMkLst>
          <pc:docMk/>
          <pc:sldMk cId="3227517497" sldId="282"/>
        </pc:sldMkLst>
        <pc:picChg chg="add mod">
          <ac:chgData name="Corrigan, Maggie" userId="cad34459-c979-4bf5-bc87-860f62c21d45" providerId="ADAL" clId="{4432E653-E446-403C-B8F9-5D60DE06C4B2}" dt="2026-03-09T16:39:21.471" v="75" actId="962"/>
          <ac:picMkLst>
            <pc:docMk/>
            <pc:sldMk cId="3227517497" sldId="282"/>
            <ac:picMk id="5" creationId="{2806050B-8CCD-C8C9-E287-D8F8474D83FB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06.235" v="48" actId="962"/>
        <pc:sldMkLst>
          <pc:docMk/>
          <pc:sldMk cId="3755765388" sldId="677"/>
        </pc:sldMkLst>
        <pc:picChg chg="add mod">
          <ac:chgData name="Corrigan, Maggie" userId="cad34459-c979-4bf5-bc87-860f62c21d45" providerId="ADAL" clId="{4432E653-E446-403C-B8F9-5D60DE06C4B2}" dt="2026-03-09T16:39:06.235" v="48" actId="962"/>
          <ac:picMkLst>
            <pc:docMk/>
            <pc:sldMk cId="3755765388" sldId="677"/>
            <ac:picMk id="2" creationId="{1C29DCF1-5ABD-860D-B0A9-560F5F17C387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5.347" v="64" actId="962"/>
        <pc:sldMkLst>
          <pc:docMk/>
          <pc:sldMk cId="532773461" sldId="678"/>
        </pc:sldMkLst>
        <pc:picChg chg="add mod">
          <ac:chgData name="Corrigan, Maggie" userId="cad34459-c979-4bf5-bc87-860f62c21d45" providerId="ADAL" clId="{4432E653-E446-403C-B8F9-5D60DE06C4B2}" dt="2026-03-09T16:39:15.347" v="64" actId="962"/>
          <ac:picMkLst>
            <pc:docMk/>
            <pc:sldMk cId="532773461" sldId="678"/>
            <ac:picMk id="2" creationId="{9C5FBEF7-DCED-2501-1F86-78CAC0C209C8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5.870" v="65" actId="962"/>
        <pc:sldMkLst>
          <pc:docMk/>
          <pc:sldMk cId="866563013" sldId="679"/>
        </pc:sldMkLst>
        <pc:picChg chg="add mod">
          <ac:chgData name="Corrigan, Maggie" userId="cad34459-c979-4bf5-bc87-860f62c21d45" providerId="ADAL" clId="{4432E653-E446-403C-B8F9-5D60DE06C4B2}" dt="2026-03-09T16:39:15.870" v="65" actId="962"/>
          <ac:picMkLst>
            <pc:docMk/>
            <pc:sldMk cId="866563013" sldId="679"/>
            <ac:picMk id="4" creationId="{97936314-6A70-5EA7-2B23-A9FA0D3B9EF7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8.152" v="69" actId="962"/>
        <pc:sldMkLst>
          <pc:docMk/>
          <pc:sldMk cId="3829465434" sldId="680"/>
        </pc:sldMkLst>
        <pc:picChg chg="add mod">
          <ac:chgData name="Corrigan, Maggie" userId="cad34459-c979-4bf5-bc87-860f62c21d45" providerId="ADAL" clId="{4432E653-E446-403C-B8F9-5D60DE06C4B2}" dt="2026-03-09T16:39:18.152" v="69" actId="962"/>
          <ac:picMkLst>
            <pc:docMk/>
            <pc:sldMk cId="3829465434" sldId="680"/>
            <ac:picMk id="2" creationId="{DC2DF99D-D70F-E3F5-E04E-172A66639CD5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18.717" v="70" actId="962"/>
        <pc:sldMkLst>
          <pc:docMk/>
          <pc:sldMk cId="3382583857" sldId="681"/>
        </pc:sldMkLst>
        <pc:picChg chg="add mod">
          <ac:chgData name="Corrigan, Maggie" userId="cad34459-c979-4bf5-bc87-860f62c21d45" providerId="ADAL" clId="{4432E653-E446-403C-B8F9-5D60DE06C4B2}" dt="2026-03-09T16:39:18.717" v="70" actId="962"/>
          <ac:picMkLst>
            <pc:docMk/>
            <pc:sldMk cId="3382583857" sldId="681"/>
            <ac:picMk id="2" creationId="{7A8260A0-9BAA-28FE-1741-1373574EC703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20.938" v="74" actId="962"/>
        <pc:sldMkLst>
          <pc:docMk/>
          <pc:sldMk cId="1658876781" sldId="682"/>
        </pc:sldMkLst>
        <pc:picChg chg="add mod">
          <ac:chgData name="Corrigan, Maggie" userId="cad34459-c979-4bf5-bc87-860f62c21d45" providerId="ADAL" clId="{4432E653-E446-403C-B8F9-5D60DE06C4B2}" dt="2026-03-09T16:39:20.938" v="74" actId="962"/>
          <ac:picMkLst>
            <pc:docMk/>
            <pc:sldMk cId="1658876781" sldId="682"/>
            <ac:picMk id="2" creationId="{59BCE1B0-6DCF-8CB3-E66F-2CAFEE2526CE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22.012" v="76" actId="962"/>
        <pc:sldMkLst>
          <pc:docMk/>
          <pc:sldMk cId="855811684" sldId="683"/>
        </pc:sldMkLst>
        <pc:picChg chg="add mod">
          <ac:chgData name="Corrigan, Maggie" userId="cad34459-c979-4bf5-bc87-860f62c21d45" providerId="ADAL" clId="{4432E653-E446-403C-B8F9-5D60DE06C4B2}" dt="2026-03-09T16:39:22.012" v="76" actId="962"/>
          <ac:picMkLst>
            <pc:docMk/>
            <pc:sldMk cId="855811684" sldId="683"/>
            <ac:picMk id="2" creationId="{2DEB6C51-B314-BF47-4BB9-C7CAC449AE16}"/>
          </ac:picMkLst>
        </pc:picChg>
      </pc:sldChg>
      <pc:sldChg chg="addSp modSp mod">
        <pc:chgData name="Corrigan, Maggie" userId="cad34459-c979-4bf5-bc87-860f62c21d45" providerId="ADAL" clId="{4432E653-E446-403C-B8F9-5D60DE06C4B2}" dt="2026-03-09T16:39:22.585" v="77" actId="962"/>
        <pc:sldMkLst>
          <pc:docMk/>
          <pc:sldMk cId="1960904442" sldId="684"/>
        </pc:sldMkLst>
        <pc:picChg chg="add mod">
          <ac:chgData name="Corrigan, Maggie" userId="cad34459-c979-4bf5-bc87-860f62c21d45" providerId="ADAL" clId="{4432E653-E446-403C-B8F9-5D60DE06C4B2}" dt="2026-03-09T16:39:22.585" v="77" actId="962"/>
          <ac:picMkLst>
            <pc:docMk/>
            <pc:sldMk cId="1960904442" sldId="684"/>
            <ac:picMk id="4" creationId="{E28DBFA1-2AE0-D55C-1D03-4B2BE628C8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1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1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42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7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3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A887-200A-6E32-B6B8-03D6D09E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67EB-F33E-12C2-CA9C-F150A0EC9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FA99A-80AE-E641-4767-B1CCBB71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5F60-A463-5CB8-88C1-39655421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D939-105A-09CF-9FBD-0EF7F6B3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B20A-3E94-4E5D-B432-FCE5C78A654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B6D720-2DED-4D4B-B29F-F6F7A6F13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depts.ttu.edu/itts/training/shortcourses/handouts.php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B4BC-09FF-36DE-8A9B-0B6E3CF8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Excel Functions and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ADFE-D025-F3C4-4C4D-F9123325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800371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Jacob Crowder | Enterprise Systems Analyst</a:t>
            </a:r>
          </a:p>
          <a:p>
            <a:pPr>
              <a:buClrTx/>
            </a:pPr>
            <a:r>
              <a:rPr lang="en-US" dirty="0"/>
              <a:t>ITEE Advanced Computing</a:t>
            </a:r>
          </a:p>
          <a:p>
            <a:pPr>
              <a:buClrTx/>
            </a:pPr>
            <a:r>
              <a:rPr lang="en-US" dirty="0"/>
              <a:t>Texas Tech University Short Courses</a:t>
            </a:r>
          </a:p>
        </p:txBody>
      </p:sp>
      <p:pic>
        <p:nvPicPr>
          <p:cNvPr id="4" name="Picture 3" descr="Logo of Texas Tech University featuring a large double T in red, black, and white colors. The text &quot;Texas Tech University&quot; appears to the right of the logo in black font.&#10;&#10;AI-generated content may be incorrect.">
            <a:extLst>
              <a:ext uri="{FF2B5EF4-FFF2-40B4-BE49-F238E27FC236}">
                <a16:creationId xmlns:a16="http://schemas.microsoft.com/office/drawing/2014/main" id="{CFD3549B-315B-691E-6FFB-0342E41A6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44" y="84854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ABB7-6C00-442E-6600-8A47D5A5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Functions To Manipulate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C99B-1323-3562-2F68-F8BB8B427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400" dirty="0"/>
              <a:t>Left</a:t>
            </a:r>
          </a:p>
          <a:p>
            <a:pPr>
              <a:buClrTx/>
            </a:pPr>
            <a:r>
              <a:rPr lang="en-US" sz="2400" dirty="0"/>
              <a:t>Right</a:t>
            </a:r>
          </a:p>
          <a:p>
            <a:pPr>
              <a:buClrTx/>
            </a:pPr>
            <a:r>
              <a:rPr lang="en-US" sz="2400" dirty="0"/>
              <a:t>Mid</a:t>
            </a:r>
          </a:p>
          <a:p>
            <a:pPr>
              <a:buClrTx/>
            </a:pPr>
            <a:r>
              <a:rPr lang="en-US" sz="2400" dirty="0"/>
              <a:t>Concatenate</a:t>
            </a:r>
          </a:p>
          <a:p>
            <a:pPr>
              <a:buClrTx/>
            </a:pPr>
            <a:r>
              <a:rPr lang="en-US" sz="2400" dirty="0"/>
              <a:t>Substitute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33BC0-A6AD-7363-5C8F-EE18FEDD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76326-2037-597A-A89C-29FE2DF5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Left and Right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745D1-F74E-35C2-2C11-00C55772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225" y="1781898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/>
              <a:t>Return some number of characters from the left/right of a string. </a:t>
            </a:r>
          </a:p>
          <a:p>
            <a:pPr>
              <a:buClrTx/>
            </a:pPr>
            <a:r>
              <a:rPr lang="en-US" dirty="0"/>
              <a:t> </a:t>
            </a:r>
            <a:r>
              <a:rPr lang="en-US" b="1" dirty="0"/>
              <a:t>Examples and Syntax: </a:t>
            </a:r>
          </a:p>
          <a:p>
            <a:pPr lvl="1">
              <a:buClrTx/>
            </a:pPr>
            <a:r>
              <a:rPr lang="en-US" dirty="0"/>
              <a:t>=left( [string] , [number of characters] ) </a:t>
            </a:r>
          </a:p>
          <a:p>
            <a:pPr lvl="1">
              <a:buClrTx/>
            </a:pPr>
            <a:r>
              <a:rPr lang="en-US" dirty="0"/>
              <a:t>=right( [string] , [number of characters] )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F632DD-771D-F129-BF1C-F2E4C1B0C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71242"/>
              </p:ext>
            </p:extLst>
          </p:nvPr>
        </p:nvGraphicFramePr>
        <p:xfrm>
          <a:off x="677334" y="3578796"/>
          <a:ext cx="8596668" cy="20838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80266">
                  <a:extLst>
                    <a:ext uri="{9D8B030D-6E8A-4147-A177-3AD203B41FA5}">
                      <a16:colId xmlns:a16="http://schemas.microsoft.com/office/drawing/2014/main" val="1548518721"/>
                    </a:ext>
                  </a:extLst>
                </a:gridCol>
                <a:gridCol w="5616402">
                  <a:extLst>
                    <a:ext uri="{9D8B030D-6E8A-4147-A177-3AD203B41FA5}">
                      <a16:colId xmlns:a16="http://schemas.microsoft.com/office/drawing/2014/main" val="4238791733"/>
                    </a:ext>
                  </a:extLst>
                </a:gridCol>
              </a:tblGrid>
              <a:tr h="481265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80390"/>
                  </a:ext>
                </a:extLst>
              </a:tr>
              <a:tr h="481265">
                <a:tc>
                  <a:txBody>
                    <a:bodyPr/>
                    <a:lstStyle/>
                    <a:p>
                      <a:r>
                        <a:rPr lang="en-US" dirty="0"/>
                        <a:t>=left( "ENGL 1301" , 4 )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82008"/>
                  </a:ext>
                </a:extLst>
              </a:tr>
              <a:tr h="481265">
                <a:tc>
                  <a:txBody>
                    <a:bodyPr/>
                    <a:lstStyle/>
                    <a:p>
                      <a:r>
                        <a:rPr lang="en-US" dirty="0"/>
                        <a:t>=right( "R12345678" , 8 )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2345678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072382"/>
                  </a:ext>
                </a:extLst>
              </a:tr>
              <a:tr h="481265">
                <a:tc>
                  <a:txBody>
                    <a:bodyPr/>
                    <a:lstStyle/>
                    <a:p>
                      <a:r>
                        <a:rPr lang="en-US" dirty="0"/>
                        <a:t>=left( B2 , 2 )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Outputs as whatever the first 2 characters are from 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625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05A1D9-AFAB-14EE-4A24-96A768F4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6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481D-3C86-789B-84C7-A51E5F12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1E7C4-B18A-45B6-B259-189BC656F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Return some number of characters from the middle of a string.</a:t>
            </a:r>
          </a:p>
          <a:p>
            <a:pPr>
              <a:buClrTx/>
            </a:pPr>
            <a:r>
              <a:rPr lang="en-US" dirty="0"/>
              <a:t>Examples and Syntax:</a:t>
            </a:r>
          </a:p>
          <a:p>
            <a:pPr lvl="1">
              <a:buClrTx/>
            </a:pPr>
            <a:r>
              <a:rPr lang="en-US" dirty="0"/>
              <a:t>=mid( [string] , [starting character number] , [number of characters] )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C9041B-66C3-6E46-482E-6384B8F27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74305"/>
              </p:ext>
            </p:extLst>
          </p:nvPr>
        </p:nvGraphicFramePr>
        <p:xfrm>
          <a:off x="677334" y="3544715"/>
          <a:ext cx="8128000" cy="1752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42166">
                  <a:extLst>
                    <a:ext uri="{9D8B030D-6E8A-4147-A177-3AD203B41FA5}">
                      <a16:colId xmlns:a16="http://schemas.microsoft.com/office/drawing/2014/main" val="2490690923"/>
                    </a:ext>
                  </a:extLst>
                </a:gridCol>
                <a:gridCol w="5185834">
                  <a:extLst>
                    <a:ext uri="{9D8B030D-6E8A-4147-A177-3AD203B41FA5}">
                      <a16:colId xmlns:a16="http://schemas.microsoft.com/office/drawing/2014/main" val="53848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8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=mid( "ABCDEFG" , 2 , 3 )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7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=mid( "BL-0123a" , 4 , 4 )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=mid( A2 , B2 , C2 )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Outputs characters from A2, starting at the value of B2 and ending after C2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245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647C8D6-AC55-F970-8DAC-99503896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C574-E6C2-E799-5113-B880321B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Concatenate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357B-1BD5-825B-3A08-A0A3EF1E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467729"/>
            <a:ext cx="8596668" cy="4268833"/>
          </a:xfrm>
        </p:spPr>
        <p:txBody>
          <a:bodyPr/>
          <a:lstStyle/>
          <a:p>
            <a:pPr>
              <a:buClrTx/>
            </a:pPr>
            <a:r>
              <a:rPr lang="en-US" dirty="0"/>
              <a:t>Combine 2 or more strings of data </a:t>
            </a:r>
          </a:p>
          <a:p>
            <a:pPr>
              <a:buClrTx/>
            </a:pPr>
            <a:r>
              <a:rPr lang="en-US" dirty="0"/>
              <a:t>Can be shortened to </a:t>
            </a:r>
            <a:r>
              <a:rPr lang="en-US" b="1" dirty="0" err="1"/>
              <a:t>concat</a:t>
            </a:r>
            <a:endParaRPr lang="en-US" dirty="0"/>
          </a:p>
          <a:p>
            <a:pPr>
              <a:buClrTx/>
            </a:pPr>
            <a:r>
              <a:rPr lang="en-US" dirty="0"/>
              <a:t>An ampersand (</a:t>
            </a:r>
            <a:r>
              <a:rPr lang="en-US" b="1" dirty="0"/>
              <a:t>&amp;</a:t>
            </a:r>
            <a:r>
              <a:rPr lang="en-US" dirty="0"/>
              <a:t>) can be used in place of the </a:t>
            </a:r>
            <a:r>
              <a:rPr lang="en-US" dirty="0" err="1"/>
              <a:t>concat</a:t>
            </a:r>
            <a:r>
              <a:rPr lang="en-US" dirty="0"/>
              <a:t> function</a:t>
            </a:r>
          </a:p>
          <a:p>
            <a:pPr>
              <a:buClrTx/>
            </a:pPr>
            <a:r>
              <a:rPr lang="en-US" dirty="0"/>
              <a:t>Examples and Syntax</a:t>
            </a:r>
          </a:p>
          <a:p>
            <a:pPr lvl="1">
              <a:buClrTx/>
            </a:pPr>
            <a:r>
              <a:rPr lang="en-US" dirty="0"/>
              <a:t>=concatenate( [string1] , [string2] , [string3] , ... , [</a:t>
            </a:r>
            <a:r>
              <a:rPr lang="en-US" dirty="0" err="1"/>
              <a:t>stringN</a:t>
            </a:r>
            <a:r>
              <a:rPr lang="en-US" dirty="0"/>
              <a:t>] )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D223DA-F04F-EB26-82F8-6F82BA8F8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80924"/>
              </p:ext>
            </p:extLst>
          </p:nvPr>
        </p:nvGraphicFramePr>
        <p:xfrm>
          <a:off x="372534" y="3429000"/>
          <a:ext cx="8409516" cy="2494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204758">
                  <a:extLst>
                    <a:ext uri="{9D8B030D-6E8A-4147-A177-3AD203B41FA5}">
                      <a16:colId xmlns:a16="http://schemas.microsoft.com/office/drawing/2014/main" val="2117562020"/>
                    </a:ext>
                  </a:extLst>
                </a:gridCol>
                <a:gridCol w="4204758">
                  <a:extLst>
                    <a:ext uri="{9D8B030D-6E8A-4147-A177-3AD203B41FA5}">
                      <a16:colId xmlns:a16="http://schemas.microsoft.com/office/drawing/2014/main" val="1420436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8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=concatenate ("Ben", " ", "Chamness")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 Chamness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4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=concatenate ("Chamness", ", ", "Ben")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Chamness, 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=concatenate ("Your balance is ", B2)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"Your balance is " followed by whatever value is in B2.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6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concat</a:t>
                      </a:r>
                      <a:r>
                        <a:rPr lang="en-US" dirty="0"/>
                        <a:t>(“Hello”, “ “, “World”)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Hello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0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=“Hello” &amp; ” “ &amp; ”World”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Hello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643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1E332E5-53B3-F4B2-54A9-FB5D2BFA1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5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8FE6-3AF6-8218-25A4-B6A08DCD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0862B-99BB-4808-C969-72654501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Replace part of a string with a new value</a:t>
            </a:r>
          </a:p>
          <a:p>
            <a:pPr lvl="1">
              <a:buClrTx/>
            </a:pPr>
            <a:r>
              <a:rPr lang="en-US" dirty="0"/>
              <a:t>=substitute( [text] , [text to replace] , [new text] 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4F4FB9-E8CB-F60D-1ED5-2BD249A82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78969"/>
              </p:ext>
            </p:extLst>
          </p:nvPr>
        </p:nvGraphicFramePr>
        <p:xfrm>
          <a:off x="527050" y="3332278"/>
          <a:ext cx="7073900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83150">
                  <a:extLst>
                    <a:ext uri="{9D8B030D-6E8A-4147-A177-3AD203B41FA5}">
                      <a16:colId xmlns:a16="http://schemas.microsoft.com/office/drawing/2014/main" val="43898219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09449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=substitute( "BL-0123a" ,"BL-" , "Bledsoe 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Bledsoe 0123a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5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=substitute ( "ENGL 1301" , "ENGL", "English"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1301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385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D36B98-225E-22C8-B5D4-8E704326B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8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685D6-58A4-EFDB-C717-DFB74DE6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84" y="276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Let’s Try It!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C2D44-279E-590C-F668-4A588D100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4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2C83-6496-A971-AF67-959EE58A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Functions To Manipulate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B478D-273B-6040-A4B3-4C05827B5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Today, Now</a:t>
            </a:r>
          </a:p>
          <a:p>
            <a:pPr>
              <a:buClrTx/>
            </a:pPr>
            <a:r>
              <a:rPr lang="en-US" dirty="0"/>
              <a:t> Month, Day, Year, Hour, Minute, Second </a:t>
            </a:r>
          </a:p>
          <a:p>
            <a:pPr>
              <a:buClrTx/>
            </a:pPr>
            <a:r>
              <a:rPr lang="en-US" dirty="0" err="1"/>
              <a:t>DateDif</a:t>
            </a:r>
            <a:r>
              <a:rPr lang="en-US" dirty="0"/>
              <a:t> </a:t>
            </a:r>
          </a:p>
          <a:p>
            <a:pPr>
              <a:buClrTx/>
            </a:pPr>
            <a:r>
              <a:rPr lang="en-US" dirty="0" err="1"/>
              <a:t>NetWorkDays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7867C-9292-8148-2388-DDB67FC3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FC38-7CD2-63C4-6897-F288D763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Today,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B6F2-8532-786C-1868-34C14FF83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Returns the current date (</a:t>
            </a:r>
            <a:r>
              <a:rPr lang="en-US" b="1" dirty="0"/>
              <a:t>today</a:t>
            </a:r>
            <a:r>
              <a:rPr lang="en-US" dirty="0"/>
              <a:t>) or the current date and time (</a:t>
            </a:r>
            <a:r>
              <a:rPr lang="en-US" b="1" dirty="0"/>
              <a:t>now</a:t>
            </a:r>
            <a:r>
              <a:rPr lang="en-US" dirty="0"/>
              <a:t>) </a:t>
            </a:r>
          </a:p>
          <a:p>
            <a:pPr>
              <a:buClrTx/>
            </a:pPr>
            <a:r>
              <a:rPr lang="en-US" dirty="0"/>
              <a:t>Syntax and Examples:</a:t>
            </a:r>
          </a:p>
          <a:p>
            <a:pPr lvl="1">
              <a:buClrTx/>
            </a:pPr>
            <a:r>
              <a:rPr lang="en-US" dirty="0"/>
              <a:t>=today()</a:t>
            </a:r>
          </a:p>
          <a:p>
            <a:pPr lvl="1">
              <a:buClrTx/>
            </a:pPr>
            <a:r>
              <a:rPr lang="en-US" dirty="0"/>
              <a:t>=now()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3AA689-CE1C-94C9-67C2-C5E4BF7CF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53932"/>
              </p:ext>
            </p:extLst>
          </p:nvPr>
        </p:nvGraphicFramePr>
        <p:xfrm>
          <a:off x="677334" y="3939116"/>
          <a:ext cx="8128000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42306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5625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7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=today()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4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=now()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778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1C143E-D115-4540-4AFC-F13324527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476A-A71D-DE09-E93D-3EF88850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Parts of a date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(Year, Month, Day, Hour, Minute, Second)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CF8AD-61E5-8010-B278-3DE08F8D2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Return the given component of a date, time, or date and time.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92540F-6BF5-FFB2-C316-B4F558A3A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40732"/>
              </p:ext>
            </p:extLst>
          </p:nvPr>
        </p:nvGraphicFramePr>
        <p:xfrm>
          <a:off x="677334" y="2785663"/>
          <a:ext cx="8128000" cy="2595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79208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232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5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=month( "3/1/2026 15:51:25"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70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=day( "3/1/2026 15:51:25"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6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=year( "3/1/2026 15:51:25"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2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=hour( "3/1/2026 15:51:25"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57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=minute( "3/1/2026 15:51:25"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=second(“3/1/2026 15:51:25”)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73896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25594F-DB83-8BFC-29C5-1DD306B46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967C-DD09-DD21-BC7C-F222E5B1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DateDif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72A8C-AE98-203C-21AA-01035719D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Calculate the difference between two dates in the unit specified </a:t>
            </a:r>
          </a:p>
          <a:p>
            <a:pPr lvl="1">
              <a:buClrTx/>
            </a:pPr>
            <a:r>
              <a:rPr lang="en-US" dirty="0"/>
              <a:t>=</a:t>
            </a:r>
            <a:r>
              <a:rPr lang="en-US" dirty="0" err="1"/>
              <a:t>datedif</a:t>
            </a:r>
            <a:r>
              <a:rPr lang="en-US" dirty="0"/>
              <a:t>( [start date] , [end date] , [unit ( "Y" , "M" , or "D")] 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F61AA4-4AB0-A83C-3B71-D5885964F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59147"/>
              </p:ext>
            </p:extLst>
          </p:nvPr>
        </p:nvGraphicFramePr>
        <p:xfrm>
          <a:off x="677334" y="3333750"/>
          <a:ext cx="8128000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999566">
                  <a:extLst>
                    <a:ext uri="{9D8B030D-6E8A-4147-A177-3AD203B41FA5}">
                      <a16:colId xmlns:a16="http://schemas.microsoft.com/office/drawing/2014/main" val="1864939705"/>
                    </a:ext>
                  </a:extLst>
                </a:gridCol>
                <a:gridCol w="3128434">
                  <a:extLst>
                    <a:ext uri="{9D8B030D-6E8A-4147-A177-3AD203B41FA5}">
                      <a16:colId xmlns:a16="http://schemas.microsoft.com/office/drawing/2014/main" val="2230959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1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datedif</a:t>
                      </a:r>
                      <a:r>
                        <a:rPr lang="en-US" dirty="0"/>
                        <a:t>(“3/1/2026” , “3/1/2027”, “D”)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4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=</a:t>
                      </a:r>
                      <a:r>
                        <a:rPr lang="en-US" dirty="0" err="1"/>
                        <a:t>datedif</a:t>
                      </a:r>
                      <a:r>
                        <a:rPr lang="en-US" dirty="0"/>
                        <a:t>(“3/1/2026” , “3/1/2027”, “M”)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0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=</a:t>
                      </a:r>
                      <a:r>
                        <a:rPr lang="en-US" dirty="0" err="1"/>
                        <a:t>datedif</a:t>
                      </a:r>
                      <a:r>
                        <a:rPr lang="en-US" dirty="0"/>
                        <a:t>(“3/1/2026” , “3/1/2027”, “Y”)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558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51E11A2-0E37-D24F-56E2-F6E6F79C4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131B-0A39-A30F-7FE4-720E7207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to locate this presentation and sample data handout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A6E7B-3002-EE96-7581-4FDF1915E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depts.ttu.edu/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itts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/training/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shortcourses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handouts.php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18394E-9663-1AA6-9776-ECE5782E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76270" y="2585376"/>
            <a:ext cx="3267710" cy="3743325"/>
            <a:chOff x="0" y="0"/>
            <a:chExt cx="3268218" cy="37437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5B6703-4805-C45D-CF33-5ECFE271FF3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1841" y="0"/>
              <a:ext cx="2906267" cy="3743706"/>
            </a:xfrm>
            <a:prstGeom prst="rect">
              <a:avLst/>
            </a:prstGeom>
          </p:spPr>
        </p:pic>
        <p:sp>
          <p:nvSpPr>
            <p:cNvPr id="6" name="Shape 25">
              <a:extLst>
                <a:ext uri="{FF2B5EF4-FFF2-40B4-BE49-F238E27FC236}">
                  <a16:creationId xmlns:a16="http://schemas.microsoft.com/office/drawing/2014/main" id="{228BE24F-3A25-1C6D-572B-8A0FFA55F901}"/>
                </a:ext>
              </a:extLst>
            </p:cNvPr>
            <p:cNvSpPr/>
            <p:nvPr/>
          </p:nvSpPr>
          <p:spPr>
            <a:xfrm>
              <a:off x="0" y="2652903"/>
              <a:ext cx="3268218" cy="618744"/>
            </a:xfrm>
            <a:custGeom>
              <a:avLst/>
              <a:gdLst/>
              <a:ahLst/>
              <a:cxnLst/>
              <a:rect l="0" t="0" r="0" b="0"/>
              <a:pathLst>
                <a:path w="3268218" h="618744">
                  <a:moveTo>
                    <a:pt x="0" y="618744"/>
                  </a:moveTo>
                  <a:lnTo>
                    <a:pt x="3268218" y="618744"/>
                  </a:lnTo>
                  <a:lnTo>
                    <a:pt x="3268218" y="0"/>
                  </a:lnTo>
                  <a:lnTo>
                    <a:pt x="0" y="0"/>
                  </a:lnTo>
                  <a:close/>
                </a:path>
              </a:pathLst>
            </a:custGeom>
            <a:ln w="57150" cap="flat">
              <a:miter lim="101600"/>
            </a:ln>
          </p:spPr>
          <p:style>
            <a:lnRef idx="1">
              <a:srgbClr val="C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64EEA14-00F7-D333-F394-D2AE99E8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4CDC-6D3A-4FEE-5F68-63FF3FCC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NetWorkDays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F085E-CD65-A7A9-4851-ED75BA12B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Returns the number of workdays between two dates. </a:t>
            </a:r>
          </a:p>
          <a:p>
            <a:pPr lvl="1">
              <a:buClrTx/>
            </a:pPr>
            <a:r>
              <a:rPr lang="en-US" dirty="0"/>
              <a:t>=</a:t>
            </a:r>
            <a:r>
              <a:rPr lang="en-US" dirty="0" err="1"/>
              <a:t>networkdays</a:t>
            </a:r>
            <a:r>
              <a:rPr lang="en-US" dirty="0"/>
              <a:t>( [start date] , [end date] , [Optional: Range of Holidays] 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20038C-5E2A-1762-C8A6-FB3C05856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83670"/>
              </p:ext>
            </p:extLst>
          </p:nvPr>
        </p:nvGraphicFramePr>
        <p:xfrm>
          <a:off x="677334" y="3314700"/>
          <a:ext cx="8961966" cy="2204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98846">
                  <a:extLst>
                    <a:ext uri="{9D8B030D-6E8A-4147-A177-3AD203B41FA5}">
                      <a16:colId xmlns:a16="http://schemas.microsoft.com/office/drawing/2014/main" val="2696847587"/>
                    </a:ext>
                  </a:extLst>
                </a:gridCol>
                <a:gridCol w="2063120">
                  <a:extLst>
                    <a:ext uri="{9D8B030D-6E8A-4147-A177-3AD203B41FA5}">
                      <a16:colId xmlns:a16="http://schemas.microsoft.com/office/drawing/2014/main" val="334410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1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networkdays</a:t>
                      </a:r>
                      <a:r>
                        <a:rPr lang="en-US" dirty="0"/>
                        <a:t>(“3/1/2026”,”3/1/2027”)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1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networkdays</a:t>
                      </a:r>
                      <a:r>
                        <a:rPr lang="en-US" dirty="0"/>
                        <a:t>( "03/01/2021", "03/01/2022", A1:A11)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 days, where cells A1 to A11 lists the 11 TTU HR holidays in that date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2109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DACA034-FD21-3FB8-6E23-520505BE1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2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FB4462-1D98-9E33-BA0B-5ACA20A7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A70137-8575-49CF-9B36-5C7356DC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84" y="276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Let’s Try It!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FBEF7-DCED-2501-1F86-78CAC0C20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7C08A1-05DC-EFE8-9C49-FBC802E6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EF46-B140-4109-5B0B-138E12AC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Math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657F8-D131-BFEC-3BCE-F4ADAA74E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Sum</a:t>
            </a:r>
          </a:p>
          <a:p>
            <a:pPr>
              <a:buClrTx/>
            </a:pPr>
            <a:r>
              <a:rPr lang="en-US" dirty="0"/>
              <a:t>Max/Min</a:t>
            </a:r>
          </a:p>
          <a:p>
            <a:pPr>
              <a:buClrTx/>
            </a:pPr>
            <a:r>
              <a:rPr lang="en-US" dirty="0"/>
              <a:t>Average</a:t>
            </a:r>
          </a:p>
          <a:p>
            <a:pPr>
              <a:buClrTx/>
            </a:pPr>
            <a:r>
              <a:rPr lang="en-US" dirty="0"/>
              <a:t>Count/</a:t>
            </a:r>
            <a:r>
              <a:rPr lang="en-US" dirty="0" err="1"/>
              <a:t>Countif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36314-6A70-5EA7-2B23-A9FA0D3B9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6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B726-905B-E826-CB4A-D2EA9070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50" y="544945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Performing math in Excel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F6780-7326-1D0A-4D50-05F6087B3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Excel can use math symbols to perform calculations (+ - * / ^)</a:t>
            </a:r>
          </a:p>
          <a:p>
            <a:pPr>
              <a:buClrTx/>
            </a:pPr>
            <a:r>
              <a:rPr lang="en-US" dirty="0"/>
              <a:t>Performs the calculation following the Order of Operations </a:t>
            </a:r>
          </a:p>
          <a:p>
            <a:pPr>
              <a:buClrTx/>
            </a:pPr>
            <a:r>
              <a:rPr lang="en-US" dirty="0"/>
              <a:t>Nice to put parenthesis around items to ensure items are calculated in order you expect.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4D91DC-5F04-1E82-B5E9-7F0B338E1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44994"/>
              </p:ext>
            </p:extLst>
          </p:nvPr>
        </p:nvGraphicFramePr>
        <p:xfrm>
          <a:off x="677334" y="3881966"/>
          <a:ext cx="9000066" cy="1559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00033">
                  <a:extLst>
                    <a:ext uri="{9D8B030D-6E8A-4147-A177-3AD203B41FA5}">
                      <a16:colId xmlns:a16="http://schemas.microsoft.com/office/drawing/2014/main" val="1068189107"/>
                    </a:ext>
                  </a:extLst>
                </a:gridCol>
                <a:gridCol w="4500033">
                  <a:extLst>
                    <a:ext uri="{9D8B030D-6E8A-4147-A177-3AD203B41FA5}">
                      <a16:colId xmlns:a16="http://schemas.microsoft.com/office/drawing/2014/main" val="3874746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70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= ( ( A2 * B2 ) + C2 – D2 ) / (E2 ^ A2)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perform the calculation as written. If A2 = 2, B2 = 3, C2 = 7, D2 = 9, E2 = 4, the calculation is: ((2 * 3) + 7 – 9) / (42) = 4 / 16 = 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9144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53E168-84F3-9625-437C-87CEB6761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A85D-0412-7F0F-7CC4-5F4B1F4E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Sum, Average, Max, Min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A745-35CA-82CB-574B-62AEA44D4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Sum: total of all selected cells</a:t>
            </a:r>
          </a:p>
          <a:p>
            <a:pPr>
              <a:buClrTx/>
            </a:pPr>
            <a:r>
              <a:rPr lang="en-US" dirty="0"/>
              <a:t>Average: Average of all selected cells</a:t>
            </a:r>
          </a:p>
          <a:p>
            <a:pPr>
              <a:buClrTx/>
            </a:pPr>
            <a:r>
              <a:rPr lang="en-US" dirty="0"/>
              <a:t>Max: greatest value in range of selected cells</a:t>
            </a:r>
          </a:p>
          <a:p>
            <a:pPr>
              <a:buClrTx/>
            </a:pPr>
            <a:r>
              <a:rPr lang="en-US" dirty="0"/>
              <a:t>Min: smallest value in range of selected cells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2201F9-AE15-F7D3-9BBF-29E46E721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50462"/>
              </p:ext>
            </p:extLst>
          </p:nvPr>
        </p:nvGraphicFramePr>
        <p:xfrm>
          <a:off x="677334" y="3901016"/>
          <a:ext cx="8128000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531355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376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58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=sum(A1:A5)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value of the cells: 40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4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=average(A1:A5)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value of the cells: 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66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=max(A1:A5)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Greatest value of the cells: 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1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=min(A1:A5)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Smallest value of the cells: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449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FADCA4-ADE4-6F73-B69E-590E68658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910" y="468108"/>
            <a:ext cx="2143424" cy="2924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E014C-CC72-DE38-63AF-6EF17C058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8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5627-D72F-C04F-6E9A-3FEED83E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Count / </a:t>
            </a:r>
            <a:r>
              <a:rPr lang="en-US" dirty="0" err="1">
                <a:solidFill>
                  <a:schemeClr val="tx1"/>
                </a:solidFill>
              </a:rPr>
              <a:t>CountIf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6D153-0966-0A12-CF14-252B1F47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/>
              <a:t>The "Count" function counts all data points in a given range. </a:t>
            </a:r>
          </a:p>
          <a:p>
            <a:pPr lvl="1">
              <a:buClrTx/>
            </a:pPr>
            <a:r>
              <a:rPr lang="en-US" dirty="0"/>
              <a:t>=count( [value1] , [value2] , [value3] ,…., [</a:t>
            </a:r>
            <a:r>
              <a:rPr lang="en-US" dirty="0" err="1"/>
              <a:t>valueN</a:t>
            </a:r>
            <a:r>
              <a:rPr lang="en-US" dirty="0"/>
              <a:t>] ) </a:t>
            </a:r>
          </a:p>
          <a:p>
            <a:pPr>
              <a:buClrTx/>
            </a:pPr>
            <a:r>
              <a:rPr lang="en-US" dirty="0"/>
              <a:t>The "</a:t>
            </a:r>
            <a:r>
              <a:rPr lang="en-US" dirty="0" err="1"/>
              <a:t>CountIf</a:t>
            </a:r>
            <a:r>
              <a:rPr lang="en-US" dirty="0"/>
              <a:t>" function only counts data points in a given range that meet a specific criteria.</a:t>
            </a:r>
          </a:p>
          <a:p>
            <a:pPr lvl="1">
              <a:buClrTx/>
            </a:pPr>
            <a:r>
              <a:rPr lang="en-US" dirty="0"/>
              <a:t>=</a:t>
            </a:r>
            <a:r>
              <a:rPr lang="en-US" dirty="0" err="1"/>
              <a:t>countif</a:t>
            </a:r>
            <a:r>
              <a:rPr lang="en-US" dirty="0"/>
              <a:t>( [range] , [criteria] 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849640-8FD6-0336-DFD7-00F47D048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6617"/>
              </p:ext>
            </p:extLst>
          </p:nvPr>
        </p:nvGraphicFramePr>
        <p:xfrm>
          <a:off x="2820170" y="3428999"/>
          <a:ext cx="8904816" cy="26619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61216">
                  <a:extLst>
                    <a:ext uri="{9D8B030D-6E8A-4147-A177-3AD203B41FA5}">
                      <a16:colId xmlns:a16="http://schemas.microsoft.com/office/drawing/2014/main" val="866390304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83683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=count( A1:A4 )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Counts the values in cells A1, A2, A3, and A4.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7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countif</a:t>
                      </a:r>
                      <a:r>
                        <a:rPr lang="en-US" dirty="0"/>
                        <a:t>( A1:A4, “&gt;50”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Counts the values in A1, A2, A3, and A4 if they are greater than 50.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5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countif</a:t>
                      </a:r>
                      <a:r>
                        <a:rPr lang="en-US" dirty="0"/>
                        <a:t>( A1:A4, “Pass”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Counts the values in A1, A2, A3, and A4 if their value is “Pass”.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countif</a:t>
                      </a:r>
                      <a:r>
                        <a:rPr lang="en-US" dirty="0"/>
                        <a:t>( A1:A4, “ENGL*”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Counts the values in A1, A2, A3, and A4 if they BEGIN with “ENGL”.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4698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7E34DE-8774-4447-372B-08DC9FBD5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8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C596F7-CCBD-1691-9D86-3419B1E4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F0A0A-0321-DF45-C20C-0407FE99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84" y="276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Let’s Try It!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DF99D-D70F-E3F5-E04E-172A6663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DDEB4E-34BB-A1BE-02CF-189BD4E7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72976-5B1A-3D35-86BD-98CE1F5E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84" y="276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Formulas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260A0-9BAA-28FE-1741-1373574EC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3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2F2D-D060-B6EA-7929-3C608054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D6FC6-A0CF-2D7D-7C4D-94B8A8F0C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Logical operations are functions that you can add to a spreadsheet to give the spreadsheet a limited ability to make decisions based on parameters that you set. </a:t>
            </a:r>
          </a:p>
          <a:p>
            <a:pPr>
              <a:buClrTx/>
            </a:pPr>
            <a:r>
              <a:rPr lang="en-US" dirty="0"/>
              <a:t>The most common form of logic is “</a:t>
            </a:r>
            <a:r>
              <a:rPr lang="en-US" b="1" dirty="0"/>
              <a:t>If X, then Y”</a:t>
            </a:r>
            <a:r>
              <a:rPr lang="en-US" dirty="0"/>
              <a:t>, where the spreadsheet checks if specific conditions (</a:t>
            </a:r>
            <a:r>
              <a:rPr lang="en-US" b="1" dirty="0"/>
              <a:t>X</a:t>
            </a:r>
            <a:r>
              <a:rPr lang="en-US" dirty="0"/>
              <a:t>) are met, and if they are, the spreadsheet performs a set action (</a:t>
            </a:r>
            <a:r>
              <a:rPr lang="en-US" b="1" dirty="0"/>
              <a:t>Y</a:t>
            </a:r>
            <a:r>
              <a:rPr lang="en-US" dirty="0"/>
              <a:t>). </a:t>
            </a:r>
          </a:p>
          <a:p>
            <a:pPr>
              <a:buClrTx/>
            </a:pPr>
            <a:r>
              <a:rPr lang="en-US" dirty="0"/>
              <a:t>The logical operations functions we will be covering are:</a:t>
            </a:r>
          </a:p>
          <a:p>
            <a:pPr lvl="1">
              <a:buClrTx/>
            </a:pPr>
            <a:r>
              <a:rPr lang="en-US" dirty="0"/>
              <a:t>If/ifs</a:t>
            </a:r>
          </a:p>
          <a:p>
            <a:pPr lvl="1">
              <a:buClrTx/>
            </a:pPr>
            <a:r>
              <a:rPr lang="en-US" dirty="0"/>
              <a:t>And</a:t>
            </a:r>
          </a:p>
          <a:p>
            <a:pPr lvl="1">
              <a:buClrTx/>
            </a:pPr>
            <a:r>
              <a:rPr lang="en-US" dirty="0"/>
              <a:t>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4CB4B-F4EC-2FCD-A880-41C67ABFB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0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0B45-5FF1-A290-4D5A-8CA5C069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If/Ifs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0991-EE1B-9B61-F549-DA5EBE1F7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225" y="1488613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/>
              <a:t>If a condition is true, return a given value</a:t>
            </a:r>
          </a:p>
          <a:p>
            <a:pPr lvl="1">
              <a:buClrTx/>
            </a:pPr>
            <a:r>
              <a:rPr lang="en-US" dirty="0"/>
              <a:t>=if( [condition] , [value if true] , [value if false] )</a:t>
            </a:r>
          </a:p>
          <a:p>
            <a:pPr lvl="1">
              <a:buClrTx/>
            </a:pPr>
            <a:r>
              <a:rPr lang="en-US" dirty="0"/>
              <a:t>=ifs( [condition] , [value if true] , [condition] , [value if true], ……. )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4BC7BE-B4D9-B83C-8E73-B539991AF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89216"/>
              </p:ext>
            </p:extLst>
          </p:nvPr>
        </p:nvGraphicFramePr>
        <p:xfrm>
          <a:off x="1129916" y="2967182"/>
          <a:ext cx="9228666" cy="2839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614333">
                  <a:extLst>
                    <a:ext uri="{9D8B030D-6E8A-4147-A177-3AD203B41FA5}">
                      <a16:colId xmlns:a16="http://schemas.microsoft.com/office/drawing/2014/main" val="1763555198"/>
                    </a:ext>
                  </a:extLst>
                </a:gridCol>
                <a:gridCol w="4614333">
                  <a:extLst>
                    <a:ext uri="{9D8B030D-6E8A-4147-A177-3AD203B41FA5}">
                      <a16:colId xmlns:a16="http://schemas.microsoft.com/office/drawing/2014/main" val="4159169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3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=if( A2 &gt; 70 ,“Pass" , “Fail"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return “Pass” if A2 is greater than 70, otherwise it will return “Fail”.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0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=if( A2 &gt;= 90 ,“A" , if (A2 &gt;= 80, “B”, “Fail" )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return “A” if A2 is greater than 90, “B” if A2 is between 80 and 90, and “Fail” in all other cases.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3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=ifs(A2 &gt;= 90, “A”, A2 &gt;= 80, “B”, 1=1, “Fail”)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return “A” if A2 is greater than 90, “B” if A2 is between 80 and 90, and “Fail” in all other cases.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2382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06557EA-58B8-8FF6-2B19-515229C21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E444-9940-D7C3-CB6D-D8B1087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Material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7534-832E-6C65-AF72-46CD70E4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fontScale="92500"/>
          </a:bodyPr>
          <a:lstStyle/>
          <a:p>
            <a:pPr lvl="0" fontAlgn="base">
              <a:buClrTx/>
            </a:pPr>
            <a:r>
              <a:rPr lang="en-US" dirty="0"/>
              <a:t>Information here may apply to other spreadsheet software tools (LibreOffice, OpenOffice, Google Sheets, etc.).  </a:t>
            </a:r>
          </a:p>
          <a:p>
            <a:pPr lvl="0" fontAlgn="base">
              <a:buClrTx/>
            </a:pPr>
            <a:r>
              <a:rPr lang="en-US" dirty="0"/>
              <a:t>These other tools are not approved for use with TTU data.</a:t>
            </a:r>
          </a:p>
          <a:p>
            <a:pPr lvl="0" fontAlgn="base">
              <a:buClrTx/>
            </a:pPr>
            <a:r>
              <a:rPr lang="en-US" dirty="0"/>
              <a:t>All sample data here is either fully anonymized and random OR publicly available.</a:t>
            </a:r>
          </a:p>
          <a:p>
            <a:pPr lvl="0" fontAlgn="base">
              <a:buClrTx/>
            </a:pPr>
            <a:r>
              <a:rPr lang="en-US" dirty="0"/>
              <a:t>Any connection to real TTU data / events is not intentional.</a:t>
            </a:r>
          </a:p>
          <a:p>
            <a:pPr lvl="0" fontAlgn="base">
              <a:buClrTx/>
            </a:pPr>
            <a:r>
              <a:rPr lang="en-US" dirty="0"/>
              <a:t>I do not intend to make any statements with the sample data presented.</a:t>
            </a:r>
          </a:p>
          <a:p>
            <a:pPr lvl="0" fontAlgn="base">
              <a:buClrTx/>
            </a:pPr>
            <a:r>
              <a:rPr lang="en-US" dirty="0"/>
              <a:t>I don’t know your data – so my examples may not be 100% accurate with your processing.</a:t>
            </a:r>
          </a:p>
          <a:p>
            <a:pPr lvl="0" fontAlgn="base">
              <a:buClrTx/>
            </a:pPr>
            <a:r>
              <a:rPr lang="en-US" dirty="0"/>
              <a:t>There are more functions in Excel than what is covered here.</a:t>
            </a:r>
          </a:p>
          <a:p>
            <a:pPr lvl="0" fontAlgn="base">
              <a:buClrTx/>
            </a:pPr>
            <a:r>
              <a:rPr lang="en-US" dirty="0"/>
              <a:t>I may move quickly and cover a lot of info, but I’m hoping you can reference this presentation and the test data outside of this presentation.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C345A-C9ED-6949-E6F2-61EAE2F2E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8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BAAC-A499-B1A2-B946-23A2015B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And/Or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2FD34-3284-C207-62BA-5F786E6D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843" y="1488613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/>
              <a:t>AND reports "True" if </a:t>
            </a:r>
            <a:r>
              <a:rPr lang="en-US" b="1" dirty="0"/>
              <a:t>all</a:t>
            </a:r>
            <a:r>
              <a:rPr lang="en-US" dirty="0"/>
              <a:t> conditions are "True".</a:t>
            </a:r>
          </a:p>
          <a:p>
            <a:pPr lvl="1">
              <a:buClrTx/>
            </a:pPr>
            <a:r>
              <a:rPr lang="en-US" dirty="0"/>
              <a:t>=and([condition1],[condition2],….,[</a:t>
            </a:r>
            <a:r>
              <a:rPr lang="en-US" dirty="0" err="1"/>
              <a:t>conditionN</a:t>
            </a:r>
            <a:r>
              <a:rPr lang="en-US" dirty="0"/>
              <a:t>])</a:t>
            </a:r>
          </a:p>
          <a:p>
            <a:pPr>
              <a:buClrTx/>
            </a:pPr>
            <a:r>
              <a:rPr lang="en-US" dirty="0"/>
              <a:t>OR reports "True" if </a:t>
            </a:r>
            <a:r>
              <a:rPr lang="en-US" b="1" dirty="0"/>
              <a:t>at least one</a:t>
            </a:r>
            <a:r>
              <a:rPr lang="en-US" dirty="0"/>
              <a:t> condition is "True".</a:t>
            </a:r>
          </a:p>
          <a:p>
            <a:pPr lvl="1">
              <a:buClrTx/>
            </a:pPr>
            <a:r>
              <a:rPr lang="en-US" dirty="0"/>
              <a:t>=or([condition1],[condition2],….,[</a:t>
            </a:r>
            <a:r>
              <a:rPr lang="en-US" dirty="0" err="1"/>
              <a:t>conditionN</a:t>
            </a:r>
            <a:r>
              <a:rPr lang="en-US" dirty="0"/>
              <a:t>])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90F5C7-A505-782A-DCD6-E5EF7A142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4628"/>
              </p:ext>
            </p:extLst>
          </p:nvPr>
        </p:nvGraphicFramePr>
        <p:xfrm>
          <a:off x="1785697" y="3076893"/>
          <a:ext cx="9857316" cy="2839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928658">
                  <a:extLst>
                    <a:ext uri="{9D8B030D-6E8A-4147-A177-3AD203B41FA5}">
                      <a16:colId xmlns:a16="http://schemas.microsoft.com/office/drawing/2014/main" val="3731872778"/>
                    </a:ext>
                  </a:extLst>
                </a:gridCol>
                <a:gridCol w="4928658">
                  <a:extLst>
                    <a:ext uri="{9D8B030D-6E8A-4147-A177-3AD203B41FA5}">
                      <a16:colId xmlns:a16="http://schemas.microsoft.com/office/drawing/2014/main" val="1257592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2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=and( A2 = “Eligible”, B2 = “Confirmed”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return “True” if A2 is “Eligible” and B2 is “Confirmed”, otherwise will return “False”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7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=or( A2 = “Medical Hardship”, A2 = “Financial Hardship”)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return “True” if A2 is either “Medical Hardship” or “Financial Hardship”, otherwise will return “False”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97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=if(or( A2 = “Medical Hardship”, A2 = “Financial Hardship”) , “Exempt" , “Not Exempt"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return “Exempt” if A2 is either “Medical Hardship” or “Financial Hardship”, otherwise will return “Not Exempt”.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8936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4C0791-D8EC-A71D-F7A5-315C4871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6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D458C7-453C-260F-0DE3-F6C1C042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F21C96-56DD-AE0E-4C23-9D2C9561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84" y="276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Let’s Try It!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CE1B0-6DCF-8CB3-E66F-2CAFEE252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6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2CB7-02E4-DA59-56D7-119ED83B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25" y="157018"/>
            <a:ext cx="8596668" cy="13208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XLookUp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0290F-84AD-0520-A5E1-558B0A37C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80" y="927447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/>
              <a:t>Helps you lookup the value in one table and find a corresponding value in another table.</a:t>
            </a:r>
          </a:p>
          <a:p>
            <a:pPr lvl="1">
              <a:buClrTx/>
            </a:pPr>
            <a:r>
              <a:rPr lang="en-US" dirty="0"/>
              <a:t>=</a:t>
            </a:r>
            <a:r>
              <a:rPr lang="en-US" dirty="0" err="1"/>
              <a:t>XLookUp</a:t>
            </a:r>
            <a:r>
              <a:rPr lang="en-US" dirty="0"/>
              <a:t>( [value to lookup] , [column to look it up in] , [column to return if match found] , [value to return if no match found] )</a:t>
            </a:r>
          </a:p>
          <a:p>
            <a:pPr>
              <a:buClrTx/>
            </a:pPr>
            <a:r>
              <a:rPr lang="en-US" dirty="0"/>
              <a:t>Example:</a:t>
            </a:r>
          </a:p>
          <a:p>
            <a:pPr lvl="1">
              <a:buClrTx/>
            </a:pPr>
            <a:r>
              <a:rPr lang="en-US" dirty="0"/>
              <a:t>You have a data set with a course prefix (“ENGL”) in one column and want the full academic department name (“English”).</a:t>
            </a:r>
          </a:p>
          <a:p>
            <a:pPr lvl="1">
              <a:buClrTx/>
            </a:pPr>
            <a:r>
              <a:rPr lang="en-US" dirty="0"/>
              <a:t>Somewhere else in your file, you have a table with course prefixes (“ENGL”) and their corresponding department names (“English”).</a:t>
            </a:r>
          </a:p>
          <a:p>
            <a:pPr>
              <a:buClrTx/>
            </a:pPr>
            <a:r>
              <a:rPr lang="en-US" dirty="0"/>
              <a:t>Works best when your “lookup” table has only 1 row per identifier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01C397-429C-F46A-A30E-20E159310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68489"/>
              </p:ext>
            </p:extLst>
          </p:nvPr>
        </p:nvGraphicFramePr>
        <p:xfrm>
          <a:off x="1831686" y="4370993"/>
          <a:ext cx="9590616" cy="1559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95308">
                  <a:extLst>
                    <a:ext uri="{9D8B030D-6E8A-4147-A177-3AD203B41FA5}">
                      <a16:colId xmlns:a16="http://schemas.microsoft.com/office/drawing/2014/main" val="289772566"/>
                    </a:ext>
                  </a:extLst>
                </a:gridCol>
                <a:gridCol w="4795308">
                  <a:extLst>
                    <a:ext uri="{9D8B030D-6E8A-4147-A177-3AD203B41FA5}">
                      <a16:colId xmlns:a16="http://schemas.microsoft.com/office/drawing/2014/main" val="1549145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r>
                        <a:rPr lang="en-US" dirty="0" err="1"/>
                        <a:t>XLookUp</a:t>
                      </a:r>
                      <a:r>
                        <a:rPr lang="en-US" dirty="0"/>
                        <a:t>( A2 , F:F , G:G , “Not Found”)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column F for the value in A2. If a value is found, report the value at the same row in column G. If no value is found, report “Not Found”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570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06050B-8CCD-C8C9-E287-D8F8474D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7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B68FCD-9EBC-3D76-A104-65D9D428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98806-6FC9-0EF8-9C6E-8F2B0059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148" y="2509982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Let’s Try It!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B6C51-B314-BF47-4BB9-C7CAC449A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1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B972-7B35-BA15-D8FB-6939033C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151D3-6A3D-2DC2-F0D6-4B835321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98" y="1270000"/>
            <a:ext cx="8596668" cy="3880773"/>
          </a:xfrm>
        </p:spPr>
        <p:txBody>
          <a:bodyPr/>
          <a:lstStyle/>
          <a:p>
            <a:pPr>
              <a:buClrTx/>
            </a:pPr>
            <a:r>
              <a:rPr lang="en-US" dirty="0"/>
              <a:t>Office Support - https://support.microsoft.com/en-us/excel </a:t>
            </a:r>
          </a:p>
          <a:p>
            <a:pPr>
              <a:buClrTx/>
            </a:pPr>
            <a:r>
              <a:rPr lang="en-US" dirty="0"/>
              <a:t>Exceljet.net - https://exceljet.net/ </a:t>
            </a:r>
          </a:p>
          <a:p>
            <a:pPr>
              <a:buClrTx/>
            </a:pPr>
            <a:r>
              <a:rPr lang="en-US" dirty="0"/>
              <a:t>Favorite Search Engine (search for “</a:t>
            </a:r>
            <a:r>
              <a:rPr lang="en-US" dirty="0" err="1"/>
              <a:t>XLookUp</a:t>
            </a:r>
            <a:r>
              <a:rPr lang="en-US" dirty="0"/>
              <a:t> Excel”) </a:t>
            </a:r>
          </a:p>
          <a:p>
            <a:pPr>
              <a:buClrTx/>
            </a:pPr>
            <a:r>
              <a:rPr lang="en-US" dirty="0"/>
              <a:t>YouTube</a:t>
            </a:r>
          </a:p>
          <a:p>
            <a:pPr>
              <a:buClrTx/>
            </a:pPr>
            <a:r>
              <a:rPr lang="en-US" dirty="0"/>
              <a:t>Stack Overflow (forum site with good tips)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DBFA1-2AE0-D55C-1D03-4B2BE628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69" y="161054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3939-E3BA-A691-43FA-125DFCE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25451-E6B3-B478-9DB5-82F14EA13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>
              <a:buClrTx/>
            </a:pPr>
            <a:r>
              <a:rPr lang="en-US" dirty="0"/>
              <a:t>Vocabulary</a:t>
            </a:r>
          </a:p>
          <a:p>
            <a:pPr lvl="0" fontAlgn="base">
              <a:buClrTx/>
            </a:pPr>
            <a:r>
              <a:rPr lang="en-US" dirty="0"/>
              <a:t>Functions</a:t>
            </a:r>
          </a:p>
          <a:p>
            <a:pPr lvl="1" fontAlgn="base">
              <a:buClrTx/>
            </a:pPr>
            <a:r>
              <a:rPr lang="en-US" dirty="0"/>
              <a:t>String</a:t>
            </a:r>
          </a:p>
          <a:p>
            <a:pPr lvl="1" fontAlgn="base">
              <a:buClrTx/>
            </a:pPr>
            <a:r>
              <a:rPr lang="en-US" dirty="0"/>
              <a:t>Date</a:t>
            </a:r>
          </a:p>
          <a:p>
            <a:pPr lvl="1" fontAlgn="base">
              <a:buClrTx/>
            </a:pPr>
            <a:r>
              <a:rPr lang="en-US" dirty="0"/>
              <a:t>Math</a:t>
            </a:r>
          </a:p>
          <a:p>
            <a:pPr lvl="0" fontAlgn="base">
              <a:buClrTx/>
            </a:pPr>
            <a:r>
              <a:rPr lang="en-US" dirty="0"/>
              <a:t>Formulas</a:t>
            </a:r>
          </a:p>
          <a:p>
            <a:pPr lvl="1" fontAlgn="base">
              <a:buClrTx/>
            </a:pPr>
            <a:r>
              <a:rPr lang="en-US" dirty="0"/>
              <a:t>Logic</a:t>
            </a:r>
          </a:p>
          <a:p>
            <a:pPr lvl="1" fontAlgn="base">
              <a:buClrTx/>
            </a:pPr>
            <a:r>
              <a:rPr lang="en-US" dirty="0" err="1"/>
              <a:t>XLookUp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EA071-31AA-546E-9B27-20B5C97EE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8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6BBC55-800E-3D7E-B5FC-E7C3A6FD1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and Data Types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9DCF1-5ABD-860D-B0A9-560F5F17C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7FE4-F36F-A5DE-BE0E-617E5130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7B856-F916-FEF4-11E1-CD641AF0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u="sng" dirty="0"/>
              <a:t>Function</a:t>
            </a:r>
            <a:r>
              <a:rPr lang="en-US" b="1" dirty="0"/>
              <a:t> </a:t>
            </a:r>
            <a:r>
              <a:rPr lang="en-US" dirty="0"/>
              <a:t>– a set of instructions that tell the computer how to perform specific actions</a:t>
            </a:r>
          </a:p>
          <a:p>
            <a:pPr>
              <a:buClrTx/>
            </a:pPr>
            <a:r>
              <a:rPr lang="en-US" b="1" dirty="0"/>
              <a:t>Example:</a:t>
            </a:r>
            <a:r>
              <a:rPr lang="en-US" dirty="0"/>
              <a:t> Average – add up every number in a list, then divide by the amount of numbers in the list </a:t>
            </a:r>
          </a:p>
          <a:p>
            <a:pPr>
              <a:buClrTx/>
            </a:pPr>
            <a:r>
              <a:rPr lang="en-US" b="1" dirty="0"/>
              <a:t>Example: Avg(1,1,2,3) = 1.75</a:t>
            </a:r>
          </a:p>
          <a:p>
            <a:pPr>
              <a:buClrTx/>
            </a:pPr>
            <a:r>
              <a:rPr lang="en-US" b="1" u="sng" dirty="0"/>
              <a:t>Variable</a:t>
            </a:r>
            <a:r>
              <a:rPr lang="en-US" b="1" dirty="0"/>
              <a:t> </a:t>
            </a:r>
            <a:r>
              <a:rPr lang="en-US" dirty="0"/>
              <a:t>– a reference to a piece of data (variables are referenced within functions to provide the function the necessary information it needs to complete the steps of the function)</a:t>
            </a:r>
            <a:r>
              <a:rPr lang="en-US" b="1" dirty="0"/>
              <a:t> </a:t>
            </a:r>
          </a:p>
          <a:p>
            <a:pPr>
              <a:buClrTx/>
            </a:pPr>
            <a:r>
              <a:rPr lang="en-US" b="1" dirty="0"/>
              <a:t>Example: Avg(A1:A6) </a:t>
            </a:r>
            <a:r>
              <a:rPr lang="en-US" dirty="0"/>
              <a:t>instead of a list of numbers, we inputted a range of cells (cells A1 through A6). The function will calculate the average of all of the numbers inside of that 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9C8C-0517-A856-E0A4-F25D347E9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21CC-C2FB-8DD2-2DAA-FE1C669A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Vocabulary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C42F-B3EE-A1F3-1117-D0D86C590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b="1" u="sng" dirty="0"/>
              <a:t>Formula</a:t>
            </a:r>
            <a:r>
              <a:rPr lang="en-US" b="1" dirty="0"/>
              <a:t> </a:t>
            </a:r>
            <a:r>
              <a:rPr lang="en-US" dirty="0"/>
              <a:t>– what you enter into a cell to perform more complex calculations. Formulas can use functions within them, but don’t have to. </a:t>
            </a:r>
          </a:p>
          <a:p>
            <a:pPr>
              <a:buClrTx/>
            </a:pPr>
            <a:r>
              <a:rPr lang="en-US" b="1" dirty="0"/>
              <a:t>Formulas always start with an equal sign!!! (=)</a:t>
            </a:r>
          </a:p>
          <a:p>
            <a:pPr>
              <a:buClrTx/>
            </a:pPr>
            <a:r>
              <a:rPr lang="en-US" b="1" dirty="0"/>
              <a:t>Example: </a:t>
            </a:r>
            <a:r>
              <a:rPr lang="en-US" dirty="0"/>
              <a:t>=Left(“806-555-1234”, 3) will return the three leftmost characters in the phone number. So the value inside of the cell will be </a:t>
            </a:r>
            <a:r>
              <a:rPr lang="en-US" b="1" dirty="0"/>
              <a:t>806</a:t>
            </a:r>
          </a:p>
          <a:p>
            <a:pPr>
              <a:buClrTx/>
            </a:pPr>
            <a:r>
              <a:rPr lang="en-US" dirty="0"/>
              <a:t>It is possible to use multiple functions inside of a formula. In fact, a function can even have another function inside of it. We will cover this later in the class.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2557A-2220-C3EF-6FCE-4BDC647A5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9720-A935-E39A-3EBE-845F11C0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Data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82F07-A46A-AD80-AE0B-7F62E6616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989" y="1735716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Excel can work with a variety of data types, including numbers, words, dates, cells, and ranges of cells. </a:t>
            </a:r>
          </a:p>
          <a:p>
            <a:pPr marL="0" indent="0">
              <a:buNone/>
            </a:pPr>
            <a:r>
              <a:rPr lang="en-US" b="1" dirty="0"/>
              <a:t>Dates:</a:t>
            </a:r>
            <a:r>
              <a:rPr lang="en-US" dirty="0"/>
              <a:t> a date is typically in the format of DD/MM/YYYY </a:t>
            </a:r>
            <a:r>
              <a:rPr lang="en-US" dirty="0" err="1"/>
              <a:t>hh:mm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Strings: </a:t>
            </a:r>
            <a:r>
              <a:rPr lang="en-US" dirty="0"/>
              <a:t>strings are a type of data that contain written words. Think of a string like it were a piece of paper with something written on it. You can tell that a text is a string because it will be wrapped in quotation marks. 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	</a:t>
            </a:r>
            <a:r>
              <a:rPr lang="en-US" b="1" dirty="0"/>
              <a:t>3 + 4 = 7			“3” + “4” = “34”</a:t>
            </a:r>
          </a:p>
          <a:p>
            <a:pPr marL="0" indent="0">
              <a:buNone/>
            </a:pPr>
            <a:r>
              <a:rPr lang="en-US" b="1" dirty="0"/>
              <a:t>Cells:</a:t>
            </a:r>
            <a:r>
              <a:rPr lang="en-US" dirty="0"/>
              <a:t> using the name of a cell inside of a formula will replace the cell name with the value inside of that cell.</a:t>
            </a:r>
          </a:p>
          <a:p>
            <a:pPr marL="0" indent="0">
              <a:buNone/>
            </a:pPr>
            <a:r>
              <a:rPr lang="en-US" b="1" dirty="0"/>
              <a:t>Range of cells:</a:t>
            </a:r>
            <a:r>
              <a:rPr lang="en-US" dirty="0"/>
              <a:t> as previously mentioned, you can reference a group of cells by referencing the first cell in the group, followed by a colon, followed by the last cell in the group. </a:t>
            </a:r>
          </a:p>
          <a:p>
            <a:pPr marL="0" indent="0">
              <a:buNone/>
            </a:pPr>
            <a:r>
              <a:rPr lang="en-US" b="1" dirty="0"/>
              <a:t>Example:	B1:C3 </a:t>
            </a:r>
            <a:r>
              <a:rPr lang="en-US" dirty="0"/>
              <a:t>– contains the cells B1, B2, B3, C1, C2, and C3</a:t>
            </a:r>
          </a:p>
          <a:p>
            <a:pPr marL="0" indent="0">
              <a:buNone/>
            </a:pPr>
            <a:r>
              <a:rPr lang="en-US" b="1" dirty="0"/>
              <a:t>Columns: y</a:t>
            </a:r>
            <a:r>
              <a:rPr lang="en-US" dirty="0"/>
              <a:t>ou can reference entire columns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7AC34-0BED-4B10-D384-BCAFDF6D2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A09F14-677E-5FC2-1C6B-5BFD1498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82698"/>
            <a:ext cx="7766936" cy="164630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7E506-809F-1043-22C8-122210A85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69" y="6328701"/>
            <a:ext cx="1423956" cy="4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8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2566</TotalTime>
  <Words>2390</Words>
  <Application>Microsoft Office PowerPoint</Application>
  <PresentationFormat>Widescreen</PresentationFormat>
  <Paragraphs>252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Wingdings 3</vt:lpstr>
      <vt:lpstr>Facet</vt:lpstr>
      <vt:lpstr>Excel Functions and Formulas</vt:lpstr>
      <vt:lpstr>Where to locate this presentation and sample data handout</vt:lpstr>
      <vt:lpstr>Material Notes</vt:lpstr>
      <vt:lpstr>Outline</vt:lpstr>
      <vt:lpstr>Vocabulary and Data Types</vt:lpstr>
      <vt:lpstr>Vocabulary</vt:lpstr>
      <vt:lpstr>Vocabulary Cont.</vt:lpstr>
      <vt:lpstr>Data Types</vt:lpstr>
      <vt:lpstr>Functions</vt:lpstr>
      <vt:lpstr>Functions To Manipulate Strings</vt:lpstr>
      <vt:lpstr>Left and Right</vt:lpstr>
      <vt:lpstr>Mid</vt:lpstr>
      <vt:lpstr>Concatenate</vt:lpstr>
      <vt:lpstr>Substitute</vt:lpstr>
      <vt:lpstr>Let’s Try It! </vt:lpstr>
      <vt:lpstr>Functions To Manipulate Dates</vt:lpstr>
      <vt:lpstr>Today, Now</vt:lpstr>
      <vt:lpstr>Parts of a date (Year, Month, Day, Hour, Minute, Second)</vt:lpstr>
      <vt:lpstr>DateDif</vt:lpstr>
      <vt:lpstr>NetWorkDays</vt:lpstr>
      <vt:lpstr>Let’s Try It! </vt:lpstr>
      <vt:lpstr>Math Functions</vt:lpstr>
      <vt:lpstr>Performing math in Excel</vt:lpstr>
      <vt:lpstr>Sum, Average, Max, Min</vt:lpstr>
      <vt:lpstr>Count / CountIf</vt:lpstr>
      <vt:lpstr>Let’s Try It! </vt:lpstr>
      <vt:lpstr>Formulas</vt:lpstr>
      <vt:lpstr>Logic</vt:lpstr>
      <vt:lpstr>If/Ifs</vt:lpstr>
      <vt:lpstr>And/Or</vt:lpstr>
      <vt:lpstr>Let’s Try It! </vt:lpstr>
      <vt:lpstr>XLookUp</vt:lpstr>
      <vt:lpstr>Let’s Try It!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Crowder, Jacob</dc:creator>
  <cp:lastModifiedBy>Corrigan, Maggie</cp:lastModifiedBy>
  <cp:revision>23</cp:revision>
  <dcterms:created xsi:type="dcterms:W3CDTF">2026-03-05T17:08:55Z</dcterms:created>
  <dcterms:modified xsi:type="dcterms:W3CDTF">2026-03-09T16:39:26Z</dcterms:modified>
</cp:coreProperties>
</file>