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4"/>
  </p:sldMasterIdLst>
  <p:sldIdLst>
    <p:sldId id="263" r:id="rId5"/>
    <p:sldId id="257" r:id="rId6"/>
    <p:sldId id="258" r:id="rId7"/>
    <p:sldId id="259" r:id="rId8"/>
    <p:sldId id="256" r:id="rId9"/>
    <p:sldId id="260" r:id="rId10"/>
    <p:sldId id="261" r:id="rId11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DCD24C-F0B7-46D7-A1C2-CAEEB3CB6148}" v="3" dt="2025-01-15T20:39:54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8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eno, Elma" userId="S::elma.moreno@ttu.edu::7ade74c9-fe20-49e3-a88c-76df7e7e3b2b" providerId="AD" clId="Web-{5D2F46BA-2D5A-4DE6-A2F3-275C36A7A6BD}"/>
    <pc:docChg chg="addSld sldOrd">
      <pc:chgData name="Moreno, Elma" userId="S::elma.moreno@ttu.edu::7ade74c9-fe20-49e3-a88c-76df7e7e3b2b" providerId="AD" clId="Web-{5D2F46BA-2D5A-4DE6-A2F3-275C36A7A6BD}" dt="2024-01-29T16:12:53.225" v="1"/>
      <pc:docMkLst>
        <pc:docMk/>
      </pc:docMkLst>
      <pc:sldChg chg="new ord">
        <pc:chgData name="Moreno, Elma" userId="S::elma.moreno@ttu.edu::7ade74c9-fe20-49e3-a88c-76df7e7e3b2b" providerId="AD" clId="Web-{5D2F46BA-2D5A-4DE6-A2F3-275C36A7A6BD}" dt="2024-01-29T16:12:53.225" v="1"/>
        <pc:sldMkLst>
          <pc:docMk/>
          <pc:sldMk cId="4155646344" sldId="262"/>
        </pc:sldMkLst>
      </pc:sldChg>
    </pc:docChg>
  </pc:docChgLst>
  <pc:docChgLst>
    <pc:chgData name="Moreno, Elma" userId="7ade74c9-fe20-49e3-a88c-76df7e7e3b2b" providerId="ADAL" clId="{EEBAD781-DC3E-46D0-AD85-FBE2E794D089}"/>
    <pc:docChg chg="undo custSel addSld delSld modSld sldOrd">
      <pc:chgData name="Moreno, Elma" userId="7ade74c9-fe20-49e3-a88c-76df7e7e3b2b" providerId="ADAL" clId="{EEBAD781-DC3E-46D0-AD85-FBE2E794D089}" dt="2024-01-29T16:19:25.077" v="85" actId="2696"/>
      <pc:docMkLst>
        <pc:docMk/>
      </pc:docMkLst>
      <pc:sldChg chg="modSp mod">
        <pc:chgData name="Moreno, Elma" userId="7ade74c9-fe20-49e3-a88c-76df7e7e3b2b" providerId="ADAL" clId="{EEBAD781-DC3E-46D0-AD85-FBE2E794D089}" dt="2024-01-26T17:29:25.441" v="23" actId="20577"/>
        <pc:sldMkLst>
          <pc:docMk/>
          <pc:sldMk cId="199416344" sldId="259"/>
        </pc:sldMkLst>
      </pc:sldChg>
      <pc:sldChg chg="addSp delSp modSp mod setBg">
        <pc:chgData name="Moreno, Elma" userId="7ade74c9-fe20-49e3-a88c-76df7e7e3b2b" providerId="ADAL" clId="{EEBAD781-DC3E-46D0-AD85-FBE2E794D089}" dt="2024-01-29T15:48:43.571" v="72" actId="255"/>
        <pc:sldMkLst>
          <pc:docMk/>
          <pc:sldMk cId="766933329" sldId="260"/>
        </pc:sldMkLst>
      </pc:sldChg>
      <pc:sldChg chg="add">
        <pc:chgData name="Moreno, Elma" userId="7ade74c9-fe20-49e3-a88c-76df7e7e3b2b" providerId="ADAL" clId="{EEBAD781-DC3E-46D0-AD85-FBE2E794D089}" dt="2024-01-29T15:47:08.354" v="24" actId="2890"/>
        <pc:sldMkLst>
          <pc:docMk/>
          <pc:sldMk cId="3716268211" sldId="261"/>
        </pc:sldMkLst>
      </pc:sldChg>
      <pc:sldChg chg="addSp delSp modSp new mod ord">
        <pc:chgData name="Moreno, Elma" userId="7ade74c9-fe20-49e3-a88c-76df7e7e3b2b" providerId="ADAL" clId="{EEBAD781-DC3E-46D0-AD85-FBE2E794D089}" dt="2024-01-29T16:18:57.121" v="84" actId="14100"/>
        <pc:sldMkLst>
          <pc:docMk/>
          <pc:sldMk cId="2864627752" sldId="262"/>
        </pc:sldMkLst>
      </pc:sldChg>
      <pc:sldChg chg="del">
        <pc:chgData name="Moreno, Elma" userId="7ade74c9-fe20-49e3-a88c-76df7e7e3b2b" providerId="ADAL" clId="{EEBAD781-DC3E-46D0-AD85-FBE2E794D089}" dt="2024-01-29T16:19:25.077" v="85" actId="2696"/>
        <pc:sldMkLst>
          <pc:docMk/>
          <pc:sldMk cId="4155646344" sldId="262"/>
        </pc:sldMkLst>
      </pc:sldChg>
    </pc:docChg>
  </pc:docChgLst>
  <pc:docChgLst>
    <pc:chgData name="Moreno, Elma" userId="7ade74c9-fe20-49e3-a88c-76df7e7e3b2b" providerId="ADAL" clId="{EDAB41B1-B716-4593-A04E-E4A34C700FB1}"/>
    <pc:docChg chg="custSel modSld">
      <pc:chgData name="Moreno, Elma" userId="7ade74c9-fe20-49e3-a88c-76df7e7e3b2b" providerId="ADAL" clId="{EDAB41B1-B716-4593-A04E-E4A34C700FB1}" dt="2023-12-07T17:01:10.110" v="36" actId="20577"/>
      <pc:docMkLst>
        <pc:docMk/>
      </pc:docMkLst>
      <pc:sldChg chg="modSp mod">
        <pc:chgData name="Moreno, Elma" userId="7ade74c9-fe20-49e3-a88c-76df7e7e3b2b" providerId="ADAL" clId="{EDAB41B1-B716-4593-A04E-E4A34C700FB1}" dt="2023-12-07T17:00:05.296" v="7" actId="20577"/>
        <pc:sldMkLst>
          <pc:docMk/>
          <pc:sldMk cId="4179394229" sldId="257"/>
        </pc:sldMkLst>
      </pc:sldChg>
      <pc:sldChg chg="modSp mod">
        <pc:chgData name="Moreno, Elma" userId="7ade74c9-fe20-49e3-a88c-76df7e7e3b2b" providerId="ADAL" clId="{EDAB41B1-B716-4593-A04E-E4A34C700FB1}" dt="2023-12-07T17:01:10.110" v="36" actId="20577"/>
        <pc:sldMkLst>
          <pc:docMk/>
          <pc:sldMk cId="199416344" sldId="259"/>
        </pc:sldMkLst>
      </pc:sldChg>
    </pc:docChg>
  </pc:docChgLst>
  <pc:docChgLst>
    <pc:chgData name="Vasquez, Melissa" userId="2853efef-11b7-4bbc-9a37-394d88076209" providerId="ADAL" clId="{E1DCD24C-F0B7-46D7-A1C2-CAEEB3CB6148}"/>
    <pc:docChg chg="custSel modSld">
      <pc:chgData name="Vasquez, Melissa" userId="2853efef-11b7-4bbc-9a37-394d88076209" providerId="ADAL" clId="{E1DCD24C-F0B7-46D7-A1C2-CAEEB3CB6148}" dt="2025-01-28T19:04:45.932" v="728" actId="14100"/>
      <pc:docMkLst>
        <pc:docMk/>
      </pc:docMkLst>
      <pc:sldChg chg="modSp mod">
        <pc:chgData name="Vasquez, Melissa" userId="2853efef-11b7-4bbc-9a37-394d88076209" providerId="ADAL" clId="{E1DCD24C-F0B7-46D7-A1C2-CAEEB3CB6148}" dt="2025-01-15T18:52:45.045" v="82" actId="20577"/>
        <pc:sldMkLst>
          <pc:docMk/>
          <pc:sldMk cId="2451994251" sldId="256"/>
        </pc:sldMkLst>
        <pc:spChg chg="mod">
          <ac:chgData name="Vasquez, Melissa" userId="2853efef-11b7-4bbc-9a37-394d88076209" providerId="ADAL" clId="{E1DCD24C-F0B7-46D7-A1C2-CAEEB3CB6148}" dt="2025-01-15T18:52:45.045" v="82" actId="20577"/>
          <ac:spMkLst>
            <pc:docMk/>
            <pc:sldMk cId="2451994251" sldId="256"/>
            <ac:spMk id="3" creationId="{00000000-0000-0000-0000-000000000000}"/>
          </ac:spMkLst>
        </pc:spChg>
      </pc:sldChg>
      <pc:sldChg chg="modSp mod">
        <pc:chgData name="Vasquez, Melissa" userId="2853efef-11b7-4bbc-9a37-394d88076209" providerId="ADAL" clId="{E1DCD24C-F0B7-46D7-A1C2-CAEEB3CB6148}" dt="2025-01-15T20:40:49.399" v="162" actId="20577"/>
        <pc:sldMkLst>
          <pc:docMk/>
          <pc:sldMk cId="4179394229" sldId="257"/>
        </pc:sldMkLst>
        <pc:spChg chg="mod">
          <ac:chgData name="Vasquez, Melissa" userId="2853efef-11b7-4bbc-9a37-394d88076209" providerId="ADAL" clId="{E1DCD24C-F0B7-46D7-A1C2-CAEEB3CB6148}" dt="2025-01-15T20:40:49.399" v="162" actId="20577"/>
          <ac:spMkLst>
            <pc:docMk/>
            <pc:sldMk cId="4179394229" sldId="257"/>
            <ac:spMk id="3" creationId="{00000000-0000-0000-0000-000000000000}"/>
          </ac:spMkLst>
        </pc:spChg>
      </pc:sldChg>
      <pc:sldChg chg="modSp mod">
        <pc:chgData name="Vasquez, Melissa" userId="2853efef-11b7-4bbc-9a37-394d88076209" providerId="ADAL" clId="{E1DCD24C-F0B7-46D7-A1C2-CAEEB3CB6148}" dt="2025-01-15T20:38:41.118" v="161" actId="20577"/>
        <pc:sldMkLst>
          <pc:docMk/>
          <pc:sldMk cId="3649016101" sldId="258"/>
        </pc:sldMkLst>
        <pc:spChg chg="mod">
          <ac:chgData name="Vasquez, Melissa" userId="2853efef-11b7-4bbc-9a37-394d88076209" providerId="ADAL" clId="{E1DCD24C-F0B7-46D7-A1C2-CAEEB3CB6148}" dt="2025-01-15T20:38:41.118" v="161" actId="20577"/>
          <ac:spMkLst>
            <pc:docMk/>
            <pc:sldMk cId="3649016101" sldId="258"/>
            <ac:spMk id="3" creationId="{00000000-0000-0000-0000-000000000000}"/>
          </ac:spMkLst>
        </pc:spChg>
      </pc:sldChg>
      <pc:sldChg chg="modSp mod">
        <pc:chgData name="Vasquez, Melissa" userId="2853efef-11b7-4bbc-9a37-394d88076209" providerId="ADAL" clId="{E1DCD24C-F0B7-46D7-A1C2-CAEEB3CB6148}" dt="2025-01-15T18:51:29.651" v="45" actId="5793"/>
        <pc:sldMkLst>
          <pc:docMk/>
          <pc:sldMk cId="199416344" sldId="259"/>
        </pc:sldMkLst>
        <pc:spChg chg="mod">
          <ac:chgData name="Vasquez, Melissa" userId="2853efef-11b7-4bbc-9a37-394d88076209" providerId="ADAL" clId="{E1DCD24C-F0B7-46D7-A1C2-CAEEB3CB6148}" dt="2025-01-15T18:51:29.651" v="45" actId="5793"/>
          <ac:spMkLst>
            <pc:docMk/>
            <pc:sldMk cId="199416344" sldId="259"/>
            <ac:spMk id="3" creationId="{00000000-0000-0000-0000-000000000000}"/>
          </ac:spMkLst>
        </pc:spChg>
      </pc:sldChg>
      <pc:sldChg chg="addSp delSp modSp mod">
        <pc:chgData name="Vasquez, Melissa" userId="2853efef-11b7-4bbc-9a37-394d88076209" providerId="ADAL" clId="{E1DCD24C-F0B7-46D7-A1C2-CAEEB3CB6148}" dt="2025-01-28T19:04:45.932" v="728" actId="14100"/>
        <pc:sldMkLst>
          <pc:docMk/>
          <pc:sldMk cId="766933329" sldId="260"/>
        </pc:sldMkLst>
        <pc:spChg chg="add del mod">
          <ac:chgData name="Vasquez, Melissa" userId="2853efef-11b7-4bbc-9a37-394d88076209" providerId="ADAL" clId="{E1DCD24C-F0B7-46D7-A1C2-CAEEB3CB6148}" dt="2025-01-28T19:04:25.604" v="720"/>
          <ac:spMkLst>
            <pc:docMk/>
            <pc:sldMk cId="766933329" sldId="260"/>
            <ac:spMk id="4" creationId="{7F311D00-9B7B-9433-288A-9F6A7FC116B7}"/>
          </ac:spMkLst>
        </pc:spChg>
        <pc:picChg chg="add mod">
          <ac:chgData name="Vasquez, Melissa" userId="2853efef-11b7-4bbc-9a37-394d88076209" providerId="ADAL" clId="{E1DCD24C-F0B7-46D7-A1C2-CAEEB3CB6148}" dt="2025-01-28T19:04:45.932" v="728" actId="14100"/>
          <ac:picMkLst>
            <pc:docMk/>
            <pc:sldMk cId="766933329" sldId="260"/>
            <ac:picMk id="6" creationId="{B5FA9AE9-2DC5-BF1C-B9C0-EB8D08818B15}"/>
          </ac:picMkLst>
        </pc:picChg>
        <pc:picChg chg="del mod">
          <ac:chgData name="Vasquez, Melissa" userId="2853efef-11b7-4bbc-9a37-394d88076209" providerId="ADAL" clId="{E1DCD24C-F0B7-46D7-A1C2-CAEEB3CB6148}" dt="2025-01-28T19:04:21.648" v="719" actId="21"/>
          <ac:picMkLst>
            <pc:docMk/>
            <pc:sldMk cId="766933329" sldId="260"/>
            <ac:picMk id="9" creationId="{00000000-0000-0000-0000-000000000000}"/>
          </ac:picMkLst>
        </pc:picChg>
      </pc:sldChg>
      <pc:sldChg chg="modSp mod">
        <pc:chgData name="Vasquez, Melissa" userId="2853efef-11b7-4bbc-9a37-394d88076209" providerId="ADAL" clId="{E1DCD24C-F0B7-46D7-A1C2-CAEEB3CB6148}" dt="2025-01-15T18:53:21.832" v="131" actId="6549"/>
        <pc:sldMkLst>
          <pc:docMk/>
          <pc:sldMk cId="3716268211" sldId="261"/>
        </pc:sldMkLst>
        <pc:spChg chg="mod">
          <ac:chgData name="Vasquez, Melissa" userId="2853efef-11b7-4bbc-9a37-394d88076209" providerId="ADAL" clId="{E1DCD24C-F0B7-46D7-A1C2-CAEEB3CB6148}" dt="2025-01-15T18:53:21.832" v="131" actId="6549"/>
          <ac:spMkLst>
            <pc:docMk/>
            <pc:sldMk cId="3716268211" sldId="261"/>
            <ac:spMk id="2" creationId="{994BE519-CFC3-48D8-9EB3-54F6DCCCC88A}"/>
          </ac:spMkLst>
        </pc:spChg>
      </pc:sldChg>
      <pc:sldChg chg="addSp delSp modSp mod setBg">
        <pc:chgData name="Vasquez, Melissa" userId="2853efef-11b7-4bbc-9a37-394d88076209" providerId="ADAL" clId="{E1DCD24C-F0B7-46D7-A1C2-CAEEB3CB6148}" dt="2025-01-15T21:56:15.041" v="718" actId="20577"/>
        <pc:sldMkLst>
          <pc:docMk/>
          <pc:sldMk cId="2864627752" sldId="263"/>
        </pc:sldMkLst>
        <pc:spChg chg="add mod">
          <ac:chgData name="Vasquez, Melissa" userId="2853efef-11b7-4bbc-9a37-394d88076209" providerId="ADAL" clId="{E1DCD24C-F0B7-46D7-A1C2-CAEEB3CB6148}" dt="2025-01-15T21:56:15.041" v="718" actId="20577"/>
          <ac:spMkLst>
            <pc:docMk/>
            <pc:sldMk cId="2864627752" sldId="263"/>
            <ac:spMk id="9" creationId="{24360A17-FA9A-88AF-39F7-9EFF14C317D2}"/>
          </ac:spMkLst>
        </pc:spChg>
        <pc:spChg chg="add">
          <ac:chgData name="Vasquez, Melissa" userId="2853efef-11b7-4bbc-9a37-394d88076209" providerId="ADAL" clId="{E1DCD24C-F0B7-46D7-A1C2-CAEEB3CB6148}" dt="2025-01-15T20:48:51.203" v="164" actId="26606"/>
          <ac:spMkLst>
            <pc:docMk/>
            <pc:sldMk cId="2864627752" sldId="263"/>
            <ac:spMk id="12" creationId="{B2EC7880-C5D9-40A8-A6B0-3198AD07AD1B}"/>
          </ac:spMkLst>
        </pc:spChg>
        <pc:spChg chg="add">
          <ac:chgData name="Vasquez, Melissa" userId="2853efef-11b7-4bbc-9a37-394d88076209" providerId="ADAL" clId="{E1DCD24C-F0B7-46D7-A1C2-CAEEB3CB6148}" dt="2025-01-15T20:48:51.203" v="164" actId="26606"/>
          <ac:spMkLst>
            <pc:docMk/>
            <pc:sldMk cId="2864627752" sldId="263"/>
            <ac:spMk id="14" creationId="{94543A62-A2AB-454A-878E-D3D9190D5FC7}"/>
          </ac:spMkLst>
        </pc:spChg>
        <pc:spChg chg="add">
          <ac:chgData name="Vasquez, Melissa" userId="2853efef-11b7-4bbc-9a37-394d88076209" providerId="ADAL" clId="{E1DCD24C-F0B7-46D7-A1C2-CAEEB3CB6148}" dt="2025-01-15T20:48:51.203" v="164" actId="26606"/>
          <ac:spMkLst>
            <pc:docMk/>
            <pc:sldMk cId="2864627752" sldId="263"/>
            <ac:spMk id="16" creationId="{50553464-41F1-4160-9D02-7C5EC7013BD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5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08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389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0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4988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411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91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4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75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3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15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17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24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2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5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99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pts.ttu.edu/law/clinics-and-externships/clinics/index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v1GKFyCL_0m2VVYkXVwXPO_vUyi3EbxLmjc5TYgHYglUQ1pXSDZWTksySEdKSTZCRlgwNDkwTVAzQy4u" TargetMode="External"/><Relationship Id="rId2" Type="http://schemas.openxmlformats.org/officeDocument/2006/relationships/hyperlink" Target="http://www.depts.ttu.edu/law/clinics-and-externships/clinics/index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elissa.Vasquez@ttu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543A62-A2AB-454A-878E-D3D9190D5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360A17-FA9A-88AF-39F7-9EFF14C31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90500"/>
            <a:ext cx="11237975" cy="5770723"/>
          </a:xfrm>
        </p:spPr>
        <p:txBody>
          <a:bodyPr>
            <a:normAutofit/>
          </a:bodyPr>
          <a:lstStyle/>
          <a:p>
            <a:r>
              <a:rPr lang="en-US" sz="4400" dirty="0"/>
              <a:t>Welcome to the Clinical Programs  Information Session for the                					2025-2026 academic year</a:t>
            </a:r>
            <a:r>
              <a:rPr lang="en-US" dirty="0"/>
              <a:t>.  </a:t>
            </a:r>
          </a:p>
          <a:p>
            <a:r>
              <a:rPr lang="en-US" sz="2400" dirty="0"/>
              <a:t>During this presentation you will hear HOW to apply to the Clinical program, as well as the Deadlines for Applications, Interview dates, Selection Dates, </a:t>
            </a:r>
            <a:r>
              <a:rPr lang="en-US" sz="2400"/>
              <a:t>and Acceptance dates.</a:t>
            </a:r>
            <a:endParaRPr lang="en-US" sz="2400" dirty="0"/>
          </a:p>
          <a:p>
            <a:r>
              <a:rPr lang="en-US" sz="2400" dirty="0"/>
              <a:t>During this presentation, you will hear from Clinic Directors from all the Clinics.</a:t>
            </a:r>
          </a:p>
          <a:p>
            <a:r>
              <a:rPr lang="en-US" sz="2400" dirty="0"/>
              <a:t>At the end of this presentation, you will be able to ask questions, as well as talk to current clinic students.</a:t>
            </a:r>
          </a:p>
          <a:p>
            <a:endParaRPr lang="en-US" dirty="0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50553464-41F1-4160-9D02-7C5EC7013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2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CLINIC APPLICATION INSTRUCTIONS AND DEADLINES!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567003"/>
          </a:xfrm>
        </p:spPr>
        <p:txBody>
          <a:bodyPr>
            <a:normAutofit lnSpcReduction="10000"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Below is a list of all clinics – Visit </a:t>
            </a:r>
            <a:r>
              <a:rPr lang="en-US" sz="2100" dirty="0">
                <a:solidFill>
                  <a:srgbClr val="FF0000"/>
                </a:solidFill>
                <a:hlinkClick r:id="rId2"/>
              </a:rPr>
              <a:t>https://www.depts.ttu.edu/law/clinics-and-externships/clinics/index.php</a:t>
            </a:r>
            <a:r>
              <a:rPr lang="en-US" sz="2100" dirty="0">
                <a:solidFill>
                  <a:srgbClr val="FF0000"/>
                </a:solidFill>
              </a:rPr>
              <a:t> for descriptions of each:</a:t>
            </a:r>
          </a:p>
          <a:p>
            <a:pPr lvl="1"/>
            <a:r>
              <a:rPr lang="en-US" sz="2100" dirty="0"/>
              <a:t>Advanced ADR Clinic</a:t>
            </a:r>
          </a:p>
          <a:p>
            <a:pPr lvl="1"/>
            <a:r>
              <a:rPr lang="en-US" sz="2100" dirty="0"/>
              <a:t>Civil Practice Clinic</a:t>
            </a:r>
          </a:p>
          <a:p>
            <a:pPr lvl="1"/>
            <a:r>
              <a:rPr lang="en-US" sz="2100" dirty="0"/>
              <a:t>Family Law Clinic</a:t>
            </a:r>
          </a:p>
          <a:p>
            <a:pPr lvl="1"/>
            <a:r>
              <a:rPr lang="en-US" sz="2100" dirty="0"/>
              <a:t>Tax Clinic</a:t>
            </a:r>
          </a:p>
          <a:p>
            <a:pPr lvl="1"/>
            <a:r>
              <a:rPr lang="en-US" sz="2100" dirty="0"/>
              <a:t>Criminal Defense Clinic</a:t>
            </a:r>
          </a:p>
          <a:p>
            <a:pPr lvl="1"/>
            <a:r>
              <a:rPr lang="en-US" sz="2100" dirty="0"/>
              <a:t>Caprock Regional Public Defender Clinic</a:t>
            </a:r>
          </a:p>
          <a:p>
            <a:pPr lvl="1"/>
            <a:r>
              <a:rPr lang="en-US" sz="2100" dirty="0"/>
              <a:t>Innocence Clinic</a:t>
            </a:r>
          </a:p>
          <a:p>
            <a:pPr lvl="1"/>
            <a:r>
              <a:rPr lang="en-US" sz="2100" dirty="0"/>
              <a:t>Veterans Clinic</a:t>
            </a:r>
          </a:p>
          <a:p>
            <a:pPr marL="457200" lvl="1" indent="0">
              <a:buNone/>
            </a:pPr>
            <a:endParaRPr lang="en-US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39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 IF YOU WANT TO APPLY?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37220"/>
          </a:xfrm>
        </p:spPr>
        <p:txBody>
          <a:bodyPr>
            <a:normAutofit lnSpcReduction="10000"/>
          </a:bodyPr>
          <a:lstStyle/>
          <a:p>
            <a:pPr marL="45720" lvl="0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dirty="0">
                <a:solidFill>
                  <a:schemeClr val="tx1">
                    <a:tint val="95000"/>
                  </a:schemeClr>
                </a:solidFill>
              </a:rPr>
              <a:t>Go to: </a:t>
            </a:r>
            <a:r>
              <a:rPr lang="en-US" dirty="0">
                <a:solidFill>
                  <a:schemeClr val="tx1">
                    <a:tint val="95000"/>
                  </a:schemeClr>
                </a:solidFill>
                <a:hlinkClick r:id="rId2"/>
              </a:rPr>
              <a:t>http://www.depts.ttu.edu/law/clinics-and-externships/clinics/index.php</a:t>
            </a:r>
            <a:endParaRPr lang="en-US" dirty="0">
              <a:solidFill>
                <a:schemeClr val="tx1">
                  <a:tint val="95000"/>
                </a:schemeClr>
              </a:solidFill>
            </a:endParaRPr>
          </a:p>
          <a:p>
            <a:pPr marL="0" lvl="0" indent="0">
              <a:spcBef>
                <a:spcPts val="300"/>
              </a:spcBef>
              <a:buClr>
                <a:schemeClr val="accent3"/>
              </a:buClr>
              <a:buNone/>
              <a:defRPr/>
            </a:pPr>
            <a:endParaRPr lang="en-US" dirty="0">
              <a:solidFill>
                <a:schemeClr val="tx1">
                  <a:tint val="95000"/>
                </a:schemeClr>
              </a:solidFill>
            </a:endParaRPr>
          </a:p>
          <a:p>
            <a:pPr marL="45720" lvl="0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dirty="0">
                <a:solidFill>
                  <a:schemeClr val="tx1">
                    <a:tint val="95000"/>
                  </a:schemeClr>
                </a:solidFill>
              </a:rPr>
              <a:t>Review the clinics listed at the bottom of the page you are interested in applying to</a:t>
            </a:r>
          </a:p>
          <a:p>
            <a:pPr marL="0" lvl="0" indent="0">
              <a:spcBef>
                <a:spcPts val="300"/>
              </a:spcBef>
              <a:buClr>
                <a:schemeClr val="accent3"/>
              </a:buClr>
              <a:buNone/>
              <a:defRPr/>
            </a:pPr>
            <a:endParaRPr lang="en-US" dirty="0">
              <a:solidFill>
                <a:schemeClr val="tx1">
                  <a:tint val="95000"/>
                </a:schemeClr>
              </a:solidFill>
            </a:endParaRPr>
          </a:p>
          <a:p>
            <a:pPr marL="45720" lvl="0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dirty="0">
                <a:solidFill>
                  <a:schemeClr val="tx1">
                    <a:tint val="95000"/>
                  </a:schemeClr>
                </a:solidFill>
              </a:rPr>
              <a:t>Under </a:t>
            </a:r>
            <a:r>
              <a:rPr lang="en-US" b="1" dirty="0">
                <a:solidFill>
                  <a:schemeClr val="tx1">
                    <a:tint val="95000"/>
                  </a:schemeClr>
                </a:solidFill>
              </a:rPr>
              <a:t>Important Links</a:t>
            </a:r>
            <a:r>
              <a:rPr lang="en-US" dirty="0">
                <a:solidFill>
                  <a:schemeClr val="tx1">
                    <a:tint val="95000"/>
                  </a:schemeClr>
                </a:solidFill>
              </a:rPr>
              <a:t>, Click on </a:t>
            </a:r>
            <a:r>
              <a:rPr lang="en-US" i="1" dirty="0">
                <a:solidFill>
                  <a:srgbClr val="FF0000"/>
                </a:solidFill>
              </a:rPr>
              <a:t>Student Selection Policies and Application Link</a:t>
            </a:r>
          </a:p>
          <a:p>
            <a:pPr marL="0" lvl="0" indent="0">
              <a:spcBef>
                <a:spcPts val="300"/>
              </a:spcBef>
              <a:buClr>
                <a:schemeClr val="accent3"/>
              </a:buClr>
              <a:buNone/>
              <a:defRPr/>
            </a:pPr>
            <a:endParaRPr lang="en-US" i="1" dirty="0">
              <a:solidFill>
                <a:srgbClr val="FF0000"/>
              </a:solidFill>
            </a:endParaRPr>
          </a:p>
          <a:p>
            <a:pPr marL="45720" lvl="0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i="1" dirty="0">
                <a:solidFill>
                  <a:srgbClr val="FF0000"/>
                </a:solidFill>
              </a:rPr>
              <a:t>If prompted, </a:t>
            </a:r>
            <a:r>
              <a:rPr lang="en-US" dirty="0">
                <a:solidFill>
                  <a:schemeClr val="tx1">
                    <a:tint val="95000"/>
                  </a:schemeClr>
                </a:solidFill>
              </a:rPr>
              <a:t>Sign in using your </a:t>
            </a:r>
            <a:r>
              <a:rPr lang="en-US" dirty="0" err="1">
                <a:solidFill>
                  <a:schemeClr val="tx1">
                    <a:tint val="95000"/>
                  </a:schemeClr>
                </a:solidFill>
              </a:rPr>
              <a:t>eRaider</a:t>
            </a:r>
            <a:r>
              <a:rPr lang="en-US" dirty="0">
                <a:solidFill>
                  <a:schemeClr val="tx1">
                    <a:tint val="95000"/>
                  </a:schemeClr>
                </a:solidFill>
              </a:rPr>
              <a:t> username/password</a:t>
            </a:r>
          </a:p>
          <a:p>
            <a:pPr marL="0" lvl="0" indent="0">
              <a:spcBef>
                <a:spcPts val="300"/>
              </a:spcBef>
              <a:buClr>
                <a:schemeClr val="accent3"/>
              </a:buClr>
              <a:buNone/>
              <a:defRPr/>
            </a:pPr>
            <a:endParaRPr lang="en-US" dirty="0">
              <a:solidFill>
                <a:schemeClr val="tx1">
                  <a:tint val="95000"/>
                </a:schemeClr>
              </a:solidFill>
            </a:endParaRPr>
          </a:p>
          <a:p>
            <a:pPr marL="45720" lvl="0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dirty="0">
                <a:solidFill>
                  <a:schemeClr val="tx1">
                    <a:tint val="95000"/>
                  </a:schemeClr>
                </a:solidFill>
              </a:rPr>
              <a:t>Review the Clinic Selection and Enrollment Policies</a:t>
            </a:r>
          </a:p>
          <a:p>
            <a:pPr marL="0" lvl="0" indent="0">
              <a:spcBef>
                <a:spcPts val="300"/>
              </a:spcBef>
              <a:buClr>
                <a:schemeClr val="accent3"/>
              </a:buClr>
              <a:buNone/>
              <a:defRPr/>
            </a:pPr>
            <a:endParaRPr lang="en-US" dirty="0">
              <a:solidFill>
                <a:schemeClr val="tx1">
                  <a:tint val="95000"/>
                </a:schemeClr>
              </a:solidFill>
            </a:endParaRPr>
          </a:p>
          <a:p>
            <a:pPr marL="45720" lvl="0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dirty="0"/>
              <a:t>Click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 to access the online application, complete, and submit.  You will have to sign in using your TTU email.</a:t>
            </a:r>
          </a:p>
          <a:p>
            <a:pPr marL="0" indent="0">
              <a:buNone/>
            </a:pPr>
            <a:endParaRPr lang="en-US" dirty="0"/>
          </a:p>
          <a:p>
            <a:pPr marL="45720" lvl="0">
              <a:spcBef>
                <a:spcPts val="300"/>
              </a:spcBef>
              <a:buClr>
                <a:schemeClr val="accent3"/>
              </a:buClr>
              <a:defRPr/>
            </a:pPr>
            <a:endParaRPr lang="en-US" b="1" dirty="0">
              <a:solidFill>
                <a:schemeClr val="tx1">
                  <a:tint val="95000"/>
                </a:schemeClr>
              </a:solidFill>
            </a:endParaRPr>
          </a:p>
          <a:p>
            <a:pPr marL="45720" lvl="0" indent="0" defTabSz="914400">
              <a:spcBef>
                <a:spcPts val="300"/>
              </a:spcBef>
              <a:buClr>
                <a:schemeClr val="accent3"/>
              </a:buClr>
              <a:buNone/>
              <a:defRPr/>
            </a:pPr>
            <a:endParaRPr lang="en-US" sz="1100" b="1" dirty="0">
              <a:solidFill>
                <a:schemeClr val="tx1">
                  <a:tint val="9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016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THE APPLICATION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737156" cy="37776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applying to more than one clinic, submit </a:t>
            </a:r>
            <a:r>
              <a:rPr lang="en-US" b="1" dirty="0"/>
              <a:t>only ONE </a:t>
            </a:r>
            <a:r>
              <a:rPr lang="en-US" dirty="0"/>
              <a:t>application and indicate which clinics you are applying to and indicate your preference for each (i.e. 1</a:t>
            </a:r>
            <a:r>
              <a:rPr lang="en-US" baseline="30000" dirty="0"/>
              <a:t>st</a:t>
            </a:r>
            <a:r>
              <a:rPr lang="en-US" dirty="0"/>
              <a:t> choice, 2</a:t>
            </a:r>
            <a:r>
              <a:rPr lang="en-US" baseline="30000" dirty="0"/>
              <a:t>nd</a:t>
            </a:r>
            <a:r>
              <a:rPr lang="en-US" dirty="0"/>
              <a:t> choice, etc.);</a:t>
            </a:r>
          </a:p>
          <a:p>
            <a:endParaRPr lang="en-US" dirty="0"/>
          </a:p>
          <a:p>
            <a:r>
              <a:rPr lang="en-US" dirty="0"/>
              <a:t>Upload </a:t>
            </a:r>
            <a:r>
              <a:rPr lang="en-US" b="1" dirty="0"/>
              <a:t>resume (references not necessary) and</a:t>
            </a:r>
            <a:r>
              <a:rPr lang="en-US" dirty="0"/>
              <a:t> </a:t>
            </a:r>
            <a:r>
              <a:rPr lang="en-US" b="1" dirty="0"/>
              <a:t>UNOFFICIAL</a:t>
            </a:r>
            <a:r>
              <a:rPr lang="en-US" dirty="0"/>
              <a:t> transcript, as well as a </a:t>
            </a:r>
            <a:r>
              <a:rPr lang="en-US" b="1" dirty="0"/>
              <a:t>short narrative </a:t>
            </a:r>
            <a:r>
              <a:rPr lang="en-US" dirty="0"/>
              <a:t>for each clinic you are applying to unless otherwise specified (example:  if applying to Civil and Family Law, attach two narratives – one for each); follow instructions provided at the beginning of the online application; and </a:t>
            </a:r>
          </a:p>
          <a:p>
            <a:endParaRPr lang="en-US" dirty="0"/>
          </a:p>
          <a:p>
            <a:r>
              <a:rPr lang="en-US" b="1" dirty="0"/>
              <a:t>Complete and submit online application with uploaded documents </a:t>
            </a:r>
            <a:r>
              <a:rPr lang="en-US" dirty="0"/>
              <a:t>on or before </a:t>
            </a:r>
            <a:r>
              <a:rPr lang="en-US" b="1" dirty="0"/>
              <a:t>4:00  p.m. Wednesday, February 5</a:t>
            </a:r>
            <a:r>
              <a:rPr lang="en-US" b="1" baseline="30000" dirty="0"/>
              <a:t>th</a:t>
            </a:r>
            <a:r>
              <a:rPr lang="en-US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STUDENT SELECTION TIMELINE: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Deadline to submit application – </a:t>
            </a:r>
            <a:r>
              <a:rPr lang="en-US" b="1" dirty="0"/>
              <a:t>4:00 PM,</a:t>
            </a:r>
            <a:r>
              <a:rPr lang="en-US" dirty="0"/>
              <a:t> </a:t>
            </a:r>
            <a:r>
              <a:rPr lang="en-US" b="1" dirty="0"/>
              <a:t>Wednesday</a:t>
            </a:r>
            <a:r>
              <a:rPr lang="en-US" dirty="0"/>
              <a:t> </a:t>
            </a:r>
            <a:r>
              <a:rPr lang="en-US" b="1" dirty="0"/>
              <a:t>– February 5th</a:t>
            </a:r>
            <a:endParaRPr lang="en-US" b="1" baseline="300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Interviews with Clinic Directors (if necessary) during the weeks of </a:t>
            </a:r>
            <a:r>
              <a:rPr lang="en-US" b="1" dirty="0"/>
              <a:t>February 17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r>
              <a:rPr lang="en-US" dirty="0"/>
              <a:t>and</a:t>
            </a:r>
            <a:r>
              <a:rPr lang="en-US" b="1" dirty="0"/>
              <a:t> February 24</a:t>
            </a:r>
            <a:r>
              <a:rPr lang="en-US" b="1" baseline="30000" dirty="0"/>
              <a:t>th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Selection and offers to students will be made on or before </a:t>
            </a:r>
            <a:r>
              <a:rPr lang="en-US" b="1" dirty="0"/>
              <a:t>March 7th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Acceptance of offers from students to Professors by</a:t>
            </a:r>
            <a:r>
              <a:rPr lang="en-US" b="1" dirty="0"/>
              <a:t> March 14th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99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4BE519-CFC3-48D8-9EB3-54F6DCCCC88A}"/>
              </a:ext>
            </a:extLst>
          </p:cNvPr>
          <p:cNvSpPr txBox="1"/>
          <p:nvPr/>
        </p:nvSpPr>
        <p:spPr>
          <a:xfrm>
            <a:off x="1683956" y="2133600"/>
            <a:ext cx="4140772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4000" dirty="0"/>
              <a:t>SCAN QR Code to Access online application!</a:t>
            </a:r>
          </a:p>
        </p:txBody>
      </p:sp>
      <p:pic>
        <p:nvPicPr>
          <p:cNvPr id="6" name="Content Placeholder 5" descr="A qr code on a blue background">
            <a:extLst>
              <a:ext uri="{FF2B5EF4-FFF2-40B4-BE49-F238E27FC236}">
                <a16:creationId xmlns:a16="http://schemas.microsoft.com/office/drawing/2014/main" id="{B5FA9AE9-2DC5-BF1C-B9C0-EB8D08818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9936" y="946778"/>
            <a:ext cx="5768371" cy="5518190"/>
          </a:xfrm>
        </p:spPr>
      </p:pic>
    </p:spTree>
    <p:extLst>
      <p:ext uri="{BB962C8B-B14F-4D97-AF65-F5344CB8AC3E}">
        <p14:creationId xmlns:p14="http://schemas.microsoft.com/office/powerpoint/2010/main" val="766933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568" y="904568"/>
            <a:ext cx="3542109" cy="377825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4BE519-CFC3-48D8-9EB3-54F6DCCCC88A}"/>
              </a:ext>
            </a:extLst>
          </p:cNvPr>
          <p:cNvSpPr txBox="1"/>
          <p:nvPr/>
        </p:nvSpPr>
        <p:spPr>
          <a:xfrm>
            <a:off x="2387600" y="4682818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additional information or clarification, please email </a:t>
            </a:r>
            <a:r>
              <a:rPr lang="en-US" sz="2400" dirty="0">
                <a:hlinkClick r:id="rId3"/>
              </a:rPr>
              <a:t>melissa.Vasquez@ttu.edu</a:t>
            </a:r>
            <a:r>
              <a:rPr lang="en-US" sz="2400" dirty="0"/>
              <a:t> or the designated clinic director!</a:t>
            </a:r>
          </a:p>
        </p:txBody>
      </p:sp>
    </p:spTree>
    <p:extLst>
      <p:ext uri="{BB962C8B-B14F-4D97-AF65-F5344CB8AC3E}">
        <p14:creationId xmlns:p14="http://schemas.microsoft.com/office/powerpoint/2010/main" val="371626821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9d216d7-e9a6-4a3a-ba5c-83cbcb07259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AA48C2DC9C5341A6957FD7E991A50F" ma:contentTypeVersion="15" ma:contentTypeDescription="Create a new document." ma:contentTypeScope="" ma:versionID="15369fd323e219203f31546c11749a5f">
  <xsd:schema xmlns:xsd="http://www.w3.org/2001/XMLSchema" xmlns:xs="http://www.w3.org/2001/XMLSchema" xmlns:p="http://schemas.microsoft.com/office/2006/metadata/properties" xmlns:ns3="307fcebf-552b-486f-a635-3a9d2ef26236" xmlns:ns4="d9d216d7-e9a6-4a3a-ba5c-83cbcb072594" targetNamespace="http://schemas.microsoft.com/office/2006/metadata/properties" ma:root="true" ma:fieldsID="d53b7409a702f1c30fcb54e9e34737da" ns3:_="" ns4:_="">
    <xsd:import namespace="307fcebf-552b-486f-a635-3a9d2ef26236"/>
    <xsd:import namespace="d9d216d7-e9a6-4a3a-ba5c-83cbcb07259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7fcebf-552b-486f-a635-3a9d2ef262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216d7-e9a6-4a3a-ba5c-83cbcb0725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101FC7-65B0-481F-B30F-8FCB38C4DCBB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d9d216d7-e9a6-4a3a-ba5c-83cbcb072594"/>
    <ds:schemaRef ds:uri="307fcebf-552b-486f-a635-3a9d2ef2623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60A5B1B-EDC7-476A-9553-8F9709794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794BFD-92FA-45F3-92C8-9310736A25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7fcebf-552b-486f-a635-3a9d2ef26236"/>
    <ds:schemaRef ds:uri="d9d216d7-e9a6-4a3a-ba5c-83cbcb072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488</TotalTime>
  <Words>459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Wisp</vt:lpstr>
      <vt:lpstr>PowerPoint Presentation</vt:lpstr>
      <vt:lpstr>CLINIC APPLICATION INSTRUCTIONS AND DEADLINES!</vt:lpstr>
      <vt:lpstr>WHAT’S NEXT IF YOU WANT TO APPLY?</vt:lpstr>
      <vt:lpstr>COMPLETING THE APPLICATION </vt:lpstr>
      <vt:lpstr>STUDENT SELECTION TIMELINE: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SELECTION PROCESS TIMELINE:</dc:title>
  <dc:creator>Moreno, Elma</dc:creator>
  <cp:lastModifiedBy>Vasquez, Melissa</cp:lastModifiedBy>
  <cp:revision>19</cp:revision>
  <cp:lastPrinted>2023-12-07T17:02:19Z</cp:lastPrinted>
  <dcterms:created xsi:type="dcterms:W3CDTF">2018-01-19T19:45:36Z</dcterms:created>
  <dcterms:modified xsi:type="dcterms:W3CDTF">2025-01-28T19:04:50Z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0x010100D7AA48C2DC9C5341A6957FD7E991A50F</vt:lpwstr>
  </property>
</Properties>
</file>