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43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99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66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798" autoAdjust="0"/>
  </p:normalViewPr>
  <p:slideViewPr>
    <p:cSldViewPr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4E4A-7819-4B4D-9C8C-71F4DAA7C386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45B7D9-F084-4851-A23A-B76D3B19228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B996ACD2-10A7-45FC-9AEC-4982F1255D9B}" type="slidenum">
              <a:rPr lang="en-US" smtClean="0"/>
              <a:pPr defTabSz="912879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FFC44153-E557-442F-BAE4-5D8A9A90598E}" type="slidenum">
              <a:rPr lang="en-US" smtClean="0"/>
              <a:pPr defTabSz="912879"/>
              <a:t>18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2BF1BE0D-7DEA-4CBB-B33C-BAFE84FC9AB2}" type="slidenum">
              <a:rPr lang="en-US" smtClean="0"/>
              <a:pPr defTabSz="912879"/>
              <a:t>21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Why is cholesterol important?</a:t>
            </a:r>
          </a:p>
          <a:p>
            <a:pPr>
              <a:buFontTx/>
              <a:buChar char="-"/>
            </a:pPr>
            <a:r>
              <a:rPr lang="en-US" smtClean="0"/>
              <a:t>Hormones especially seroid hormones like testosterone, estrogen, and cortisol</a:t>
            </a:r>
          </a:p>
          <a:p>
            <a:pPr>
              <a:buFontTx/>
              <a:buChar char="-"/>
            </a:pPr>
            <a:r>
              <a:rPr lang="en-US" smtClean="0"/>
              <a:t> Helps the liver produce bile acids that aid in digestion and ridding the body of waste</a:t>
            </a:r>
          </a:p>
          <a:p>
            <a:pPr>
              <a:buFontTx/>
              <a:buChar char="-"/>
            </a:pPr>
            <a:r>
              <a:rPr lang="en-US" smtClean="0"/>
              <a:t> Acts in cell walls to interconnect fatty tails and hold things together</a:t>
            </a:r>
          </a:p>
          <a:p>
            <a:pPr>
              <a:buFontTx/>
              <a:buChar char="-"/>
            </a:pPr>
            <a:r>
              <a:rPr lang="en-US" smtClean="0"/>
              <a:t> Important part of the meylin sheath to aid electrical impulses from one point to anouther</a:t>
            </a:r>
          </a:p>
          <a:p>
            <a:pPr>
              <a:buFontTx/>
              <a:buChar char="-"/>
            </a:pPr>
            <a:r>
              <a:rPr lang="en-US" smtClean="0"/>
              <a:t>Important for immune health.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AD67B08A-C233-4BA8-A2C1-B8DB14033DB2}" type="slidenum">
              <a:rPr lang="en-US" smtClean="0"/>
              <a:pPr defTabSz="912879"/>
              <a:t>31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879"/>
            <a:fld id="{1CAE5956-1D26-4B01-836C-9C31EE150CD2}" type="slidenum">
              <a:rPr lang="en-US" smtClean="0"/>
              <a:pPr defTabSz="912879"/>
              <a:t>40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5DA888-07B0-43DB-89A8-9F19D68F4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398A0C-D893-4890-838A-263C43872EE1}" type="datetimeFigureOut">
              <a:rPr lang="en-US" smtClean="0"/>
              <a:pPr/>
              <a:t>2/18/2011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E2CD7-7F00-4928-B463-D0831E149E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Documents%20and%20Settings\John%20Blanton%202\Local%20Settings\Temporary%20Internet%20Files\Content.IE5\07DOP95J\hse2g1ex%5b1%5d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Composition of Muscle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ANSC 3404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err="1" smtClean="0">
                <a:latin typeface="Times New Roman" pitchFamily="18" charset="0"/>
              </a:rPr>
              <a:t>Myoglobin</a:t>
            </a:r>
            <a:endParaRPr lang="en-US" sz="3600" u="sng" dirty="0" smtClean="0">
              <a:latin typeface="Times New Roman" pitchFamily="18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304800" y="20574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</a:rPr>
              <a:t>Important</a:t>
            </a: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755682" cy="420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1752600" y="2362200"/>
            <a:ext cx="2895600" cy="1676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More About Pigments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Meat color reactions are very important to its appearance and will be studied later in detail.  A sample will be shown later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Which of the two pigments (hemoglobin or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</a:rPr>
              <a:t>myoglobin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) is predominant in postmortem muscle?  Why?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emo&amp;Myog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19200"/>
            <a:ext cx="5943600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/>
          <a:lstStyle/>
          <a:p>
            <a:pPr eaLnBrk="1" hangingPunct="1"/>
            <a:r>
              <a:rPr lang="en-US" sz="3600" u="sng" dirty="0" err="1" smtClean="0">
                <a:latin typeface="Times New Roman" pitchFamily="18" charset="0"/>
              </a:rPr>
              <a:t>Myoglobin</a:t>
            </a:r>
            <a:r>
              <a:rPr lang="en-US" sz="3600" u="sng" dirty="0" smtClean="0">
                <a:latin typeface="Times New Roman" pitchFamily="18" charset="0"/>
              </a:rPr>
              <a:t> State Affects Color</a:t>
            </a:r>
          </a:p>
        </p:txBody>
      </p:sp>
      <p:pic>
        <p:nvPicPr>
          <p:cNvPr id="17411" name="Picture 3" descr="pms_p122+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8363" y="1600200"/>
            <a:ext cx="341471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8600" y="2260600"/>
            <a:ext cx="4038600" cy="341632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b="1" dirty="0" smtClean="0"/>
              <a:t>DEOXYMYOGLOBIN (</a:t>
            </a:r>
            <a:r>
              <a:rPr lang="en-US" sz="2400" b="1" dirty="0" smtClean="0">
                <a:solidFill>
                  <a:srgbClr val="660033"/>
                </a:solidFill>
              </a:rPr>
              <a:t>PURPLE</a:t>
            </a:r>
            <a:r>
              <a:rPr lang="en-US" sz="2400" b="1" dirty="0" smtClean="0"/>
              <a:t>)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i="1" dirty="0" smtClean="0"/>
              <a:t>OXYGENATION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b="1" dirty="0" smtClean="0"/>
              <a:t>OXYMYOGLOBIN </a:t>
            </a: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RED</a:t>
            </a:r>
            <a:r>
              <a:rPr lang="en-US" sz="2400" dirty="0" smtClean="0"/>
              <a:t>)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   </a:t>
            </a:r>
            <a:r>
              <a:rPr lang="en-US" sz="2400" i="1" dirty="0" smtClean="0"/>
              <a:t>OXIDATION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 </a:t>
            </a:r>
            <a:r>
              <a:rPr lang="en-US" sz="2400" b="1" dirty="0" smtClean="0"/>
              <a:t>METMYOGLOBIN (</a:t>
            </a:r>
            <a:r>
              <a:rPr lang="en-US" sz="2400" b="1" dirty="0" smtClean="0">
                <a:solidFill>
                  <a:srgbClr val="993300"/>
                </a:solidFill>
              </a:rPr>
              <a:t>BROWN</a:t>
            </a:r>
            <a:r>
              <a:rPr lang="en-US" sz="2400" b="1" dirty="0" smtClean="0"/>
              <a:t>)</a:t>
            </a:r>
            <a:endParaRPr lang="en-US" sz="2400" b="1" dirty="0">
              <a:solidFill>
                <a:srgbClr val="993300"/>
              </a:solidFill>
            </a:endParaRP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>
            <a:off x="1600200" y="3429000"/>
            <a:ext cx="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1600200" y="4876800"/>
            <a:ext cx="0" cy="4318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 flipV="1">
            <a:off x="1600200" y="2667000"/>
            <a:ext cx="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Line 8"/>
          <p:cNvSpPr>
            <a:spLocks noChangeShapeType="1"/>
          </p:cNvSpPr>
          <p:nvPr/>
        </p:nvSpPr>
        <p:spPr bwMode="auto">
          <a:xfrm flipV="1">
            <a:off x="1600200" y="4114800"/>
            <a:ext cx="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MyogCon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2724" y="685800"/>
            <a:ext cx="7599275" cy="5468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371600" y="2590800"/>
            <a:ext cx="6096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1371600" y="2057400"/>
            <a:ext cx="60960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More Proteins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err="1" smtClean="0">
                <a:latin typeface="Times New Roman" pitchFamily="18" charset="0"/>
              </a:rPr>
              <a:t>Stromal</a:t>
            </a:r>
            <a:r>
              <a:rPr lang="en-US" sz="2400" dirty="0" smtClean="0">
                <a:latin typeface="Times New Roman" pitchFamily="18" charset="0"/>
              </a:rPr>
              <a:t> - 3.0%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connective tissues (ct)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collagen, </a:t>
            </a:r>
            <a:r>
              <a:rPr lang="en-US" sz="2000" dirty="0" err="1" smtClean="0">
                <a:latin typeface="Times New Roman" pitchFamily="18" charset="0"/>
              </a:rPr>
              <a:t>elastin</a:t>
            </a:r>
            <a:r>
              <a:rPr lang="en-US" sz="2000" dirty="0" smtClean="0">
                <a:latin typeface="Times New Roman" pitchFamily="18" charset="0"/>
              </a:rPr>
              <a:t> , </a:t>
            </a:r>
            <a:r>
              <a:rPr lang="en-US" sz="2000" dirty="0" err="1" smtClean="0">
                <a:latin typeface="Times New Roman" pitchFamily="18" charset="0"/>
              </a:rPr>
              <a:t>reticulin</a:t>
            </a:r>
            <a:endParaRPr lang="en-US" sz="2000" dirty="0" smtClean="0">
              <a:latin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 the “skeleton” of a muscle.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Collagen predominates (the most abundant protein in mammals) and can affect tenderness greatly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as an animal ages, collagen forms a network &amp; becomes less tender.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Collagen degrades to gelatin at 65</a:t>
            </a:r>
            <a:r>
              <a:rPr lang="en-US" sz="2400" baseline="30000" dirty="0" smtClean="0">
                <a:latin typeface="Times New Roman" pitchFamily="18" charset="0"/>
              </a:rPr>
              <a:t>o</a:t>
            </a:r>
            <a:r>
              <a:rPr lang="en-US" sz="2400" dirty="0" smtClean="0">
                <a:latin typeface="Times New Roman" pitchFamily="18" charset="0"/>
              </a:rPr>
              <a:t>C with moist heat cookery.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err="1" smtClean="0">
                <a:latin typeface="Times New Roman" pitchFamily="18" charset="0"/>
              </a:rPr>
              <a:t>Elastin</a:t>
            </a:r>
            <a:endParaRPr lang="en-US" sz="3600" u="sng" dirty="0" smtClean="0">
              <a:latin typeface="Times New Roman" pitchFamily="18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Elastin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does </a:t>
            </a: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</a:rPr>
              <a:t>not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 degrade</a:t>
            </a: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</a:rPr>
              <a:t>to gelatin with moist heat cookery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An example of </a:t>
            </a:r>
            <a:r>
              <a:rPr lang="en-US" sz="2400" dirty="0" err="1" smtClean="0">
                <a:latin typeface="Times New Roman" pitchFamily="18" charset="0"/>
              </a:rPr>
              <a:t>elastin</a:t>
            </a:r>
            <a:r>
              <a:rPr lang="en-US" sz="2400" dirty="0" smtClean="0">
                <a:latin typeface="Times New Roman" pitchFamily="18" charset="0"/>
              </a:rPr>
              <a:t> is the </a:t>
            </a:r>
            <a:r>
              <a:rPr lang="en-US" sz="2400" i="1" dirty="0" err="1" smtClean="0">
                <a:latin typeface="Times New Roman" pitchFamily="18" charset="0"/>
              </a:rPr>
              <a:t>ligamentum</a:t>
            </a:r>
            <a:r>
              <a:rPr lang="en-US" sz="2400" i="1" dirty="0" smtClean="0">
                <a:latin typeface="Times New Roman" pitchFamily="18" charset="0"/>
              </a:rPr>
              <a:t> </a:t>
            </a:r>
            <a:r>
              <a:rPr lang="en-US" sz="2400" i="1" dirty="0" err="1" smtClean="0">
                <a:latin typeface="Times New Roman" pitchFamily="18" charset="0"/>
              </a:rPr>
              <a:t>nuchae</a:t>
            </a:r>
            <a:r>
              <a:rPr lang="en-US" sz="2400" dirty="0" smtClean="0">
                <a:latin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</a:rPr>
              <a:t>backstrap</a:t>
            </a:r>
            <a:r>
              <a:rPr lang="en-US" sz="2400" dirty="0" smtClean="0">
                <a:latin typeface="Times New Roman" pitchFamily="18" charset="0"/>
              </a:rPr>
              <a:t>) that courses along the </a:t>
            </a:r>
            <a:r>
              <a:rPr lang="en-US" sz="2400" dirty="0" err="1" smtClean="0">
                <a:latin typeface="Times New Roman" pitchFamily="18" charset="0"/>
              </a:rPr>
              <a:t>spinous</a:t>
            </a:r>
            <a:r>
              <a:rPr lang="en-US" sz="2400" dirty="0" smtClean="0">
                <a:latin typeface="Times New Roman" pitchFamily="18" charset="0"/>
              </a:rPr>
              <a:t> processes of the cervical vertebrae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Elastin</a:t>
            </a:r>
            <a:r>
              <a:rPr lang="en-US" sz="2400" dirty="0" smtClean="0">
                <a:latin typeface="Times New Roman" pitchFamily="18" charset="0"/>
              </a:rPr>
              <a:t> imparts elasticity to arterial walls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343400" cy="2133600"/>
          </a:xfrm>
        </p:spPr>
        <p:txBody>
          <a:bodyPr/>
          <a:lstStyle/>
          <a:p>
            <a:pPr algn="l" eaLnBrk="1" hangingPunct="1"/>
            <a:r>
              <a:rPr lang="en-US" sz="2400" dirty="0" smtClean="0">
                <a:latin typeface="Times New Roman" pitchFamily="18" charset="0"/>
              </a:rPr>
              <a:t>PHOTOMICROGRAPHS OF CONNECTIVE TISSUE</a:t>
            </a:r>
          </a:p>
        </p:txBody>
      </p:sp>
      <p:pic>
        <p:nvPicPr>
          <p:cNvPr id="21507" name="Picture 3" descr="CT2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0"/>
            <a:ext cx="5029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 descr="CT1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06675"/>
            <a:ext cx="6019800" cy="425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19800" y="4495800"/>
            <a:ext cx="3124200" cy="120032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OTHER TISSUES HAVE BEEN LEACHED OUT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Lipids - Fats and Oils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Influence flavor, juiciness and caloric content of meat </a:t>
            </a:r>
          </a:p>
          <a:p>
            <a:pPr lvl="1" eaLnBrk="1" hangingPunct="1"/>
            <a:r>
              <a:rPr lang="en-US" sz="1800" dirty="0" smtClean="0">
                <a:latin typeface="Times New Roman" pitchFamily="18" charset="0"/>
              </a:rPr>
              <a:t>Have a small effect on tenderness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Average 3% in muscle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Muscle with a “Devoid” marbling score will still have about 0.5% fat content</a:t>
            </a:r>
          </a:p>
        </p:txBody>
      </p:sp>
      <p:pic>
        <p:nvPicPr>
          <p:cNvPr id="2253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00600" y="1524000"/>
            <a:ext cx="4038600" cy="2243138"/>
          </a:xfrm>
          <a:noFill/>
        </p:spPr>
      </p:pic>
      <p:pic>
        <p:nvPicPr>
          <p:cNvPr id="22533" name="Picture 4" descr="7_bone_pot_roast.JPG (14672 bytes)"/>
          <p:cNvPicPr>
            <a:picLocks noChangeAspect="1" noChangeArrowheads="1"/>
          </p:cNvPicPr>
          <p:nvPr/>
        </p:nvPicPr>
        <p:blipFill>
          <a:blip r:embed="rId4" cstate="print"/>
          <a:srcRect l="6296" r="6296"/>
          <a:stretch>
            <a:fillRect/>
          </a:stretch>
        </p:blipFill>
        <p:spPr bwMode="auto">
          <a:xfrm>
            <a:off x="381000" y="4724400"/>
            <a:ext cx="27971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5" descr="Marbling_nah_l"/>
          <p:cNvPicPr>
            <a:picLocks noChangeAspect="1" noChangeArrowheads="1"/>
          </p:cNvPicPr>
          <p:nvPr/>
        </p:nvPicPr>
        <p:blipFill>
          <a:blip r:embed="rId5" cstate="print">
            <a:lum bright="12000" contrast="24000"/>
          </a:blip>
          <a:srcRect r="1172"/>
          <a:stretch>
            <a:fillRect/>
          </a:stretch>
        </p:blipFill>
        <p:spPr bwMode="auto">
          <a:xfrm>
            <a:off x="5029200" y="4495800"/>
            <a:ext cx="2709863" cy="204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Kinds of Lipids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533650"/>
            <a:ext cx="8229600" cy="23717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NEUTRAL LIPIDS - 1%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PHOSPHOLIPIDS - 1%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CHOLESTEROL - 0.5%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62000"/>
          </a:xfrm>
        </p:spPr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Composition of Muscle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1600200" y="1752600"/>
          <a:ext cx="5943600" cy="4029075"/>
        </p:xfrm>
        <a:graphic>
          <a:graphicData uri="http://schemas.openxmlformats.org/presentationml/2006/ole">
            <p:oleObj spid="_x0000_s1026" name="Chart" r:id="rId3" imgW="9105900" imgH="5610225" progId="MSGraph.Chart.8">
              <p:embed followColorScheme="full"/>
            </p:oleObj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NEUTRAL LIPIDS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Triglycerides = 3 mole of fatty acid attached to a glycerol</a:t>
            </a:r>
            <a:br>
              <a:rPr lang="en-US" sz="2400" b="1" dirty="0" smtClean="0">
                <a:latin typeface="Times New Roman" pitchFamily="18" charset="0"/>
              </a:rPr>
            </a:br>
            <a:endParaRPr lang="en-US" sz="2400" b="1" dirty="0" smtClean="0"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b="1" dirty="0" smtClean="0">
                <a:latin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OH				      H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C-O-C(CH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)</a:t>
            </a:r>
            <a:r>
              <a:rPr lang="en-US" sz="2400" b="1" baseline="-25000" dirty="0" smtClean="0">
                <a:latin typeface="Times New Roman" pitchFamily="18" charset="0"/>
              </a:rPr>
              <a:t>16</a:t>
            </a:r>
            <a:r>
              <a:rPr lang="en-US" sz="2400" b="1" dirty="0" smtClean="0">
                <a:latin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 l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					</a:t>
            </a:r>
            <a:r>
              <a:rPr lang="en-US" sz="2400" b="1" dirty="0" smtClean="0">
                <a:latin typeface="Times New Roman" pitchFamily="18" charset="0"/>
              </a:rPr>
              <a:t>            </a:t>
            </a:r>
            <a:r>
              <a:rPr lang="en-US" sz="2400" b="1" dirty="0" err="1" smtClean="0">
                <a:latin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CHOH  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3 HOOC(CH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)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16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CH</a:t>
            </a:r>
            <a:r>
              <a:rPr lang="en-US" sz="2400" b="1" baseline="-25000" dirty="0" smtClean="0">
                <a:solidFill>
                  <a:srgbClr val="FF0000"/>
                </a:solidFill>
                <a:latin typeface="Times New Roman" pitchFamily="18" charset="0"/>
              </a:rPr>
              <a:t>3</a:t>
            </a:r>
            <a:r>
              <a:rPr lang="en-US" sz="2400" b="1" baseline="-25000" dirty="0" smtClean="0">
                <a:solidFill>
                  <a:srgbClr val="FFFF00"/>
                </a:solidFill>
                <a:latin typeface="Times New Roman" pitchFamily="18" charset="0"/>
              </a:rPr>
              <a:t>      	 </a:t>
            </a:r>
            <a:r>
              <a:rPr lang="en-US" sz="2400" b="1" dirty="0" smtClean="0">
                <a:latin typeface="Times New Roman" pitchFamily="18" charset="0"/>
              </a:rPr>
              <a:t>HC-O-C-R    + 3 H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O</a:t>
            </a:r>
          </a:p>
          <a:p>
            <a:pPr marL="0" indent="0">
              <a:buNone/>
            </a:pPr>
            <a:r>
              <a:rPr lang="en-US" sz="2400" b="1" dirty="0" smtClean="0">
                <a:latin typeface="Times New Roman" pitchFamily="18" charset="0"/>
              </a:rPr>
              <a:t> l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					</a:t>
            </a:r>
            <a:r>
              <a:rPr lang="en-US" sz="2400" b="1" dirty="0" smtClean="0">
                <a:latin typeface="Times New Roman" pitchFamily="18" charset="0"/>
              </a:rPr>
              <a:t>            </a:t>
            </a:r>
            <a:r>
              <a:rPr lang="en-US" sz="2400" b="1" dirty="0" err="1" smtClean="0">
                <a:latin typeface="Times New Roman" pitchFamily="18" charset="0"/>
              </a:rPr>
              <a:t>l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CH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OH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				</a:t>
            </a:r>
            <a:r>
              <a:rPr lang="en-US" sz="2400" b="1" dirty="0" smtClean="0">
                <a:latin typeface="Times New Roman" pitchFamily="18" charset="0"/>
              </a:rPr>
              <a:t>       H</a:t>
            </a:r>
            <a:r>
              <a:rPr lang="en-US" sz="2400" b="1" baseline="-25000" dirty="0" smtClean="0">
                <a:latin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</a:rPr>
              <a:t>C-O-C-R</a:t>
            </a:r>
            <a:br>
              <a:rPr lang="en-US" sz="2400" b="1" dirty="0" smtClean="0">
                <a:latin typeface="Times New Roman" pitchFamily="18" charset="0"/>
              </a:rPr>
            </a:b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</a:br>
            <a:r>
              <a:rPr lang="en-US" sz="2400" b="1" dirty="0" smtClean="0">
                <a:latin typeface="Times New Roman" pitchFamily="18" charset="0"/>
              </a:rPr>
              <a:t>GLYCEROL 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STEARIC ACID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</a:rPr>
              <a:t> 	   </a:t>
            </a:r>
            <a:r>
              <a:rPr lang="en-US" sz="2400" b="1" dirty="0" smtClean="0">
                <a:latin typeface="Times New Roman" pitchFamily="18" charset="0"/>
              </a:rPr>
              <a:t>TRISTEARIN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>
            <a:off x="4724400" y="3352800"/>
            <a:ext cx="304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953000" y="4876800"/>
            <a:ext cx="304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stealth" w="med" len="med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343150" y="2367756"/>
            <a:ext cx="4457700" cy="2990850"/>
          </a:xfrm>
          <a:noFill/>
        </p:spPr>
      </p:pic>
      <p:cxnSp>
        <p:nvCxnSpPr>
          <p:cNvPr id="25604" name="Straight Connector 5"/>
          <p:cNvCxnSpPr>
            <a:cxnSpLocks noChangeShapeType="1"/>
          </p:cNvCxnSpPr>
          <p:nvPr/>
        </p:nvCxnSpPr>
        <p:spPr bwMode="auto">
          <a:xfrm rot="5400000">
            <a:off x="2956718" y="3748882"/>
            <a:ext cx="3840163" cy="0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</p:cxn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KINDS OF TRIGLYCERIDES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 If the same kind of fatty acid occupies all three positions on the glycerol molecule, the result is a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</a:rPr>
              <a:t>simple</a:t>
            </a:r>
            <a:r>
              <a:rPr lang="en-US" sz="2400" dirty="0" smtClean="0">
                <a:latin typeface="Times New Roman" pitchFamily="18" charset="0"/>
              </a:rPr>
              <a:t> triglyceride.</a:t>
            </a:r>
          </a:p>
          <a:p>
            <a:pPr marL="0" indent="0" eaLnBrk="1" hangingPunct="1"/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 If more than one kind of fatty acid is attached to glycerol, the result is a </a:t>
            </a: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</a:rPr>
              <a:t>mixed</a:t>
            </a:r>
            <a:r>
              <a:rPr lang="en-US" sz="2400" dirty="0" smtClean="0">
                <a:latin typeface="Times New Roman" pitchFamily="18" charset="0"/>
              </a:rPr>
              <a:t> triglyceride.</a:t>
            </a:r>
          </a:p>
          <a:p>
            <a:pPr marL="0" indent="0" eaLnBrk="1" hangingPunct="1"/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 What determines what kinds of triglycerides  an animal manufactures?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SATURATED FATTY ACIDS</a:t>
            </a:r>
          </a:p>
        </p:txBody>
      </p:sp>
      <p:pic>
        <p:nvPicPr>
          <p:cNvPr id="27652" name="Picture 8" descr="551stear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22783" y="2971800"/>
            <a:ext cx="5766139" cy="3886200"/>
          </a:xfrm>
          <a:noFill/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0" y="1371600"/>
            <a:ext cx="9144000" cy="156966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Stearic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: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No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double bonds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between carbon atoms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Third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most predominant FA in meat animals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UNSATURATED FATTY ACIDS</a:t>
            </a:r>
          </a:p>
        </p:txBody>
      </p:sp>
      <p:pic>
        <p:nvPicPr>
          <p:cNvPr id="28676" name="Picture 10" descr="551oleic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8523" y="3048000"/>
            <a:ext cx="5653548" cy="3810000"/>
          </a:xfrm>
          <a:noFill/>
        </p:spPr>
      </p:pic>
      <p:sp>
        <p:nvSpPr>
          <p:cNvPr id="28675" name="Text Box 8"/>
          <p:cNvSpPr txBox="1">
            <a:spLocks noChangeArrowheads="1"/>
          </p:cNvSpPr>
          <p:nvPr/>
        </p:nvSpPr>
        <p:spPr bwMode="auto">
          <a:xfrm>
            <a:off x="0" y="1219200"/>
            <a:ext cx="9144000" cy="157003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Oleic Acid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u="sng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most prevalent fatty acid in animal fats</a:t>
            </a:r>
          </a:p>
          <a:p>
            <a:pPr algn="l" eaLnBrk="0" hangingPunct="0"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Monounsaturated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fatty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acids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(contains </a:t>
            </a:r>
            <a:r>
              <a:rPr lang="en-US" sz="2400" u="sng" dirty="0">
                <a:latin typeface="Times New Roman" pitchFamily="18" charset="0"/>
                <a:cs typeface="Times New Roman" pitchFamily="18" charset="0"/>
              </a:rPr>
              <a:t>one double bond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Polyunsaturated Fatty Acids </a:t>
            </a: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5638800" cy="4754563"/>
          </a:xfrm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en-US" sz="2400" dirty="0" err="1" smtClean="0">
                <a:latin typeface="Times New Roman" pitchFamily="18" charset="0"/>
              </a:rPr>
              <a:t>Linoleic</a:t>
            </a:r>
            <a:r>
              <a:rPr lang="en-US" sz="2400" dirty="0" smtClean="0">
                <a:latin typeface="Times New Roman" pitchFamily="18" charset="0"/>
              </a:rPr>
              <a:t> Acid:</a:t>
            </a:r>
          </a:p>
          <a:p>
            <a:pPr lvl="1" eaLnBrk="1" hangingPunct="1">
              <a:buNone/>
            </a:pPr>
            <a:r>
              <a:rPr lang="en-US" sz="2400" dirty="0" smtClean="0">
                <a:latin typeface="Times New Roman" pitchFamily="18" charset="0"/>
              </a:rPr>
              <a:t>- </a:t>
            </a:r>
            <a:r>
              <a:rPr lang="en-US" sz="2400" u="sng" dirty="0" smtClean="0">
                <a:latin typeface="Times New Roman" pitchFamily="18" charset="0"/>
              </a:rPr>
              <a:t>Poly</a:t>
            </a:r>
            <a:r>
              <a:rPr lang="en-US" sz="2400" dirty="0" smtClean="0">
                <a:latin typeface="Times New Roman" pitchFamily="18" charset="0"/>
              </a:rPr>
              <a:t>unsaturated fatty acids</a:t>
            </a:r>
          </a:p>
          <a:p>
            <a:pPr lvl="1" eaLnBrk="1" hangingPunct="1">
              <a:buNone/>
            </a:pPr>
            <a:r>
              <a:rPr lang="en-US" sz="2400" dirty="0" smtClean="0">
                <a:latin typeface="Times New Roman" pitchFamily="18" charset="0"/>
              </a:rPr>
              <a:t>- Has two (or more) double bonds</a:t>
            </a:r>
          </a:p>
        </p:txBody>
      </p:sp>
      <p:pic>
        <p:nvPicPr>
          <p:cNvPr id="29700" name="Picture 12" descr="551linole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52600" y="2971799"/>
            <a:ext cx="5766621" cy="3886201"/>
          </a:xfrm>
          <a:solidFill>
            <a:schemeClr val="bg1"/>
          </a:solidFill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5"/>
          <p:cNvSpPr>
            <a:spLocks noChangeArrowheads="1"/>
          </p:cNvSpPr>
          <p:nvPr/>
        </p:nvSpPr>
        <p:spPr bwMode="auto">
          <a:xfrm>
            <a:off x="1905000" y="5029200"/>
            <a:ext cx="228600" cy="2286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3200" b="1">
              <a:latin typeface="Arial Rounded MT Bold" pitchFamily="34" charset="0"/>
            </a:endParaRPr>
          </a:p>
        </p:txBody>
      </p:sp>
      <p:sp>
        <p:nvSpPr>
          <p:cNvPr id="3072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Reactivity of Fatty Acids</a:t>
            </a:r>
          </a:p>
        </p:txBody>
      </p:sp>
      <p:sp>
        <p:nvSpPr>
          <p:cNvPr id="30723" name="Rectangle 1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Unsaturated fatty acids are more reactive</a:t>
            </a: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O</a:t>
            </a:r>
            <a:r>
              <a:rPr lang="en-US" sz="2400" baseline="-25000" dirty="0" smtClean="0">
                <a:latin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</a:rPr>
              <a:t> attaches at double bonds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</a:rPr>
              <a:t>Results in rancidity and oxidation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Kinds of Fats in Beef and Poultry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667769"/>
          <a:ext cx="8839200" cy="4642087"/>
        </p:xfrm>
        <a:graphic>
          <a:graphicData uri="http://schemas.openxmlformats.org/drawingml/2006/table">
            <a:tbl>
              <a:tblPr/>
              <a:tblGrid>
                <a:gridCol w="1752600"/>
                <a:gridCol w="1508464"/>
                <a:gridCol w="1920536"/>
                <a:gridCol w="2133600"/>
                <a:gridCol w="1524000"/>
              </a:tblGrid>
              <a:tr h="5918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Meat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Saturated Fat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Monounsaturated </a:t>
                      </a: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Fat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Polyunsaturated Fat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Cholesterol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Top Round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 mg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691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T-bone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68 mg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Ground Beef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(80% lean)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74 mg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Chicken Breast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(skinless)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35%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 mg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859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Turkey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(skinless)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27%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 mg</a:t>
                      </a:r>
                    </a:p>
                  </a:txBody>
                  <a:tcPr marL="71021" marR="71021" marT="35511" marB="3551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Melting Points of Some Fats</a:t>
            </a:r>
          </a:p>
        </p:txBody>
      </p:sp>
      <p:pic>
        <p:nvPicPr>
          <p:cNvPr id="32772" name="Picture 4" descr="MeltingPoints_p912MW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3999"/>
            <a:ext cx="6432834" cy="37879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3" name="Text Box 6"/>
          <p:cNvSpPr txBox="1">
            <a:spLocks noChangeArrowheads="1"/>
          </p:cNvSpPr>
          <p:nvPr/>
        </p:nvSpPr>
        <p:spPr bwMode="auto">
          <a:xfrm>
            <a:off x="0" y="5867400"/>
            <a:ext cx="91440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/>
              <a:t>WHY THE RANGES AND SPECIES DIFFERENCES?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u="sng" dirty="0" smtClean="0">
                <a:latin typeface="Times New Roman" pitchFamily="18" charset="0"/>
              </a:rPr>
              <a:t>In General</a:t>
            </a:r>
            <a:endParaRPr lang="en-US" sz="3600" u="sng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7696200" cy="4267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Fats with longer carbon chains and more saturation have higher melting points.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Internal fats are more saturated and have higher melting points than external fats </a:t>
            </a:r>
            <a:br>
              <a:rPr lang="en-US" sz="2400" dirty="0" smtClean="0">
                <a:latin typeface="Times New Roman" pitchFamily="18" charset="0"/>
              </a:rPr>
            </a:br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Why?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   What practical difference does melting point of fats </a:t>
            </a:r>
            <a:r>
              <a:rPr lang="en-US" sz="2400" i="1" dirty="0" smtClean="0">
                <a:latin typeface="Times New Roman" pitchFamily="18" charset="0"/>
              </a:rPr>
              <a:t>per se  </a:t>
            </a:r>
            <a:r>
              <a:rPr lang="en-US" sz="2400" dirty="0" smtClean="0">
                <a:latin typeface="Times New Roman" pitchFamily="18" charset="0"/>
              </a:rPr>
              <a:t>make in animal bodies and in industry?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Water (moisture) in muscle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Varies inversely with fat content;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muscles with more fat contain less water. Practical range = 65 to 80%.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If fat content of a muscle ranges from 0.5 to 30% at the extremes, what would be the water range?</a:t>
            </a:r>
          </a:p>
          <a:p>
            <a:pPr eaLnBrk="1" hangingPunct="1"/>
            <a:endParaRPr lang="en-US" sz="24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Affects initial juiciness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more water, more initial juiciness.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The Third Kind of Lipids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Phospholipids - compounds containing phosphorus and lipids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latin typeface="Times New Roman" pitchFamily="18" charset="0"/>
              </a:rPr>
              <a:t> An example is ethanolamine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/>
            </a:r>
            <a:br>
              <a:rPr lang="en-US" sz="2400" dirty="0" smtClean="0">
                <a:latin typeface="Times New Roman" pitchFamily="18" charset="0"/>
              </a:rPr>
            </a:b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Function in rancidity development in fats.  </a:t>
            </a:r>
            <a:br>
              <a:rPr lang="en-US" sz="2400" dirty="0" smtClean="0">
                <a:latin typeface="Times New Roman" pitchFamily="18" charset="0"/>
              </a:rPr>
            </a:b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  <a:t/>
            </a:r>
            <a:br>
              <a:rPr lang="en-US" sz="2400" dirty="0" smtClean="0">
                <a:solidFill>
                  <a:srgbClr val="FFFF00"/>
                </a:solidFill>
                <a:latin typeface="Times New Roman" pitchFamily="18" charset="0"/>
              </a:rPr>
            </a:b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</p:txBody>
      </p:sp>
      <p:pic>
        <p:nvPicPr>
          <p:cNvPr id="34820" name="Picture 5" descr="pict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4419600"/>
            <a:ext cx="31527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The Fourth Kind of Lipids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</a:rPr>
              <a:t>Cholesterol </a:t>
            </a:r>
            <a:r>
              <a:rPr lang="en-US" sz="2400" dirty="0" smtClean="0">
                <a:latin typeface="Times New Roman" pitchFamily="18" charset="0"/>
              </a:rPr>
              <a:t>- that much maligned, essential dietary component.</a:t>
            </a:r>
          </a:p>
          <a:p>
            <a:pPr eaLnBrk="1" hangingPunct="1">
              <a:lnSpc>
                <a:spcPct val="90000"/>
              </a:lnSpc>
              <a:buClr>
                <a:srgbClr val="FFFF00"/>
              </a:buClr>
            </a:pPr>
            <a:endParaRPr lang="en-US" sz="2400" dirty="0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2400" u="sng" dirty="0" smtClean="0">
                <a:latin typeface="Times New Roman" pitchFamily="18" charset="0"/>
              </a:rPr>
              <a:t>Required for hormone function and cell wall integrity</a:t>
            </a:r>
            <a:r>
              <a:rPr lang="en-US" sz="2400" dirty="0" smtClean="0">
                <a:latin typeface="Times New Roman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u="sng" dirty="0" smtClean="0">
                <a:latin typeface="Times New Roman" pitchFamily="18" charset="0"/>
              </a:rPr>
              <a:t>About 20% of body needs is consumed whereas, 80%  is manufactured.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If we don’t eat enough, our bodies manufacture more.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Contrary to popular belief, cooked meats of different species vary little in cholesterol content.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NPN – Non - Protein Nitrogen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238625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About 1.5% in muscle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Molecules contain nitrogen but are not proteins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Some NPN compounds contribute to meat flavor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NPN example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ATP (Adenosine </a:t>
            </a:r>
            <a:r>
              <a:rPr lang="en-US" sz="2000" dirty="0" err="1" smtClean="0">
                <a:latin typeface="Times New Roman" pitchFamily="18" charset="0"/>
              </a:rPr>
              <a:t>triphophate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CHO - Carbohydrates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7924800" cy="46482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About 1% (0.8%) found in muscle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 ranges from 0.5 - 1.5% in muscle.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Although low in amount, CHO’s play large roles in meat properties and appearance.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Best example is Glycogen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storage form composed of glucose units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Inorganic Compounds - Minerals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8392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About 1% in muscle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Measured as ash after burning samples in a muffle furnace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Meat (particularly beef) is a good source of some minerals, particularly Fe and Zn.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Fe in meat is in a </a:t>
            </a:r>
            <a:r>
              <a:rPr lang="en-US" sz="2400" dirty="0" err="1" smtClean="0">
                <a:latin typeface="Times New Roman" pitchFamily="18" charset="0"/>
              </a:rPr>
              <a:t>heme</a:t>
            </a:r>
            <a:r>
              <a:rPr lang="en-US" sz="2400" dirty="0" smtClean="0">
                <a:latin typeface="Times New Roman" pitchFamily="18" charset="0"/>
              </a:rPr>
              <a:t> form that is more readily available than Fe from plants. 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Zn is in many enzymes and hormones, including sex hormones.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How to Calculate Caloric Values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Fats contain </a:t>
            </a:r>
            <a:r>
              <a:rPr lang="en-US" sz="2400" u="sng" dirty="0" smtClean="0">
                <a:latin typeface="Times New Roman" pitchFamily="18" charset="0"/>
              </a:rPr>
              <a:t>9 </a:t>
            </a:r>
            <a:r>
              <a:rPr lang="en-US" sz="2400" u="sng" dirty="0" smtClean="0">
                <a:latin typeface="Times New Roman" pitchFamily="18" charset="0"/>
              </a:rPr>
              <a:t>Calories/gram</a:t>
            </a:r>
            <a:endParaRPr lang="en-US" sz="2400" u="sng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Proteins and CHO’s contain </a:t>
            </a:r>
            <a:r>
              <a:rPr lang="en-US" sz="2400" u="sng" dirty="0" smtClean="0">
                <a:latin typeface="Times New Roman" pitchFamily="18" charset="0"/>
              </a:rPr>
              <a:t>4 </a:t>
            </a:r>
            <a:r>
              <a:rPr lang="en-US" sz="2400" u="sng" dirty="0" smtClean="0">
                <a:latin typeface="Times New Roman" pitchFamily="18" charset="0"/>
              </a:rPr>
              <a:t>Calories/gram</a:t>
            </a:r>
            <a:endParaRPr lang="en-US" sz="2400" u="sng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Fats contain 2.25 (9 / 4) times as many </a:t>
            </a:r>
            <a:r>
              <a:rPr lang="en-US" sz="2400" dirty="0" smtClean="0">
                <a:latin typeface="Times New Roman" pitchFamily="18" charset="0"/>
              </a:rPr>
              <a:t>Calories </a:t>
            </a:r>
            <a:r>
              <a:rPr lang="en-US" sz="2400" dirty="0" smtClean="0">
                <a:latin typeface="Times New Roman" pitchFamily="18" charset="0"/>
              </a:rPr>
              <a:t>as proteins &amp;    CHO’s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Calories usually are calculated on a per-100-gram basis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If so, percentages of composition can be used directly in equations because percentages are parts/100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82296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>
                <a:latin typeface="Times New Roman" pitchFamily="18" charset="0"/>
              </a:rPr>
              <a:t>How Many Calories in 100g  of Average Muscle on a Raw Basis?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839200" cy="4648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</a:t>
            </a:r>
            <a:r>
              <a:rPr lang="en-US" sz="2400" b="1" u="sng" dirty="0" smtClean="0">
                <a:latin typeface="Times New Roman" pitchFamily="18" charset="0"/>
              </a:rPr>
              <a:t>75% water, 3% fat, 18.5% protein, 1% CHO, and 1% ash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Water and minerals contain no </a:t>
            </a:r>
            <a:r>
              <a:rPr lang="en-US" sz="2400" dirty="0" smtClean="0">
                <a:latin typeface="Times New Roman" pitchFamily="18" charset="0"/>
              </a:rPr>
              <a:t>Calories </a:t>
            </a:r>
            <a:r>
              <a:rPr lang="en-US" sz="2400" dirty="0" smtClean="0">
                <a:latin typeface="Times New Roman" pitchFamily="18" charset="0"/>
              </a:rPr>
              <a:t>so: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Times New Roman" pitchFamily="18" charset="0"/>
              </a:rPr>
              <a:t> (3 * 9) + (18.5 * 4) + (1 * 4) = 105 kcal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 smtClean="0">
                <a:latin typeface="Times New Roman" pitchFamily="18" charset="0"/>
              </a:rPr>
              <a:t>This 3% fat would represent the muscle from Select Grade Beef.</a:t>
            </a:r>
          </a:p>
          <a:p>
            <a:pPr marL="0" indent="0" eaLnBrk="1" hangingPunct="1">
              <a:lnSpc>
                <a:spcPct val="90000"/>
              </a:lnSpc>
            </a:pPr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400" dirty="0" smtClean="0">
                <a:latin typeface="Times New Roman" pitchFamily="18" charset="0"/>
              </a:rPr>
              <a:t> Is 105 </a:t>
            </a:r>
            <a:r>
              <a:rPr lang="en-US" sz="2400" dirty="0" smtClean="0">
                <a:latin typeface="Times New Roman" pitchFamily="18" charset="0"/>
              </a:rPr>
              <a:t>Calories </a:t>
            </a:r>
            <a:r>
              <a:rPr lang="en-US" sz="2400" dirty="0" smtClean="0">
                <a:latin typeface="Times New Roman" pitchFamily="18" charset="0"/>
              </a:rPr>
              <a:t>per 100 grams a high, medium, or low value for foods?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Assume we Buy Choice Grade Instead of Select Grade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Muscle composition might be 70% water, 8.5% fat, 18% protein, 1% CHO and 1%  ash on a raw basis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solidFill>
                  <a:srgbClr val="CC0000"/>
                </a:solidFill>
                <a:latin typeface="Times New Roman" pitchFamily="18" charset="0"/>
              </a:rPr>
              <a:t>(8.5 * 9) + (18 * 4) + (1 * 4) = 153 kcal</a:t>
            </a:r>
          </a:p>
          <a:p>
            <a:pPr marL="0" indent="0" eaLnBrk="1" hangingPunct="1">
              <a:buFontTx/>
              <a:buNone/>
            </a:pPr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marL="0" indent="0"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</a:rPr>
              <a:t>153 - 105 = 48 more calories by going from Choice to Select beef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Caloric Values for Cooked Meats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1524000"/>
          <a:ext cx="8305799" cy="4869493"/>
        </p:xfrm>
        <a:graphic>
          <a:graphicData uri="http://schemas.openxmlformats.org/drawingml/2006/table">
            <a:tbl>
              <a:tblPr/>
              <a:tblGrid>
                <a:gridCol w="2971004"/>
                <a:gridCol w="5334795"/>
              </a:tblGrid>
              <a:tr h="7620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sng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Food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1" i="0" u="sng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Kcal/100g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72457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Beef with ¼ inch trim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216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99143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Fried Hamburger – 15% fat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240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Pork Ham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211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Fried Chicken without skin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219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Fried chicken leg without skin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Fried catfish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228</a:t>
                      </a:r>
                    </a:p>
                  </a:txBody>
                  <a:tcPr marL="7092" marR="7092" marT="7092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Fat, Protein and Caloric Content of Differing Beef Quality Grades</a:t>
            </a:r>
          </a:p>
        </p:txBody>
      </p:sp>
      <p:sp>
        <p:nvSpPr>
          <p:cNvPr id="44085" name="Text Box 468"/>
          <p:cNvSpPr txBox="1">
            <a:spLocks noChangeArrowheads="1"/>
          </p:cNvSpPr>
          <p:nvPr/>
        </p:nvSpPr>
        <p:spPr bwMode="auto">
          <a:xfrm>
            <a:off x="533400" y="49530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* Meets marbling specification for Certified Angus Beef products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1" y="1500187"/>
          <a:ext cx="8229599" cy="3345182"/>
        </p:xfrm>
        <a:graphic>
          <a:graphicData uri="http://schemas.openxmlformats.org/drawingml/2006/table">
            <a:tbl>
              <a:tblPr/>
              <a:tblGrid>
                <a:gridCol w="1600199"/>
                <a:gridCol w="1143000"/>
                <a:gridCol w="685800"/>
                <a:gridCol w="990601"/>
                <a:gridCol w="1142999"/>
                <a:gridCol w="1524000"/>
                <a:gridCol w="1143000"/>
              </a:tblGrid>
              <a:tr h="78581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Quality Grade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Marbling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Fat,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Calories from Fat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Protein, %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Calories from Protein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Total Calories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Select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Slight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275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7532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Low Choice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Small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7532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Mid Choice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Modest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6.7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25.2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322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  <a:tr h="675323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High Choice*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Moderate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8.2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147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24.8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346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DD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200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latin typeface="Times New Roman" pitchFamily="18" charset="0"/>
              </a:rPr>
              <a:t>Water is a carrier of many intra- and inter-cellular constituents.</a:t>
            </a:r>
          </a:p>
          <a:p>
            <a:pPr eaLnBrk="1" hangingPunct="1"/>
            <a:endParaRPr lang="en-US" sz="2400" dirty="0" smtClean="0">
              <a:latin typeface="Times New Roman" pitchFamily="18" charset="0"/>
            </a:endParaRPr>
          </a:p>
          <a:p>
            <a:pPr eaLnBrk="1" hangingPunct="1"/>
            <a:r>
              <a:rPr lang="en-US" sz="2400" dirty="0" smtClean="0">
                <a:latin typeface="Times New Roman" pitchFamily="18" charset="0"/>
              </a:rPr>
              <a:t>In low fat meat products, water content is higher than in products with a higher fat content.</a:t>
            </a:r>
          </a:p>
          <a:p>
            <a:pPr lvl="1" eaLnBrk="1" hangingPunct="1"/>
            <a:r>
              <a:rPr lang="en-US" sz="2400" dirty="0" smtClean="0">
                <a:latin typeface="Times New Roman" pitchFamily="18" charset="0"/>
              </a:rPr>
              <a:t> binders must be added to hold this extra water in the products.</a:t>
            </a:r>
          </a:p>
        </p:txBody>
      </p:sp>
      <p:pic>
        <p:nvPicPr>
          <p:cNvPr id="1024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124200" y="4545013"/>
            <a:ext cx="2514600" cy="1747837"/>
          </a:xfrm>
          <a:noFill/>
        </p:spPr>
      </p:pic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0" y="304800"/>
            <a:ext cx="9144000" cy="64135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Water </a:t>
            </a:r>
            <a:endParaRPr lang="en-US" sz="36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4" descr="USDAQualityGrade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6000" contrast="12000"/>
          </a:blip>
          <a:srcRect t="6787"/>
          <a:stretch>
            <a:fillRect/>
          </a:stretch>
        </p:blipFill>
        <p:spPr>
          <a:xfrm>
            <a:off x="685800" y="1600200"/>
            <a:ext cx="3949700" cy="4525963"/>
          </a:xfrm>
          <a:noFill/>
        </p:spPr>
      </p:pic>
      <p:pic>
        <p:nvPicPr>
          <p:cNvPr id="45060" name="Picture 5" descr="USDAQualityGrade2"/>
          <p:cNvPicPr>
            <a:picLocks noChangeAspect="1" noChangeArrowheads="1"/>
          </p:cNvPicPr>
          <p:nvPr/>
        </p:nvPicPr>
        <p:blipFill>
          <a:blip r:embed="rId4" cstate="print">
            <a:lum bright="12000" contrast="12000"/>
          </a:blip>
          <a:srcRect t="1631" r="-211"/>
          <a:stretch>
            <a:fillRect/>
          </a:stretch>
        </p:blipFill>
        <p:spPr bwMode="auto">
          <a:xfrm>
            <a:off x="5410200" y="1600200"/>
            <a:ext cx="2584450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Why be Concerned About Calories?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5257800"/>
          </a:xfrm>
        </p:spPr>
        <p:txBody>
          <a:bodyPr/>
          <a:lstStyle/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Assume we eat lower calorie foods and eliminate 47 calories/day</a:t>
            </a:r>
          </a:p>
          <a:p>
            <a:pPr marL="0" indent="0" eaLnBrk="1" hangingPunct="1"/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47 * 365 = 17,155 calories / year</a:t>
            </a:r>
          </a:p>
          <a:p>
            <a:pPr marL="0" indent="0" eaLnBrk="1" hangingPunct="1"/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About 3,000 calories equate to 1 lb. of body weight gain</a:t>
            </a:r>
          </a:p>
          <a:p>
            <a:pPr marL="0" indent="0" eaLnBrk="1" hangingPunct="1"/>
            <a:endParaRPr lang="en-US" sz="2400" dirty="0" smtClean="0">
              <a:latin typeface="Times New Roman" pitchFamily="18" charset="0"/>
            </a:endParaRPr>
          </a:p>
          <a:p>
            <a:pPr marL="0" indent="0" eaLnBrk="1" hangingPunct="1"/>
            <a:r>
              <a:rPr lang="en-US" sz="2400" dirty="0" smtClean="0">
                <a:latin typeface="Times New Roman" pitchFamily="18" charset="0"/>
              </a:rPr>
              <a:t>17,155 / 3,000 = 5.7 lb. of weight </a:t>
            </a:r>
            <a:r>
              <a:rPr lang="en-US" sz="2400" u="sng" dirty="0" smtClean="0">
                <a:latin typeface="Times New Roman" pitchFamily="18" charset="0"/>
              </a:rPr>
              <a:t>not</a:t>
            </a:r>
            <a:r>
              <a:rPr lang="en-US" sz="2400" dirty="0" smtClean="0">
                <a:latin typeface="Times New Roman" pitchFamily="18" charset="0"/>
              </a:rPr>
              <a:t> gained each year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PROTEIN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Averages 18.5% In Muscle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Is The Least Variable Major Component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Is The Most Important Component Nutritionally</a:t>
            </a:r>
          </a:p>
          <a:p>
            <a:pPr eaLnBrk="1" hangingPunct="1"/>
            <a:endParaRPr lang="en-US" sz="2000" dirty="0" smtClean="0">
              <a:latin typeface="Times New Roman" pitchFamily="18" charset="0"/>
            </a:endParaRPr>
          </a:p>
          <a:p>
            <a:pPr eaLnBrk="1" hangingPunct="1"/>
            <a:r>
              <a:rPr lang="en-US" sz="2000" dirty="0" smtClean="0">
                <a:latin typeface="Times New Roman" pitchFamily="18" charset="0"/>
              </a:rPr>
              <a:t>Is The Food Component In Shortest Supply In World Food</a:t>
            </a:r>
          </a:p>
        </p:txBody>
      </p:sp>
      <p:pic>
        <p:nvPicPr>
          <p:cNvPr id="232456" name="hse2g1ex[1].jpg">
            <a:hlinkClick r:id="" action="ppaction://media"/>
          </p:cNvPr>
          <p:cNvPicPr>
            <a:picLocks noGrp="1" noRot="1" noChangeAspect="1" noChangeArrowheads="1"/>
          </p:cNvPicPr>
          <p:nvPr>
            <p:ph sz="half" idx="2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08675" y="1319213"/>
            <a:ext cx="2735263" cy="2051050"/>
          </a:xfr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24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324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45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245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pic>
        <p:nvPicPr>
          <p:cNvPr id="12292" name="Picture 4" descr="AA_Structure 1"/>
          <p:cNvPicPr>
            <a:picLocks noChangeAspect="1" noChangeArrowheads="1"/>
          </p:cNvPicPr>
          <p:nvPr/>
        </p:nvPicPr>
        <p:blipFill>
          <a:blip r:embed="rId2" cstate="print">
            <a:lum contrast="8000"/>
          </a:blip>
          <a:srcRect/>
          <a:stretch>
            <a:fillRect/>
          </a:stretch>
        </p:blipFill>
        <p:spPr bwMode="auto">
          <a:xfrm>
            <a:off x="1828800" y="2057400"/>
            <a:ext cx="5715000" cy="3048000"/>
          </a:xfrm>
          <a:prstGeom prst="rect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0" y="838200"/>
            <a:ext cx="9144000" cy="838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Proteins are Composed of Amino Acids: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latin typeface="Times New Roman" pitchFamily="18" charset="0"/>
                <a:cs typeface="Times New Roman" pitchFamily="18" charset="0"/>
              </a:rPr>
            </a:b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NH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COOH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Groups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Amino Acids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524000" y="1397000"/>
          <a:ext cx="6097588" cy="4062413"/>
        </p:xfrm>
        <a:graphic>
          <a:graphicData uri="http://schemas.openxmlformats.org/presentationml/2006/ole">
            <p:oleObj spid="_x0000_s2050" name="Chart" r:id="rId3" imgW="6096000" imgH="4057650" progId="MSGraph.Chart.8">
              <p:embed followColorScheme="full"/>
            </p:oleObj>
          </a:graphicData>
        </a:graphic>
      </p:graphicFrame>
      <p:pic>
        <p:nvPicPr>
          <p:cNvPr id="2053" name="Picture 5" descr="AA_List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676400"/>
            <a:ext cx="6172200" cy="462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u="sng" dirty="0" smtClean="0">
                <a:latin typeface="Times New Roman" pitchFamily="18" charset="0"/>
              </a:rPr>
              <a:t>KINDS OF PROTEIN IN MUSCLES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Myofibrillar</a:t>
            </a:r>
            <a:r>
              <a:rPr lang="en-US" sz="2400" dirty="0" smtClean="0">
                <a:latin typeface="Times New Roman" pitchFamily="18" charset="0"/>
              </a:rPr>
              <a:t> - 9.5%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Principal ones are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Actin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and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Myosin</a:t>
            </a:r>
          </a:p>
          <a:p>
            <a:pPr eaLnBrk="1" hangingPunct="1"/>
            <a:endParaRPr lang="en-US" sz="2400" dirty="0" smtClean="0">
              <a:solidFill>
                <a:srgbClr val="FFFF00"/>
              </a:solidFill>
              <a:latin typeface="Times New Roman" pitchFamily="18" charset="0"/>
            </a:endParaRPr>
          </a:p>
          <a:p>
            <a:pPr eaLnBrk="1" hangingPunct="1"/>
            <a:r>
              <a:rPr lang="en-US" sz="2400" dirty="0" err="1" smtClean="0">
                <a:latin typeface="Times New Roman" pitchFamily="18" charset="0"/>
              </a:rPr>
              <a:t>Sarcoplasmic</a:t>
            </a:r>
            <a:r>
              <a:rPr lang="en-US" sz="2400" dirty="0" smtClean="0">
                <a:latin typeface="Times New Roman" pitchFamily="18" charset="0"/>
              </a:rPr>
              <a:t> - 6.0%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Enzymes and pigments.  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The two principal pigments are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</a:rPr>
              <a:t>Myoglobin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and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Hemoglobin.</a:t>
            </a:r>
          </a:p>
          <a:p>
            <a:pPr lvl="1" eaLnBrk="1" hangingPunct="1"/>
            <a:r>
              <a:rPr lang="en-US" sz="2000" dirty="0" smtClean="0">
                <a:latin typeface="Times New Roman" pitchFamily="18" charset="0"/>
              </a:rPr>
              <a:t> Hemoglobin in red blood cells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Carries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O</a:t>
            </a:r>
            <a:r>
              <a:rPr lang="en-US" sz="2000" baseline="-25000" dirty="0" smtClean="0">
                <a:latin typeface="Times New Roman" pitchFamily="18" charset="0"/>
              </a:rPr>
              <a:t>2   </a:t>
            </a:r>
            <a:r>
              <a:rPr lang="en-US" sz="2000" dirty="0" smtClean="0">
                <a:latin typeface="Times New Roman" pitchFamily="18" charset="0"/>
              </a:rPr>
              <a:t>from the lungs to cells.  </a:t>
            </a:r>
          </a:p>
          <a:p>
            <a:pPr lvl="1" eaLnBrk="1" hangingPunct="1"/>
            <a:r>
              <a:rPr lang="en-US" sz="2000" dirty="0" err="1" smtClean="0">
                <a:latin typeface="Times New Roman" pitchFamily="18" charset="0"/>
              </a:rPr>
              <a:t>Myoglobin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</a:rPr>
              <a:t>Stores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O</a:t>
            </a:r>
            <a:r>
              <a:rPr lang="en-US" sz="2000" baseline="-25000" dirty="0" smtClean="0">
                <a:latin typeface="Times New Roman" pitchFamily="18" charset="0"/>
              </a:rPr>
              <a:t>2 </a:t>
            </a:r>
            <a:r>
              <a:rPr lang="en-US" sz="2000" dirty="0" smtClean="0">
                <a:latin typeface="Times New Roman" pitchFamily="18" charset="0"/>
              </a:rPr>
              <a:t>in the cells.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599</TotalTime>
  <Words>1341</Words>
  <Application>Microsoft Office PowerPoint</Application>
  <PresentationFormat>On-screen Show (4:3)</PresentationFormat>
  <Paragraphs>282</Paragraphs>
  <Slides>41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Chart</vt:lpstr>
      <vt:lpstr>Composition of Muscle </vt:lpstr>
      <vt:lpstr>Composition of Muscle</vt:lpstr>
      <vt:lpstr>Water (moisture) in muscle</vt:lpstr>
      <vt:lpstr>Slide 4</vt:lpstr>
      <vt:lpstr>PROTEIN</vt:lpstr>
      <vt:lpstr> </vt:lpstr>
      <vt:lpstr>Amino Acids</vt:lpstr>
      <vt:lpstr>Slide 8</vt:lpstr>
      <vt:lpstr>KINDS OF PROTEIN IN MUSCLES</vt:lpstr>
      <vt:lpstr>Myoglobin</vt:lpstr>
      <vt:lpstr>More About Pigments</vt:lpstr>
      <vt:lpstr>Slide 12</vt:lpstr>
      <vt:lpstr>Myoglobin State Affects Color</vt:lpstr>
      <vt:lpstr>Slide 14</vt:lpstr>
      <vt:lpstr>More Proteins</vt:lpstr>
      <vt:lpstr>Elastin</vt:lpstr>
      <vt:lpstr>PHOTOMICROGRAPHS OF CONNECTIVE TISSUE</vt:lpstr>
      <vt:lpstr>Lipids - Fats and Oils</vt:lpstr>
      <vt:lpstr>Kinds of Lipids</vt:lpstr>
      <vt:lpstr>NEUTRAL LIPIDS</vt:lpstr>
      <vt:lpstr>Slide 21</vt:lpstr>
      <vt:lpstr>KINDS OF TRIGLYCERIDES</vt:lpstr>
      <vt:lpstr>SATURATED FATTY ACIDS</vt:lpstr>
      <vt:lpstr>UNSATURATED FATTY ACIDS</vt:lpstr>
      <vt:lpstr>Polyunsaturated Fatty Acids </vt:lpstr>
      <vt:lpstr>Reactivity of Fatty Acids</vt:lpstr>
      <vt:lpstr>Kinds of Fats in Beef and Poultry</vt:lpstr>
      <vt:lpstr>Melting Points of Some Fats</vt:lpstr>
      <vt:lpstr>In General</vt:lpstr>
      <vt:lpstr>The Third Kind of Lipids</vt:lpstr>
      <vt:lpstr>The Fourth Kind of Lipids</vt:lpstr>
      <vt:lpstr>NPN – Non - Protein Nitrogen</vt:lpstr>
      <vt:lpstr>CHO - Carbohydrates</vt:lpstr>
      <vt:lpstr>Inorganic Compounds - Minerals</vt:lpstr>
      <vt:lpstr>How to Calculate Caloric Values</vt:lpstr>
      <vt:lpstr>How Many Calories in 100g  of Average Muscle on a Raw Basis?</vt:lpstr>
      <vt:lpstr>Assume we Buy Choice Grade Instead of Select Grade</vt:lpstr>
      <vt:lpstr>Caloric Values for Cooked Meats</vt:lpstr>
      <vt:lpstr>Fat, Protein and Caloric Content of Differing Beef Quality Grades</vt:lpstr>
      <vt:lpstr>Slide 40</vt:lpstr>
      <vt:lpstr>Why be Concerned About Calories?</vt:lpstr>
    </vt:vector>
  </TitlesOfParts>
  <Company>Texas Tech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of Muscle </dc:title>
  <dc:creator>Jerrad Legako</dc:creator>
  <cp:lastModifiedBy>Jerrad Legako</cp:lastModifiedBy>
  <cp:revision>16</cp:revision>
  <dcterms:created xsi:type="dcterms:W3CDTF">2011-02-08T16:30:51Z</dcterms:created>
  <dcterms:modified xsi:type="dcterms:W3CDTF">2011-02-18T14:45:25Z</dcterms:modified>
</cp:coreProperties>
</file>