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4"/>
  </p:notesMasterIdLst>
  <p:sldIdLst>
    <p:sldId id="268" r:id="rId6"/>
    <p:sldId id="258" r:id="rId7"/>
    <p:sldId id="397" r:id="rId8"/>
    <p:sldId id="396" r:id="rId9"/>
    <p:sldId id="388" r:id="rId10"/>
    <p:sldId id="277" r:id="rId11"/>
    <p:sldId id="398" r:id="rId12"/>
    <p:sldId id="283" r:id="rId13"/>
    <p:sldId id="278" r:id="rId14"/>
    <p:sldId id="395" r:id="rId15"/>
    <p:sldId id="284" r:id="rId16"/>
    <p:sldId id="274" r:id="rId17"/>
    <p:sldId id="276" r:id="rId18"/>
    <p:sldId id="389" r:id="rId19"/>
    <p:sldId id="394" r:id="rId20"/>
    <p:sldId id="385" r:id="rId21"/>
    <p:sldId id="390" r:id="rId22"/>
    <p:sldId id="400" r:id="rId23"/>
  </p:sldIdLst>
  <p:sldSz cx="18288000" cy="10287000"/>
  <p:notesSz cx="9309100" cy="7023100"/>
  <p:embeddedFontLst>
    <p:embeddedFont>
      <p:font typeface="Avenir Next LT Pro" panose="020B0504020202020204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CD8F2B-4E01-EFF1-63BD-C3D957610C06}" name="Watson, Connie" initials="WC" userId="S::connie.watson@ttu.edu::f36e5739-13b1-4802-95bd-91b4203ba088" providerId="AD"/>
  <p188:author id="{A0E80B74-7D99-8963-5DA4-75EFB3388110}" name="Self, Christine" initials="CS" userId="S::Christine.Self@ttu.edu::7469b40d-c0e5-4438-9ceb-6235ef6ac187" providerId="AD"/>
  <p188:author id="{ACCA7598-94F6-1AB1-D261-481658CF8240}" name="Brannon, Morgan" initials="MB" userId="S::Morgan.Brannon@ttu.edu::88af12d0-6902-4843-a4cb-8120c7c64d10" providerId="AD"/>
  <p188:author id="{062A14B9-6922-BC8E-41BB-3365A526CBA5}" name="Manning, Zach" initials="MZ" userId="S::zach.manning@ttu.edu::fbd55e88-fdfd-433c-90a6-6fe396efd3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17DBE-9194-4B22-A87B-0EACAAA7181A}" v="9" dt="2026-04-29T14:18:14.391"/>
    <p1510:client id="{63710EF4-7D98-4A5C-B532-22AEB8E0550E}" v="2" dt="2026-04-29T14:27:43.399"/>
    <p1510:client id="{B2D5EF30-2A14-48EB-9BE0-B80696757975}" v="126" dt="2026-04-29T17:56:20.932"/>
    <p1510:client id="{B77A8D6F-8322-43E6-B614-E33DF44F0AD0}" v="28" dt="2026-04-29T15:40:28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7" autoAdjust="0"/>
    <p:restoredTop sz="86441" autoAdjust="0"/>
  </p:normalViewPr>
  <p:slideViewPr>
    <p:cSldViewPr snapToGrid="0">
      <p:cViewPr varScale="1">
        <p:scale>
          <a:sx n="63" d="100"/>
          <a:sy n="63" d="100"/>
        </p:scale>
        <p:origin x="16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9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5378591" cy="26336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031389" y="0"/>
            <a:ext cx="5378591" cy="26336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52938" y="393700"/>
            <a:ext cx="3505200" cy="197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41214" y="2497102"/>
            <a:ext cx="9929707" cy="236663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4994205"/>
            <a:ext cx="5378591" cy="26214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1389" y="4994205"/>
            <a:ext cx="5378591" cy="26214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PFR: Welcome to the webinar, Family Members and Guests: What to Expect at Red Raider Orientation!  We will begin shortly.</a:t>
            </a:r>
          </a:p>
          <a:p>
            <a:endParaRPr lang="en-US"/>
          </a:p>
          <a:p>
            <a:r>
              <a:rPr lang="en-US"/>
              <a:t>Thank you for joining us! My name is _________. 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OS staff intro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589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4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OS:  Here are some general things to expect at RRO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18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7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pPr defTabSz="933237">
              <a:defRPr/>
            </a:pPr>
            <a:r>
              <a:rPr lang="en-US"/>
              <a:t>PFR – Webinars, Newsletter, FW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/>
              <a:t>PFR –Tech-in and RW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8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6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2E6DE88F-1F85-4A27-9D34-D74A50E7B0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7958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871B2431-D351-4C6E-A3CF-9DFAC0E3E050}" type="slidenum">
              <a:rPr lang="cs-CZ">
                <a:solidFill>
                  <a:prstClr val="black"/>
                </a:solidFill>
                <a:latin typeface="Calibri"/>
              </a:rPr>
              <a:pPr defTabSz="933237">
                <a:defRPr/>
              </a:pPr>
              <a:t>18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80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 - removing holds</a:t>
            </a:r>
          </a:p>
          <a:p>
            <a:endParaRPr lang="en-US"/>
          </a:p>
          <a:p>
            <a:r>
              <a:rPr lang="en-US"/>
              <a:t>PFR– Red Raider Family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7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8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</a:t>
            </a:r>
          </a:p>
          <a:p>
            <a:endParaRPr lang="en-US"/>
          </a:p>
          <a:p>
            <a:r>
              <a:rPr lang="en-US"/>
              <a:t>You will receive a complete printed schedule when you arrive at Red Raider Orientation.  Here are some highlights for you: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During check-in, your student will receive items they will need during orientation.  Families and guests will need to arrange for hotel accommodations.  Guests will receive a clear bag (great for bringing to athletic events) you can use to gather items during your orientation experience – you’ll need it for all the goodies you’ll pick up at the Red Raider Families session and the Campus Resource Fair.</a:t>
            </a:r>
            <a:endParaRPr lang="en-US"/>
          </a:p>
          <a:p>
            <a:endParaRPr lang="en-US"/>
          </a:p>
          <a:p>
            <a:r>
              <a:rPr lang="en-US"/>
              <a:t>Red Raider Families: Supporting Your Student's Transition – During this session, you will learn all about your Red Raider's support network at Texas Tech and important conversations to have with your student before the fall semester begins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22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/>
              <a:t>OS – Academic Session, Financial Aid/SBS meetings, tours,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51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OS:  Speaking of Parking--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52938" y="393700"/>
            <a:ext cx="3506787" cy="197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A2BA-9C31-4216-9818-99576C073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07DDB-2575-4239-B777-3C6C2380B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1C981-5788-4E4E-8A9B-4B162E53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A716-237B-46C4-B084-C442A910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4AFC1-6FD2-43EE-8138-D3C44555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55D7-764D-499D-A542-8ADEB839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13196-A54D-4862-9ACB-580F1FC68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9E471-0991-4AF9-BA83-9CDF6057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A43F3-D589-43FF-B6BA-9F27F0C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6E244-E03B-4094-8498-037E391E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DDD9-19EB-4514-9FC2-B389CC57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72354-CDC1-47DC-9823-405B22053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B7E2F-C944-40D8-83EB-5C48EAB2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8ECDE-F90F-4A61-9B60-656D2199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8BD20-3BC4-4196-BC3E-86F75FE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3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51C0-F4C6-49F6-A3CB-86DB654B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22D8-B5BA-4362-BF4F-2A1156D82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B91DB-93E9-4E58-A181-C60413117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35D04-ABD9-4873-A908-B46870F9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E86CA-48A0-4075-936D-6115FCA6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D86EE-0064-4C0D-B040-8CB62C71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3DBD-7125-43DF-9220-2F235944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3F876-548A-4398-94C1-175EFAB4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37C0-4AC6-4B55-9DAE-DCD134D7C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87E0D-09F9-459E-8019-F8385DDC7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7E4FB-EB51-4FAE-A1BA-312828DA5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19327-5A71-47E8-9090-B073E43B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022DB-144C-49C4-A583-AB03D6E5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9397F-47EB-4270-AF24-DD18BDF0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83F0-51C3-45BC-AEC5-69C0D959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0F2BD-A499-480D-A4D1-96A14705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0EBF4-B2C6-4E03-B435-CFF12F9E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E2BCA-B344-4799-88E0-E061FAB1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13819F-8128-4FD5-9ED8-502D02A3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C5858-ACAD-4D82-9A90-B292AE02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99513-D9CE-4035-84A6-F6009E4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3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A568-DD7D-4838-8FAF-6BED3182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DDF46-C96E-45B7-97D0-A72B2BE5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A9319-2312-4FEF-B180-380C8BBA1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BBD11-2A34-4D60-89C7-87E53D01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8221E-36A0-4C48-A7DC-4A5754F6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89918-86C5-4676-8836-16017BA2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850F-B0E9-4138-8991-2B0896ED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F689C-4026-4B52-9DD2-AD810B827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F59C5-CA2D-49B6-B2C9-70357659E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85454-1A63-415B-BFD3-9ACA0D95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D6768-026C-4422-A47E-6B5616C6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29BE6-A5C4-455C-8725-291EFC9E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7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9E1C-B272-46ED-9631-47BCB98B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B86B0-EC0D-4E4B-A218-7FD65D486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62751-FBAF-458F-A2AF-2539F530F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320BA-081B-4378-8B24-83179357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FF6D6-B3FA-49F2-B6D7-E8570F66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64E15-70FE-4941-9137-756BEC177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119CE-47D1-4BFF-9D6D-118CA6BA2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EB16-FE39-4BAA-B559-BCAE10B75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A3993-4B0E-4831-8CF4-213E25C4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3B0AE-E927-42C9-9E70-F4B58834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7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072922-33C4-4B41-B07E-A2C165941FC0}"/>
              </a:ext>
            </a:extLst>
          </p:cNvPr>
          <p:cNvSpPr>
            <a:spLocks/>
          </p:cNvSpPr>
          <p:nvPr userDrawn="1"/>
        </p:nvSpPr>
        <p:spPr bwMode="auto">
          <a:xfrm>
            <a:off x="2" y="-5907"/>
            <a:ext cx="18287999" cy="10293717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3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F62FE-A218-4FF4-BF4B-A352B043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11962"/>
            <a:ext cx="16459202" cy="1066622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EF826-198D-4368-A76F-9E1DBEF4FFBE}"/>
              </a:ext>
            </a:extLst>
          </p:cNvPr>
          <p:cNvSpPr/>
          <p:nvPr userDrawn="1"/>
        </p:nvSpPr>
        <p:spPr>
          <a:xfrm>
            <a:off x="2" y="401132"/>
            <a:ext cx="500789" cy="109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640" y="1456415"/>
            <a:ext cx="16458723" cy="618977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286" indent="0">
              <a:buFontTx/>
              <a:buNone/>
              <a:defRPr/>
            </a:lvl2pPr>
            <a:lvl3pPr marL="1828571" indent="0">
              <a:buFontTx/>
              <a:buNone/>
              <a:defRPr/>
            </a:lvl3pPr>
            <a:lvl4pPr marL="2742857" indent="0">
              <a:buFontTx/>
              <a:buNone/>
              <a:defRPr/>
            </a:lvl4pPr>
            <a:lvl5pPr marL="365714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655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010" y="4305956"/>
            <a:ext cx="8898335" cy="1066622"/>
          </a:xfrm>
        </p:spPr>
        <p:txBody>
          <a:bodyPr>
            <a:normAutofit/>
          </a:bodyPr>
          <a:lstStyle>
            <a:lvl1pPr algn="ctr"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5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" y="9367903"/>
            <a:ext cx="18288000" cy="9177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6" name="TextBox 5"/>
          <p:cNvSpPr txBox="1"/>
          <p:nvPr userDrawn="1"/>
        </p:nvSpPr>
        <p:spPr>
          <a:xfrm>
            <a:off x="14160983" y="9630626"/>
            <a:ext cx="247817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This is a Presentation 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6732305" y="9660957"/>
            <a:ext cx="336123" cy="331647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7469261" y="9660957"/>
            <a:ext cx="336123" cy="331647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6804097" y="9485661"/>
            <a:ext cx="736958" cy="630672"/>
          </a:xfrm>
        </p:spPr>
        <p:txBody>
          <a:bodyPr/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E16425B-2A42-409E-BD07-64554C49ED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8288000" cy="10287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2" y="5918399"/>
            <a:ext cx="11734800" cy="2070714"/>
          </a:xfrm>
        </p:spPr>
        <p:txBody>
          <a:bodyPr lIns="0" rIns="0" anchor="b">
            <a:noAutofit/>
          </a:bodyPr>
          <a:lstStyle>
            <a:lvl1pPr algn="r">
              <a:defRPr lang="en-US" sz="120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1838" y="8477474"/>
            <a:ext cx="8661762" cy="660582"/>
          </a:xfrm>
        </p:spPr>
        <p:txBody>
          <a:bodyPr lIns="0" rIns="0">
            <a:normAutofit/>
          </a:bodyPr>
          <a:lstStyle>
            <a:lvl1pPr marL="0" indent="0" algn="r">
              <a:buNone/>
              <a:defRPr lang="en-US" sz="36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44978E7-8DCC-4370-A827-019C0A465D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334" y="2315588"/>
            <a:ext cx="6003066" cy="5987832"/>
          </a:xfrm>
          <a:custGeom>
            <a:avLst/>
            <a:gdLst>
              <a:gd name="connsiteX0" fmla="*/ 1741488 w 3484563"/>
              <a:gd name="connsiteY0" fmla="*/ 0 h 3476625"/>
              <a:gd name="connsiteX1" fmla="*/ 3484563 w 3484563"/>
              <a:gd name="connsiteY1" fmla="*/ 1738313 h 3476625"/>
              <a:gd name="connsiteX2" fmla="*/ 1741488 w 3484563"/>
              <a:gd name="connsiteY2" fmla="*/ 3476625 h 3476625"/>
              <a:gd name="connsiteX3" fmla="*/ 0 w 3484563"/>
              <a:gd name="connsiteY3" fmla="*/ 1738313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563" h="3476625">
                <a:moveTo>
                  <a:pt x="1741488" y="0"/>
                </a:moveTo>
                <a:lnTo>
                  <a:pt x="3484563" y="1738313"/>
                </a:lnTo>
                <a:lnTo>
                  <a:pt x="1741488" y="3476625"/>
                </a:lnTo>
                <a:lnTo>
                  <a:pt x="0" y="173831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42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019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B2A66-E18A-4DDB-B749-45DB7933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65D6-D840-4878-A9ED-E518E8E23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7DB0-4BB3-4B9D-BF19-EED879C40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352F2-FD07-4E99-A210-F1581060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5CD09-E2A2-4ED7-A1CB-A9FDE5D43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pts.ttu.edu/parentrelations/family-weekend/index.php" TargetMode="External"/><Relationship Id="rId5" Type="http://schemas.openxmlformats.org/officeDocument/2006/relationships/hyperlink" Target="https://ttu.campusesp.com/signin" TargetMode="External"/><Relationship Id="rId4" Type="http://schemas.openxmlformats.org/officeDocument/2006/relationships/hyperlink" Target="http://www.parent.ttu.ed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using.ttu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orientation@ttu.edu" TargetMode="External"/><Relationship Id="rId5" Type="http://schemas.openxmlformats.org/officeDocument/2006/relationships/hyperlink" Target="mailto:parent@ttu.edu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955E84-8997-B8BF-4D60-1755BA30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026A0-F144-A90F-9A29-857B7CF1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50" y="4740275"/>
            <a:ext cx="13220700" cy="1470025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/>
              </a:rPr>
              <a:t>What to Expect at Red Raider Orientation</a:t>
            </a:r>
            <a:endParaRPr lang="en-US" sz="72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E7871-3A2F-50F8-1B73-108DC4633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7429500"/>
            <a:ext cx="108966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Connie R. Watson| Parent &amp; Family Relations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Zach Manning| Orientation Services</a:t>
            </a:r>
            <a:endParaRPr lang="en-US" dirty="0">
              <a:solidFill>
                <a:schemeClr val="bg1">
                  <a:lumMod val="9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47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 anchor="t">
            <a:normAutofit/>
          </a:bodyPr>
          <a:lstStyle/>
          <a:p>
            <a:pPr>
              <a:defRPr/>
            </a:pPr>
            <a:r>
              <a:rPr lang="en-US" altLang="en-US" sz="3600" b="1">
                <a:latin typeface="Avenir Next LT Pro"/>
              </a:rPr>
              <a:t>What to Bring</a:t>
            </a:r>
          </a:p>
          <a:p>
            <a:pPr marL="685800" lvl="1" indent="-228600">
              <a:defRPr/>
            </a:pPr>
            <a:r>
              <a:rPr lang="en-US" sz="3600">
                <a:latin typeface="Avenir Next LT Pro"/>
              </a:rPr>
              <a:t> Financial documents if you will be speaking with Financial Aid or Military and Veterans Programs</a:t>
            </a:r>
            <a:endParaRPr lang="en-US" sz="3600">
              <a:latin typeface="Avenir Next LT Pro"/>
              <a:cs typeface="Calibri"/>
            </a:endParaRPr>
          </a:p>
          <a:p>
            <a:pPr marL="685800" lvl="1" indent="-228600">
              <a:defRPr/>
            </a:pPr>
            <a:r>
              <a:rPr lang="en-US" sz="3600">
                <a:latin typeface="Avenir Next LT Pro"/>
              </a:rPr>
              <a:t> Casual, comfortable clothing and shoes. Texas Tech is a very large campus, and you will be walking around.</a:t>
            </a:r>
            <a:endParaRPr lang="en-US" sz="3600">
              <a:latin typeface="Avenir Next LT Pro"/>
              <a:cs typeface="Calibri"/>
            </a:endParaRPr>
          </a:p>
          <a:p>
            <a:pPr marL="685800" lvl="1" indent="-228600">
              <a:defRPr/>
            </a:pPr>
            <a:r>
              <a:rPr lang="en-US" sz="3600">
                <a:latin typeface="Avenir Next LT Pro"/>
              </a:rPr>
              <a:t> A light jacket or cardigan as some meeting rooms can be cool</a:t>
            </a:r>
          </a:p>
          <a:p>
            <a:pPr marL="685800" lvl="1" indent="-228600">
              <a:defRPr/>
            </a:pPr>
            <a:r>
              <a:rPr lang="en-US" sz="3600">
                <a:latin typeface="Avenir Next LT Pro"/>
                <a:cs typeface="Calibri"/>
              </a:rPr>
              <a:t> Money for meals and snacks throughout the day. Dining locations on campus are cashless.</a:t>
            </a:r>
          </a:p>
          <a:p>
            <a:pPr marL="0" indent="0">
              <a:buNone/>
              <a:defRPr/>
            </a:pPr>
            <a:endParaRPr lang="en-US" sz="3600" b="1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4762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858740" y="357809"/>
            <a:ext cx="16527780" cy="2151623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altLang="en-US" sz="75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8600" y="2755178"/>
            <a:ext cx="10439400" cy="7531821"/>
          </a:xfrm>
        </p:spPr>
        <p:txBody>
          <a:bodyPr anchor="t">
            <a:normAutofit/>
          </a:bodyPr>
          <a:lstStyle/>
          <a:p>
            <a:pPr marL="1028700" lvl="1" indent="-342900"/>
            <a:r>
              <a:rPr lang="en-US" altLang="en-US" sz="4400" b="1">
                <a:latin typeface="Avenir Next LT Pro"/>
              </a:rPr>
              <a:t> What to Expect</a:t>
            </a:r>
            <a:endParaRPr lang="en-US" sz="4400" b="1">
              <a:latin typeface="Avenir Next LT Pro"/>
            </a:endParaRPr>
          </a:p>
          <a:p>
            <a:pPr marL="1143000" lvl="2" indent="-228600" eaLnBrk="1" hangingPunct="1"/>
            <a:r>
              <a:rPr lang="en-US" altLang="en-US" sz="3200">
                <a:latin typeface="Avenir Next LT Pro"/>
              </a:rPr>
              <a:t>You will attend the Red Raider Families session on your own, while students have the Transfer Connection session</a:t>
            </a:r>
            <a:endParaRPr lang="en-US" altLang="en-US" sz="3200">
              <a:latin typeface="Avenir Next LT Pro"/>
              <a:cs typeface="Calibri" panose="020F0502020204030204"/>
            </a:endParaRPr>
          </a:p>
          <a:p>
            <a:pPr marL="1143000" lvl="2" indent="-228600"/>
            <a:r>
              <a:rPr lang="en-US" altLang="en-US" sz="3200">
                <a:latin typeface="Avenir Next LT Pro"/>
              </a:rPr>
              <a:t>Students will meet with their advisors</a:t>
            </a:r>
            <a:endParaRPr lang="en-US" altLang="en-US" sz="3200">
              <a:latin typeface="Avenir Next LT Pro"/>
              <a:cs typeface="Calibri" panose="020F0502020204030204"/>
            </a:endParaRPr>
          </a:p>
          <a:p>
            <a:pPr marL="1143000" lvl="2" indent="-228600"/>
            <a:r>
              <a:rPr lang="en-US" altLang="en-US" sz="3200">
                <a:latin typeface="Avenir Next LT Pro"/>
                <a:cs typeface="Calibri" panose="020F0502020204030204"/>
              </a:rPr>
              <a:t>Parents &amp; Family Members will be involved with Advising (varies by college)</a:t>
            </a:r>
            <a:endParaRPr lang="en-US" altLang="en-US" sz="3200">
              <a:latin typeface="Avenir Next LT Pro"/>
            </a:endParaRPr>
          </a:p>
          <a:p>
            <a:pPr marL="1143000" lvl="2" indent="-228600" eaLnBrk="1" hangingPunct="1"/>
            <a:r>
              <a:rPr lang="en-US" altLang="en-US" sz="3200">
                <a:latin typeface="Avenir Next LT Pro"/>
              </a:rPr>
              <a:t>You will not need to pay tuition at RRO—tuition is due three days before the start of classes</a:t>
            </a:r>
            <a:endParaRPr lang="en-US" altLang="en-US" sz="3200">
              <a:latin typeface="Avenir Next LT Pro"/>
              <a:cs typeface="Calibri" panose="020F0502020204030204"/>
            </a:endParaRPr>
          </a:p>
          <a:p>
            <a:pPr marL="1600200" lvl="3" indent="-228600"/>
            <a:r>
              <a:rPr lang="en-US" altLang="en-US" sz="3200">
                <a:latin typeface="Avenir Next LT Pro"/>
              </a:rPr>
              <a:t>Bills will be electronically sent to your student’s email address starting in late July</a:t>
            </a:r>
            <a:endParaRPr lang="en-US" altLang="en-US" sz="3200">
              <a:latin typeface="Avenir Next LT Pro" panose="020B0504020202020204" pitchFamily="34" charset="0"/>
              <a:cs typeface="Calibri" panose="020F0502020204030204"/>
            </a:endParaRPr>
          </a:p>
          <a:p>
            <a:pPr marL="1714500" lvl="2" indent="-342900"/>
            <a:endParaRPr lang="en-US" altLang="en-US" sz="3300"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6FFE6-057D-F90D-EBD5-490D84D95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-214" r="14512" b="5726"/>
          <a:stretch>
            <a:fillRect/>
          </a:stretch>
        </p:blipFill>
        <p:spPr>
          <a:xfrm>
            <a:off x="11665976" y="2509432"/>
            <a:ext cx="6114956" cy="557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8" name="Title 5"/>
          <p:cNvSpPr>
            <a:spLocks noGrp="1"/>
          </p:cNvSpPr>
          <p:nvPr>
            <p:ph type="title"/>
          </p:nvPr>
        </p:nvSpPr>
        <p:spPr>
          <a:xfrm>
            <a:off x="617220" y="1481328"/>
            <a:ext cx="6728791" cy="16322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5100" dirty="0"/>
              <a:t>What to Expect at Red Raider Orientation</a:t>
            </a:r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9000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66" name="Content Placeholder 6"/>
          <p:cNvSpPr>
            <a:spLocks noGrp="1"/>
          </p:cNvSpPr>
          <p:nvPr>
            <p:ph sz="half" idx="2"/>
          </p:nvPr>
        </p:nvSpPr>
        <p:spPr>
          <a:xfrm>
            <a:off x="472681" y="3771900"/>
            <a:ext cx="6748272" cy="5376672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3600"/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600" b="1"/>
              <a:t>Don’t leave without:</a:t>
            </a:r>
          </a:p>
          <a:p>
            <a:pPr lvl="2">
              <a:lnSpc>
                <a:spcPct val="90000"/>
              </a:lnSpc>
            </a:pPr>
            <a:r>
              <a:rPr lang="en-US" altLang="en-US" sz="3600"/>
              <a:t>Asking questions – there are plenty of opportunities built in to ask questions</a:t>
            </a:r>
          </a:p>
          <a:p>
            <a:pPr lvl="2">
              <a:lnSpc>
                <a:spcPct val="90000"/>
              </a:lnSpc>
            </a:pPr>
            <a:r>
              <a:rPr lang="en-US" altLang="en-US" sz="3600"/>
              <a:t>Connecting with Parent &amp; Family Relations staff</a:t>
            </a:r>
          </a:p>
          <a:p>
            <a:pPr lvl="2">
              <a:lnSpc>
                <a:spcPct val="90000"/>
              </a:lnSpc>
            </a:pPr>
            <a:r>
              <a:rPr lang="en-US" altLang="en-US" sz="3600"/>
              <a:t>Meeting other families from your hometown or in your student’s major</a:t>
            </a:r>
          </a:p>
        </p:txBody>
      </p:sp>
      <p:pic>
        <p:nvPicPr>
          <p:cNvPr id="11267" name="Content Placehol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r="14309"/>
          <a:stretch/>
        </p:blipFill>
        <p:spPr>
          <a:xfrm>
            <a:off x="7962078" y="10"/>
            <a:ext cx="10325922" cy="10286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7" name="Rectangle 1025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617220" y="1481328"/>
            <a:ext cx="6728791" cy="1632204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1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10258" name="Rectangle 1025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9000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07668" y="3573018"/>
            <a:ext cx="7136131" cy="6267450"/>
          </a:xfrm>
        </p:spPr>
        <p:txBody>
          <a:bodyPr anchor="t">
            <a:normAutofit fontScale="92500" lnSpcReduction="20000"/>
          </a:bodyPr>
          <a:lstStyle/>
          <a:p>
            <a:pPr marL="1028700" lvl="1" indent="-342900"/>
            <a:r>
              <a:rPr lang="en-US" altLang="en-US" sz="3900" b="1">
                <a:latin typeface="Avenir Next LT Pro" panose="020B0504020202020204" pitchFamily="34" charset="0"/>
              </a:rPr>
              <a:t>Updates</a:t>
            </a:r>
            <a:endParaRPr lang="en-US" sz="3900" b="1">
              <a:latin typeface="Avenir Next LT Pro" panose="020B0504020202020204" pitchFamily="34" charset="0"/>
            </a:endParaRPr>
          </a:p>
          <a:p>
            <a:pPr marL="1714500" lvl="2" indent="-342900"/>
            <a:r>
              <a:rPr lang="en-US" altLang="en-US" sz="3900">
                <a:latin typeface="Avenir Next LT Pro" panose="020B0504020202020204" pitchFamily="34" charset="0"/>
              </a:rPr>
              <a:t>Be sure your student checks their TTU email address for updates about RRO, housing, academic advising, involvement opportunities, etc.</a:t>
            </a:r>
          </a:p>
          <a:p>
            <a:pPr marL="1714500" lvl="2" indent="-342900"/>
            <a:r>
              <a:rPr lang="en-US" altLang="en-US" sz="3900">
                <a:latin typeface="Avenir Next LT Pro" panose="020B0504020202020204" pitchFamily="34" charset="0"/>
                <a:cs typeface="Calibri" panose="020F0502020204030204"/>
              </a:rPr>
              <a:t>Make sure you’re part of the Red Raider Family Network – log in or create an account at ttu.campusesp.com </a:t>
            </a:r>
          </a:p>
          <a:p>
            <a:pPr lvl="2" eaLnBrk="1" hangingPunct="1"/>
            <a:endParaRPr lang="en-US" altLang="en-US" sz="2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A64B0-70D4-4370-B805-FE355AA91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89"/>
          <a:stretch/>
        </p:blipFill>
        <p:spPr>
          <a:xfrm>
            <a:off x="7962078" y="10"/>
            <a:ext cx="10325922" cy="10286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301BA-15F3-3687-3881-1F251B1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46" y="898291"/>
            <a:ext cx="6664731" cy="1631729"/>
          </a:xfrm>
        </p:spPr>
        <p:txBody>
          <a:bodyPr anchor="b">
            <a:normAutofit/>
          </a:bodyPr>
          <a:lstStyle/>
          <a:p>
            <a:r>
              <a:rPr lang="en-US" sz="5100" b="1" dirty="0">
                <a:latin typeface="Avenir Next LT Pro" panose="020B0504020202020204" pitchFamily="34" charset="0"/>
              </a:rPr>
              <a:t>Next steps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FADCB-8F80-BD9A-C086-F75114F6E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829371"/>
            <a:ext cx="6268854" cy="41844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3E363A-38CB-932C-A011-CDFB76A41DF9}"/>
              </a:ext>
            </a:extLst>
          </p:cNvPr>
          <p:cNvSpPr txBox="1">
            <a:spLocks/>
          </p:cNvSpPr>
          <p:nvPr/>
        </p:nvSpPr>
        <p:spPr>
          <a:xfrm>
            <a:off x="588283" y="2777055"/>
            <a:ext cx="10841717" cy="535451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Avenir Next LT Pro" panose="020B0504020202020204" pitchFamily="34" charset="0"/>
              </a:rPr>
              <a:t>Visit </a:t>
            </a:r>
            <a:r>
              <a:rPr lang="en-US" sz="4000">
                <a:latin typeface="Avenir Next LT Pro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www.parent.ttu.edu</a:t>
            </a:r>
            <a:r>
              <a:rPr lang="en-US" sz="4000">
                <a:latin typeface="Avenir Next LT Pro" panose="020B0504020202020204" pitchFamily="34" charset="0"/>
              </a:rPr>
              <a:t> </a:t>
            </a:r>
          </a:p>
          <a:p>
            <a:r>
              <a:rPr lang="en-US" sz="4000">
                <a:latin typeface="Avenir Next LT Pro" panose="020B0504020202020204" pitchFamily="34" charset="0"/>
              </a:rPr>
              <a:t>Follow us on social media @TTUPFR</a:t>
            </a:r>
            <a:endParaRPr lang="en-US" sz="4000">
              <a:latin typeface="Avenir Next LT Pro" panose="020B0504020202020204" pitchFamily="34" charset="0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>
                <a:latin typeface="Avenir Next LT Pro" panose="020B0504020202020204" pitchFamily="34" charset="0"/>
              </a:rPr>
              <a:t>Attend additional webinars throughout the summer</a:t>
            </a:r>
          </a:p>
          <a:p>
            <a:pPr>
              <a:lnSpc>
                <a:spcPct val="90000"/>
              </a:lnSpc>
            </a:pPr>
            <a:r>
              <a:rPr lang="en-US" sz="4000">
                <a:latin typeface="Avenir Next LT Pro" panose="020B0504020202020204" pitchFamily="34" charset="0"/>
                <a:ea typeface="Calibri"/>
                <a:cs typeface="Arial"/>
              </a:rPr>
              <a:t>Log into your Red Raider Family Network account </a:t>
            </a:r>
            <a:r>
              <a:rPr lang="en-US" sz="4000">
                <a:latin typeface="Avenir Next LT Pro" panose="020B0504020202020204" pitchFamily="34" charset="0"/>
              </a:rPr>
              <a:t>–</a:t>
            </a:r>
            <a:r>
              <a:rPr lang="en-US" sz="4000">
                <a:latin typeface="Avenir Next LT Pro" panose="020B0504020202020204" pitchFamily="34" charset="0"/>
                <a:ea typeface="Calibri"/>
                <a:cs typeface="Arial"/>
              </a:rPr>
              <a:t> </a:t>
            </a:r>
            <a:r>
              <a:rPr lang="en-US" sz="4000">
                <a:latin typeface="Avenir Next LT Pro" panose="020B0504020202020204" pitchFamily="34" charset="0"/>
                <a:ea typeface="Calibri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ttu.campusesp.com</a:t>
            </a:r>
            <a:endParaRPr lang="en-US" sz="4000">
              <a:latin typeface="Avenir Next LT Pro" panose="020B0504020202020204" pitchFamily="34" charset="0"/>
              <a:ea typeface="Calibri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4000">
                <a:latin typeface="Avenir Next LT Pro" panose="020B0504020202020204" pitchFamily="34" charset="0"/>
              </a:rPr>
              <a:t>Family Weekend – September 25-27 – </a:t>
            </a:r>
            <a:r>
              <a:rPr lang="en-US" sz="4000"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go.ttu.edu/</a:t>
            </a:r>
            <a:r>
              <a:rPr lang="en-US" sz="4000" err="1">
                <a:latin typeface="Avenir Next L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familyweekend</a:t>
            </a:r>
            <a:endParaRPr lang="en-US" sz="4000">
              <a:latin typeface="Avenir Next LT Pro" panose="020B05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778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10287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28055" cy="10287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301BA-15F3-3687-3881-1F251B1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9" y="1289304"/>
            <a:ext cx="7249203" cy="1865376"/>
          </a:xfrm>
        </p:spPr>
        <p:txBody>
          <a:bodyPr>
            <a:normAutofit/>
          </a:bodyPr>
          <a:lstStyle/>
          <a:p>
            <a:r>
              <a:rPr lang="en-US" sz="5100" b="1" dirty="0">
                <a:latin typeface="Avenir Next LT Pro" panose="020B0504020202020204" pitchFamily="34" charset="0"/>
              </a:rPr>
              <a:t>Next steps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3277593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2A727-EA05-A492-0E1B-88912477D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452" y="3327083"/>
            <a:ext cx="10384308" cy="5496527"/>
          </a:xfrm>
        </p:spPr>
        <p:txBody>
          <a:bodyPr vert="horz" lIns="137160" tIns="68580" rIns="137160" bIns="68580" rtlCol="0">
            <a:noAutofit/>
          </a:bodyPr>
          <a:lstStyle/>
          <a:p>
            <a:pPr marL="228600" indent="-228600"/>
            <a:endParaRPr lang="en-US" sz="2200">
              <a:cs typeface="Calibri" panose="020F0502020204030204"/>
            </a:endParaRPr>
          </a:p>
          <a:p>
            <a:pPr marL="228600" indent="-228600"/>
            <a:r>
              <a:rPr lang="en-US" sz="3600">
                <a:latin typeface="Avenir Next LT Pro" panose="020B0504020202020204" pitchFamily="34" charset="0"/>
              </a:rPr>
              <a:t>Move-in Information if living on campus</a:t>
            </a:r>
            <a:endParaRPr lang="en-US" sz="3600">
              <a:latin typeface="Avenir Next LT Pro" panose="020B0504020202020204" pitchFamily="34" charset="0"/>
              <a:cs typeface="Calibri" panose="020F0502020204030204"/>
            </a:endParaRPr>
          </a:p>
          <a:p>
            <a:pPr marL="685800" lvl="1" indent="-228600"/>
            <a:r>
              <a:rPr lang="en-US" sz="3200">
                <a:latin typeface="Avenir Next LT Pro" panose="020B0504020202020204" pitchFamily="34" charset="0"/>
                <a:cs typeface="Calibri" panose="020F0502020204030204"/>
              </a:rPr>
              <a:t>Students will receive an email from University Student Housing about signing up for a Tech-In Timeslot for moving in. </a:t>
            </a:r>
            <a:endParaRPr lang="en-US" sz="3200">
              <a:highlight>
                <a:srgbClr val="FFFF00"/>
              </a:highlight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pPr marL="685800" lvl="1" indent="-228600"/>
            <a:r>
              <a:rPr lang="en-US" sz="3200">
                <a:latin typeface="Avenir Next LT Pro" panose="020B0504020202020204" pitchFamily="34" charset="0"/>
                <a:cs typeface="Calibri" panose="020F0502020204030204"/>
              </a:rPr>
              <a:t>Visit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  <a:cs typeface="Calibri" panose="020F0502020204030204"/>
              </a:rPr>
              <a:t> </a:t>
            </a:r>
            <a:r>
              <a:rPr lang="en-US" sz="320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  <a:cs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www.housing.ttu.edu</a:t>
            </a:r>
            <a:r>
              <a:rPr lang="en-US" sz="3200">
                <a:latin typeface="Avenir Next LT Pro" panose="020B0504020202020204" pitchFamily="34" charset="0"/>
                <a:cs typeface="Calibri" panose="020F0502020204030204"/>
              </a:rPr>
              <a:t> for information related to move-in</a:t>
            </a:r>
            <a:endParaRPr lang="en-US" sz="320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pPr marL="228600" indent="-228600"/>
            <a:r>
              <a:rPr lang="en-US" sz="3600">
                <a:latin typeface="Avenir Next LT Pro" panose="020B0504020202020204" pitchFamily="34" charset="0"/>
                <a:cs typeface="Calibri" panose="020F0502020204030204"/>
              </a:rPr>
              <a:t>Raider Welcome</a:t>
            </a:r>
            <a:endParaRPr lang="en-US" sz="360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pPr marL="685800" lvl="1" indent="-228600"/>
            <a:r>
              <a:rPr lang="en-US" sz="3200">
                <a:latin typeface="Avenir Next LT Pro" panose="020B0504020202020204" pitchFamily="34" charset="0"/>
                <a:cs typeface="Calibri" panose="020F0502020204030204"/>
              </a:rPr>
              <a:t>Activities and events from August 20</a:t>
            </a:r>
            <a:r>
              <a:rPr lang="en-US" sz="3200" baseline="30000">
                <a:latin typeface="Avenir Next LT Pro" panose="020B0504020202020204" pitchFamily="34" charset="0"/>
                <a:cs typeface="Calibri" panose="020F0502020204030204"/>
              </a:rPr>
              <a:t>th</a:t>
            </a:r>
            <a:r>
              <a:rPr lang="en-US" sz="3200">
                <a:latin typeface="Avenir Next LT Pro" panose="020B0504020202020204" pitchFamily="34" charset="0"/>
                <a:cs typeface="Calibri" panose="020F0502020204030204"/>
              </a:rPr>
              <a:t> – August 30</a:t>
            </a:r>
            <a:r>
              <a:rPr lang="en-US" sz="3200" baseline="30000">
                <a:latin typeface="Avenir Next LT Pro" panose="020B0504020202020204" pitchFamily="34" charset="0"/>
                <a:cs typeface="Calibri" panose="020F0502020204030204"/>
              </a:rPr>
              <a:t>th</a:t>
            </a:r>
            <a:r>
              <a:rPr lang="en-US" sz="3200">
                <a:latin typeface="Avenir Next LT Pro" panose="020B0504020202020204" pitchFamily="34" charset="0"/>
                <a:cs typeface="Calibri" panose="020F0502020204030204"/>
              </a:rPr>
              <a:t> </a:t>
            </a:r>
            <a:endParaRPr lang="en-US" sz="320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endParaRPr lang="en-US" sz="3600">
              <a:cs typeface="Calibri" panose="020F0502020204030204"/>
            </a:endParaRPr>
          </a:p>
        </p:txBody>
      </p:sp>
      <p:pic>
        <p:nvPicPr>
          <p:cNvPr id="1026" name="Picture 2" descr="Fall Tech-In banner">
            <a:extLst>
              <a:ext uri="{FF2B5EF4-FFF2-40B4-BE49-F238E27FC236}">
                <a16:creationId xmlns:a16="http://schemas.microsoft.com/office/drawing/2014/main" id="{6595E014-665C-3FA4-90BE-B58773E6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6052" y="1639745"/>
            <a:ext cx="7703578" cy="23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8CFB1C1-2524-2DBE-452F-31EF92B69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11" r="38628" b="1515"/>
          <a:stretch/>
        </p:blipFill>
        <p:spPr>
          <a:xfrm>
            <a:off x="11872540" y="5143500"/>
            <a:ext cx="38106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617220" y="1487164"/>
            <a:ext cx="6664731" cy="1631729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47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8311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17220" y="4026142"/>
            <a:ext cx="6664731" cy="523930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defRPr/>
            </a:pPr>
            <a:r>
              <a:rPr lang="en-US" altLang="en-US" sz="3600" dirty="0">
                <a:latin typeface="Avenir Next LT Pro" panose="020B0504020202020204" pitchFamily="34" charset="0"/>
              </a:rPr>
              <a:t>Need additional information about RRO?</a:t>
            </a:r>
            <a:endParaRPr lang="en-US" sz="3600" dirty="0">
              <a:latin typeface="Avenir Next LT Pro" panose="020B0504020202020204" pitchFamily="34" charset="0"/>
            </a:endParaRPr>
          </a:p>
          <a:p>
            <a:pPr>
              <a:defRPr/>
            </a:pPr>
            <a:endParaRPr lang="en-US" altLang="en-US" sz="3600" dirty="0">
              <a:latin typeface="Avenir Next LT Pro" panose="020B0504020202020204" pitchFamily="34" charset="0"/>
              <a:cs typeface="Calibri" panose="020F0502020204030204"/>
            </a:endParaRPr>
          </a:p>
          <a:p>
            <a:pPr marL="1200150" lvl="1" indent="-514350">
              <a:defRPr/>
            </a:pPr>
            <a:r>
              <a:rPr lang="en-US" altLang="en-US" sz="3600" dirty="0">
                <a:latin typeface="Avenir Next LT Pro"/>
              </a:rPr>
              <a:t>Visit: </a:t>
            </a:r>
            <a:r>
              <a:rPr lang="en-US" altLang="en-US" sz="3600" u="sng" dirty="0">
                <a:latin typeface="Avenir Next LT Pro"/>
              </a:rPr>
              <a:t>www.orientation.ttu.edu</a:t>
            </a:r>
            <a:r>
              <a:rPr lang="en-US" altLang="en-US" sz="3600" dirty="0">
                <a:latin typeface="Avenir Next LT Pro"/>
              </a:rPr>
              <a:t> </a:t>
            </a:r>
            <a:endParaRPr lang="en-US" altLang="en-US" sz="3600" dirty="0">
              <a:latin typeface="Avenir Next LT Pro"/>
              <a:cs typeface="Calibri"/>
            </a:endParaRPr>
          </a:p>
          <a:p>
            <a:pPr marL="1200150" lvl="1" indent="-514350">
              <a:defRPr/>
            </a:pPr>
            <a:r>
              <a:rPr lang="en-US" sz="3600" dirty="0">
                <a:latin typeface="Avenir Next LT Pro" panose="020B0504020202020204" pitchFamily="34" charset="0"/>
                <a:cs typeface="Calibri"/>
              </a:rPr>
              <a:t>Email: </a:t>
            </a:r>
            <a:r>
              <a:rPr lang="en-US" sz="3600" u="sng" dirty="0">
                <a:latin typeface="Avenir Next LT Pro" panose="020B0504020202020204" pitchFamily="34" charset="0"/>
                <a:cs typeface="Calibri"/>
              </a:rPr>
              <a:t>orientation@ttu.edu</a:t>
            </a:r>
            <a:r>
              <a:rPr lang="en-US" sz="3600" dirty="0">
                <a:latin typeface="Avenir Next LT Pro" panose="020B0504020202020204" pitchFamily="34" charset="0"/>
                <a:cs typeface="Calibri"/>
              </a:rPr>
              <a:t> </a:t>
            </a:r>
            <a:endParaRPr lang="en-US" altLang="en-US" sz="3600" dirty="0">
              <a:latin typeface="Avenir Next LT Pro" panose="020B0504020202020204" pitchFamily="34" charset="0"/>
            </a:endParaRPr>
          </a:p>
          <a:p>
            <a:pPr marL="1200150" lvl="1" indent="-514350">
              <a:defRPr/>
            </a:pPr>
            <a:r>
              <a:rPr lang="en-US" altLang="en-US" sz="3600" dirty="0">
                <a:latin typeface="Avenir Next LT Pro"/>
              </a:rPr>
              <a:t>Call: 806-742-2993</a:t>
            </a:r>
            <a:endParaRPr lang="en-US" altLang="en-US" sz="3600" dirty="0">
              <a:latin typeface="Avenir Next LT Pro"/>
              <a:cs typeface="Calibri"/>
            </a:endParaRPr>
          </a:p>
          <a:p>
            <a:pPr marL="1200150" lvl="1" indent="-514350">
              <a:defRPr/>
            </a:pPr>
            <a:r>
              <a:rPr lang="en-US" altLang="en-US" sz="3600" dirty="0">
                <a:latin typeface="Avenir Next LT Pro" panose="020B0504020202020204" pitchFamily="34" charset="0"/>
              </a:rPr>
              <a:t>Instagram: @TTUOrientation</a:t>
            </a:r>
            <a:endParaRPr lang="en-US" altLang="en-US" sz="3600" dirty="0">
              <a:latin typeface="Avenir Next LT Pro" panose="020B0504020202020204" pitchFamily="34" charset="0"/>
              <a:cs typeface="Calibri"/>
            </a:endParaRPr>
          </a:p>
          <a:p>
            <a:pPr marL="1200150" lvl="1" indent="-514350">
              <a:defRPr/>
            </a:pPr>
            <a:endParaRPr lang="en-US" altLang="en-US" sz="2700" dirty="0">
              <a:cs typeface="Calibri"/>
            </a:endParaRPr>
          </a:p>
          <a:p>
            <a:pPr marL="1714500" lvl="2" indent="-342900"/>
            <a:endParaRPr lang="en-US" altLang="en-US" sz="27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4656B-C650-5CE9-A7C8-33B23EEB2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18" y="1479245"/>
            <a:ext cx="7779241" cy="58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tx1">
                <a:lumMod val="65000"/>
                <a:lumOff val="35000"/>
              </a:schemeClr>
            </a:gs>
            <a:gs pos="83000">
              <a:schemeClr val="tx1">
                <a:lumMod val="65000"/>
                <a:lumOff val="3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1638" y="0"/>
            <a:ext cx="14944725" cy="10287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2496" y="0"/>
            <a:ext cx="14923008" cy="10287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56E00-5C4B-B390-6E49-72A0FB61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70" y="2298036"/>
            <a:ext cx="13716000" cy="4146042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 defTabSz="1371600"/>
            <a:r>
              <a:rPr lang="en-US" sz="10800" b="1" dirty="0">
                <a:latin typeface="Avenir Next LT Pro" panose="020B05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54747-7FE9-6E1E-D1C9-E617E58A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378" y="5895976"/>
            <a:ext cx="12387264" cy="94773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marL="0" indent="0" algn="ctr" defTabSz="1371600">
              <a:buNone/>
            </a:pPr>
            <a:r>
              <a:rPr lang="en-US" b="1" kern="1200">
                <a:solidFill>
                  <a:schemeClr val="tx1"/>
                </a:solidFill>
                <a:latin typeface="Avenir Next LT Pro" panose="020B0504020202020204" pitchFamily="34" charset="0"/>
              </a:rPr>
              <a:t>Use the Zoom Q&amp;A feature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0" y="8287179"/>
            <a:ext cx="7132320" cy="41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438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A908-3867-5100-3BF9-B0C58247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6246"/>
            <a:ext cx="15773400" cy="1988345"/>
          </a:xfrm>
        </p:spPr>
        <p:txBody>
          <a:bodyPr/>
          <a:lstStyle/>
          <a:p>
            <a:r>
              <a:rPr lang="en-US" dirty="0"/>
              <a:t>Red Raider Family Webinar Series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D3A5C-5956-E736-6C12-B633B3097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85839-6CCB-FB3C-1E16-7FCEC808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38" y="4063048"/>
            <a:ext cx="3390245" cy="3390245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7E328BA-4DD1-8CBE-0EDA-7F12BFE1A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619500"/>
            <a:ext cx="7772400" cy="457411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solidFill>
                  <a:schemeClr val="bg1"/>
                </a:solidFill>
              </a:rPr>
              <a:t>Up Next: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</a:rPr>
              <a:t>CARS 2310: Teaching Student to Thrive at Texas Tech – May 12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</a:rPr>
              <a:t>Tuition, Financial Aid, and Scholarships – June 3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chemeClr val="bg1"/>
                </a:solidFill>
              </a:rPr>
              <a:t>Health and Wellbeing at Texas Tech – June 10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2E3A79-1A14-93F3-0496-B707A010E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" y="8545720"/>
            <a:ext cx="17449800" cy="1071830"/>
          </a:xfrm>
        </p:spPr>
        <p:txBody>
          <a:bodyPr numCol="2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/>
              <a:t>Parent and Family Relations</a:t>
            </a:r>
          </a:p>
          <a:p>
            <a:pPr marL="0" indent="0" algn="ctr">
              <a:buNone/>
            </a:pPr>
            <a:r>
              <a:rPr lang="en-US">
                <a:hlinkClick r:id="rId5"/>
              </a:rPr>
              <a:t>parent@ttu.edu</a:t>
            </a:r>
            <a:endParaRPr lang="en-US"/>
          </a:p>
          <a:p>
            <a:pPr marL="0" indent="0" algn="ctr">
              <a:buNone/>
            </a:pPr>
            <a:r>
              <a:rPr lang="en-US" b="1"/>
              <a:t>Orientation Services</a:t>
            </a:r>
          </a:p>
          <a:p>
            <a:pPr marL="0" indent="0" algn="ctr">
              <a:buNone/>
            </a:pPr>
            <a:r>
              <a:rPr lang="en-US">
                <a:hlinkClick r:id="rId6"/>
              </a:rPr>
              <a:t>orientation@ttu.edu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91C016-D615-0C0A-2DD6-DADCB8223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72" y="5664959"/>
            <a:ext cx="1766609" cy="17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venir Next LT Pro" panose="020B0504020202020204" pitchFamily="34" charset="0"/>
              </a:rPr>
              <a:t>What to Expect at Red Raider Orientatio</a:t>
            </a:r>
            <a:r>
              <a:rPr lang="en-US" sz="6000" dirty="0"/>
              <a:t>n</a:t>
            </a:r>
            <a:endParaRPr lang="en-US" altLang="en-US" sz="6000" dirty="0">
              <a:latin typeface="Avenir Next LT Pro" panose="020B0504020202020204" pitchFamily="34" charset="0"/>
            </a:endParaRP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 sz="3600" b="1">
                <a:latin typeface="Avenir Next LT Pro" panose="020B0504020202020204" pitchFamily="34" charset="0"/>
              </a:rPr>
              <a:t>What is RRO?</a:t>
            </a:r>
          </a:p>
          <a:p>
            <a:endParaRPr lang="en-US" sz="3600" b="1" i="0">
              <a:effectLst/>
              <a:latin typeface="Avenir Next LT Pro" panose="020B0504020202020204" pitchFamily="34" charset="0"/>
              <a:cs typeface="Calibri"/>
            </a:endParaRPr>
          </a:p>
          <a:p>
            <a:endParaRPr lang="en-US" sz="3600" b="0" i="0">
              <a:effectLst/>
              <a:latin typeface="Avenir Next LT Pro" panose="020B0504020202020204" pitchFamily="34" charset="0"/>
              <a:cs typeface="Calibri"/>
            </a:endParaRPr>
          </a:p>
          <a:p>
            <a:pPr lvl="0"/>
            <a:r>
              <a:rPr lang="en-US" sz="3600" b="1">
                <a:latin typeface="Avenir Next LT Pro" panose="020B0504020202020204" pitchFamily="34" charset="0"/>
              </a:rPr>
              <a:t>Why should parents and family members attend?</a:t>
            </a:r>
          </a:p>
          <a:p>
            <a:pPr marL="1028700" lvl="1" indent="-342900"/>
            <a:endParaRPr lang="en-US" altLang="en-US" sz="3300">
              <a:latin typeface="Avenir Next LT Pro" panose="020B0504020202020204" pitchFamily="34" charset="0"/>
              <a:cs typeface="Calibri" panose="020F0502020204030204"/>
            </a:endParaRPr>
          </a:p>
          <a:p>
            <a:pPr marL="771525" lvl="2" indent="0">
              <a:buNone/>
            </a:pPr>
            <a:endParaRPr lang="en-US" altLang="en-US" sz="3300">
              <a:cs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r>
              <a:rPr lang="en-US" altLang="en-US" sz="6000" dirty="0">
                <a:latin typeface="Avenir Next LT Pro" panose="020B0504020202020204" pitchFamily="34" charset="0"/>
              </a:rPr>
              <a:t>Prior to Red Raider Orientation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>
            <a:normAutofit/>
          </a:bodyPr>
          <a:lstStyle/>
          <a:p>
            <a:r>
              <a:rPr lang="en-US" altLang="en-US" sz="3600" b="1">
                <a:latin typeface="Avenir Next LT Pro"/>
              </a:rPr>
              <a:t>Remove Holds</a:t>
            </a:r>
            <a:endParaRPr lang="en-US" altLang="en-US" sz="3600" b="1">
              <a:latin typeface="Avenir Next LT Pro" panose="020B0504020202020204" pitchFamily="34" charset="0"/>
            </a:endParaRPr>
          </a:p>
          <a:p>
            <a:r>
              <a:rPr lang="en-US" sz="3600" b="1">
                <a:latin typeface="Avenir Next LT Pro"/>
                <a:cs typeface="Calibri"/>
              </a:rPr>
              <a:t>Check TTU Email Daily</a:t>
            </a:r>
            <a:endParaRPr lang="en-US" sz="3600" b="1" i="0">
              <a:effectLst/>
              <a:latin typeface="Avenir Next LT Pro" panose="020B0504020202020204" pitchFamily="34" charset="0"/>
              <a:cs typeface="Calibri"/>
            </a:endParaRPr>
          </a:p>
          <a:p>
            <a:r>
              <a:rPr lang="en-US" sz="3600" b="1">
                <a:latin typeface="Avenir Next LT Pro"/>
                <a:cs typeface="Calibri"/>
              </a:rPr>
              <a:t>Complete RRO Online Modules</a:t>
            </a:r>
          </a:p>
          <a:p>
            <a:r>
              <a:rPr lang="en-US" altLang="en-US" sz="3600" b="1">
                <a:latin typeface="Avenir Next LT Pro" panose="020B0504020202020204" pitchFamily="34" charset="0"/>
                <a:cs typeface="Calibri" panose="020F0502020204030204"/>
              </a:rPr>
              <a:t>Red Raider Family Network </a:t>
            </a:r>
          </a:p>
          <a:p>
            <a:pPr marL="1028700" lvl="1" indent="-342900"/>
            <a:r>
              <a:rPr lang="en-US" altLang="en-US" sz="3600" i="0">
                <a:latin typeface="Avenir Next LT Pro"/>
                <a:cs typeface="Calibri" panose="020F0502020204030204"/>
              </a:rPr>
              <a:t>Receive a monthly newsletter from Parent &amp; Family Relations</a:t>
            </a:r>
          </a:p>
          <a:p>
            <a:pPr marL="1028700" lvl="1" indent="-342900"/>
            <a:r>
              <a:rPr lang="en-US" altLang="en-US" sz="3600">
                <a:latin typeface="Avenir Next LT Pro"/>
                <a:cs typeface="Calibri" panose="020F0502020204030204"/>
              </a:rPr>
              <a:t>Receive emailed updates based on your interests</a:t>
            </a:r>
          </a:p>
          <a:p>
            <a:pPr marL="1028700" lvl="1" indent="-342900"/>
            <a:r>
              <a:rPr lang="en-US" altLang="en-US" sz="3600" i="0">
                <a:latin typeface="Avenir Next LT Pro"/>
                <a:cs typeface="Calibri" panose="020F0502020204030204"/>
              </a:rPr>
              <a:t>Request access to student records once they’re enrolled</a:t>
            </a:r>
          </a:p>
          <a:p>
            <a:pPr marL="1028700" lvl="1" indent="-342900"/>
            <a:endParaRPr lang="en-US" altLang="en-US" sz="3300">
              <a:latin typeface="Avenir Next LT Pro" panose="020B0504020202020204" pitchFamily="34" charset="0"/>
              <a:cs typeface="Calibri" panose="020F0502020204030204"/>
            </a:endParaRPr>
          </a:p>
          <a:p>
            <a:pPr marL="771525" lvl="2" indent="0">
              <a:buNone/>
            </a:pPr>
            <a:endParaRPr lang="en-US" altLang="en-US" sz="33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7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 anchor="t">
            <a:normAutofit/>
          </a:bodyPr>
          <a:lstStyle/>
          <a:p>
            <a:r>
              <a:rPr lang="en-US" altLang="en-US" sz="3300" b="1">
                <a:latin typeface="Avenir Next LT Pro"/>
              </a:rPr>
              <a:t>Guest fees</a:t>
            </a:r>
            <a:endParaRPr lang="en-US" sz="3300">
              <a:latin typeface="Avenir Next LT Pro"/>
            </a:endParaRPr>
          </a:p>
          <a:p>
            <a:pPr marL="1028700" lvl="1" indent="-342900"/>
            <a:r>
              <a:rPr lang="en-US" sz="3300" b="0" i="0">
                <a:effectLst/>
                <a:latin typeface="Avenir Next LT Pro"/>
                <a:cs typeface="Calibri"/>
              </a:rPr>
              <a:t>Adult Guests </a:t>
            </a:r>
            <a:r>
              <a:rPr lang="en-US" sz="3300">
                <a:latin typeface="Avenir Next LT Pro"/>
                <a:cs typeface="Calibri"/>
              </a:rPr>
              <a:t>(8+</a:t>
            </a:r>
            <a:r>
              <a:rPr lang="en-US" sz="3300" b="0" i="0">
                <a:effectLst/>
                <a:latin typeface="Avenir Next LT Pro"/>
                <a:cs typeface="Calibri"/>
              </a:rPr>
              <a:t> years old): $</a:t>
            </a:r>
            <a:r>
              <a:rPr lang="en-US" sz="3300">
                <a:latin typeface="Avenir Next LT Pro"/>
                <a:cs typeface="Calibri"/>
              </a:rPr>
              <a:t>25 </a:t>
            </a:r>
            <a:r>
              <a:rPr lang="en-US" sz="3300" b="0" i="0">
                <a:effectLst/>
                <a:latin typeface="Avenir Next LT Pro"/>
                <a:cs typeface="Calibri"/>
              </a:rPr>
              <a:t>per guest</a:t>
            </a:r>
            <a:r>
              <a:rPr lang="en-US" sz="3300">
                <a:latin typeface="Avenir Next LT Pro"/>
                <a:cs typeface="Calibri"/>
              </a:rPr>
              <a:t> (</a:t>
            </a:r>
            <a:r>
              <a:rPr lang="en-US" sz="3300" b="1">
                <a:latin typeface="Avenir Next LT Pro"/>
                <a:cs typeface="Calibri"/>
              </a:rPr>
              <a:t>non-refundable</a:t>
            </a:r>
            <a:r>
              <a:rPr lang="en-US" sz="3300">
                <a:latin typeface="Avenir Next LT Pro"/>
                <a:cs typeface="Calibri"/>
              </a:rPr>
              <a:t>)</a:t>
            </a:r>
            <a:endParaRPr lang="en-US" sz="3300" b="0" i="0">
              <a:effectLst/>
              <a:latin typeface="Avenir Next LT Pro" panose="020B0504020202020204" pitchFamily="34" charset="0"/>
              <a:cs typeface="Calibri"/>
            </a:endParaRPr>
          </a:p>
          <a:p>
            <a:pPr marL="1028700" lvl="1" indent="-342900"/>
            <a:r>
              <a:rPr lang="en-US" sz="3300" b="0" i="0">
                <a:effectLst/>
                <a:latin typeface="Avenir Next LT Pro"/>
                <a:cs typeface="Calibri"/>
              </a:rPr>
              <a:t>Children (7 and under): Free</a:t>
            </a:r>
          </a:p>
          <a:p>
            <a:r>
              <a:rPr lang="en-US" sz="3300" b="1" i="0">
                <a:effectLst/>
                <a:latin typeface="Avenir Next LT Pro"/>
                <a:cs typeface="Calibri"/>
              </a:rPr>
              <a:t>What does the guest fee cover?</a:t>
            </a:r>
          </a:p>
          <a:p>
            <a:pPr marL="1028700" lvl="1" indent="-342900"/>
            <a:r>
              <a:rPr lang="en-US" sz="3300" b="0" i="0">
                <a:effectLst/>
                <a:latin typeface="Avenir Next LT Pro"/>
                <a:cs typeface="Calibri"/>
              </a:rPr>
              <a:t>Guest fees for </a:t>
            </a:r>
            <a:r>
              <a:rPr lang="en-US" sz="3200" b="0" i="0">
                <a:solidFill>
                  <a:srgbClr val="1B1B1B"/>
                </a:solidFill>
                <a:effectLst/>
                <a:latin typeface="Avenir Next LT Pro"/>
                <a:cs typeface="Calibri"/>
              </a:rPr>
              <a:t>One-Day sessions cover program materials, </a:t>
            </a:r>
            <a:r>
              <a:rPr lang="en-US" sz="3200">
                <a:solidFill>
                  <a:srgbClr val="1B1B1B"/>
                </a:solidFill>
                <a:latin typeface="Avenir Next LT Pro"/>
                <a:cs typeface="Calibri"/>
              </a:rPr>
              <a:t>parking</a:t>
            </a:r>
            <a:r>
              <a:rPr lang="en-US" sz="3200" b="0" i="0">
                <a:solidFill>
                  <a:srgbClr val="1B1B1B"/>
                </a:solidFill>
                <a:effectLst/>
                <a:latin typeface="Avenir Next LT Pro"/>
                <a:cs typeface="Calibri"/>
              </a:rPr>
              <a:t>, staffing, and administrative and technology costs.</a:t>
            </a:r>
          </a:p>
          <a:p>
            <a:pPr marL="685800" lvl="1" indent="0">
              <a:buNone/>
            </a:pPr>
            <a:endParaRPr lang="en-US" sz="3300" b="0" i="0">
              <a:effectLst/>
              <a:latin typeface="Avenir Next LT Pro"/>
              <a:cs typeface="Calibri"/>
            </a:endParaRPr>
          </a:p>
          <a:p>
            <a:pPr marL="1028700" lvl="1" indent="-342900"/>
            <a:endParaRPr lang="en-US" altLang="en-US" sz="3300">
              <a:latin typeface="Avenir Next LT Pro" panose="020B0504020202020204" pitchFamily="34" charset="0"/>
              <a:cs typeface="Calibri" panose="020F0502020204030204"/>
            </a:endParaRPr>
          </a:p>
          <a:p>
            <a:pPr marL="771525" lvl="2" indent="0">
              <a:buNone/>
            </a:pPr>
            <a:endParaRPr lang="en-US" altLang="en-US" sz="3300"/>
          </a:p>
        </p:txBody>
      </p:sp>
    </p:spTree>
    <p:extLst>
      <p:ext uri="{BB962C8B-B14F-4D97-AF65-F5344CB8AC3E}">
        <p14:creationId xmlns:p14="http://schemas.microsoft.com/office/powerpoint/2010/main" val="1166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40275" y="3028209"/>
            <a:ext cx="17042925" cy="7258791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marL="1028700" lvl="1" indent="-342900">
              <a:lnSpc>
                <a:spcPct val="90000"/>
              </a:lnSpc>
            </a:pPr>
            <a:r>
              <a:rPr lang="en-US" altLang="en-US" sz="4200" b="1">
                <a:latin typeface="Avenir Next LT Pro"/>
              </a:rPr>
              <a:t>Schedule Highlights –</a:t>
            </a:r>
          </a:p>
          <a:p>
            <a:pPr marL="685800" lvl="1" indent="-228600" eaLnBrk="1" hangingPunct="1"/>
            <a:r>
              <a:rPr lang="en-US" altLang="en-US" sz="2800" i="0">
                <a:latin typeface="Avenir Next LT Pro"/>
              </a:rPr>
              <a:t>Student</a:t>
            </a:r>
            <a:r>
              <a:rPr lang="en-US" altLang="en-US" sz="2800">
                <a:latin typeface="Avenir Next LT Pro"/>
              </a:rPr>
              <a:t> and Guest</a:t>
            </a:r>
            <a:r>
              <a:rPr lang="en-US" altLang="en-US" sz="2800" i="0">
                <a:latin typeface="Avenir Next LT Pro"/>
              </a:rPr>
              <a:t> check-in begins at </a:t>
            </a:r>
            <a:r>
              <a:rPr lang="en-US" altLang="en-US">
                <a:latin typeface="Avenir Next LT Pro"/>
              </a:rPr>
              <a:t>8:30</a:t>
            </a:r>
            <a:r>
              <a:rPr lang="en-US" altLang="en-US" sz="2800" i="0">
                <a:latin typeface="Avenir Next LT Pro"/>
              </a:rPr>
              <a:t> AM – Student Union Building (SUB)</a:t>
            </a:r>
            <a:endParaRPr lang="en-US" altLang="en-US" sz="2800" i="0">
              <a:latin typeface="Avenir Next LT Pro"/>
              <a:cs typeface="Calibri" panose="020F0502020204030204"/>
            </a:endParaRPr>
          </a:p>
          <a:p>
            <a:pPr marL="1600200" lvl="3" indent="-228600"/>
            <a:r>
              <a:rPr lang="en-US" altLang="en-US" sz="2800">
                <a:latin typeface="Avenir Next LT Pro"/>
                <a:cs typeface="Calibri"/>
              </a:rPr>
              <a:t>Parking – Z-3 Parking Lot – 18th and Detroit – watch signage</a:t>
            </a:r>
            <a:endParaRPr lang="en-US" altLang="en-US" sz="2800">
              <a:latin typeface="Avenir Next LT Pro"/>
              <a:ea typeface="Calibri"/>
              <a:cs typeface="Calibri"/>
            </a:endParaRPr>
          </a:p>
          <a:p>
            <a:pPr marL="685165" lvl="1" indent="-228600"/>
            <a:r>
              <a:rPr lang="en-US" altLang="en-US" sz="3200">
                <a:latin typeface="Avenir Next LT Pro"/>
                <a:ea typeface="Calibri"/>
                <a:cs typeface="Calibri"/>
              </a:rPr>
              <a:t>Hold Removal and Photo IDs</a:t>
            </a:r>
          </a:p>
          <a:p>
            <a:pPr marL="685165" lvl="1" indent="-228600"/>
            <a:r>
              <a:rPr lang="en-US" altLang="en-US" sz="3200" i="0">
                <a:latin typeface="Avenir Next LT Pro"/>
              </a:rPr>
              <a:t>Red Raider </a:t>
            </a:r>
            <a:r>
              <a:rPr lang="en-US" altLang="en-US" sz="3200">
                <a:latin typeface="Avenir Next LT Pro"/>
              </a:rPr>
              <a:t>Families: Supporting Your Student's Transition</a:t>
            </a:r>
            <a:endParaRPr lang="en-US" altLang="en-US" sz="3200">
              <a:latin typeface="Avenir Next LT Pro" panose="020B0504020202020204" pitchFamily="34" charset="0"/>
              <a:ea typeface="Calibri"/>
              <a:cs typeface="Calibri"/>
            </a:endParaRPr>
          </a:p>
          <a:p>
            <a:pPr marL="685165" lvl="1" indent="-228600"/>
            <a:r>
              <a:rPr lang="en-US" altLang="en-US" sz="3200">
                <a:latin typeface="Avenir Next LT Pro"/>
              </a:rPr>
              <a:t>Transfer Connection</a:t>
            </a:r>
          </a:p>
          <a:p>
            <a:pPr marL="685165" lvl="1" indent="-228600"/>
            <a:r>
              <a:rPr lang="en-US" altLang="en-US" sz="3200" i="0">
                <a:latin typeface="Avenir Next LT Pro"/>
              </a:rPr>
              <a:t>Official RRO Welcome and College Welcome</a:t>
            </a:r>
          </a:p>
        </p:txBody>
      </p:sp>
    </p:spTree>
    <p:extLst>
      <p:ext uri="{BB962C8B-B14F-4D97-AF65-F5344CB8AC3E}">
        <p14:creationId xmlns:p14="http://schemas.microsoft.com/office/powerpoint/2010/main" val="40696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6" name="Rectangle 7175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918972" y="1618488"/>
            <a:ext cx="9403155" cy="230428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72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7178" name="Rectangle 7177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79803" y="545084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0" name="Rectangle 7179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759" y="4403311"/>
            <a:ext cx="93268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7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4731782"/>
            <a:ext cx="16962120" cy="533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28700" lvl="1" indent="-342900">
              <a:lnSpc>
                <a:spcPct val="90000"/>
              </a:lnSpc>
            </a:pPr>
            <a:r>
              <a:rPr lang="en-US" altLang="en-US" sz="4400" b="1">
                <a:latin typeface="Avenir Next LT Pro"/>
              </a:rPr>
              <a:t>Schedule Highlights</a:t>
            </a:r>
          </a:p>
          <a:p>
            <a:pPr marL="685165" lvl="1" indent="-228600"/>
            <a:r>
              <a:rPr lang="en-US" altLang="en-US" sz="3200">
                <a:latin typeface="Avenir Next LT Pro"/>
                <a:cs typeface="Calibri"/>
              </a:rPr>
              <a:t>Campus Resource Fair</a:t>
            </a:r>
            <a:endParaRPr lang="en-US" altLang="en-US" sz="3200">
              <a:latin typeface="Avenir Next LT Pro"/>
              <a:ea typeface="Calibri"/>
              <a:cs typeface="Calibri"/>
            </a:endParaRPr>
          </a:p>
          <a:p>
            <a:pPr marL="685165" lvl="1" indent="-228600"/>
            <a:r>
              <a:rPr lang="en-US" altLang="en-US" sz="3200">
                <a:latin typeface="Avenir Next LT Pro"/>
                <a:cs typeface="Calibri"/>
              </a:rPr>
              <a:t>Apartment &amp; Housing Fair</a:t>
            </a:r>
          </a:p>
          <a:p>
            <a:pPr marL="685165" lvl="1" indent="-228600"/>
            <a:r>
              <a:rPr lang="en-US" altLang="en-US" sz="3200">
                <a:latin typeface="Avenir Next LT Pro"/>
                <a:cs typeface="Calibri"/>
              </a:rPr>
              <a:t>Campus Tours</a:t>
            </a:r>
          </a:p>
          <a:p>
            <a:pPr marL="685165" lvl="1" indent="-228600"/>
            <a:r>
              <a:rPr lang="en-US" altLang="en-US" sz="3200" i="0">
                <a:latin typeface="Avenir Next LT Pro"/>
              </a:rPr>
              <a:t>Individual Meetings with Financial Aid, Student Busines</a:t>
            </a:r>
            <a:r>
              <a:rPr lang="en-US" altLang="en-US" sz="3200">
                <a:latin typeface="Avenir Next LT Pro"/>
              </a:rPr>
              <a:t>s Services, and Military &amp; Veterans Programs</a:t>
            </a:r>
          </a:p>
          <a:p>
            <a:pPr marL="685165" lvl="1" indent="-228600"/>
            <a:r>
              <a:rPr lang="en-US" altLang="en-US" sz="3200" i="0">
                <a:latin typeface="Avenir Next LT Pro"/>
                <a:cs typeface="Calibri"/>
              </a:rPr>
              <a:t>Academic Advising and Registration</a:t>
            </a:r>
          </a:p>
          <a:p>
            <a:pPr marL="685165" lvl="1" indent="-228600"/>
            <a:r>
              <a:rPr lang="en-US" altLang="en-US" sz="3200">
                <a:latin typeface="Avenir Next LT Pro"/>
                <a:cs typeface="Calibri"/>
              </a:rPr>
              <a:t>RRO Check-Out</a:t>
            </a:r>
          </a:p>
          <a:p>
            <a:pPr marL="685165" lvl="1" indent="-228600"/>
            <a:r>
              <a:rPr lang="en-US" altLang="en-US" sz="3200">
                <a:latin typeface="Avenir Next LT Pro"/>
                <a:cs typeface="Calibri"/>
              </a:rPr>
              <a:t>Tours – Library and Rec Center</a:t>
            </a:r>
            <a:endParaRPr lang="en-US" altLang="en-US" sz="3200" i="0">
              <a:latin typeface="Avenir Next LT Pro"/>
              <a:cs typeface="Calibri"/>
            </a:endParaRPr>
          </a:p>
          <a:p>
            <a:pPr marL="1028700" lvl="1" indent="-342900">
              <a:lnSpc>
                <a:spcPct val="90000"/>
              </a:lnSpc>
            </a:pPr>
            <a:endParaRPr lang="en-US" altLang="en-US" sz="2100">
              <a:latin typeface="Avenir Next LT Pro" panose="020B0504020202020204" pitchFamily="34" charset="0"/>
              <a:cs typeface="Calibri" panose="020F0502020204030204"/>
            </a:endParaRPr>
          </a:p>
        </p:txBody>
      </p:sp>
      <p:pic>
        <p:nvPicPr>
          <p:cNvPr id="3" name="Picture 2" descr="A group of people sitting in chairs in a room">
            <a:extLst>
              <a:ext uri="{FF2B5EF4-FFF2-40B4-BE49-F238E27FC236}">
                <a16:creationId xmlns:a16="http://schemas.microsoft.com/office/drawing/2014/main" id="{2888D325-F5F6-884B-EA2F-60C76D8917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86" b="-1"/>
          <a:stretch/>
        </p:blipFill>
        <p:spPr>
          <a:xfrm rot="16200000">
            <a:off x="13189066" y="1052419"/>
            <a:ext cx="5250115" cy="3812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parking lot showing the Z-3 parking for Orientation and the Student Union Building">
            <a:extLst>
              <a:ext uri="{FF2B5EF4-FFF2-40B4-BE49-F238E27FC236}">
                <a16:creationId xmlns:a16="http://schemas.microsoft.com/office/drawing/2014/main" id="{5C860BC9-6185-9321-5DA0-04E04917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75" y="2507838"/>
            <a:ext cx="14061440" cy="7909560"/>
          </a:xfrm>
          <a:prstGeom prst="rect">
            <a:avLst/>
          </a:prstGeom>
        </p:spPr>
      </p:pic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858740" y="357809"/>
            <a:ext cx="16527780" cy="2151623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altLang="en-US" sz="75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</p:spTree>
    <p:extLst>
      <p:ext uri="{BB962C8B-B14F-4D97-AF65-F5344CB8AC3E}">
        <p14:creationId xmlns:p14="http://schemas.microsoft.com/office/powerpoint/2010/main" val="26215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858740" y="357809"/>
            <a:ext cx="16527780" cy="2151623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7500" dirty="0"/>
              <a:t>What to Expect at Red Raider Orientation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8740" y="3106974"/>
            <a:ext cx="10070328" cy="6940758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/>
              <a:t>Parking</a:t>
            </a:r>
            <a:endParaRPr lang="en-US" altLang="en-US" sz="3600" b="1">
              <a:cs typeface="Calibri" panose="020F0502020204030204"/>
            </a:endParaRPr>
          </a:p>
          <a:p>
            <a:pPr marL="457200" indent="-457200">
              <a:defRPr/>
            </a:pPr>
            <a:r>
              <a:rPr lang="en-US" altLang="en-US" sz="3600"/>
              <a:t>You will park in the Wall/Gates Residence Hall parking lot.</a:t>
            </a:r>
            <a:endParaRPr lang="en-US" altLang="en-US" sz="3600">
              <a:cs typeface="Calibri"/>
            </a:endParaRPr>
          </a:p>
          <a:p>
            <a:pPr marL="457200" indent="-457200">
              <a:defRPr/>
            </a:pPr>
            <a:r>
              <a:rPr lang="en-US" altLang="en-US" sz="3600"/>
              <a:t>Please do not park in any other lots. Those are reserved for TTU faculty and staff.</a:t>
            </a:r>
            <a:endParaRPr lang="en-US" altLang="en-US" sz="3600">
              <a:cs typeface="Calibri"/>
            </a:endParaRPr>
          </a:p>
          <a:p>
            <a:pPr marL="457200" indent="-457200">
              <a:defRPr/>
            </a:pPr>
            <a:r>
              <a:rPr lang="en-US" altLang="en-US" sz="3600"/>
              <a:t>One week before your RRO session, you and your student will receive an email with parking registration instructions.</a:t>
            </a:r>
            <a:endParaRPr lang="en-US" altLang="en-US" sz="3600">
              <a:cs typeface="Calibri"/>
            </a:endParaRPr>
          </a:p>
          <a:p>
            <a:pPr marL="457200" indent="-457200">
              <a:defRPr/>
            </a:pPr>
            <a:r>
              <a:rPr lang="en-US" altLang="en-US" sz="3600">
                <a:cs typeface="Calibri"/>
              </a:rPr>
              <a:t>Rental cars can be registered.</a:t>
            </a:r>
          </a:p>
          <a:p>
            <a:pPr marL="457200" indent="-457200">
              <a:defRPr/>
            </a:pPr>
            <a:r>
              <a:rPr lang="en-US" altLang="en-US" sz="3600">
                <a:ea typeface="Calibri"/>
                <a:cs typeface="Calibri"/>
              </a:rPr>
              <a:t>ADA parking is permitted across campus with proper license plate or placard. </a:t>
            </a:r>
          </a:p>
          <a:p>
            <a:pPr marL="0" indent="0">
              <a:buNone/>
              <a:defRPr/>
            </a:pPr>
            <a:endParaRPr lang="en-US" altLang="en-US" sz="3600">
              <a:cs typeface="Calibri"/>
            </a:endParaRPr>
          </a:p>
          <a:p>
            <a:pPr>
              <a:defRPr/>
            </a:pPr>
            <a:endParaRPr lang="en-US" altLang="en-US" sz="33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C64B4-3FA6-7389-7B4E-437A2F01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3158" y="2867240"/>
            <a:ext cx="6534782" cy="4356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marL="685800" lvl="1" indent="-228600">
              <a:defRPr/>
            </a:pPr>
            <a:r>
              <a:rPr lang="en-US" altLang="en-US" sz="3600" b="1">
                <a:latin typeface="Avenir Next LT Pro"/>
              </a:rPr>
              <a:t> What to Bring – Students</a:t>
            </a:r>
          </a:p>
          <a:p>
            <a:pPr marL="685800" lvl="1" indent="-228600">
              <a:defRPr/>
            </a:pPr>
            <a:r>
              <a:rPr lang="en-US" sz="3600">
                <a:latin typeface="Avenir Next LT Pro"/>
                <a:cs typeface="Calibri"/>
              </a:rPr>
              <a:t> Government-issued ID – for Student ID pick up</a:t>
            </a:r>
          </a:p>
          <a:p>
            <a:pPr marL="685800" lvl="1" indent="-228600">
              <a:defRPr/>
            </a:pPr>
            <a:r>
              <a:rPr lang="en-US" sz="3600">
                <a:latin typeface="Avenir Next LT Pro"/>
              </a:rPr>
              <a:t> Laptop or tablet for course registration</a:t>
            </a:r>
            <a:endParaRPr lang="en-US" sz="3600">
              <a:latin typeface="Avenir Next LT Pro"/>
              <a:cs typeface="Calibri"/>
            </a:endParaRPr>
          </a:p>
          <a:p>
            <a:pPr>
              <a:defRPr/>
            </a:pPr>
            <a:endParaRPr lang="en-US" sz="3600" b="1">
              <a:latin typeface="Avenir Next LT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C00000"/>
      </a:dk2>
      <a:lt2>
        <a:srgbClr val="E7E6E6"/>
      </a:lt2>
      <a:accent1>
        <a:srgbClr val="C00000"/>
      </a:accent1>
      <a:accent2>
        <a:srgbClr val="FF0000"/>
      </a:accent2>
      <a:accent3>
        <a:srgbClr val="A5A5A5"/>
      </a:accent3>
      <a:accent4>
        <a:srgbClr val="C490AA"/>
      </a:accent4>
      <a:accent5>
        <a:srgbClr val="3F3F3F"/>
      </a:accent5>
      <a:accent6>
        <a:srgbClr val="AEABAB"/>
      </a:accent6>
      <a:hlink>
        <a:srgbClr val="D0CECE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b78acf-9f79-4311-be65-09aa57c3a9c9" xsi:nil="true"/>
    <lcf76f155ced4ddcb4097134ff3c332f xmlns="923a23ed-d79d-4ffa-87bc-a3509c3f15f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3397F3B5F6F488296E000CDEAC546" ma:contentTypeVersion="18" ma:contentTypeDescription="Create a new document." ma:contentTypeScope="" ma:versionID="7d2a231a063f9f5681b7e70076e8c3d7">
  <xsd:schema xmlns:xsd="http://www.w3.org/2001/XMLSchema" xmlns:xs="http://www.w3.org/2001/XMLSchema" xmlns:p="http://schemas.microsoft.com/office/2006/metadata/properties" xmlns:ns2="923a23ed-d79d-4ffa-87bc-a3509c3f15f5" xmlns:ns3="7cb78acf-9f79-4311-be65-09aa57c3a9c9" targetNamespace="http://schemas.microsoft.com/office/2006/metadata/properties" ma:root="true" ma:fieldsID="42fa4ffae9ed25f6b808eb75c6d0a883" ns2:_="" ns3:_="">
    <xsd:import namespace="923a23ed-d79d-4ffa-87bc-a3509c3f15f5"/>
    <xsd:import namespace="7cb78acf-9f79-4311-be65-09aa57c3a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a23ed-d79d-4ffa-87bc-a3509c3f1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78acf-9f79-4311-be65-09aa57c3a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242bc9-04c3-48d7-a096-602d54c80c58}" ma:internalName="TaxCatchAll" ma:showField="CatchAllData" ma:web="7cb78acf-9f79-4311-be65-09aa57c3a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CC2585-BE29-4333-A293-8F87664519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24A6D4-CC78-41BC-89EC-FB917F0A307C}">
  <ds:schemaRefs>
    <ds:schemaRef ds:uri="7cb78acf-9f79-4311-be65-09aa57c3a9c9"/>
    <ds:schemaRef ds:uri="923a23ed-d79d-4ffa-87bc-a3509c3f15f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1BFFA4-D9F5-4698-90B1-75580BBD4CF1}">
  <ds:schemaRefs>
    <ds:schemaRef ds:uri="7cb78acf-9f79-4311-be65-09aa57c3a9c9"/>
    <ds:schemaRef ds:uri="923a23ed-d79d-4ffa-87bc-a3509c3f15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1071</Words>
  <Application>Microsoft Office PowerPoint</Application>
  <PresentationFormat>Custom</PresentationFormat>
  <Paragraphs>155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 Light</vt:lpstr>
      <vt:lpstr>Calibri</vt:lpstr>
      <vt:lpstr>Open Sans</vt:lpstr>
      <vt:lpstr>Avenir Next LT Pro</vt:lpstr>
      <vt:lpstr>Arial</vt:lpstr>
      <vt:lpstr>Office Theme</vt:lpstr>
      <vt:lpstr>1_Office Theme</vt:lpstr>
      <vt:lpstr>What to Expect at Red Raider Orientation</vt:lpstr>
      <vt:lpstr>What to Expect at Red Raider Orientation</vt:lpstr>
      <vt:lpstr>Prior to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Next steps</vt:lpstr>
      <vt:lpstr>Next steps</vt:lpstr>
      <vt:lpstr>What to Expect at Red Raider Orientation</vt:lpstr>
      <vt:lpstr>Questions?</vt:lpstr>
      <vt:lpstr>Red Raider Family Webinar Series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Fitness and Wellness</dc:title>
  <dc:creator>Brannon, Morgan</dc:creator>
  <cp:lastModifiedBy>Self, Christine</cp:lastModifiedBy>
  <cp:revision>1</cp:revision>
  <cp:lastPrinted>2026-04-29T14:57:59Z</cp:lastPrinted>
  <dcterms:created xsi:type="dcterms:W3CDTF">2006-08-16T00:00:00Z</dcterms:created>
  <dcterms:modified xsi:type="dcterms:W3CDTF">2026-04-29T17:56:21Z</dcterms:modified>
  <dc:identifier>DAGjaEhcuMc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0x0101003D13397F3B5F6F488296E000CDEAC546</vt:lpwstr>
  </property>
  <property fmtid="{D5CDD505-2E9C-101B-9397-08002B2CF9AE}" pid="3" name="MediaServiceImageTags">
    <vt:lpwstr/>
  </property>
</Properties>
</file>