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0" r:id="rId5"/>
  </p:sldMasterIdLst>
  <p:notesMasterIdLst>
    <p:notesMasterId r:id="rId25"/>
  </p:notesMasterIdLst>
  <p:sldIdLst>
    <p:sldId id="268" r:id="rId6"/>
    <p:sldId id="258" r:id="rId7"/>
    <p:sldId id="397" r:id="rId8"/>
    <p:sldId id="396" r:id="rId9"/>
    <p:sldId id="388" r:id="rId10"/>
    <p:sldId id="277" r:id="rId11"/>
    <p:sldId id="398" r:id="rId12"/>
    <p:sldId id="283" r:id="rId13"/>
    <p:sldId id="278" r:id="rId14"/>
    <p:sldId id="395" r:id="rId15"/>
    <p:sldId id="284" r:id="rId16"/>
    <p:sldId id="399" r:id="rId17"/>
    <p:sldId id="274" r:id="rId18"/>
    <p:sldId id="276" r:id="rId19"/>
    <p:sldId id="401" r:id="rId20"/>
    <p:sldId id="394" r:id="rId21"/>
    <p:sldId id="385" r:id="rId22"/>
    <p:sldId id="390" r:id="rId23"/>
    <p:sldId id="400" r:id="rId24"/>
  </p:sldIdLst>
  <p:sldSz cx="18288000" cy="10287000"/>
  <p:notesSz cx="6858000" cy="9144000"/>
  <p:embeddedFontLst>
    <p:embeddedFont>
      <p:font typeface="Avenir Next LT Pro" panose="020B0504020202020204" pitchFamily="34" charset="0"/>
      <p:regular r:id="rId26"/>
      <p:bold r:id="rId27"/>
      <p:italic r:id="rId28"/>
      <p:boldItalic r:id="rId29"/>
    </p:embeddedFont>
    <p:embeddedFont>
      <p:font typeface="Open Sans" panose="020B060603050402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0E80B74-7D99-8963-5DA4-75EFB3388110}" name="Self, Christine" initials="CS" userId="S::Christine.Self@ttu.edu::7469b40d-c0e5-4438-9ceb-6235ef6ac187" providerId="AD"/>
  <p188:author id="{062A14B9-6922-BC8E-41BB-3365A526CBA5}" name="Manning, Zach" initials="MZ" userId="S::zach.manning@ttu.edu::fbd55e88-fdfd-433c-90a6-6fe396efd3c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83D2E1-74F4-4DCA-8B91-49E928FC8F87}" v="33" dt="2026-04-30T20:29:38.3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67" autoAdjust="0"/>
    <p:restoredTop sz="86441" autoAdjust="0"/>
  </p:normalViewPr>
  <p:slideViewPr>
    <p:cSldViewPr snapToGrid="0">
      <p:cViewPr varScale="1">
        <p:scale>
          <a:sx n="52" d="100"/>
          <a:sy n="52" d="100"/>
        </p:scale>
        <p:origin x="138" y="4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89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9" Type="http://schemas.microsoft.com/office/2015/10/relationships/revisionInfo" Target="revisionInfo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40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lf, Christine" userId="7469b40d-c0e5-4438-9ceb-6235ef6ac187" providerId="ADAL" clId="{43EA63FF-5476-425B-84F9-4C8416DF9C13}"/>
    <pc:docChg chg="modSld">
      <pc:chgData name="Self, Christine" userId="7469b40d-c0e5-4438-9ceb-6235ef6ac187" providerId="ADAL" clId="{43EA63FF-5476-425B-84F9-4C8416DF9C13}" dt="2026-04-30T20:29:38.380" v="65" actId="167"/>
      <pc:docMkLst>
        <pc:docMk/>
      </pc:docMkLst>
      <pc:sldChg chg="modNotesTx">
        <pc:chgData name="Self, Christine" userId="7469b40d-c0e5-4438-9ceb-6235ef6ac187" providerId="ADAL" clId="{43EA63FF-5476-425B-84F9-4C8416DF9C13}" dt="2026-04-30T20:26:50.125" v="1" actId="6549"/>
        <pc:sldMkLst>
          <pc:docMk/>
          <pc:sldMk cId="0" sldId="258"/>
        </pc:sldMkLst>
      </pc:sldChg>
      <pc:sldChg chg="modSp mod modNotesTx">
        <pc:chgData name="Self, Christine" userId="7469b40d-c0e5-4438-9ceb-6235ef6ac187" providerId="ADAL" clId="{43EA63FF-5476-425B-84F9-4C8416DF9C13}" dt="2026-04-30T20:28:12.754" v="17" actId="962"/>
        <pc:sldMkLst>
          <pc:docMk/>
          <pc:sldMk cId="3457473571" sldId="268"/>
        </pc:sldMkLst>
        <pc:picChg chg="mod">
          <ac:chgData name="Self, Christine" userId="7469b40d-c0e5-4438-9ceb-6235ef6ac187" providerId="ADAL" clId="{43EA63FF-5476-425B-84F9-4C8416DF9C13}" dt="2026-04-30T20:28:12.754" v="17" actId="962"/>
          <ac:picMkLst>
            <pc:docMk/>
            <pc:sldMk cId="3457473571" sldId="268"/>
            <ac:picMk id="7" creationId="{E9955E84-8997-B8BF-4D60-1755BA30F47F}"/>
          </ac:picMkLst>
        </pc:picChg>
      </pc:sldChg>
      <pc:sldChg chg="modSp mod modNotesTx">
        <pc:chgData name="Self, Christine" userId="7469b40d-c0e5-4438-9ceb-6235ef6ac187" providerId="ADAL" clId="{43EA63FF-5476-425B-84F9-4C8416DF9C13}" dt="2026-04-30T20:28:57.601" v="24" actId="962"/>
        <pc:sldMkLst>
          <pc:docMk/>
          <pc:sldMk cId="0" sldId="274"/>
        </pc:sldMkLst>
        <pc:picChg chg="mod">
          <ac:chgData name="Self, Christine" userId="7469b40d-c0e5-4438-9ceb-6235ef6ac187" providerId="ADAL" clId="{43EA63FF-5476-425B-84F9-4C8416DF9C13}" dt="2026-04-30T20:28:57.601" v="24" actId="962"/>
          <ac:picMkLst>
            <pc:docMk/>
            <pc:sldMk cId="0" sldId="274"/>
            <ac:picMk id="11267" creationId="{00000000-0000-0000-0000-000000000000}"/>
          </ac:picMkLst>
        </pc:picChg>
      </pc:sldChg>
      <pc:sldChg chg="modSp mod modNotesTx">
        <pc:chgData name="Self, Christine" userId="7469b40d-c0e5-4438-9ceb-6235ef6ac187" providerId="ADAL" clId="{43EA63FF-5476-425B-84F9-4C8416DF9C13}" dt="2026-04-30T20:28:58.490" v="25" actId="962"/>
        <pc:sldMkLst>
          <pc:docMk/>
          <pc:sldMk cId="0" sldId="276"/>
        </pc:sldMkLst>
        <pc:picChg chg="mod">
          <ac:chgData name="Self, Christine" userId="7469b40d-c0e5-4438-9ceb-6235ef6ac187" providerId="ADAL" clId="{43EA63FF-5476-425B-84F9-4C8416DF9C13}" dt="2026-04-30T20:28:58.490" v="25" actId="962"/>
          <ac:picMkLst>
            <pc:docMk/>
            <pc:sldMk cId="0" sldId="276"/>
            <ac:picMk id="4" creationId="{091A64B0-70D4-4370-B805-FE355AA91552}"/>
          </ac:picMkLst>
        </pc:picChg>
      </pc:sldChg>
      <pc:sldChg chg="modSp mod modNotesTx">
        <pc:chgData name="Self, Christine" userId="7469b40d-c0e5-4438-9ceb-6235ef6ac187" providerId="ADAL" clId="{43EA63FF-5476-425B-84F9-4C8416DF9C13}" dt="2026-04-30T20:28:15.375" v="18" actId="962"/>
        <pc:sldMkLst>
          <pc:docMk/>
          <pc:sldMk cId="0" sldId="277"/>
        </pc:sldMkLst>
        <pc:picChg chg="mod">
          <ac:chgData name="Self, Christine" userId="7469b40d-c0e5-4438-9ceb-6235ef6ac187" providerId="ADAL" clId="{43EA63FF-5476-425B-84F9-4C8416DF9C13}" dt="2026-04-30T20:28:15.375" v="18" actId="962"/>
          <ac:picMkLst>
            <pc:docMk/>
            <pc:sldMk cId="0" sldId="277"/>
            <ac:picMk id="3" creationId="{2888D325-F5F6-884B-EA2F-60C76D8917B0}"/>
          </ac:picMkLst>
        </pc:picChg>
      </pc:sldChg>
      <pc:sldChg chg="modNotesTx">
        <pc:chgData name="Self, Christine" userId="7469b40d-c0e5-4438-9ceb-6235ef6ac187" providerId="ADAL" clId="{43EA63FF-5476-425B-84F9-4C8416DF9C13}" dt="2026-04-30T20:27:05.941" v="6" actId="6549"/>
        <pc:sldMkLst>
          <pc:docMk/>
          <pc:sldMk cId="0" sldId="278"/>
        </pc:sldMkLst>
      </pc:sldChg>
      <pc:sldChg chg="modSp mod modNotesTx">
        <pc:chgData name="Self, Christine" userId="7469b40d-c0e5-4438-9ceb-6235ef6ac187" providerId="ADAL" clId="{43EA63FF-5476-425B-84F9-4C8416DF9C13}" dt="2026-04-30T20:28:53.792" v="21" actId="962"/>
        <pc:sldMkLst>
          <pc:docMk/>
          <pc:sldMk cId="0" sldId="283"/>
        </pc:sldMkLst>
        <pc:picChg chg="mod">
          <ac:chgData name="Self, Christine" userId="7469b40d-c0e5-4438-9ceb-6235ef6ac187" providerId="ADAL" clId="{43EA63FF-5476-425B-84F9-4C8416DF9C13}" dt="2026-04-30T20:28:53.792" v="21" actId="962"/>
          <ac:picMkLst>
            <pc:docMk/>
            <pc:sldMk cId="0" sldId="283"/>
            <ac:picMk id="4" creationId="{1A1C64B4-3FA6-7389-7B4E-437A2F01A138}"/>
          </ac:picMkLst>
        </pc:picChg>
      </pc:sldChg>
      <pc:sldChg chg="modSp mod modNotesTx">
        <pc:chgData name="Self, Christine" userId="7469b40d-c0e5-4438-9ceb-6235ef6ac187" providerId="ADAL" clId="{43EA63FF-5476-425B-84F9-4C8416DF9C13}" dt="2026-04-30T20:28:54.878" v="22" actId="962"/>
        <pc:sldMkLst>
          <pc:docMk/>
          <pc:sldMk cId="2228943505" sldId="284"/>
        </pc:sldMkLst>
        <pc:picChg chg="mod">
          <ac:chgData name="Self, Christine" userId="7469b40d-c0e5-4438-9ceb-6235ef6ac187" providerId="ADAL" clId="{43EA63FF-5476-425B-84F9-4C8416DF9C13}" dt="2026-04-30T20:28:54.878" v="22" actId="962"/>
          <ac:picMkLst>
            <pc:docMk/>
            <pc:sldMk cId="2228943505" sldId="284"/>
            <ac:picMk id="3" creationId="{163431C0-BFBB-67E7-2846-415248A7F1F6}"/>
          </ac:picMkLst>
        </pc:picChg>
      </pc:sldChg>
      <pc:sldChg chg="modSp mod modNotesTx">
        <pc:chgData name="Self, Christine" userId="7469b40d-c0e5-4438-9ceb-6235ef6ac187" providerId="ADAL" clId="{43EA63FF-5476-425B-84F9-4C8416DF9C13}" dt="2026-04-30T20:29:01.895" v="28" actId="962"/>
        <pc:sldMkLst>
          <pc:docMk/>
          <pc:sldMk cId="3452474817" sldId="385"/>
        </pc:sldMkLst>
        <pc:picChg chg="mod">
          <ac:chgData name="Self, Christine" userId="7469b40d-c0e5-4438-9ceb-6235ef6ac187" providerId="ADAL" clId="{43EA63FF-5476-425B-84F9-4C8416DF9C13}" dt="2026-04-30T20:29:01.895" v="28" actId="962"/>
          <ac:picMkLst>
            <pc:docMk/>
            <pc:sldMk cId="3452474817" sldId="385"/>
            <ac:picMk id="3" creationId="{5BE4656B-C650-5CE9-A7C8-33B23EEB219E}"/>
          </ac:picMkLst>
        </pc:picChg>
      </pc:sldChg>
      <pc:sldChg chg="modNotesTx">
        <pc:chgData name="Self, Christine" userId="7469b40d-c0e5-4438-9ceb-6235ef6ac187" providerId="ADAL" clId="{43EA63FF-5476-425B-84F9-4C8416DF9C13}" dt="2026-04-30T20:26:57.815" v="4" actId="6549"/>
        <pc:sldMkLst>
          <pc:docMk/>
          <pc:sldMk cId="4069673224" sldId="388"/>
        </pc:sldMkLst>
      </pc:sldChg>
      <pc:sldChg chg="modNotesTx">
        <pc:chgData name="Self, Christine" userId="7469b40d-c0e5-4438-9ceb-6235ef6ac187" providerId="ADAL" clId="{43EA63FF-5476-425B-84F9-4C8416DF9C13}" dt="2026-04-30T20:27:34.166" v="16" actId="6549"/>
        <pc:sldMkLst>
          <pc:docMk/>
          <pc:sldMk cId="2656438926" sldId="390"/>
        </pc:sldMkLst>
      </pc:sldChg>
      <pc:sldChg chg="modSp mod modNotesTx">
        <pc:chgData name="Self, Christine" userId="7469b40d-c0e5-4438-9ceb-6235ef6ac187" providerId="ADAL" clId="{43EA63FF-5476-425B-84F9-4C8416DF9C13}" dt="2026-04-30T20:29:00.937" v="27" actId="962"/>
        <pc:sldMkLst>
          <pc:docMk/>
          <pc:sldMk cId="115000859" sldId="394"/>
        </pc:sldMkLst>
        <pc:picChg chg="mod">
          <ac:chgData name="Self, Christine" userId="7469b40d-c0e5-4438-9ceb-6235ef6ac187" providerId="ADAL" clId="{43EA63FF-5476-425B-84F9-4C8416DF9C13}" dt="2026-04-30T20:29:00.937" v="27" actId="962"/>
          <ac:picMkLst>
            <pc:docMk/>
            <pc:sldMk cId="115000859" sldId="394"/>
            <ac:picMk id="7" creationId="{E8CFB1C1-2524-2DBE-452F-31EF92B6964E}"/>
          </ac:picMkLst>
        </pc:picChg>
      </pc:sldChg>
      <pc:sldChg chg="modNotesTx">
        <pc:chgData name="Self, Christine" userId="7469b40d-c0e5-4438-9ceb-6235ef6ac187" providerId="ADAL" clId="{43EA63FF-5476-425B-84F9-4C8416DF9C13}" dt="2026-04-30T20:27:10.583" v="8" actId="6549"/>
        <pc:sldMkLst>
          <pc:docMk/>
          <pc:sldMk cId="1476257241" sldId="395"/>
        </pc:sldMkLst>
      </pc:sldChg>
      <pc:sldChg chg="modNotesTx">
        <pc:chgData name="Self, Christine" userId="7469b40d-c0e5-4438-9ceb-6235ef6ac187" providerId="ADAL" clId="{43EA63FF-5476-425B-84F9-4C8416DF9C13}" dt="2026-04-30T20:26:54.582" v="3" actId="6549"/>
        <pc:sldMkLst>
          <pc:docMk/>
          <pc:sldMk cId="1166065883" sldId="396"/>
        </pc:sldMkLst>
      </pc:sldChg>
      <pc:sldChg chg="modNotesTx">
        <pc:chgData name="Self, Christine" userId="7469b40d-c0e5-4438-9ceb-6235ef6ac187" providerId="ADAL" clId="{43EA63FF-5476-425B-84F9-4C8416DF9C13}" dt="2026-04-30T20:26:52.524" v="2" actId="6549"/>
        <pc:sldMkLst>
          <pc:docMk/>
          <pc:sldMk cId="827561248" sldId="397"/>
        </pc:sldMkLst>
      </pc:sldChg>
      <pc:sldChg chg="modSp mod">
        <pc:chgData name="Self, Christine" userId="7469b40d-c0e5-4438-9ceb-6235ef6ac187" providerId="ADAL" clId="{43EA63FF-5476-425B-84F9-4C8416DF9C13}" dt="2026-04-30T20:28:51.173" v="20" actId="962"/>
        <pc:sldMkLst>
          <pc:docMk/>
          <pc:sldMk cId="2621591781" sldId="398"/>
        </pc:sldMkLst>
        <pc:picChg chg="mod">
          <ac:chgData name="Self, Christine" userId="7469b40d-c0e5-4438-9ceb-6235ef6ac187" providerId="ADAL" clId="{43EA63FF-5476-425B-84F9-4C8416DF9C13}" dt="2026-04-30T20:28:51.173" v="20" actId="962"/>
          <ac:picMkLst>
            <pc:docMk/>
            <pc:sldMk cId="2621591781" sldId="398"/>
            <ac:picMk id="10" creationId="{9E264CD0-E7F9-2CE5-9402-EC30E41EE385}"/>
          </ac:picMkLst>
        </pc:picChg>
      </pc:sldChg>
      <pc:sldChg chg="modSp mod modNotesTx">
        <pc:chgData name="Self, Christine" userId="7469b40d-c0e5-4438-9ceb-6235ef6ac187" providerId="ADAL" clId="{43EA63FF-5476-425B-84F9-4C8416DF9C13}" dt="2026-04-30T20:28:55.552" v="23" actId="962"/>
        <pc:sldMkLst>
          <pc:docMk/>
          <pc:sldMk cId="952414722" sldId="399"/>
        </pc:sldMkLst>
        <pc:picChg chg="mod">
          <ac:chgData name="Self, Christine" userId="7469b40d-c0e5-4438-9ceb-6235ef6ac187" providerId="ADAL" clId="{43EA63FF-5476-425B-84F9-4C8416DF9C13}" dt="2026-04-30T20:28:55.552" v="23" actId="962"/>
          <ac:picMkLst>
            <pc:docMk/>
            <pc:sldMk cId="952414722" sldId="399"/>
            <ac:picMk id="2" creationId="{E22EA186-3BA6-588D-2C14-7DE5C2690BE1}"/>
          </ac:picMkLst>
        </pc:picChg>
      </pc:sldChg>
      <pc:sldChg chg="addSp modSp mod">
        <pc:chgData name="Self, Christine" userId="7469b40d-c0e5-4438-9ceb-6235ef6ac187" providerId="ADAL" clId="{43EA63FF-5476-425B-84F9-4C8416DF9C13}" dt="2026-04-30T20:29:38.380" v="65" actId="167"/>
        <pc:sldMkLst>
          <pc:docMk/>
          <pc:sldMk cId="411324887" sldId="400"/>
        </pc:sldMkLst>
        <pc:spChg chg="add mod">
          <ac:chgData name="Self, Christine" userId="7469b40d-c0e5-4438-9ceb-6235ef6ac187" providerId="ADAL" clId="{43EA63FF-5476-425B-84F9-4C8416DF9C13}" dt="2026-04-30T20:29:38.380" v="65" actId="167"/>
          <ac:spMkLst>
            <pc:docMk/>
            <pc:sldMk cId="411324887" sldId="400"/>
            <ac:spMk id="2" creationId="{D7CAC9A9-F675-2E09-7D02-71352D3FC023}"/>
          </ac:spMkLst>
        </pc:spChg>
        <pc:picChg chg="mod">
          <ac:chgData name="Self, Christine" userId="7469b40d-c0e5-4438-9ceb-6235ef6ac187" providerId="ADAL" clId="{43EA63FF-5476-425B-84F9-4C8416DF9C13}" dt="2026-04-30T20:29:04.343" v="29" actId="962"/>
          <ac:picMkLst>
            <pc:docMk/>
            <pc:sldMk cId="411324887" sldId="400"/>
            <ac:picMk id="3" creationId="{F18D3A5C-5956-E736-6C12-B633B30973FC}"/>
          </ac:picMkLst>
        </pc:picChg>
        <pc:picChg chg="mod">
          <ac:chgData name="Self, Christine" userId="7469b40d-c0e5-4438-9ceb-6235ef6ac187" providerId="ADAL" clId="{43EA63FF-5476-425B-84F9-4C8416DF9C13}" dt="2026-04-30T20:29:07.832" v="30" actId="962"/>
          <ac:picMkLst>
            <pc:docMk/>
            <pc:sldMk cId="411324887" sldId="400"/>
            <ac:picMk id="4" creationId="{7EB85839-6CCB-FB3C-1E16-7FCEC808717D}"/>
          </ac:picMkLst>
        </pc:picChg>
        <pc:picChg chg="mod">
          <ac:chgData name="Self, Christine" userId="7469b40d-c0e5-4438-9ceb-6235ef6ac187" providerId="ADAL" clId="{43EA63FF-5476-425B-84F9-4C8416DF9C13}" dt="2026-04-30T20:29:11.045" v="31" actId="962"/>
          <ac:picMkLst>
            <pc:docMk/>
            <pc:sldMk cId="411324887" sldId="400"/>
            <ac:picMk id="11" creationId="{3E91C016-D615-0C0A-2DD6-DADCB82236DB}"/>
          </ac:picMkLst>
        </pc:picChg>
      </pc:sldChg>
      <pc:sldChg chg="modSp mod modNotesTx">
        <pc:chgData name="Self, Christine" userId="7469b40d-c0e5-4438-9ceb-6235ef6ac187" providerId="ADAL" clId="{43EA63FF-5476-425B-84F9-4C8416DF9C13}" dt="2026-04-30T20:28:59.868" v="26" actId="962"/>
        <pc:sldMkLst>
          <pc:docMk/>
          <pc:sldMk cId="2261101422" sldId="401"/>
        </pc:sldMkLst>
        <pc:picChg chg="mod">
          <ac:chgData name="Self, Christine" userId="7469b40d-c0e5-4438-9ceb-6235ef6ac187" providerId="ADAL" clId="{43EA63FF-5476-425B-84F9-4C8416DF9C13}" dt="2026-04-30T20:28:59.868" v="26" actId="962"/>
          <ac:picMkLst>
            <pc:docMk/>
            <pc:sldMk cId="2261101422" sldId="401"/>
            <ac:picMk id="6" creationId="{F92FADCB-8F80-BD9A-C086-F75114F6E1D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30.04.2026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89878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E88F-1F85-4A27-9D34-D74A50E7B0D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245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8AA00-4C99-44F0-8917-38EDF6EF82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4189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A6027-8AB7-352A-BEDC-37D61F31FC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78234E-CCB6-4882-AE45-AF0F05233F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31E44C-65C9-28C3-984A-CC8F74BE13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7B3F53-02F7-68FC-1CA8-14BE9AC32E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8AA00-4C99-44F0-8917-38EDF6EF82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008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E88F-1F85-4A27-9D34-D74A50E7B0D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427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E88F-1F85-4A27-9D34-D74A50E7B0D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61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DE88F-1F85-4A27-9D34-D74A50E7B0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968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E88F-1F85-4A27-9D34-D74A50E7B0D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3845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E88F-1F85-4A27-9D34-D74A50E7B0D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565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6DE88F-1F85-4A27-9D34-D74A50E7B0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9584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1B2431-D351-4C6E-A3CF-9DFAC0E3E05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800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8AA00-4C99-44F0-8917-38EDF6EF82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72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8AA00-4C99-44F0-8917-38EDF6EF82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287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8AA00-4C99-44F0-8917-38EDF6EF82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89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8AA00-4C99-44F0-8917-38EDF6EF82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22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E88F-1F85-4A27-9D34-D74A50E7B0D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351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PFR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E88F-1F85-4A27-9D34-D74A50E7B0D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76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8AA00-4C99-44F0-8917-38EDF6EF82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787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6DE88F-1F85-4A27-9D34-D74A50E7B0D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745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1A2BA-9C31-4216-9818-99576C073E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707DDB-2575-4239-B777-3C6C2380B6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35" indent="0" algn="ctr">
              <a:buNone/>
              <a:defRPr sz="3000"/>
            </a:lvl2pPr>
            <a:lvl3pPr marL="1371669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7" indent="0" algn="ctr">
              <a:buNone/>
              <a:defRPr sz="2400"/>
            </a:lvl5pPr>
            <a:lvl6pPr marL="3429171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5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1C981-5788-4E4E-8A9B-4B162E539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0A716-237B-46C4-B084-C442A9104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4AFC1-6FD2-43EE-8138-D3C44555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36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055D7-764D-499D-A542-8ADEB839A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13196-A54D-4862-9ACB-580F1FC68A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9E471-0991-4AF9-BA83-9CDF6057B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2A43F3-D589-43FF-B6BA-9F27F0CF7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6E244-E03B-4094-8498-037E391EF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398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8DDD9-19EB-4514-9FC2-B389CC57A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272354-CDC1-47DC-9823-405B22053A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35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69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5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3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17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00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8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6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B7E2F-C944-40D8-83EB-5C48EAB2A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A8ECDE-F90F-4A61-9B60-656D2199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8BD20-3BC4-4196-BC3E-86F75FEA8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43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751C0-F4C6-49F6-A3CB-86DB654B6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522D8-B5BA-4362-BF4F-2A1156D82F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4B91DB-93E9-4E58-A181-C604131179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735D04-ABD9-4873-A908-B46870F98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5E86CA-48A0-4075-936D-6115FCA6E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2D86EE-0064-4C0D-B040-8CB62C712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36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93DBD-7125-43DF-9220-2F235944D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90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E3F876-548A-4398-94C1-175EFAB49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8437C0-4AC6-4B55-9DAE-DCD134D7C0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787E0D-09F9-459E-8019-F8385DDC71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5" indent="0">
              <a:buNone/>
              <a:defRPr sz="3000" b="1"/>
            </a:lvl2pPr>
            <a:lvl3pPr marL="1371669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7" indent="0">
              <a:buNone/>
              <a:defRPr sz="2400" b="1"/>
            </a:lvl5pPr>
            <a:lvl6pPr marL="3429171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5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17E4FB-EB51-4FAE-A1BA-312828DA5D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819327-5A71-47E8-9090-B073E43B9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8022DB-144C-49C4-A583-AB03D6E53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99397F-47EB-4270-AF24-DD18BDF09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19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183F0-51C3-45BC-AEC5-69C0D9595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F0F2BD-A499-480D-A4D1-96A14705F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40EBF4-B2C6-4E03-B435-CFF12F9E2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5E2BCA-B344-4799-88E0-E061FAB14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0014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13819F-8128-4FD5-9ED8-502D02A3B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AC5858-ACAD-4D82-9A90-B292AE023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799513-D9CE-4035-84A6-F6009E45A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329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EA568-DD7D-4838-8FAF-6BED31824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DDF46-C96E-45B7-97D0-A72B2BE5B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5A9319-2312-4FEF-B180-380C8BBA1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0BBD11-2A34-4D60-89C7-87E53D012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68221E-36A0-4C48-A7DC-4A5754F68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189918-86C5-4676-8836-16017BA20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749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3850F-B0E9-4138-8991-2B0896EDE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1F689C-4026-4B52-9DD2-AD810B8270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35" indent="0">
              <a:buNone/>
              <a:defRPr sz="4200"/>
            </a:lvl2pPr>
            <a:lvl3pPr marL="1371669" indent="0">
              <a:buNone/>
              <a:defRPr sz="3600"/>
            </a:lvl3pPr>
            <a:lvl4pPr marL="2057504" indent="0">
              <a:buNone/>
              <a:defRPr sz="3000"/>
            </a:lvl4pPr>
            <a:lvl5pPr marL="2743337" indent="0">
              <a:buNone/>
              <a:defRPr sz="3000"/>
            </a:lvl5pPr>
            <a:lvl6pPr marL="3429171" indent="0">
              <a:buNone/>
              <a:defRPr sz="3000"/>
            </a:lvl6pPr>
            <a:lvl7pPr marL="4115006" indent="0">
              <a:buNone/>
              <a:defRPr sz="3000"/>
            </a:lvl7pPr>
            <a:lvl8pPr marL="4800840" indent="0">
              <a:buNone/>
              <a:defRPr sz="3000"/>
            </a:lvl8pPr>
            <a:lvl9pPr marL="5486675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5F59C5-CA2D-49B6-B2C9-70357659EF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4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5" indent="0">
              <a:buNone/>
              <a:defRPr sz="2100"/>
            </a:lvl2pPr>
            <a:lvl3pPr marL="1371669" indent="0">
              <a:buNone/>
              <a:defRPr sz="1800"/>
            </a:lvl3pPr>
            <a:lvl4pPr marL="2057504" indent="0">
              <a:buNone/>
              <a:defRPr sz="1500"/>
            </a:lvl4pPr>
            <a:lvl5pPr marL="2743337" indent="0">
              <a:buNone/>
              <a:defRPr sz="1500"/>
            </a:lvl5pPr>
            <a:lvl6pPr marL="3429171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5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E85454-1A63-415B-BFD3-9ACA0D95D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8D6768-026C-4422-A47E-6B5616C66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929BE6-A5C4-455C-8725-291EFC9EB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476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89E1C-B272-46ED-9631-47BCB98B4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8B86B0-EC0D-4E4B-A218-7FD65D4861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62751-FBAF-458F-A2AF-2539F530F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320BA-081B-4378-8B24-831793570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FF6D6-B3FA-49F2-B6D7-E8570F66F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829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D64E15-70FE-4941-9137-756BEC1775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9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9119CE-47D1-4BFF-9D6D-118CA6BA28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9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EEB16-FE39-4BAA-B559-BCAE10B75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A3993-4B0E-4831-8CF4-213E25C4E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3B0AE-E927-42C9-9E70-F4B58834D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7878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0072922-33C4-4B41-B07E-A2C165941FC0}"/>
              </a:ext>
            </a:extLst>
          </p:cNvPr>
          <p:cNvSpPr>
            <a:spLocks/>
          </p:cNvSpPr>
          <p:nvPr userDrawn="1"/>
        </p:nvSpPr>
        <p:spPr bwMode="auto">
          <a:xfrm>
            <a:off x="2" y="-5907"/>
            <a:ext cx="18287999" cy="10293717"/>
          </a:xfrm>
          <a:custGeom>
            <a:avLst/>
            <a:gdLst>
              <a:gd name="connsiteX0" fmla="*/ 9767862 w 12188824"/>
              <a:gd name="connsiteY0" fmla="*/ 3591325 h 6862478"/>
              <a:gd name="connsiteX1" fmla="*/ 9899546 w 12188824"/>
              <a:gd name="connsiteY1" fmla="*/ 3644748 h 6862478"/>
              <a:gd name="connsiteX2" fmla="*/ 9899546 w 12188824"/>
              <a:gd name="connsiteY2" fmla="*/ 3911859 h 6862478"/>
              <a:gd name="connsiteX3" fmla="*/ 9897839 w 12188824"/>
              <a:gd name="connsiteY3" fmla="*/ 3912978 h 6862478"/>
              <a:gd name="connsiteX4" fmla="*/ 9899211 w 12188824"/>
              <a:gd name="connsiteY4" fmla="*/ 3914350 h 6862478"/>
              <a:gd name="connsiteX5" fmla="*/ 6947176 w 12188824"/>
              <a:gd name="connsiteY5" fmla="*/ 6861937 h 6862478"/>
              <a:gd name="connsiteX6" fmla="*/ 6414587 w 12188824"/>
              <a:gd name="connsiteY6" fmla="*/ 6861937 h 6862478"/>
              <a:gd name="connsiteX7" fmla="*/ 9630137 w 12188824"/>
              <a:gd name="connsiteY7" fmla="*/ 3645275 h 6862478"/>
              <a:gd name="connsiteX8" fmla="*/ 9630905 w 12188824"/>
              <a:gd name="connsiteY8" fmla="*/ 3646043 h 6862478"/>
              <a:gd name="connsiteX9" fmla="*/ 9631715 w 12188824"/>
              <a:gd name="connsiteY9" fmla="*/ 3644748 h 6862478"/>
              <a:gd name="connsiteX10" fmla="*/ 9767862 w 12188824"/>
              <a:gd name="connsiteY10" fmla="*/ 3591325 h 6862478"/>
              <a:gd name="connsiteX11" fmla="*/ 4757494 w 12188824"/>
              <a:gd name="connsiteY11" fmla="*/ 1042910 h 6862478"/>
              <a:gd name="connsiteX12" fmla="*/ 5529879 w 12188824"/>
              <a:gd name="connsiteY12" fmla="*/ 1359067 h 6862478"/>
              <a:gd name="connsiteX13" fmla="*/ 5529879 w 12188824"/>
              <a:gd name="connsiteY13" fmla="*/ 2896807 h 6862478"/>
              <a:gd name="connsiteX14" fmla="*/ 5529674 w 12188824"/>
              <a:gd name="connsiteY14" fmla="*/ 2896992 h 6862478"/>
              <a:gd name="connsiteX15" fmla="*/ 5529736 w 12188824"/>
              <a:gd name="connsiteY15" fmla="*/ 2897055 h 6862478"/>
              <a:gd name="connsiteX16" fmla="*/ 1564312 w 12188824"/>
              <a:gd name="connsiteY16" fmla="*/ 6862478 h 6862478"/>
              <a:gd name="connsiteX17" fmla="*/ 0 w 12188824"/>
              <a:gd name="connsiteY17" fmla="*/ 6862478 h 6862478"/>
              <a:gd name="connsiteX18" fmla="*/ 0 w 12188824"/>
              <a:gd name="connsiteY18" fmla="*/ 5342325 h 6862478"/>
              <a:gd name="connsiteX19" fmla="*/ 3988160 w 12188824"/>
              <a:gd name="connsiteY19" fmla="*/ 1360788 h 6862478"/>
              <a:gd name="connsiteX20" fmla="*/ 3989570 w 12188824"/>
              <a:gd name="connsiteY20" fmla="*/ 1359067 h 6862478"/>
              <a:gd name="connsiteX21" fmla="*/ 4757494 w 12188824"/>
              <a:gd name="connsiteY21" fmla="*/ 1042910 h 6862478"/>
              <a:gd name="connsiteX22" fmla="*/ 3710411 w 12188824"/>
              <a:gd name="connsiteY22" fmla="*/ 0 h 6862478"/>
              <a:gd name="connsiteX23" fmla="*/ 4245830 w 12188824"/>
              <a:gd name="connsiteY23" fmla="*/ 0 h 6862478"/>
              <a:gd name="connsiteX24" fmla="*/ 588411 w 12188824"/>
              <a:gd name="connsiteY24" fmla="*/ 3645275 h 6862478"/>
              <a:gd name="connsiteX25" fmla="*/ 588200 w 12188824"/>
              <a:gd name="connsiteY25" fmla="*/ 3645059 h 6862478"/>
              <a:gd name="connsiteX26" fmla="*/ 527740 w 12188824"/>
              <a:gd name="connsiteY26" fmla="*/ 3684767 h 6862478"/>
              <a:gd name="connsiteX27" fmla="*/ 326868 w 12188824"/>
              <a:gd name="connsiteY27" fmla="*/ 3644701 h 6862478"/>
              <a:gd name="connsiteX28" fmla="*/ 326868 w 12188824"/>
              <a:gd name="connsiteY28" fmla="*/ 3377590 h 6862478"/>
              <a:gd name="connsiteX29" fmla="*/ 331357 w 12188824"/>
              <a:gd name="connsiteY29" fmla="*/ 3374641 h 6862478"/>
              <a:gd name="connsiteX30" fmla="*/ 9362881 w 12188824"/>
              <a:gd name="connsiteY30" fmla="*/ 0 h 6862478"/>
              <a:gd name="connsiteX31" fmla="*/ 11962512 w 12188824"/>
              <a:gd name="connsiteY31" fmla="*/ 0 h 6862478"/>
              <a:gd name="connsiteX32" fmla="*/ 11962512 w 12188824"/>
              <a:gd name="connsiteY32" fmla="*/ 0 h 6862478"/>
              <a:gd name="connsiteX33" fmla="*/ 12188824 w 12188824"/>
              <a:gd name="connsiteY33" fmla="*/ 0 h 6862478"/>
              <a:gd name="connsiteX34" fmla="*/ 12188824 w 12188824"/>
              <a:gd name="connsiteY34" fmla="*/ 279302 h 6862478"/>
              <a:gd name="connsiteX35" fmla="*/ 9215738 w 12188824"/>
              <a:gd name="connsiteY35" fmla="*/ 3246880 h 6862478"/>
              <a:gd name="connsiteX36" fmla="*/ 9210177 w 12188824"/>
              <a:gd name="connsiteY36" fmla="*/ 3253408 h 6862478"/>
              <a:gd name="connsiteX37" fmla="*/ 8764072 w 12188824"/>
              <a:gd name="connsiteY37" fmla="*/ 3253408 h 6862478"/>
              <a:gd name="connsiteX38" fmla="*/ 8737355 w 12188824"/>
              <a:gd name="connsiteY38" fmla="*/ 3220478 h 6862478"/>
              <a:gd name="connsiteX39" fmla="*/ 5093641 w 12188824"/>
              <a:gd name="connsiteY39" fmla="*/ 6858904 h 6862478"/>
              <a:gd name="connsiteX40" fmla="*/ 2494012 w 12188824"/>
              <a:gd name="connsiteY40" fmla="*/ 6858904 h 6862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2188824" h="6862478">
                <a:moveTo>
                  <a:pt x="9767862" y="3591325"/>
                </a:moveTo>
                <a:cubicBezTo>
                  <a:pt x="9816221" y="3591325"/>
                  <a:pt x="9863835" y="3609133"/>
                  <a:pt x="9899546" y="3644748"/>
                </a:cubicBezTo>
                <a:cubicBezTo>
                  <a:pt x="9970967" y="3721913"/>
                  <a:pt x="9970967" y="3840629"/>
                  <a:pt x="9899546" y="3911859"/>
                </a:cubicBezTo>
                <a:lnTo>
                  <a:pt x="9897839" y="3912978"/>
                </a:lnTo>
                <a:lnTo>
                  <a:pt x="9899211" y="3914350"/>
                </a:lnTo>
                <a:lnTo>
                  <a:pt x="6947176" y="6861937"/>
                </a:lnTo>
                <a:lnTo>
                  <a:pt x="6414587" y="6861937"/>
                </a:lnTo>
                <a:lnTo>
                  <a:pt x="9630137" y="3645275"/>
                </a:lnTo>
                <a:lnTo>
                  <a:pt x="9630905" y="3646043"/>
                </a:lnTo>
                <a:lnTo>
                  <a:pt x="9631715" y="3644748"/>
                </a:lnTo>
                <a:cubicBezTo>
                  <a:pt x="9670402" y="3609133"/>
                  <a:pt x="9719504" y="3591325"/>
                  <a:pt x="9767862" y="3591325"/>
                </a:cubicBezTo>
                <a:close/>
                <a:moveTo>
                  <a:pt x="4757494" y="1042910"/>
                </a:moveTo>
                <a:cubicBezTo>
                  <a:pt x="5036266" y="1042910"/>
                  <a:pt x="5315782" y="1148296"/>
                  <a:pt x="5529879" y="1359067"/>
                </a:cubicBezTo>
                <a:cubicBezTo>
                  <a:pt x="5958073" y="1786547"/>
                  <a:pt x="5958073" y="2475264"/>
                  <a:pt x="5529879" y="2896807"/>
                </a:cubicBezTo>
                <a:lnTo>
                  <a:pt x="5529674" y="2896992"/>
                </a:lnTo>
                <a:lnTo>
                  <a:pt x="5529736" y="2897055"/>
                </a:lnTo>
                <a:lnTo>
                  <a:pt x="1564312" y="6862478"/>
                </a:lnTo>
                <a:lnTo>
                  <a:pt x="0" y="6862478"/>
                </a:lnTo>
                <a:lnTo>
                  <a:pt x="0" y="5342325"/>
                </a:lnTo>
                <a:lnTo>
                  <a:pt x="3988160" y="1360788"/>
                </a:lnTo>
                <a:lnTo>
                  <a:pt x="3989570" y="1359067"/>
                </a:lnTo>
                <a:cubicBezTo>
                  <a:pt x="4200693" y="1148296"/>
                  <a:pt x="4478721" y="1042910"/>
                  <a:pt x="4757494" y="1042910"/>
                </a:cubicBezTo>
                <a:close/>
                <a:moveTo>
                  <a:pt x="3710411" y="0"/>
                </a:moveTo>
                <a:lnTo>
                  <a:pt x="4245830" y="0"/>
                </a:lnTo>
                <a:lnTo>
                  <a:pt x="588411" y="3645275"/>
                </a:lnTo>
                <a:lnTo>
                  <a:pt x="588200" y="3645059"/>
                </a:lnTo>
                <a:lnTo>
                  <a:pt x="527740" y="3684767"/>
                </a:lnTo>
                <a:cubicBezTo>
                  <a:pt x="460783" y="3711478"/>
                  <a:pt x="380433" y="3698123"/>
                  <a:pt x="326868" y="3644701"/>
                </a:cubicBezTo>
                <a:cubicBezTo>
                  <a:pt x="249494" y="3573471"/>
                  <a:pt x="249494" y="3454755"/>
                  <a:pt x="326868" y="3377590"/>
                </a:cubicBezTo>
                <a:lnTo>
                  <a:pt x="331357" y="3374641"/>
                </a:lnTo>
                <a:close/>
                <a:moveTo>
                  <a:pt x="9362881" y="0"/>
                </a:moveTo>
                <a:lnTo>
                  <a:pt x="11962512" y="0"/>
                </a:lnTo>
                <a:lnTo>
                  <a:pt x="11962512" y="0"/>
                </a:lnTo>
                <a:lnTo>
                  <a:pt x="12188824" y="0"/>
                </a:lnTo>
                <a:lnTo>
                  <a:pt x="12188824" y="279302"/>
                </a:lnTo>
                <a:lnTo>
                  <a:pt x="9215738" y="3246880"/>
                </a:lnTo>
                <a:lnTo>
                  <a:pt x="9210177" y="3253408"/>
                </a:lnTo>
                <a:cubicBezTo>
                  <a:pt x="9085267" y="3378117"/>
                  <a:pt x="8888981" y="3378117"/>
                  <a:pt x="8764072" y="3253408"/>
                </a:cubicBezTo>
                <a:lnTo>
                  <a:pt x="8737355" y="3220478"/>
                </a:lnTo>
                <a:lnTo>
                  <a:pt x="5093641" y="6858904"/>
                </a:lnTo>
                <a:lnTo>
                  <a:pt x="2494012" y="6858904"/>
                </a:lnTo>
                <a:close/>
              </a:path>
            </a:pathLst>
          </a:custGeom>
          <a:solidFill>
            <a:schemeClr val="accent1">
              <a:alpha val="2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  <a:noAutofit/>
          </a:bodyPr>
          <a:lstStyle/>
          <a:p>
            <a:endParaRPr lang="en-IN" sz="36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C6F62FE-A218-4FF4-BF4B-A352B0436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2" y="411962"/>
            <a:ext cx="16459202" cy="1066622"/>
          </a:xfrm>
        </p:spPr>
        <p:txBody>
          <a:bodyPr lIns="0" rIns="0"/>
          <a:lstStyle>
            <a:lvl1pPr>
              <a:defRPr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1EF826-198D-4368-A76F-9E1DBEF4FFBE}"/>
              </a:ext>
            </a:extLst>
          </p:cNvPr>
          <p:cNvSpPr/>
          <p:nvPr userDrawn="1"/>
        </p:nvSpPr>
        <p:spPr>
          <a:xfrm>
            <a:off x="2" y="401132"/>
            <a:ext cx="500789" cy="1099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6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7DFC7F0-CE29-402B-AD65-76FC395728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640" y="1456415"/>
            <a:ext cx="16458723" cy="618977"/>
          </a:xfrm>
        </p:spPr>
        <p:txBody>
          <a:bodyPr lIns="0" r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4286" indent="0">
              <a:buFontTx/>
              <a:buNone/>
              <a:defRPr/>
            </a:lvl2pPr>
            <a:lvl3pPr marL="1828571" indent="0">
              <a:buFontTx/>
              <a:buNone/>
              <a:defRPr/>
            </a:lvl3pPr>
            <a:lvl4pPr marL="2742857" indent="0">
              <a:buFontTx/>
              <a:buNone/>
              <a:defRPr/>
            </a:lvl4pPr>
            <a:lvl5pPr marL="3657143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956557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model2">
    <p:bg>
      <p:bgPr>
        <a:gradFill flip="none" rotWithShape="1">
          <a:gsLst>
            <a:gs pos="55000">
              <a:srgbClr val="1181AE"/>
            </a:gs>
            <a:gs pos="0">
              <a:srgbClr val="1181AE"/>
            </a:gs>
            <a:gs pos="100000">
              <a:srgbClr val="09547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28010" y="4305956"/>
            <a:ext cx="8898335" cy="1066622"/>
          </a:xfrm>
        </p:spPr>
        <p:txBody>
          <a:bodyPr>
            <a:normAutofit/>
          </a:bodyPr>
          <a:lstStyle>
            <a:lvl1pPr algn="ctr">
              <a:defRPr sz="54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/>
              <a:t>SlideModel.com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55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2" y="9367903"/>
            <a:ext cx="18288000" cy="9177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/>
          </a:p>
        </p:txBody>
      </p:sp>
      <p:sp>
        <p:nvSpPr>
          <p:cNvPr id="6" name="TextBox 5"/>
          <p:cNvSpPr txBox="1"/>
          <p:nvPr userDrawn="1"/>
        </p:nvSpPr>
        <p:spPr>
          <a:xfrm>
            <a:off x="14160983" y="9630626"/>
            <a:ext cx="2478179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b="1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This is a Presentation Title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16732305" y="9660957"/>
            <a:ext cx="336123" cy="331647"/>
            <a:chOff x="4328868" y="5502988"/>
            <a:chExt cx="500307" cy="493774"/>
          </a:xfrm>
          <a:solidFill>
            <a:schemeClr val="bg1"/>
          </a:solidFill>
        </p:grpSpPr>
        <p:sp>
          <p:nvSpPr>
            <p:cNvPr id="8" name="Freeform 7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id-ID" sz="3599"/>
            </a:p>
          </p:txBody>
        </p:sp>
        <p:sp>
          <p:nvSpPr>
            <p:cNvPr id="9" name="Freeform 8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id-ID" sz="3599"/>
            </a:p>
          </p:txBody>
        </p:sp>
      </p:grpSp>
      <p:grpSp>
        <p:nvGrpSpPr>
          <p:cNvPr id="10" name="Group 9"/>
          <p:cNvGrpSpPr/>
          <p:nvPr userDrawn="1"/>
        </p:nvGrpSpPr>
        <p:grpSpPr>
          <a:xfrm flipH="1">
            <a:off x="17469261" y="9660957"/>
            <a:ext cx="336123" cy="331647"/>
            <a:chOff x="4328868" y="5502988"/>
            <a:chExt cx="500307" cy="493774"/>
          </a:xfrm>
          <a:solidFill>
            <a:schemeClr val="bg1"/>
          </a:solidFill>
        </p:grpSpPr>
        <p:sp>
          <p:nvSpPr>
            <p:cNvPr id="11" name="Freeform 10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id-ID" sz="3599"/>
            </a:p>
          </p:txBody>
        </p:sp>
        <p:sp>
          <p:nvSpPr>
            <p:cNvPr id="12" name="Freeform 11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id-ID" sz="3599"/>
            </a:p>
          </p:txBody>
        </p:sp>
      </p:grp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16804097" y="9485661"/>
            <a:ext cx="736958" cy="630672"/>
          </a:xfrm>
        </p:spPr>
        <p:txBody>
          <a:bodyPr/>
          <a:lstStyle>
            <a:lvl1pPr>
              <a:defRPr sz="1650">
                <a:solidFill>
                  <a:schemeClr val="bg1"/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46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E16425B-2A42-409E-BD07-64554C49ED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18288000" cy="102870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38802" y="5918399"/>
            <a:ext cx="11734800" cy="2070714"/>
          </a:xfrm>
        </p:spPr>
        <p:txBody>
          <a:bodyPr lIns="0" rIns="0" anchor="b">
            <a:noAutofit/>
          </a:bodyPr>
          <a:lstStyle>
            <a:lvl1pPr algn="r">
              <a:defRPr lang="en-US" sz="12000" kern="12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11838" y="8477474"/>
            <a:ext cx="8661762" cy="660582"/>
          </a:xfrm>
        </p:spPr>
        <p:txBody>
          <a:bodyPr lIns="0" rIns="0">
            <a:normAutofit/>
          </a:bodyPr>
          <a:lstStyle>
            <a:lvl1pPr marL="0" indent="0" algn="r">
              <a:buNone/>
              <a:defRPr lang="en-US" sz="3600" kern="120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4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2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6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1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5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3997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3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D6DB-6798-42D2-B9AD-FC6F1C72FC30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E275-BE14-4364-AEA2-5F5667C0FD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44978E7-8DCC-4370-A827-019C0A465DB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5334" y="2315588"/>
            <a:ext cx="6003066" cy="5987832"/>
          </a:xfrm>
          <a:custGeom>
            <a:avLst/>
            <a:gdLst>
              <a:gd name="connsiteX0" fmla="*/ 1741488 w 3484563"/>
              <a:gd name="connsiteY0" fmla="*/ 0 h 3476625"/>
              <a:gd name="connsiteX1" fmla="*/ 3484563 w 3484563"/>
              <a:gd name="connsiteY1" fmla="*/ 1738313 h 3476625"/>
              <a:gd name="connsiteX2" fmla="*/ 1741488 w 3484563"/>
              <a:gd name="connsiteY2" fmla="*/ 3476625 h 3476625"/>
              <a:gd name="connsiteX3" fmla="*/ 0 w 3484563"/>
              <a:gd name="connsiteY3" fmla="*/ 1738313 h 3476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4563" h="3476625">
                <a:moveTo>
                  <a:pt x="1741488" y="0"/>
                </a:moveTo>
                <a:lnTo>
                  <a:pt x="3484563" y="1738313"/>
                </a:lnTo>
                <a:lnTo>
                  <a:pt x="1741488" y="3476625"/>
                </a:lnTo>
                <a:lnTo>
                  <a:pt x="0" y="1738313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4200"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80194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6B2A66-E18A-4DDB-B749-45DB79338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D65D6-D840-4878-A9ED-E518E8E23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D7DB0-4BB3-4B9D-BF19-EED879C401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404F2-BE9A-4460-8815-8F645183555F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352F2-FD07-4E99-A210-F15810608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55CD09-E2A2-4ED7-A1CB-A9FDE5D437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77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1371669" rtl="0" eaLnBrk="1" latinLnBrk="0" hangingPunct="1">
        <a:lnSpc>
          <a:spcPct val="90000"/>
        </a:lnSpc>
        <a:spcBef>
          <a:spcPct val="0"/>
        </a:spcBef>
        <a:buNone/>
        <a:defRPr sz="66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137166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5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714586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420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255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089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924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757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59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69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504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171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006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84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67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depts.ttu.edu/parentrelations/family-weekend/index.php" TargetMode="External"/><Relationship Id="rId5" Type="http://schemas.openxmlformats.org/officeDocument/2006/relationships/hyperlink" Target="https://ttu.campusesp.com/signin" TargetMode="External"/><Relationship Id="rId4" Type="http://schemas.openxmlformats.org/officeDocument/2006/relationships/hyperlink" Target="http://www.parent.ttu.edu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using.ttu.edu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6" Type="http://schemas.openxmlformats.org/officeDocument/2006/relationships/hyperlink" Target="mailto:orientation@ttu.edu" TargetMode="External"/><Relationship Id="rId5" Type="http://schemas.openxmlformats.org/officeDocument/2006/relationships/hyperlink" Target="mailto:parent@ttu.edu" TargetMode="Externa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9955E84-8997-B8BF-4D60-1755BA30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1026A0-F144-A90F-9A29-857B7CF1D9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33650" y="4740275"/>
            <a:ext cx="13220700" cy="1470025"/>
          </a:xfrm>
        </p:spPr>
        <p:txBody>
          <a:bodyPr>
            <a:noAutofit/>
          </a:bodyPr>
          <a:lstStyle/>
          <a:p>
            <a:r>
              <a:rPr lang="en-US" sz="7200" b="1" dirty="0">
                <a:effectLst/>
              </a:rPr>
              <a:t>What to Expect at Red Raider Orientation</a:t>
            </a:r>
            <a:endParaRPr lang="en-US" sz="7200" dirty="0">
              <a:effectLst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BE7871-3A2F-50F8-1B73-108DC4633C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95700" y="7429500"/>
            <a:ext cx="10896600" cy="1752600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Christine Self| Parent &amp; Family Relations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Fabiola Hernandez| Orientation Services</a:t>
            </a:r>
          </a:p>
        </p:txBody>
      </p:sp>
    </p:spTree>
    <p:extLst>
      <p:ext uri="{BB962C8B-B14F-4D97-AF65-F5344CB8AC3E}">
        <p14:creationId xmlns:p14="http://schemas.microsoft.com/office/powerpoint/2010/main" val="3457473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225" name="Rectangle 9224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7313" y="0"/>
            <a:ext cx="16751171" cy="3028209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9227" name="Rectangle 9226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92" y="0"/>
            <a:ext cx="16733520" cy="301752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18" name="Rectangle 11"/>
          <p:cNvSpPr>
            <a:spLocks noGrp="1" noChangeArrowheads="1"/>
          </p:cNvSpPr>
          <p:nvPr>
            <p:ph type="title"/>
          </p:nvPr>
        </p:nvSpPr>
        <p:spPr>
          <a:xfrm>
            <a:off x="1673352" y="822960"/>
            <a:ext cx="15252192" cy="176936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6000">
                <a:latin typeface="Avenir Next LT Pro" panose="020B0504020202020204" pitchFamily="34" charset="0"/>
              </a:rPr>
              <a:t>What to Expect at Red Raider Orientation</a:t>
            </a:r>
          </a:p>
        </p:txBody>
      </p:sp>
      <p:sp>
        <p:nvSpPr>
          <p:cNvPr id="9229" name="Rectangle 9228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8251" y="1138428"/>
            <a:ext cx="192024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00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1673352" y="3722914"/>
            <a:ext cx="15252192" cy="5542530"/>
          </a:xfrm>
        </p:spPr>
        <p:txBody>
          <a:bodyPr vert="horz" lIns="137160" tIns="68580" rIns="137160" bIns="68580" rtlCol="0">
            <a:normAutofit/>
          </a:bodyPr>
          <a:lstStyle/>
          <a:p>
            <a:pPr>
              <a:defRPr/>
            </a:pPr>
            <a:r>
              <a:rPr lang="en-US" altLang="en-US" sz="3600" b="1" dirty="0">
                <a:latin typeface="Avenir Next LT Pro"/>
              </a:rPr>
              <a:t>What to Bring - Families</a:t>
            </a:r>
            <a:endParaRPr lang="en-US" sz="3600" b="1" dirty="0">
              <a:latin typeface="Avenir Next LT Pro"/>
            </a:endParaRPr>
          </a:p>
          <a:p>
            <a:pPr marL="1028700" lvl="1" indent="-342900">
              <a:defRPr/>
            </a:pPr>
            <a:r>
              <a:rPr lang="en-US" sz="3600" dirty="0">
                <a:latin typeface="Avenir Next LT Pro"/>
              </a:rPr>
              <a:t>Financial documents if you will be speaking about Financial Aid or military benefits.</a:t>
            </a:r>
            <a:endParaRPr lang="en-US" sz="3600" dirty="0">
              <a:latin typeface="Avenir Next LT Pro"/>
              <a:cs typeface="Calibri"/>
            </a:endParaRPr>
          </a:p>
          <a:p>
            <a:pPr marL="1028700" lvl="1" indent="-342900">
              <a:defRPr/>
            </a:pPr>
            <a:r>
              <a:rPr lang="en-US" sz="3600" dirty="0">
                <a:latin typeface="Avenir Next LT Pro"/>
              </a:rPr>
              <a:t>Casual, comfortable clothing and shoes—you will be walking around. Expect summer Texas heat!</a:t>
            </a:r>
            <a:endParaRPr lang="en-US" sz="3600" dirty="0">
              <a:latin typeface="Avenir Next LT Pro"/>
              <a:cs typeface="Calibri"/>
            </a:endParaRPr>
          </a:p>
          <a:p>
            <a:pPr marL="1028700" lvl="1" indent="-342900">
              <a:defRPr/>
            </a:pPr>
            <a:r>
              <a:rPr lang="en-US" sz="3600" dirty="0">
                <a:latin typeface="Avenir Next LT Pro"/>
              </a:rPr>
              <a:t>A light jacket/cardigan—meeting rooms can be cool.</a:t>
            </a:r>
            <a:endParaRPr lang="en-US" sz="3600" dirty="0">
              <a:latin typeface="Avenir Next LT Pro"/>
              <a:cs typeface="Calibri"/>
            </a:endParaRPr>
          </a:p>
          <a:p>
            <a:pPr marL="1028700" lvl="1" indent="-342900">
              <a:defRPr/>
            </a:pPr>
            <a:r>
              <a:rPr lang="en-US" sz="3600" dirty="0">
                <a:latin typeface="Avenir Next LT Pro"/>
              </a:rPr>
              <a:t>Money for meals not included in RRO. </a:t>
            </a:r>
          </a:p>
          <a:p>
            <a:pPr marL="1428750" lvl="2" indent="-342900">
              <a:defRPr/>
            </a:pPr>
            <a:r>
              <a:rPr lang="en-US" sz="3200" dirty="0">
                <a:latin typeface="Avenir Next LT Pro"/>
              </a:rPr>
              <a:t>Dining locations on campus are cashless.</a:t>
            </a:r>
            <a:endParaRPr lang="en-US" sz="3200" dirty="0">
              <a:latin typeface="Avenir Next LT Pro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6257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11"/>
          <p:cNvSpPr>
            <a:spLocks noGrp="1" noChangeArrowheads="1"/>
          </p:cNvSpPr>
          <p:nvPr>
            <p:ph type="title"/>
          </p:nvPr>
        </p:nvSpPr>
        <p:spPr>
          <a:xfrm>
            <a:off x="858740" y="357809"/>
            <a:ext cx="16527780" cy="2151623"/>
          </a:xfrm>
        </p:spPr>
        <p:txBody>
          <a:bodyPr anchor="b">
            <a:normAutofit fontScale="90000"/>
          </a:bodyPr>
          <a:lstStyle/>
          <a:p>
            <a:pPr eaLnBrk="1" hangingPunct="1"/>
            <a:r>
              <a:rPr lang="en-US" altLang="en-US" sz="7500">
                <a:latin typeface="Avenir Next LT Pro" panose="020B0504020202020204" pitchFamily="34" charset="0"/>
              </a:rPr>
              <a:t>What to Expect at Red Raider Orientation</a:t>
            </a:r>
          </a:p>
        </p:txBody>
      </p:sp>
      <p:sp>
        <p:nvSpPr>
          <p:cNvPr id="10244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228600" y="2755178"/>
            <a:ext cx="10439400" cy="7531821"/>
          </a:xfrm>
        </p:spPr>
        <p:txBody>
          <a:bodyPr anchor="t">
            <a:normAutofit/>
          </a:bodyPr>
          <a:lstStyle/>
          <a:p>
            <a:pPr marL="1028700" lvl="1" indent="-342900"/>
            <a:r>
              <a:rPr lang="en-US" altLang="en-US" sz="3900" b="1" dirty="0">
                <a:latin typeface="Avenir Next LT Pro"/>
              </a:rPr>
              <a:t>What to Expect</a:t>
            </a:r>
            <a:endParaRPr lang="en-US" sz="3900" b="1" dirty="0">
              <a:latin typeface="Avenir Next LT Pro"/>
            </a:endParaRPr>
          </a:p>
          <a:p>
            <a:pPr marL="1714500" lvl="2" indent="-342900"/>
            <a:r>
              <a:rPr lang="en-US" altLang="en-US" sz="3200" dirty="0">
                <a:latin typeface="Avenir Next LT Pro"/>
              </a:rPr>
              <a:t>You will attend some sessions with your student and some on your own.</a:t>
            </a:r>
            <a:endParaRPr lang="en-US" altLang="en-US" sz="3200" dirty="0">
              <a:latin typeface="Avenir Next LT Pro"/>
              <a:cs typeface="Calibri" panose="020F0502020204030204"/>
            </a:endParaRPr>
          </a:p>
          <a:p>
            <a:pPr marL="1714500" lvl="2" indent="-342900"/>
            <a:r>
              <a:rPr lang="en-US" altLang="en-US" sz="3200" dirty="0">
                <a:latin typeface="Avenir Next LT Pro"/>
              </a:rPr>
              <a:t>Your student will be meeting lots of other students and making new friends.</a:t>
            </a:r>
            <a:endParaRPr lang="en-US" altLang="en-US" sz="3200" dirty="0">
              <a:latin typeface="Avenir Next LT Pro"/>
              <a:cs typeface="Calibri" panose="020F0502020204030204"/>
            </a:endParaRPr>
          </a:p>
          <a:p>
            <a:pPr marL="1714500" lvl="2" indent="-342900"/>
            <a:r>
              <a:rPr lang="en-US" altLang="en-US" sz="3200" dirty="0">
                <a:latin typeface="Avenir Next LT Pro"/>
              </a:rPr>
              <a:t>Students will meet with their advisors.</a:t>
            </a:r>
            <a:endParaRPr lang="en-US" altLang="en-US" sz="3200" dirty="0">
              <a:latin typeface="Avenir Next LT Pro"/>
              <a:cs typeface="Calibri" panose="020F0502020204030204"/>
            </a:endParaRPr>
          </a:p>
          <a:p>
            <a:pPr marL="1714500" lvl="2" indent="-342900"/>
            <a:r>
              <a:rPr lang="en-US" altLang="en-US" sz="3200" dirty="0">
                <a:latin typeface="Avenir Next LT Pro"/>
                <a:cs typeface="Calibri" panose="020F0502020204030204"/>
              </a:rPr>
              <a:t>Parents &amp; Family Members will be involved with Advising (</a:t>
            </a:r>
            <a:r>
              <a:rPr lang="en-US" altLang="en-US" sz="3200" i="1" dirty="0">
                <a:latin typeface="Avenir Next LT Pro"/>
                <a:cs typeface="Calibri" panose="020F0502020204030204"/>
              </a:rPr>
              <a:t>varies by college</a:t>
            </a:r>
            <a:r>
              <a:rPr lang="en-US" altLang="en-US" sz="3200" dirty="0">
                <a:latin typeface="Avenir Next LT Pro"/>
                <a:cs typeface="Calibri" panose="020F0502020204030204"/>
              </a:rPr>
              <a:t>)</a:t>
            </a:r>
            <a:endParaRPr lang="en-US" altLang="en-US" sz="3200" dirty="0">
              <a:latin typeface="Avenir Next LT Pro"/>
            </a:endParaRPr>
          </a:p>
          <a:p>
            <a:pPr marL="1714500" lvl="2" indent="-342900"/>
            <a:r>
              <a:rPr lang="en-US" altLang="en-US" sz="3200" dirty="0">
                <a:latin typeface="Avenir Next LT Pro"/>
              </a:rPr>
              <a:t>You will not need to pay tuition at RRO—tuition is due three days prior to the start of classes</a:t>
            </a:r>
            <a:endParaRPr lang="en-US" altLang="en-US" sz="3200" dirty="0">
              <a:latin typeface="Avenir Next LT Pro"/>
              <a:cs typeface="Calibri" panose="020F0502020204030204"/>
            </a:endParaRPr>
          </a:p>
          <a:p>
            <a:pPr marL="2400300" lvl="3" indent="-342900"/>
            <a:r>
              <a:rPr lang="en-US" altLang="en-US" sz="3200" dirty="0">
                <a:latin typeface="Avenir Next LT Pro"/>
              </a:rPr>
              <a:t>Bills will be electronically sent to your student’s email starting in late July.</a:t>
            </a:r>
            <a:endParaRPr lang="en-US" altLang="en-US" sz="3200" dirty="0">
              <a:latin typeface="Avenir Next LT Pro" panose="020B0504020202020204" pitchFamily="34" charset="0"/>
              <a:cs typeface="Calibri" panose="020F0502020204030204"/>
            </a:endParaRPr>
          </a:p>
          <a:p>
            <a:pPr marL="1714500" lvl="2" indent="-342900"/>
            <a:endParaRPr lang="en-US" altLang="en-US" sz="3300" dirty="0">
              <a:cs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3431C0-BFBB-67E7-2846-415248A7F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30203"/>
          <a:stretch/>
        </p:blipFill>
        <p:spPr>
          <a:xfrm>
            <a:off x="10929068" y="2749163"/>
            <a:ext cx="6858000" cy="718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943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EB429-99DC-2898-291A-8E90E160B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11">
            <a:extLst>
              <a:ext uri="{FF2B5EF4-FFF2-40B4-BE49-F238E27FC236}">
                <a16:creationId xmlns:a16="http://schemas.microsoft.com/office/drawing/2014/main" id="{10EA490A-9A2A-25F2-12F2-02CC91FEF1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3980" y="403529"/>
            <a:ext cx="16527780" cy="2151623"/>
          </a:xfrm>
        </p:spPr>
        <p:txBody>
          <a:bodyPr anchor="b">
            <a:normAutofit fontScale="90000"/>
          </a:bodyPr>
          <a:lstStyle/>
          <a:p>
            <a:r>
              <a:rPr lang="en-US" altLang="en-US" sz="7500">
                <a:latin typeface="Avenir Next LT Pro"/>
              </a:rPr>
              <a:t>What to Expect at Red Raider Orientation</a:t>
            </a:r>
            <a:br>
              <a:rPr lang="en-US" altLang="en-US" sz="7500">
                <a:latin typeface="Avenir Next LT Pro"/>
              </a:rPr>
            </a:br>
            <a:r>
              <a:rPr lang="en-US" altLang="en-US" sz="7500">
                <a:latin typeface="Avenir Next LT Pro"/>
              </a:rPr>
              <a:t>&amp; </a:t>
            </a:r>
            <a:r>
              <a:rPr lang="en-US" altLang="en-US" sz="7500">
                <a:solidFill>
                  <a:srgbClr val="FF0000"/>
                </a:solidFill>
                <a:latin typeface="Avenir Next LT Pro"/>
              </a:rPr>
              <a:t>Red Raider Camp</a:t>
            </a:r>
            <a:endParaRPr lang="en-US" altLang="en-US" sz="7500">
              <a:solidFill>
                <a:srgbClr val="FF000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0244" name="Rectangle 12">
            <a:extLst>
              <a:ext uri="{FF2B5EF4-FFF2-40B4-BE49-F238E27FC236}">
                <a16:creationId xmlns:a16="http://schemas.microsoft.com/office/drawing/2014/main" id="{133A1EAF-23A0-AAD5-6EFA-BE241D4020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2755178"/>
            <a:ext cx="10439400" cy="7531821"/>
          </a:xfrm>
        </p:spPr>
        <p:txBody>
          <a:bodyPr anchor="t">
            <a:normAutofit lnSpcReduction="10000"/>
          </a:bodyPr>
          <a:lstStyle/>
          <a:p>
            <a:pPr marL="685800" lvl="1" indent="0">
              <a:buNone/>
            </a:pPr>
            <a:r>
              <a:rPr lang="en-US" altLang="en-US" sz="3900" b="1" dirty="0">
                <a:latin typeface="Avenir Next LT Pro"/>
              </a:rPr>
              <a:t>Red Raider Camp</a:t>
            </a:r>
            <a:endParaRPr lang="en-US" dirty="0"/>
          </a:p>
          <a:p>
            <a:pPr marL="1714500" lvl="2" indent="-342900"/>
            <a:r>
              <a:rPr lang="en-US" altLang="en-US" sz="3500" dirty="0">
                <a:latin typeface="Avenir Next LT Pro"/>
              </a:rPr>
              <a:t>Students will stay in the same Hulen/Clement room that they did for RRO. They do NOT need to check-out on Friday.</a:t>
            </a:r>
            <a:endParaRPr lang="en-US" altLang="en-US" sz="3500" dirty="0">
              <a:latin typeface="Avenir Next LT Pro"/>
              <a:cs typeface="Calibri" panose="020F0502020204030204"/>
            </a:endParaRPr>
          </a:p>
          <a:p>
            <a:pPr marL="1714500" lvl="2" indent="-342900"/>
            <a:r>
              <a:rPr lang="en-US" altLang="en-US" sz="3500" dirty="0">
                <a:latin typeface="Avenir Next LT Pro"/>
              </a:rPr>
              <a:t>Your students will: </a:t>
            </a:r>
            <a:endParaRPr lang="en-US" altLang="en-US" sz="3500" dirty="0">
              <a:latin typeface="Avenir Next LT Pro"/>
              <a:cs typeface="Calibri" panose="020F0502020204030204"/>
            </a:endParaRPr>
          </a:p>
          <a:p>
            <a:pPr marL="2171700" lvl="3" indent="-342900"/>
            <a:r>
              <a:rPr lang="en-US" altLang="en-US" sz="3100" dirty="0">
                <a:latin typeface="Avenir Next LT Pro"/>
              </a:rPr>
              <a:t>Further explore campus </a:t>
            </a:r>
            <a:endParaRPr lang="en-US" altLang="en-US" sz="3100" dirty="0">
              <a:latin typeface="Avenir Next LT Pro"/>
              <a:cs typeface="Calibri" panose="020F0502020204030204"/>
            </a:endParaRPr>
          </a:p>
          <a:p>
            <a:pPr marL="2171700" lvl="3" indent="-342900"/>
            <a:r>
              <a:rPr lang="en-US" altLang="en-US" sz="3500" dirty="0">
                <a:latin typeface="Avenir Next LT Pro"/>
              </a:rPr>
              <a:t>Experience traditions</a:t>
            </a:r>
          </a:p>
          <a:p>
            <a:pPr marL="2171700" lvl="3" indent="-342900"/>
            <a:r>
              <a:rPr lang="en-US" altLang="en-US" sz="3500" dirty="0">
                <a:latin typeface="Avenir Next LT Pro"/>
                <a:cs typeface="Calibri" panose="020F0502020204030204"/>
              </a:rPr>
              <a:t>Make new friends</a:t>
            </a:r>
          </a:p>
          <a:p>
            <a:pPr marL="2171700" lvl="3" indent="-342900"/>
            <a:r>
              <a:rPr lang="en-US" altLang="en-US" sz="3500" dirty="0">
                <a:latin typeface="Avenir Next LT Pro"/>
                <a:cs typeface="Calibri" panose="020F0502020204030204"/>
              </a:rPr>
              <a:t>Have fun</a:t>
            </a:r>
          </a:p>
          <a:p>
            <a:pPr marL="1714500" lvl="2" indent="-342900"/>
            <a:r>
              <a:rPr lang="en-US" altLang="en-US" sz="3500" dirty="0">
                <a:latin typeface="Avenir Next LT Pro"/>
                <a:cs typeface="Calibri" panose="020F0502020204030204"/>
              </a:rPr>
              <a:t>Parents &amp; Families – explore Lubbock.</a:t>
            </a:r>
          </a:p>
          <a:p>
            <a:pPr marL="1714500" lvl="2" indent="-342900"/>
            <a:r>
              <a:rPr lang="en-US" altLang="en-US" sz="3500" dirty="0">
                <a:latin typeface="Avenir Next LT Pro"/>
                <a:cs typeface="Calibri" panose="020F0502020204030204"/>
              </a:rPr>
              <a:t>Students can still register for Red Raider Camp. Spots are limited.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2EA186-3BA6-588D-2C14-7DE5C2690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3280" y="3542721"/>
            <a:ext cx="6698849" cy="446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414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3" name="Rectangle 11272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8" name="Title 5"/>
          <p:cNvSpPr>
            <a:spLocks noGrp="1"/>
          </p:cNvSpPr>
          <p:nvPr>
            <p:ph type="title"/>
          </p:nvPr>
        </p:nvSpPr>
        <p:spPr>
          <a:xfrm>
            <a:off x="617220" y="1481328"/>
            <a:ext cx="6728791" cy="16322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altLang="en-US" sz="5100"/>
              <a:t>What to Expect at Red Raider Orientation</a:t>
            </a:r>
          </a:p>
        </p:txBody>
      </p:sp>
      <p:sp>
        <p:nvSpPr>
          <p:cNvPr id="11275" name="Rectangle 11274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73835" y="581909"/>
            <a:ext cx="109728" cy="8229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277" name="Rectangle 11276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220" y="3429000"/>
            <a:ext cx="658368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266" name="Content Placeholder 6"/>
          <p:cNvSpPr>
            <a:spLocks noGrp="1"/>
          </p:cNvSpPr>
          <p:nvPr>
            <p:ph sz="half" idx="2"/>
          </p:nvPr>
        </p:nvSpPr>
        <p:spPr>
          <a:xfrm>
            <a:off x="472681" y="3771900"/>
            <a:ext cx="6748272" cy="6177318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3600" dirty="0"/>
          </a:p>
          <a:p>
            <a:pPr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3600" b="1" dirty="0">
                <a:latin typeface="Avenir Next LT Pro" panose="020B0504020202020204" pitchFamily="34" charset="0"/>
              </a:rPr>
              <a:t>Don’t leave without:</a:t>
            </a:r>
          </a:p>
          <a:p>
            <a:pPr lvl="2">
              <a:lnSpc>
                <a:spcPct val="90000"/>
              </a:lnSpc>
            </a:pPr>
            <a:r>
              <a:rPr lang="en-US" altLang="en-US" sz="3600" dirty="0">
                <a:latin typeface="Avenir Next LT Pro" panose="020B0504020202020204" pitchFamily="34" charset="0"/>
              </a:rPr>
              <a:t>Asking questions – plenty of opportunities </a:t>
            </a:r>
            <a:r>
              <a:rPr lang="en-US" altLang="en-US" sz="3600">
                <a:latin typeface="Avenir Next LT Pro" panose="020B0504020202020204" pitchFamily="34" charset="0"/>
              </a:rPr>
              <a:t>built in</a:t>
            </a:r>
          </a:p>
          <a:p>
            <a:pPr lvl="2">
              <a:lnSpc>
                <a:spcPct val="90000"/>
              </a:lnSpc>
            </a:pPr>
            <a:r>
              <a:rPr lang="en-US" altLang="en-US" sz="3600">
                <a:latin typeface="Avenir Next LT Pro" panose="020B0504020202020204" pitchFamily="34" charset="0"/>
              </a:rPr>
              <a:t>Connecting </a:t>
            </a:r>
            <a:r>
              <a:rPr lang="en-US" altLang="en-US" sz="3600" dirty="0">
                <a:latin typeface="Avenir Next LT Pro" panose="020B0504020202020204" pitchFamily="34" charset="0"/>
              </a:rPr>
              <a:t>with Parent &amp; Family Relations staff</a:t>
            </a:r>
          </a:p>
          <a:p>
            <a:pPr lvl="2">
              <a:lnSpc>
                <a:spcPct val="90000"/>
              </a:lnSpc>
            </a:pPr>
            <a:r>
              <a:rPr lang="en-US" altLang="en-US" sz="3600" dirty="0">
                <a:latin typeface="Avenir Next LT Pro" panose="020B0504020202020204" pitchFamily="34" charset="0"/>
              </a:rPr>
              <a:t>Meeting other families from your hometown or in your student’s major</a:t>
            </a:r>
          </a:p>
        </p:txBody>
      </p:sp>
      <p:pic>
        <p:nvPicPr>
          <p:cNvPr id="11267" name="Content Placeholder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8" r="14309"/>
          <a:stretch/>
        </p:blipFill>
        <p:spPr>
          <a:xfrm>
            <a:off x="7962078" y="10"/>
            <a:ext cx="10325922" cy="10286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57" name="Rectangle 10256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3" name="Rectangle 11"/>
          <p:cNvSpPr>
            <a:spLocks noGrp="1" noChangeArrowheads="1"/>
          </p:cNvSpPr>
          <p:nvPr>
            <p:ph type="title"/>
          </p:nvPr>
        </p:nvSpPr>
        <p:spPr>
          <a:xfrm>
            <a:off x="617220" y="1481328"/>
            <a:ext cx="6728791" cy="1632204"/>
          </a:xfrm>
        </p:spPr>
        <p:txBody>
          <a:bodyPr anchor="b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5100">
                <a:latin typeface="Avenir Next LT Pro" panose="020B0504020202020204" pitchFamily="34" charset="0"/>
              </a:rPr>
              <a:t>What to Expect at Red Raider Orientation</a:t>
            </a:r>
          </a:p>
        </p:txBody>
      </p:sp>
      <p:sp>
        <p:nvSpPr>
          <p:cNvPr id="10258" name="Rectangle 10257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73835" y="581909"/>
            <a:ext cx="109728" cy="8229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259" name="Rectangle 10258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220" y="3429000"/>
            <a:ext cx="658368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244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407668" y="3573018"/>
            <a:ext cx="7136131" cy="6267450"/>
          </a:xfrm>
        </p:spPr>
        <p:txBody>
          <a:bodyPr anchor="t">
            <a:normAutofit fontScale="92500" lnSpcReduction="20000"/>
          </a:bodyPr>
          <a:lstStyle/>
          <a:p>
            <a:pPr marL="1028700" lvl="1" indent="-342900"/>
            <a:r>
              <a:rPr lang="en-US" altLang="en-US" sz="3900" b="1">
                <a:latin typeface="Avenir Next LT Pro" panose="020B0504020202020204" pitchFamily="34" charset="0"/>
              </a:rPr>
              <a:t>Updates</a:t>
            </a:r>
            <a:endParaRPr lang="en-US" sz="3900" b="1">
              <a:latin typeface="Avenir Next LT Pro" panose="020B0504020202020204" pitchFamily="34" charset="0"/>
            </a:endParaRPr>
          </a:p>
          <a:p>
            <a:pPr marL="1714500" lvl="2" indent="-342900"/>
            <a:r>
              <a:rPr lang="en-US" altLang="en-US" sz="3900">
                <a:latin typeface="Avenir Next LT Pro" panose="020B0504020202020204" pitchFamily="34" charset="0"/>
              </a:rPr>
              <a:t>Be sure your student checks their TTU email address for updates about RRO, housing, academic advising, involvement opportunities, etc.</a:t>
            </a:r>
          </a:p>
          <a:p>
            <a:pPr marL="1714500" lvl="2" indent="-342900"/>
            <a:r>
              <a:rPr lang="en-US" altLang="en-US" sz="3900">
                <a:latin typeface="Avenir Next LT Pro" panose="020B0504020202020204" pitchFamily="34" charset="0"/>
                <a:cs typeface="Calibri" panose="020F0502020204030204"/>
              </a:rPr>
              <a:t>Make sure you’re part of the Red Raider Family Network – log in or create an account at ttu.campusesp.com </a:t>
            </a:r>
          </a:p>
          <a:p>
            <a:pPr lvl="2" eaLnBrk="1" hangingPunct="1"/>
            <a:endParaRPr lang="en-US" altLang="en-US" sz="27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1A64B0-70D4-4370-B805-FE355AA91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9" r="19989"/>
          <a:stretch/>
        </p:blipFill>
        <p:spPr>
          <a:xfrm>
            <a:off x="7962078" y="10"/>
            <a:ext cx="10325922" cy="10286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4301BA-15F3-3687-3881-1F251B1A2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146" y="898291"/>
            <a:ext cx="6664731" cy="1631729"/>
          </a:xfrm>
        </p:spPr>
        <p:txBody>
          <a:bodyPr anchor="b">
            <a:normAutofit/>
          </a:bodyPr>
          <a:lstStyle/>
          <a:p>
            <a:r>
              <a:rPr lang="en-US" sz="5100" b="1">
                <a:latin typeface="Avenir Next LT Pro" panose="020B0504020202020204" pitchFamily="34" charset="0"/>
              </a:rPr>
              <a:t>Next steps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73835" y="581909"/>
            <a:ext cx="109728" cy="8229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2FADCB-8F80-BD9A-C086-F75114F6E1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0" y="829371"/>
            <a:ext cx="6268854" cy="4184461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C3E363A-38CB-932C-A011-CDFB76A41DF9}"/>
              </a:ext>
            </a:extLst>
          </p:cNvPr>
          <p:cNvSpPr txBox="1">
            <a:spLocks/>
          </p:cNvSpPr>
          <p:nvPr/>
        </p:nvSpPr>
        <p:spPr>
          <a:xfrm>
            <a:off x="588283" y="2777055"/>
            <a:ext cx="10841717" cy="5354511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Visit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www.parent.ttu.edu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Follow us on social media @TTUPFR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Attend additional webinars throughout the summer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Calibri"/>
                <a:cs typeface="Arial"/>
              </a:rPr>
              <a:t>Log into your Red Raider Family Network account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Calibri"/>
                <a:cs typeface="Arial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Calibri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ttu.campusesp.com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Calibri"/>
              <a:cs typeface="Arial"/>
            </a:endParaRPr>
          </a:p>
          <a:p>
            <a:pPr>
              <a:lnSpc>
                <a:spcPct val="90000"/>
              </a:lnSpc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Family Weekend – September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25-27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.ttu.edu/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familyweekend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1101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8F7AFB9A-7364-478C-B48B-8523CDD9A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33" name="Freeform: Shape 1032">
            <a:extLst>
              <a:ext uri="{FF2B5EF4-FFF2-40B4-BE49-F238E27FC236}">
                <a16:creationId xmlns:a16="http://schemas.microsoft.com/office/drawing/2014/main" id="{36678033-86B6-40E6-BE90-78D8ED4E3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9144002" cy="10287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35" name="Freeform: Shape 1034">
            <a:extLst>
              <a:ext uri="{FF2B5EF4-FFF2-40B4-BE49-F238E27FC236}">
                <a16:creationId xmlns:a16="http://schemas.microsoft.com/office/drawing/2014/main" id="{D2542E1A-076E-4A34-BB67-2BF961754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28055" cy="10287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4301BA-15F3-3687-3881-1F251B1A2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9" y="1289304"/>
            <a:ext cx="7249203" cy="1865376"/>
          </a:xfrm>
        </p:spPr>
        <p:txBody>
          <a:bodyPr>
            <a:normAutofit/>
          </a:bodyPr>
          <a:lstStyle/>
          <a:p>
            <a:r>
              <a:rPr lang="en-US" sz="5100" b="1">
                <a:latin typeface="Avenir Next LT Pro" panose="020B0504020202020204" pitchFamily="34" charset="0"/>
              </a:rPr>
              <a:t>Next steps</a:t>
            </a: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28216"/>
            <a:ext cx="192024" cy="980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368" y="3277593"/>
            <a:ext cx="747522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2A727-EA05-A492-0E1B-88912477D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452" y="3327083"/>
            <a:ext cx="9781032" cy="5496527"/>
          </a:xfrm>
        </p:spPr>
        <p:txBody>
          <a:bodyPr vert="horz" lIns="137160" tIns="68580" rIns="137160" bIns="68580" rtlCol="0">
            <a:noAutofit/>
          </a:bodyPr>
          <a:lstStyle/>
          <a:p>
            <a:endParaRPr lang="en-US" sz="3600" dirty="0">
              <a:cs typeface="Calibri" panose="020F0502020204030204"/>
            </a:endParaRPr>
          </a:p>
          <a:p>
            <a:r>
              <a:rPr lang="en-US" sz="3600" dirty="0">
                <a:latin typeface="Avenir Next LT Pro" panose="020B0504020202020204" pitchFamily="34" charset="0"/>
              </a:rPr>
              <a:t>Fall Tech-In Information:</a:t>
            </a:r>
            <a:endParaRPr lang="en-US" sz="3600" dirty="0">
              <a:latin typeface="Avenir Next LT Pro" panose="020B0504020202020204" pitchFamily="34" charset="0"/>
              <a:cs typeface="Calibri" panose="020F0502020204030204"/>
            </a:endParaRPr>
          </a:p>
          <a:p>
            <a:pPr marL="1028700" lvl="1" indent="-342900"/>
            <a:r>
              <a:rPr lang="en-US" sz="3600" dirty="0">
                <a:latin typeface="Avenir Next LT Pro" panose="020B0504020202020204" pitchFamily="34" charset="0"/>
                <a:cs typeface="Calibri" panose="020F0502020204030204"/>
              </a:rPr>
              <a:t>Students will receive an email from University Student Housing about signing up for a Timeslot for moving in. </a:t>
            </a:r>
            <a:endParaRPr lang="en-US" sz="3600" dirty="0">
              <a:latin typeface="Avenir Next LT Pro" panose="020B0504020202020204" pitchFamily="34" charset="0"/>
              <a:ea typeface="Calibri"/>
              <a:cs typeface="Calibri" panose="020F0502020204030204"/>
            </a:endParaRPr>
          </a:p>
          <a:p>
            <a:pPr marL="1028700" lvl="1" indent="-342900"/>
            <a:r>
              <a:rPr lang="en-US" sz="3600" dirty="0">
                <a:latin typeface="Avenir Next LT Pro" panose="020B0504020202020204" pitchFamily="34" charset="0"/>
                <a:cs typeface="Calibri" panose="020F0502020204030204"/>
              </a:rPr>
              <a:t>Visit </a:t>
            </a:r>
            <a:r>
              <a:rPr lang="en-US" sz="3600" dirty="0">
                <a:latin typeface="Avenir Next LT Pro" panose="020B0504020202020204" pitchFamily="34" charset="0"/>
                <a:cs typeface="Calibri" panose="020F0502020204030204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www.housing.ttu.edu</a:t>
            </a:r>
            <a:r>
              <a:rPr lang="en-US" sz="3600" dirty="0">
                <a:latin typeface="Avenir Next LT Pro" panose="020B0504020202020204" pitchFamily="34" charset="0"/>
                <a:cs typeface="Calibri" panose="020F0502020204030204"/>
              </a:rPr>
              <a:t> for information related to Fall Tech-In</a:t>
            </a:r>
            <a:endParaRPr lang="en-US" sz="3600" dirty="0">
              <a:latin typeface="Avenir Next LT Pro" panose="020B0504020202020204" pitchFamily="34" charset="0"/>
              <a:ea typeface="Calibri"/>
              <a:cs typeface="Calibri" panose="020F0502020204030204"/>
            </a:endParaRPr>
          </a:p>
          <a:p>
            <a:r>
              <a:rPr lang="en-US" sz="3600" dirty="0">
                <a:latin typeface="Avenir Next LT Pro" panose="020B0504020202020204" pitchFamily="34" charset="0"/>
                <a:cs typeface="Calibri" panose="020F0502020204030204"/>
              </a:rPr>
              <a:t>Raider Welcome</a:t>
            </a:r>
            <a:endParaRPr lang="en-US" sz="3600" dirty="0">
              <a:latin typeface="Avenir Next LT Pro" panose="020B0504020202020204" pitchFamily="34" charset="0"/>
              <a:ea typeface="Calibri"/>
              <a:cs typeface="Calibri" panose="020F0502020204030204"/>
            </a:endParaRPr>
          </a:p>
          <a:p>
            <a:pPr marL="1028700" lvl="1" indent="-342900"/>
            <a:r>
              <a:rPr lang="en-US" sz="3600" dirty="0">
                <a:latin typeface="Avenir Next LT Pro" panose="020B0504020202020204" pitchFamily="34" charset="0"/>
                <a:cs typeface="Calibri" panose="020F0502020204030204"/>
              </a:rPr>
              <a:t>Activities and events from August 20-30</a:t>
            </a:r>
            <a:endParaRPr lang="en-US" sz="3600" dirty="0">
              <a:latin typeface="Avenir Next LT Pro" panose="020B0504020202020204" pitchFamily="34" charset="0"/>
              <a:ea typeface="Calibri"/>
              <a:cs typeface="Calibri" panose="020F0502020204030204"/>
            </a:endParaRPr>
          </a:p>
        </p:txBody>
      </p:sp>
      <p:pic>
        <p:nvPicPr>
          <p:cNvPr id="1026" name="Picture 2" descr="Fall Tech-In banner">
            <a:extLst>
              <a:ext uri="{FF2B5EF4-FFF2-40B4-BE49-F238E27FC236}">
                <a16:creationId xmlns:a16="http://schemas.microsoft.com/office/drawing/2014/main" id="{6595E014-665C-3FA4-90BE-B58773E67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26052" y="1639745"/>
            <a:ext cx="7703578" cy="238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E8CFB1C1-2524-2DBE-452F-31EF92B69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711" r="38628" b="1515"/>
          <a:stretch/>
        </p:blipFill>
        <p:spPr>
          <a:xfrm>
            <a:off x="11872540" y="5143500"/>
            <a:ext cx="381060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0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9" name="Rectangle 10248">
            <a:extLst>
              <a:ext uri="{FF2B5EF4-FFF2-40B4-BE49-F238E27FC236}">
                <a16:creationId xmlns:a16="http://schemas.microsoft.com/office/drawing/2014/main" id="{0B9EE3F3-89B7-43C3-8651-C4C968309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3" name="Rectangle 11"/>
          <p:cNvSpPr>
            <a:spLocks noGrp="1" noChangeArrowheads="1"/>
          </p:cNvSpPr>
          <p:nvPr>
            <p:ph type="title"/>
          </p:nvPr>
        </p:nvSpPr>
        <p:spPr>
          <a:xfrm>
            <a:off x="617220" y="1487164"/>
            <a:ext cx="6664731" cy="1631729"/>
          </a:xfrm>
        </p:spPr>
        <p:txBody>
          <a:bodyPr anchor="b">
            <a:normAutofit/>
          </a:bodyPr>
          <a:lstStyle/>
          <a:p>
            <a:pPr eaLnBrk="1" hangingPunct="1"/>
            <a:r>
              <a:rPr lang="en-US" altLang="en-US" sz="4700">
                <a:latin typeface="Avenir Next LT Pro" panose="020B0504020202020204" pitchFamily="34" charset="0"/>
              </a:rPr>
              <a:t>What to Expect at Red Raider Orientation</a:t>
            </a:r>
          </a:p>
        </p:txBody>
      </p:sp>
      <p:sp>
        <p:nvSpPr>
          <p:cNvPr id="10251" name="Rectangle 10250">
            <a:extLst>
              <a:ext uri="{FF2B5EF4-FFF2-40B4-BE49-F238E27FC236}">
                <a16:creationId xmlns:a16="http://schemas.microsoft.com/office/drawing/2014/main" id="{33AE4636-AEEC-45D6-84D4-7AC2DA48E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73835" y="581909"/>
            <a:ext cx="109728" cy="8229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253" name="Rectangle 10252">
            <a:extLst>
              <a:ext uri="{FF2B5EF4-FFF2-40B4-BE49-F238E27FC236}">
                <a16:creationId xmlns:a16="http://schemas.microsoft.com/office/drawing/2014/main" id="{8D9CE0F4-2EB2-4F1F-8AAC-DB3571D9F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220" y="3428311"/>
            <a:ext cx="658368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244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617220" y="4026142"/>
            <a:ext cx="6664731" cy="5239302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defRPr/>
            </a:pPr>
            <a:r>
              <a:rPr lang="en-US" altLang="en-US" sz="3600">
                <a:latin typeface="Avenir Next LT Pro" panose="020B0504020202020204" pitchFamily="34" charset="0"/>
              </a:rPr>
              <a:t>Need additional information about RRO?</a:t>
            </a:r>
            <a:endParaRPr lang="en-US" sz="3600">
              <a:latin typeface="Avenir Next LT Pro" panose="020B0504020202020204" pitchFamily="34" charset="0"/>
            </a:endParaRPr>
          </a:p>
          <a:p>
            <a:pPr>
              <a:defRPr/>
            </a:pPr>
            <a:endParaRPr lang="en-US" altLang="en-US" sz="3600">
              <a:latin typeface="Avenir Next LT Pro" panose="020B0504020202020204" pitchFamily="34" charset="0"/>
              <a:cs typeface="Calibri" panose="020F0502020204030204"/>
            </a:endParaRPr>
          </a:p>
          <a:p>
            <a:pPr marL="1200150" lvl="1" indent="-514350">
              <a:defRPr/>
            </a:pPr>
            <a:r>
              <a:rPr lang="en-US" altLang="en-US" sz="3600">
                <a:latin typeface="Avenir Next LT Pro"/>
              </a:rPr>
              <a:t>Visit: </a:t>
            </a:r>
            <a:r>
              <a:rPr lang="en-US" altLang="en-US" sz="3600" u="sng">
                <a:latin typeface="Avenir Next LT Pro"/>
              </a:rPr>
              <a:t>www.orientation.ttu.edu</a:t>
            </a:r>
            <a:r>
              <a:rPr lang="en-US" altLang="en-US" sz="3600">
                <a:latin typeface="Avenir Next LT Pro"/>
              </a:rPr>
              <a:t> </a:t>
            </a:r>
            <a:endParaRPr lang="en-US" altLang="en-US" sz="3600">
              <a:latin typeface="Avenir Next LT Pro"/>
              <a:cs typeface="Calibri"/>
            </a:endParaRPr>
          </a:p>
          <a:p>
            <a:pPr marL="1200150" lvl="1" indent="-514350">
              <a:defRPr/>
            </a:pPr>
            <a:r>
              <a:rPr lang="en-US" sz="3600">
                <a:latin typeface="Avenir Next LT Pro" panose="020B0504020202020204" pitchFamily="34" charset="0"/>
                <a:cs typeface="Calibri"/>
              </a:rPr>
              <a:t>Email: </a:t>
            </a:r>
            <a:r>
              <a:rPr lang="en-US" sz="3600" u="sng">
                <a:latin typeface="Avenir Next LT Pro" panose="020B0504020202020204" pitchFamily="34" charset="0"/>
                <a:cs typeface="Calibri"/>
              </a:rPr>
              <a:t>orientation@ttu.edu</a:t>
            </a:r>
            <a:r>
              <a:rPr lang="en-US" sz="3600">
                <a:latin typeface="Avenir Next LT Pro" panose="020B0504020202020204" pitchFamily="34" charset="0"/>
                <a:cs typeface="Calibri"/>
              </a:rPr>
              <a:t> </a:t>
            </a:r>
            <a:endParaRPr lang="en-US" altLang="en-US" sz="3600">
              <a:latin typeface="Avenir Next LT Pro" panose="020B0504020202020204" pitchFamily="34" charset="0"/>
            </a:endParaRPr>
          </a:p>
          <a:p>
            <a:pPr marL="1200150" lvl="1" indent="-514350">
              <a:defRPr/>
            </a:pPr>
            <a:r>
              <a:rPr lang="en-US" altLang="en-US" sz="3600">
                <a:latin typeface="Avenir Next LT Pro"/>
              </a:rPr>
              <a:t>Call: 806-742-2993</a:t>
            </a:r>
            <a:endParaRPr lang="en-US" altLang="en-US" sz="3600">
              <a:latin typeface="Avenir Next LT Pro"/>
              <a:cs typeface="Calibri"/>
            </a:endParaRPr>
          </a:p>
          <a:p>
            <a:pPr marL="1200150" lvl="1" indent="-514350">
              <a:defRPr/>
            </a:pPr>
            <a:r>
              <a:rPr lang="en-US" altLang="en-US" sz="3600">
                <a:latin typeface="Avenir Next LT Pro" panose="020B0504020202020204" pitchFamily="34" charset="0"/>
              </a:rPr>
              <a:t>Instagram: @TTUOrientation</a:t>
            </a:r>
            <a:endParaRPr lang="en-US" altLang="en-US" sz="3600">
              <a:latin typeface="Avenir Next LT Pro" panose="020B0504020202020204" pitchFamily="34" charset="0"/>
              <a:cs typeface="Calibri"/>
            </a:endParaRPr>
          </a:p>
          <a:p>
            <a:pPr marL="1200150" lvl="1" indent="-514350">
              <a:defRPr/>
            </a:pPr>
            <a:endParaRPr lang="en-US" altLang="en-US" sz="2700">
              <a:cs typeface="Calibri"/>
            </a:endParaRPr>
          </a:p>
          <a:p>
            <a:pPr marL="1714500" lvl="2" indent="-342900"/>
            <a:endParaRPr lang="en-US" altLang="en-US" sz="2700"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E4656B-C650-5CE9-A7C8-33B23EEB2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0118" y="1479245"/>
            <a:ext cx="7779241" cy="583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74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4000">
              <a:schemeClr val="tx1">
                <a:lumMod val="65000"/>
                <a:lumOff val="35000"/>
              </a:schemeClr>
            </a:gs>
            <a:gs pos="83000">
              <a:schemeClr val="tx1">
                <a:lumMod val="65000"/>
                <a:lumOff val="35000"/>
              </a:schemeClr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71638" y="0"/>
            <a:ext cx="14944725" cy="10287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82496" y="0"/>
            <a:ext cx="14923008" cy="10287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856E00-5C4B-B390-6E49-72A0FB61D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970" y="2298036"/>
            <a:ext cx="13716000" cy="4146042"/>
          </a:xfrm>
        </p:spPr>
        <p:txBody>
          <a:bodyPr vert="horz" lIns="137160" tIns="68580" rIns="137160" bIns="68580" rtlCol="0" anchor="ctr">
            <a:normAutofit/>
          </a:bodyPr>
          <a:lstStyle/>
          <a:p>
            <a:pPr algn="ctr" defTabSz="1371600"/>
            <a:r>
              <a:rPr lang="en-US" sz="10800" b="1">
                <a:latin typeface="Avenir Next LT Pro" panose="020B0504020202020204" pitchFamily="34" charset="0"/>
              </a:rPr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54747-7FE9-6E1E-D1C9-E617E58AF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7378" y="5895976"/>
            <a:ext cx="12387264" cy="947738"/>
          </a:xfrm>
        </p:spPr>
        <p:txBody>
          <a:bodyPr vert="horz" lIns="137160" tIns="68580" rIns="137160" bIns="68580" rtlCol="0" anchor="ctr">
            <a:normAutofit/>
          </a:bodyPr>
          <a:lstStyle/>
          <a:p>
            <a:pPr marL="0" indent="0" algn="ctr" defTabSz="1371600">
              <a:buNone/>
            </a:pPr>
            <a:r>
              <a:rPr lang="en-US" b="1" kern="1200">
                <a:solidFill>
                  <a:schemeClr val="tx1"/>
                </a:solidFill>
                <a:latin typeface="Avenir Next LT Pro" panose="020B0504020202020204" pitchFamily="34" charset="0"/>
              </a:rPr>
              <a:t>Use the Zoom Q&amp;A feature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7840" y="8287179"/>
            <a:ext cx="7132320" cy="411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56438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AC9A9-F675-2E09-7D02-71352D3FC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 Raider Family Webinar Series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8D3A5C-5956-E736-6C12-B633B3097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B85839-6CCB-FB3C-1E16-7FCEC8087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038" y="4063048"/>
            <a:ext cx="3390245" cy="3390245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F7E328BA-4DD1-8CBE-0EDA-7F12BFE1A9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3619500"/>
            <a:ext cx="7772400" cy="4574117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>
                <a:solidFill>
                  <a:schemeClr val="bg1"/>
                </a:solidFill>
              </a:rPr>
              <a:t>Up Next: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b="1">
                <a:solidFill>
                  <a:schemeClr val="bg1"/>
                </a:solidFill>
              </a:rPr>
              <a:t>CARS 2310: Teaching Student to Thrive at Texas Tech – May 12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b="1">
                <a:solidFill>
                  <a:schemeClr val="bg1"/>
                </a:solidFill>
              </a:rPr>
              <a:t>Tuition, Financial Aid, and Scholarships – June 3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b="1">
                <a:solidFill>
                  <a:schemeClr val="bg1"/>
                </a:solidFill>
              </a:rPr>
              <a:t>Health and Wellbeing at Texas Tech – June 10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52E3A79-1A14-93F3-0496-B707A010E9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9100" y="8545720"/>
            <a:ext cx="17449800" cy="1071830"/>
          </a:xfrm>
        </p:spPr>
        <p:txBody>
          <a:bodyPr numCol="2"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b="1"/>
              <a:t>Parent and Family Relations</a:t>
            </a:r>
          </a:p>
          <a:p>
            <a:pPr marL="0" indent="0" algn="ctr">
              <a:buNone/>
            </a:pPr>
            <a:r>
              <a:rPr lang="en-US">
                <a:hlinkClick r:id="rId5"/>
              </a:rPr>
              <a:t>parent@ttu.edu</a:t>
            </a:r>
            <a:endParaRPr lang="en-US"/>
          </a:p>
          <a:p>
            <a:pPr marL="0" indent="0" algn="ctr">
              <a:buNone/>
            </a:pPr>
            <a:r>
              <a:rPr lang="en-US" b="1"/>
              <a:t>Orientation Services</a:t>
            </a:r>
          </a:p>
          <a:p>
            <a:pPr marL="0" indent="0" algn="ctr">
              <a:buNone/>
            </a:pPr>
            <a:r>
              <a:rPr lang="en-US">
                <a:hlinkClick r:id="rId6"/>
              </a:rPr>
              <a:t>orientation@ttu.edu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91C016-D615-0C0A-2DD6-DADCB8223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272" y="5664959"/>
            <a:ext cx="1766609" cy="177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24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2" name="Rectangle 6151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154" name="Rectangle 6153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7313" y="0"/>
            <a:ext cx="16751171" cy="3028209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156" name="Rectangle 6155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92" y="0"/>
            <a:ext cx="16733520" cy="301752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46" name="Rectangle 11"/>
          <p:cNvSpPr>
            <a:spLocks noGrp="1" noChangeArrowheads="1"/>
          </p:cNvSpPr>
          <p:nvPr>
            <p:ph type="title"/>
          </p:nvPr>
        </p:nvSpPr>
        <p:spPr>
          <a:xfrm>
            <a:off x="1673352" y="822960"/>
            <a:ext cx="15252192" cy="1769364"/>
          </a:xfrm>
        </p:spPr>
        <p:txBody>
          <a:bodyPr>
            <a:normAutofit/>
          </a:bodyPr>
          <a:lstStyle/>
          <a:p>
            <a:r>
              <a:rPr lang="en-US" sz="6000">
                <a:latin typeface="Avenir Next LT Pro" panose="020B0504020202020204" pitchFamily="34" charset="0"/>
              </a:rPr>
              <a:t>What to Expect at Red Raider Orientatio</a:t>
            </a:r>
            <a:r>
              <a:rPr lang="en-US" sz="6000"/>
              <a:t>n</a:t>
            </a:r>
            <a:endParaRPr lang="en-US" altLang="en-US" sz="6000">
              <a:latin typeface="Avenir Next LT Pro" panose="020B0504020202020204" pitchFamily="34" charset="0"/>
            </a:endParaRPr>
          </a:p>
        </p:txBody>
      </p:sp>
      <p:sp>
        <p:nvSpPr>
          <p:cNvPr id="6158" name="Rectangle 6157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8251" y="1138428"/>
            <a:ext cx="192024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47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1673352" y="3722914"/>
            <a:ext cx="15252192" cy="5542530"/>
          </a:xfrm>
        </p:spPr>
        <p:txBody>
          <a:bodyPr vert="horz" lIns="137160" tIns="68580" rIns="137160" bIns="68580" rtlCol="0">
            <a:normAutofit/>
          </a:bodyPr>
          <a:lstStyle/>
          <a:p>
            <a:pPr lvl="0"/>
            <a:r>
              <a:rPr lang="en-US" sz="3600" b="1">
                <a:latin typeface="Avenir Next LT Pro" panose="020B0504020202020204" pitchFamily="34" charset="0"/>
              </a:rPr>
              <a:t>What is RRO?</a:t>
            </a:r>
          </a:p>
          <a:p>
            <a:endParaRPr lang="en-US" sz="3600" b="1" i="0">
              <a:effectLst/>
              <a:latin typeface="Avenir Next LT Pro" panose="020B0504020202020204" pitchFamily="34" charset="0"/>
              <a:cs typeface="Calibri"/>
            </a:endParaRPr>
          </a:p>
          <a:p>
            <a:endParaRPr lang="en-US" sz="3600" b="0" i="0">
              <a:effectLst/>
              <a:latin typeface="Avenir Next LT Pro" panose="020B0504020202020204" pitchFamily="34" charset="0"/>
              <a:cs typeface="Calibri"/>
            </a:endParaRPr>
          </a:p>
          <a:p>
            <a:pPr lvl="0"/>
            <a:r>
              <a:rPr lang="en-US" sz="3600" b="1">
                <a:latin typeface="Avenir Next LT Pro" panose="020B0504020202020204" pitchFamily="34" charset="0"/>
              </a:rPr>
              <a:t>Why should parents and family members attend?</a:t>
            </a:r>
          </a:p>
          <a:p>
            <a:pPr marL="1028700" lvl="1" indent="-342900"/>
            <a:endParaRPr lang="en-US" altLang="en-US" sz="3300">
              <a:latin typeface="Avenir Next LT Pro" panose="020B0504020202020204" pitchFamily="34" charset="0"/>
              <a:cs typeface="Calibri" panose="020F0502020204030204"/>
            </a:endParaRPr>
          </a:p>
          <a:p>
            <a:pPr marL="771525" lvl="2" indent="0">
              <a:buNone/>
            </a:pPr>
            <a:endParaRPr lang="en-US" altLang="en-US" sz="3300"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2" name="Rectangle 6151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154" name="Rectangle 6153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7313" y="0"/>
            <a:ext cx="16751171" cy="3028209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156" name="Rectangle 6155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92" y="0"/>
            <a:ext cx="16733520" cy="301752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46" name="Rectangle 11"/>
          <p:cNvSpPr>
            <a:spLocks noGrp="1" noChangeArrowheads="1"/>
          </p:cNvSpPr>
          <p:nvPr>
            <p:ph type="title"/>
          </p:nvPr>
        </p:nvSpPr>
        <p:spPr>
          <a:xfrm>
            <a:off x="1673352" y="822960"/>
            <a:ext cx="15252192" cy="1769364"/>
          </a:xfrm>
        </p:spPr>
        <p:txBody>
          <a:bodyPr>
            <a:normAutofit/>
          </a:bodyPr>
          <a:lstStyle/>
          <a:p>
            <a:r>
              <a:rPr lang="en-US" altLang="en-US" sz="6000">
                <a:latin typeface="Avenir Next LT Pro" panose="020B0504020202020204" pitchFamily="34" charset="0"/>
              </a:rPr>
              <a:t>Prior to Red Raider Orientation</a:t>
            </a:r>
          </a:p>
        </p:txBody>
      </p:sp>
      <p:sp>
        <p:nvSpPr>
          <p:cNvPr id="6158" name="Rectangle 6157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8251" y="1138428"/>
            <a:ext cx="192024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47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1673352" y="3722914"/>
            <a:ext cx="15252192" cy="5542530"/>
          </a:xfrm>
        </p:spPr>
        <p:txBody>
          <a:bodyPr vert="horz" lIns="137160" tIns="68580" rIns="137160" bIns="68580" rtlCol="0">
            <a:normAutofit/>
          </a:bodyPr>
          <a:lstStyle/>
          <a:p>
            <a:r>
              <a:rPr lang="en-US" altLang="en-US" sz="3600" b="1">
                <a:latin typeface="Avenir Next LT Pro"/>
              </a:rPr>
              <a:t>Remove Holds</a:t>
            </a:r>
            <a:endParaRPr lang="en-US" altLang="en-US" sz="3600" b="1">
              <a:latin typeface="Avenir Next LT Pro" panose="020B0504020202020204" pitchFamily="34" charset="0"/>
            </a:endParaRPr>
          </a:p>
          <a:p>
            <a:r>
              <a:rPr lang="en-US" sz="3600" b="1">
                <a:latin typeface="Avenir Next LT Pro"/>
                <a:cs typeface="Calibri"/>
              </a:rPr>
              <a:t>Check TTU Email Daily</a:t>
            </a:r>
            <a:endParaRPr lang="en-US" sz="3600" b="1" i="0">
              <a:effectLst/>
              <a:latin typeface="Avenir Next LT Pro" panose="020B0504020202020204" pitchFamily="34" charset="0"/>
              <a:cs typeface="Calibri"/>
            </a:endParaRPr>
          </a:p>
          <a:p>
            <a:r>
              <a:rPr lang="en-US" sz="3600" b="1">
                <a:latin typeface="Avenir Next LT Pro"/>
                <a:cs typeface="Calibri"/>
              </a:rPr>
              <a:t>Complete RRO Online Modules</a:t>
            </a:r>
          </a:p>
          <a:p>
            <a:r>
              <a:rPr lang="en-US" altLang="en-US" sz="3600" b="1">
                <a:latin typeface="Avenir Next LT Pro" panose="020B0504020202020204" pitchFamily="34" charset="0"/>
                <a:cs typeface="Calibri" panose="020F0502020204030204"/>
              </a:rPr>
              <a:t>Red Raider Family Network </a:t>
            </a:r>
          </a:p>
          <a:p>
            <a:pPr marL="1028700" lvl="1" indent="-342900"/>
            <a:r>
              <a:rPr lang="en-US" altLang="en-US" sz="3600" i="0">
                <a:latin typeface="Avenir Next LT Pro"/>
                <a:cs typeface="Calibri" panose="020F0502020204030204"/>
              </a:rPr>
              <a:t>Receive a monthly newsletter from Parent &amp; Family Relations</a:t>
            </a:r>
          </a:p>
          <a:p>
            <a:pPr marL="1028700" lvl="1" indent="-342900"/>
            <a:r>
              <a:rPr lang="en-US" altLang="en-US" sz="3600">
                <a:latin typeface="Avenir Next LT Pro"/>
                <a:cs typeface="Calibri" panose="020F0502020204030204"/>
              </a:rPr>
              <a:t>Receive emailed updates based on your interests</a:t>
            </a:r>
          </a:p>
          <a:p>
            <a:pPr marL="1028700" lvl="1" indent="-342900"/>
            <a:r>
              <a:rPr lang="en-US" altLang="en-US" sz="3600" i="0">
                <a:latin typeface="Avenir Next LT Pro"/>
                <a:cs typeface="Calibri" panose="020F0502020204030204"/>
              </a:rPr>
              <a:t>Request access to student records once they’re enrolled</a:t>
            </a:r>
          </a:p>
          <a:p>
            <a:pPr marL="1028700" lvl="1" indent="-342900"/>
            <a:endParaRPr lang="en-US" altLang="en-US" sz="3300">
              <a:latin typeface="Avenir Next LT Pro" panose="020B0504020202020204" pitchFamily="34" charset="0"/>
              <a:cs typeface="Calibri" panose="020F0502020204030204"/>
            </a:endParaRPr>
          </a:p>
          <a:p>
            <a:pPr marL="771525" lvl="2" indent="0">
              <a:buNone/>
            </a:pPr>
            <a:endParaRPr lang="en-US" altLang="en-US" sz="33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27561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2" name="Rectangle 6151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154" name="Rectangle 6153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7313" y="0"/>
            <a:ext cx="16751171" cy="3028209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156" name="Rectangle 6155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92" y="0"/>
            <a:ext cx="16733520" cy="301752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46" name="Rectangle 11"/>
          <p:cNvSpPr>
            <a:spLocks noGrp="1" noChangeArrowheads="1"/>
          </p:cNvSpPr>
          <p:nvPr>
            <p:ph type="title"/>
          </p:nvPr>
        </p:nvSpPr>
        <p:spPr>
          <a:xfrm>
            <a:off x="1673352" y="822960"/>
            <a:ext cx="15252192" cy="176936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6000">
                <a:latin typeface="Avenir Next LT Pro" panose="020B0504020202020204" pitchFamily="34" charset="0"/>
              </a:rPr>
              <a:t>What to Expect at Red Raider Orientation</a:t>
            </a:r>
          </a:p>
        </p:txBody>
      </p:sp>
      <p:sp>
        <p:nvSpPr>
          <p:cNvPr id="6158" name="Rectangle 6157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8251" y="1138428"/>
            <a:ext cx="192024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47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1673352" y="3722914"/>
            <a:ext cx="15252192" cy="6564086"/>
          </a:xfrm>
        </p:spPr>
        <p:txBody>
          <a:bodyPr vert="horz" lIns="137160" tIns="68580" rIns="137160" bIns="68580" rtlCol="0" anchor="t">
            <a:normAutofit/>
          </a:bodyPr>
          <a:lstStyle/>
          <a:p>
            <a:r>
              <a:rPr lang="en-US" altLang="en-US" sz="3300" b="1" dirty="0">
                <a:latin typeface="Avenir Next LT Pro"/>
              </a:rPr>
              <a:t>Guest fees</a:t>
            </a:r>
            <a:endParaRPr lang="en-US" sz="3300" dirty="0">
              <a:latin typeface="Avenir Next LT Pro"/>
            </a:endParaRPr>
          </a:p>
          <a:p>
            <a:pPr marL="1028700" lvl="1" indent="-342900"/>
            <a:r>
              <a:rPr lang="en-US" sz="3300" b="0" i="0" dirty="0">
                <a:effectLst/>
                <a:latin typeface="Avenir Next LT Pro"/>
                <a:cs typeface="Calibri"/>
              </a:rPr>
              <a:t>Adult Guests </a:t>
            </a:r>
            <a:r>
              <a:rPr lang="en-US" sz="3300" dirty="0">
                <a:latin typeface="Avenir Next LT Pro"/>
                <a:cs typeface="Calibri"/>
              </a:rPr>
              <a:t>(8+</a:t>
            </a:r>
            <a:r>
              <a:rPr lang="en-US" sz="3300" b="0" i="0" dirty="0">
                <a:effectLst/>
                <a:latin typeface="Avenir Next LT Pro"/>
                <a:cs typeface="Calibri"/>
              </a:rPr>
              <a:t> years old): $</a:t>
            </a:r>
            <a:r>
              <a:rPr lang="en-US" sz="3300" dirty="0">
                <a:latin typeface="Avenir Next LT Pro"/>
                <a:cs typeface="Calibri"/>
              </a:rPr>
              <a:t>75</a:t>
            </a:r>
            <a:r>
              <a:rPr lang="en-US" sz="3300" b="0" i="0" dirty="0">
                <a:effectLst/>
                <a:latin typeface="Avenir Next LT Pro"/>
                <a:cs typeface="Calibri"/>
              </a:rPr>
              <a:t> per guest</a:t>
            </a:r>
            <a:r>
              <a:rPr lang="en-US" sz="3300" dirty="0">
                <a:latin typeface="Avenir Next LT Pro"/>
                <a:cs typeface="Calibri"/>
              </a:rPr>
              <a:t> (</a:t>
            </a:r>
            <a:r>
              <a:rPr lang="en-US" sz="3300" b="1" dirty="0">
                <a:latin typeface="Avenir Next LT Pro"/>
                <a:cs typeface="Calibri"/>
              </a:rPr>
              <a:t>non-refundable</a:t>
            </a:r>
            <a:r>
              <a:rPr lang="en-US" sz="3300" dirty="0">
                <a:latin typeface="Avenir Next LT Pro"/>
                <a:cs typeface="Calibri"/>
              </a:rPr>
              <a:t>)</a:t>
            </a:r>
            <a:endParaRPr lang="en-US" sz="3300" b="0" i="0" dirty="0">
              <a:effectLst/>
              <a:latin typeface="Avenir Next LT Pro" panose="020B0504020202020204" pitchFamily="34" charset="0"/>
              <a:cs typeface="Calibri"/>
            </a:endParaRPr>
          </a:p>
          <a:p>
            <a:pPr marL="1028700" lvl="1" indent="-342900"/>
            <a:r>
              <a:rPr lang="en-US" sz="3300" b="0" i="0" dirty="0">
                <a:effectLst/>
                <a:latin typeface="Avenir Next LT Pro"/>
                <a:cs typeface="Calibri"/>
              </a:rPr>
              <a:t>Children (7 and under): Free</a:t>
            </a:r>
          </a:p>
          <a:p>
            <a:r>
              <a:rPr lang="en-US" sz="3300" b="1" i="0" dirty="0">
                <a:effectLst/>
                <a:latin typeface="Avenir Next LT Pro"/>
                <a:cs typeface="Calibri"/>
              </a:rPr>
              <a:t>What does the guest fee cover?</a:t>
            </a:r>
          </a:p>
          <a:p>
            <a:pPr marL="1028700" lvl="1" indent="-342900"/>
            <a:r>
              <a:rPr lang="en-US" sz="3300" b="0" i="0" dirty="0">
                <a:effectLst/>
                <a:latin typeface="Avenir Next LT Pro"/>
                <a:cs typeface="Calibri"/>
              </a:rPr>
              <a:t>Guest fees for Two-Day sessions cover…</a:t>
            </a:r>
            <a:endParaRPr lang="en-US" sz="3300" dirty="0">
              <a:latin typeface="Avenir Next LT Pro"/>
              <a:cs typeface="Calibri"/>
            </a:endParaRPr>
          </a:p>
          <a:p>
            <a:pPr marL="1428750" lvl="2" indent="-342900"/>
            <a:r>
              <a:rPr lang="en-US" sz="2900" dirty="0">
                <a:latin typeface="Avenir Next LT Pro"/>
                <a:cs typeface="Calibri"/>
              </a:rPr>
              <a:t>P</a:t>
            </a:r>
            <a:r>
              <a:rPr lang="en-US" sz="2900" b="0" i="0" dirty="0">
                <a:effectLst/>
                <a:latin typeface="Avenir Next LT Pro"/>
                <a:cs typeface="Calibri"/>
              </a:rPr>
              <a:t>rogram materials</a:t>
            </a:r>
            <a:endParaRPr lang="en-US" sz="2900" dirty="0">
              <a:latin typeface="Avenir Next LT Pro"/>
              <a:cs typeface="Calibri"/>
            </a:endParaRPr>
          </a:p>
          <a:p>
            <a:pPr marL="1428750" lvl="2" indent="-342900"/>
            <a:r>
              <a:rPr lang="en-US" sz="2900" b="0" i="0" dirty="0">
                <a:effectLst/>
                <a:latin typeface="Avenir Next LT Pro"/>
                <a:cs typeface="Calibri"/>
              </a:rPr>
              <a:t>Day 1 Dinner</a:t>
            </a:r>
            <a:endParaRPr lang="en-US" sz="2900" dirty="0">
              <a:latin typeface="Avenir Next LT Pro"/>
              <a:cs typeface="Calibri"/>
            </a:endParaRPr>
          </a:p>
          <a:p>
            <a:pPr marL="1428750" lvl="2" indent="-342900"/>
            <a:r>
              <a:rPr lang="en-US" sz="2900" dirty="0">
                <a:latin typeface="Avenir Next LT Pro"/>
                <a:cs typeface="Calibri"/>
              </a:rPr>
              <a:t>Day 2 breakfast </a:t>
            </a:r>
          </a:p>
          <a:p>
            <a:pPr marL="1428750" lvl="2" indent="-342900"/>
            <a:r>
              <a:rPr lang="en-US" sz="2900" dirty="0">
                <a:latin typeface="Avenir Next LT Pro"/>
                <a:cs typeface="Calibri"/>
              </a:rPr>
              <a:t>Guest shirt</a:t>
            </a:r>
          </a:p>
          <a:p>
            <a:pPr marL="1428750" lvl="2" indent="-342900"/>
            <a:r>
              <a:rPr lang="en-US" sz="2900" dirty="0">
                <a:latin typeface="Avenir Next LT Pro"/>
                <a:cs typeface="Calibri"/>
              </a:rPr>
              <a:t>Parent &amp; Family Social</a:t>
            </a:r>
          </a:p>
          <a:p>
            <a:pPr marL="1428750" lvl="2" indent="-342900"/>
            <a:r>
              <a:rPr lang="en-US" sz="2900" dirty="0">
                <a:latin typeface="Avenir Next LT Pro"/>
                <a:cs typeface="Calibri"/>
              </a:rPr>
              <a:t>Parking</a:t>
            </a:r>
            <a:r>
              <a:rPr lang="en-US" sz="2900" b="0" i="0" dirty="0">
                <a:effectLst/>
                <a:latin typeface="Avenir Next LT Pro"/>
                <a:cs typeface="Calibri"/>
              </a:rPr>
              <a:t>, staffing, and administrative and technology costs</a:t>
            </a:r>
            <a:endParaRPr lang="en-US" altLang="en-US" sz="2900" dirty="0">
              <a:latin typeface="Avenir Next LT Pro" panose="020B0504020202020204" pitchFamily="34" charset="0"/>
              <a:cs typeface="Calibri" panose="020F0502020204030204"/>
            </a:endParaRPr>
          </a:p>
          <a:p>
            <a:pPr marL="771525" lvl="2" indent="0">
              <a:buNone/>
            </a:pPr>
            <a:endParaRPr lang="en-US" altLang="en-US" sz="3300" dirty="0"/>
          </a:p>
        </p:txBody>
      </p:sp>
    </p:spTree>
    <p:extLst>
      <p:ext uri="{BB962C8B-B14F-4D97-AF65-F5344CB8AC3E}">
        <p14:creationId xmlns:p14="http://schemas.microsoft.com/office/powerpoint/2010/main" val="1166065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2" name="Rectangle 6151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154" name="Rectangle 6153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7313" y="0"/>
            <a:ext cx="16751171" cy="3028209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156" name="Rectangle 6155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92" y="0"/>
            <a:ext cx="16733520" cy="301752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46" name="Rectangle 11"/>
          <p:cNvSpPr>
            <a:spLocks noGrp="1" noChangeArrowheads="1"/>
          </p:cNvSpPr>
          <p:nvPr>
            <p:ph type="title"/>
          </p:nvPr>
        </p:nvSpPr>
        <p:spPr>
          <a:xfrm>
            <a:off x="1673352" y="822960"/>
            <a:ext cx="15252192" cy="176936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6000">
                <a:latin typeface="Avenir Next LT Pro" panose="020B0504020202020204" pitchFamily="34" charset="0"/>
              </a:rPr>
              <a:t>What to Expect at Red Raider Orientation</a:t>
            </a:r>
          </a:p>
        </p:txBody>
      </p:sp>
      <p:sp>
        <p:nvSpPr>
          <p:cNvPr id="6158" name="Rectangle 6157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8251" y="1138428"/>
            <a:ext cx="192024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47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940275" y="3028209"/>
            <a:ext cx="17042925" cy="7258791"/>
          </a:xfrm>
        </p:spPr>
        <p:txBody>
          <a:bodyPr vert="horz" lIns="137160" tIns="68580" rIns="137160" bIns="68580" rtlCol="0" anchor="t">
            <a:normAutofit fontScale="92500" lnSpcReduction="20000"/>
          </a:bodyPr>
          <a:lstStyle/>
          <a:p>
            <a:pPr marL="1028700" lvl="1" indent="-342900">
              <a:lnSpc>
                <a:spcPct val="90000"/>
              </a:lnSpc>
            </a:pPr>
            <a:r>
              <a:rPr lang="en-US" altLang="en-US" sz="4200" b="1" dirty="0">
                <a:latin typeface="Avenir Next LT Pro"/>
              </a:rPr>
              <a:t>Schedule Highlights – Day 1</a:t>
            </a:r>
            <a:endParaRPr lang="en-US" sz="4200" b="1" dirty="0">
              <a:latin typeface="Avenir Next LT Pro"/>
            </a:endParaRPr>
          </a:p>
          <a:p>
            <a:pPr marL="1714500" lvl="2" indent="-342900">
              <a:lnSpc>
                <a:spcPct val="90000"/>
              </a:lnSpc>
            </a:pPr>
            <a:r>
              <a:rPr lang="en-US" altLang="en-US" sz="4200" dirty="0">
                <a:latin typeface="Avenir Next LT Pro"/>
              </a:rPr>
              <a:t>Check-In begins at 10:00 AM on Day 1 </a:t>
            </a:r>
            <a:endParaRPr lang="en-US" altLang="en-US" sz="4200" dirty="0">
              <a:latin typeface="Avenir Next LT Pro"/>
              <a:cs typeface="Calibri" panose="020F0502020204030204"/>
            </a:endParaRPr>
          </a:p>
          <a:p>
            <a:pPr marL="2400300" lvl="3" indent="-342900">
              <a:lnSpc>
                <a:spcPct val="90000"/>
              </a:lnSpc>
            </a:pPr>
            <a:r>
              <a:rPr lang="en-US" altLang="en-US" sz="4200" dirty="0">
                <a:latin typeface="Avenir Next LT Pro"/>
                <a:cs typeface="Calibri" panose="020F0502020204030204"/>
              </a:rPr>
              <a:t>Parking – Z-3 Parking Lot – 18th and Detroit – watch signage</a:t>
            </a:r>
            <a:endParaRPr lang="en-US" altLang="en-US" sz="4200" dirty="0">
              <a:latin typeface="Avenir Next LT Pro"/>
              <a:ea typeface="Calibri"/>
              <a:cs typeface="Calibri"/>
            </a:endParaRPr>
          </a:p>
          <a:p>
            <a:pPr marL="2400300" lvl="3" indent="-342900">
              <a:lnSpc>
                <a:spcPct val="90000"/>
              </a:lnSpc>
            </a:pPr>
            <a:r>
              <a:rPr lang="en-US" altLang="en-US" sz="4200" dirty="0">
                <a:latin typeface="Avenir Next LT Pro"/>
              </a:rPr>
              <a:t>Check-In - Student Union Building (SUB)</a:t>
            </a:r>
            <a:endParaRPr lang="en-US" altLang="en-US" sz="4200" dirty="0">
              <a:latin typeface="Avenir Next LT Pro" panose="020B0504020202020204" pitchFamily="34" charset="0"/>
              <a:ea typeface="Calibri"/>
              <a:cs typeface="Calibri"/>
            </a:endParaRPr>
          </a:p>
          <a:p>
            <a:pPr marL="1714500" lvl="2" indent="-342900">
              <a:lnSpc>
                <a:spcPct val="90000"/>
              </a:lnSpc>
            </a:pPr>
            <a:r>
              <a:rPr lang="en-US" altLang="en-US" sz="4200" dirty="0">
                <a:latin typeface="Avenir Next LT Pro"/>
              </a:rPr>
              <a:t>Day 1 Morning/Afternoon</a:t>
            </a:r>
            <a:endParaRPr lang="en-US" altLang="en-US" sz="4200" dirty="0">
              <a:latin typeface="Avenir Next LT Pro"/>
              <a:cs typeface="Calibri" panose="020F0502020204030204"/>
            </a:endParaRPr>
          </a:p>
          <a:p>
            <a:pPr marL="2400300" lvl="3" indent="-342900">
              <a:lnSpc>
                <a:spcPct val="90000"/>
              </a:lnSpc>
            </a:pPr>
            <a:r>
              <a:rPr lang="en-US" altLang="en-US" sz="4200" dirty="0">
                <a:latin typeface="Avenir Next LT Pro"/>
              </a:rPr>
              <a:t>Hold Removal, Welcome Session, College Welcome, Family Presentation</a:t>
            </a:r>
            <a:endParaRPr lang="en-US" altLang="en-US" sz="4200" dirty="0">
              <a:latin typeface="Avenir Next LT Pro"/>
              <a:cs typeface="Calibri"/>
            </a:endParaRPr>
          </a:p>
          <a:p>
            <a:pPr marL="1714500" lvl="2" indent="-342900">
              <a:lnSpc>
                <a:spcPct val="90000"/>
              </a:lnSpc>
            </a:pPr>
            <a:r>
              <a:rPr lang="en-US" altLang="en-US" sz="4200" dirty="0">
                <a:latin typeface="Avenir Next LT Pro"/>
                <a:cs typeface="Calibri"/>
              </a:rPr>
              <a:t>Campus Resource Fair</a:t>
            </a:r>
            <a:endParaRPr lang="en-US" altLang="en-US" sz="4200" dirty="0">
              <a:latin typeface="Avenir Next LT Pro"/>
              <a:ea typeface="Calibri"/>
              <a:cs typeface="Calibri"/>
            </a:endParaRPr>
          </a:p>
          <a:p>
            <a:pPr marL="1714500" lvl="2" indent="-342900">
              <a:lnSpc>
                <a:spcPct val="90000"/>
              </a:lnSpc>
            </a:pPr>
            <a:r>
              <a:rPr lang="en-US" altLang="en-US" sz="4200" dirty="0">
                <a:latin typeface="Avenir Next LT Pro"/>
              </a:rPr>
              <a:t>Breakout Sessions:</a:t>
            </a:r>
            <a:endParaRPr lang="en-US" altLang="en-US" sz="4200" dirty="0">
              <a:latin typeface="Avenir Next LT Pro"/>
              <a:cs typeface="Calibri" panose="020F0502020204030204"/>
            </a:endParaRPr>
          </a:p>
          <a:p>
            <a:pPr marL="2400300" lvl="3" indent="-342900">
              <a:lnSpc>
                <a:spcPct val="90000"/>
              </a:lnSpc>
            </a:pPr>
            <a:r>
              <a:rPr lang="en-US" altLang="en-US" sz="4200" dirty="0">
                <a:latin typeface="Avenir Next LT Pro"/>
              </a:rPr>
              <a:t>Financial Aid and Student Business Services, First Gen Raider Experience, Study Abroad, Student Organization Fair, and more</a:t>
            </a:r>
            <a:endParaRPr lang="en-US" altLang="en-US" sz="4200" dirty="0">
              <a:latin typeface="Avenir Next LT Pro"/>
              <a:cs typeface="Calibri" panose="020F0502020204030204"/>
            </a:endParaRPr>
          </a:p>
          <a:p>
            <a:pPr marL="1714500" lvl="2" indent="-342900">
              <a:lnSpc>
                <a:spcPct val="90000"/>
              </a:lnSpc>
            </a:pPr>
            <a:r>
              <a:rPr lang="en-US" altLang="en-US" sz="4200" dirty="0">
                <a:latin typeface="Avenir Next LT Pro"/>
              </a:rPr>
              <a:t>Fajita Dinner with your student</a:t>
            </a:r>
            <a:endParaRPr lang="en-US" altLang="en-US" sz="4200" dirty="0">
              <a:latin typeface="Avenir Next LT Pro"/>
              <a:cs typeface="Calibri"/>
            </a:endParaRPr>
          </a:p>
          <a:p>
            <a:pPr marL="1714500" lvl="2" indent="-342900">
              <a:lnSpc>
                <a:spcPct val="90000"/>
              </a:lnSpc>
            </a:pPr>
            <a:r>
              <a:rPr lang="en-US" altLang="en-US" sz="4200" dirty="0">
                <a:latin typeface="Avenir Next LT Pro"/>
              </a:rPr>
              <a:t>Parent &amp; Family Social</a:t>
            </a:r>
            <a:endParaRPr lang="en-US" altLang="en-US" sz="4200" dirty="0">
              <a:latin typeface="Avenir Next LT Pro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9673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6" name="Rectangle 7175">
            <a:extLst>
              <a:ext uri="{FF2B5EF4-FFF2-40B4-BE49-F238E27FC236}">
                <a16:creationId xmlns:a16="http://schemas.microsoft.com/office/drawing/2014/main" id="{D2854001-B4AF-4E18-9D2E-33E37F97A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0" name="Rectangle 11"/>
          <p:cNvSpPr>
            <a:spLocks noGrp="1" noChangeArrowheads="1"/>
          </p:cNvSpPr>
          <p:nvPr>
            <p:ph type="title"/>
          </p:nvPr>
        </p:nvSpPr>
        <p:spPr>
          <a:xfrm>
            <a:off x="918972" y="1618488"/>
            <a:ext cx="9403155" cy="2304288"/>
          </a:xfrm>
        </p:spPr>
        <p:txBody>
          <a:bodyPr anchor="b">
            <a:normAutofit/>
          </a:bodyPr>
          <a:lstStyle/>
          <a:p>
            <a:pPr eaLnBrk="1" hangingPunct="1"/>
            <a:r>
              <a:rPr lang="en-US" altLang="en-US" sz="7200" dirty="0">
                <a:latin typeface="Avenir Next LT Pro" panose="020B0504020202020204" pitchFamily="34" charset="0"/>
              </a:rPr>
              <a:t>What to Expect at Red Raider Orientation</a:t>
            </a:r>
          </a:p>
        </p:txBody>
      </p:sp>
      <p:sp>
        <p:nvSpPr>
          <p:cNvPr id="7178" name="Rectangle 7177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79803" y="545084"/>
            <a:ext cx="109728" cy="8229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80" name="Rectangle 7179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759" y="4403311"/>
            <a:ext cx="932688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171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457200" y="4731782"/>
            <a:ext cx="16962120" cy="5335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028700" lvl="1" indent="-342900">
              <a:lnSpc>
                <a:spcPct val="90000"/>
              </a:lnSpc>
            </a:pPr>
            <a:r>
              <a:rPr lang="en-US" altLang="en-US" sz="3600" b="1" dirty="0">
                <a:latin typeface="Avenir Next LT Pro"/>
              </a:rPr>
              <a:t>Schedule Overview – Day 2</a:t>
            </a:r>
            <a:endParaRPr lang="en-US" sz="3600" b="1" dirty="0">
              <a:latin typeface="Avenir Next LT Pro"/>
            </a:endParaRPr>
          </a:p>
          <a:p>
            <a:pPr marL="1714500" lvl="2" indent="-342900">
              <a:lnSpc>
                <a:spcPct val="90000"/>
              </a:lnSpc>
            </a:pPr>
            <a:r>
              <a:rPr lang="en-US" altLang="en-US" sz="3200" dirty="0">
                <a:latin typeface="Avenir Next LT Pro"/>
              </a:rPr>
              <a:t>Breakfast in SUB Ballroom at 7:45 AM</a:t>
            </a:r>
          </a:p>
          <a:p>
            <a:pPr marL="1714500" lvl="2" indent="-342900">
              <a:lnSpc>
                <a:spcPct val="90000"/>
              </a:lnSpc>
            </a:pPr>
            <a:r>
              <a:rPr lang="en-US" altLang="en-US" sz="3200" dirty="0">
                <a:latin typeface="Avenir Next LT Pro"/>
              </a:rPr>
              <a:t>Preparing for Student Success session at 8:30 AM</a:t>
            </a:r>
          </a:p>
          <a:p>
            <a:pPr marL="1714500" lvl="2" indent="-342900">
              <a:lnSpc>
                <a:spcPct val="90000"/>
              </a:lnSpc>
            </a:pPr>
            <a:r>
              <a:rPr lang="en-US" altLang="en-US" sz="3200" dirty="0">
                <a:latin typeface="Avenir Next LT Pro"/>
              </a:rPr>
              <a:t>Academic Advising – </a:t>
            </a:r>
            <a:r>
              <a:rPr lang="en-US" altLang="en-US" sz="3200" i="1" dirty="0">
                <a:solidFill>
                  <a:srgbClr val="FF0000"/>
                </a:solidFill>
                <a:latin typeface="Avenir Next LT Pro"/>
              </a:rPr>
              <a:t>varies by college</a:t>
            </a:r>
            <a:endParaRPr lang="en-US" altLang="en-US" sz="3200" i="1" dirty="0">
              <a:solidFill>
                <a:srgbClr val="FF0000"/>
              </a:solidFill>
              <a:latin typeface="Avenir Next LT Pro" panose="020B0504020202020204" pitchFamily="34" charset="0"/>
              <a:cs typeface="Calibri"/>
            </a:endParaRPr>
          </a:p>
          <a:p>
            <a:pPr marL="1714500" lvl="2" indent="-342900">
              <a:lnSpc>
                <a:spcPct val="90000"/>
              </a:lnSpc>
            </a:pPr>
            <a:r>
              <a:rPr lang="en-US" altLang="en-US" sz="3200" dirty="0" err="1">
                <a:latin typeface="Avenir Next LT Pro"/>
              </a:rPr>
              <a:t>OneStop</a:t>
            </a:r>
            <a:r>
              <a:rPr lang="en-US" altLang="en-US" sz="3200" dirty="0">
                <a:latin typeface="Avenir Next LT Pro"/>
              </a:rPr>
              <a:t> &amp; Residence Hall Tours – 10:00 AM - Noon</a:t>
            </a:r>
          </a:p>
          <a:p>
            <a:pPr marL="1714500" lvl="2" indent="-342900">
              <a:lnSpc>
                <a:spcPct val="90000"/>
              </a:lnSpc>
            </a:pPr>
            <a:r>
              <a:rPr lang="en-US" altLang="en-US" sz="3200" dirty="0">
                <a:latin typeface="Avenir Next LT Pro"/>
              </a:rPr>
              <a:t>Individual Meetings with Financial Aid, Student Business Services, &amp; Military Benefits – 10:00 AM – 1:30 PM</a:t>
            </a:r>
          </a:p>
          <a:p>
            <a:pPr marL="1714500" lvl="2" indent="-342900">
              <a:lnSpc>
                <a:spcPct val="90000"/>
              </a:lnSpc>
            </a:pPr>
            <a:r>
              <a:rPr lang="en-US" altLang="en-US" sz="3200" dirty="0">
                <a:latin typeface="Avenir Next LT Pro"/>
                <a:cs typeface="Calibri"/>
              </a:rPr>
              <a:t>RRO Closing at </a:t>
            </a:r>
            <a:r>
              <a:rPr lang="en-US" altLang="en-US" sz="3200">
                <a:latin typeface="Avenir Next LT Pro"/>
                <a:cs typeface="Calibri"/>
              </a:rPr>
              <a:t>Jones Stadium</a:t>
            </a:r>
            <a:r>
              <a:rPr lang="en-US" altLang="en-US" sz="3200" dirty="0">
                <a:latin typeface="Avenir Next LT Pro"/>
                <a:cs typeface="Calibri"/>
              </a:rPr>
              <a:t> – 11:00 AM – 1:00 PM</a:t>
            </a:r>
          </a:p>
          <a:p>
            <a:pPr marL="1714500" lvl="2" indent="-342900">
              <a:lnSpc>
                <a:spcPct val="90000"/>
              </a:lnSpc>
            </a:pPr>
            <a:r>
              <a:rPr lang="en-US" altLang="en-US" sz="3200" dirty="0">
                <a:latin typeface="Avenir Next LT Pro"/>
              </a:rPr>
              <a:t>Library Tours Noon – 2:00 PM</a:t>
            </a:r>
            <a:endParaRPr lang="en-US" altLang="en-US" sz="3200" dirty="0">
              <a:latin typeface="Avenir Next LT Pro"/>
              <a:cs typeface="Calibri"/>
            </a:endParaRPr>
          </a:p>
          <a:p>
            <a:pPr marL="1714500" lvl="2" indent="-342900">
              <a:lnSpc>
                <a:spcPct val="90000"/>
              </a:lnSpc>
            </a:pPr>
            <a:r>
              <a:rPr lang="en-US" altLang="en-US" sz="3200" dirty="0">
                <a:latin typeface="Avenir Next LT Pro"/>
              </a:rPr>
              <a:t>Do not plan to leave RRO before 2:00 PM</a:t>
            </a:r>
            <a:endParaRPr lang="en-US" altLang="en-US" sz="3200" dirty="0">
              <a:latin typeface="Avenir Next LT Pro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88D325-F5F6-884B-EA2F-60C76D891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086" b="-1"/>
          <a:stretch/>
        </p:blipFill>
        <p:spPr>
          <a:xfrm rot="16200000">
            <a:off x="12200230" y="1498820"/>
            <a:ext cx="4679376" cy="33983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1"/>
          <p:cNvSpPr>
            <a:spLocks noGrp="1" noChangeArrowheads="1"/>
          </p:cNvSpPr>
          <p:nvPr>
            <p:ph type="title"/>
          </p:nvPr>
        </p:nvSpPr>
        <p:spPr>
          <a:xfrm>
            <a:off x="858740" y="357809"/>
            <a:ext cx="16527780" cy="2151623"/>
          </a:xfrm>
        </p:spPr>
        <p:txBody>
          <a:bodyPr anchor="b">
            <a:normAutofit fontScale="90000"/>
          </a:bodyPr>
          <a:lstStyle/>
          <a:p>
            <a:pPr eaLnBrk="1" hangingPunct="1"/>
            <a:r>
              <a:rPr lang="en-US" altLang="en-US" sz="7500">
                <a:latin typeface="Avenir Next LT Pro" panose="020B0504020202020204" pitchFamily="34" charset="0"/>
              </a:rPr>
              <a:t>What to Expect at Red Raider Orientation</a:t>
            </a:r>
          </a:p>
        </p:txBody>
      </p:sp>
      <p:pic>
        <p:nvPicPr>
          <p:cNvPr id="10" name="Content Placeholder 9" descr="A map of a parking lot showing the location of the Student Union, Wall-Gates Hall, Hulen-Clement Hall, and the McKenzie-Merket Alumni Center where RRO events happen">
            <a:extLst>
              <a:ext uri="{FF2B5EF4-FFF2-40B4-BE49-F238E27FC236}">
                <a16:creationId xmlns:a16="http://schemas.microsoft.com/office/drawing/2014/main" id="{9E264CD0-E7F9-2CE5-9402-EC30E41EE3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94744" y="2509432"/>
            <a:ext cx="14055771" cy="7906371"/>
          </a:xfrm>
        </p:spPr>
      </p:pic>
    </p:spTree>
    <p:extLst>
      <p:ext uri="{BB962C8B-B14F-4D97-AF65-F5344CB8AC3E}">
        <p14:creationId xmlns:p14="http://schemas.microsoft.com/office/powerpoint/2010/main" val="2621591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>
          <a:xfrm>
            <a:off x="858740" y="357809"/>
            <a:ext cx="16527780" cy="2151623"/>
          </a:xfrm>
        </p:spPr>
        <p:txBody>
          <a:bodyPr anchor="b">
            <a:normAutofit/>
          </a:bodyPr>
          <a:lstStyle/>
          <a:p>
            <a:pPr eaLnBrk="1" hangingPunct="1"/>
            <a:r>
              <a:rPr lang="en-US" altLang="en-US" sz="7500"/>
              <a:t>What to Expect at Red Raider Orientation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858740" y="3106974"/>
            <a:ext cx="10070328" cy="6940758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altLang="en-US" sz="3600" b="1" dirty="0">
                <a:latin typeface="Avenir Next LT Pro" panose="020B0504020202020204" pitchFamily="34" charset="0"/>
              </a:rPr>
              <a:t>Parking</a:t>
            </a:r>
          </a:p>
          <a:p>
            <a:pPr lvl="1">
              <a:defRPr/>
            </a:pPr>
            <a:r>
              <a:rPr lang="en-US" altLang="en-US" sz="3200" dirty="0">
                <a:latin typeface="Avenir Next LT Pro" panose="020B0504020202020204" pitchFamily="34" charset="0"/>
              </a:rPr>
              <a:t>You will park in the Wall/Gates and Hulen/Clement Residence Hall parking lot (where students are staying for RRO).</a:t>
            </a:r>
            <a:endParaRPr lang="en-US" altLang="en-US" sz="3200" dirty="0">
              <a:latin typeface="Avenir Next LT Pro" panose="020B0504020202020204" pitchFamily="34" charset="0"/>
              <a:cs typeface="Calibri"/>
            </a:endParaRPr>
          </a:p>
          <a:p>
            <a:pPr lvl="1">
              <a:defRPr/>
            </a:pPr>
            <a:r>
              <a:rPr lang="en-US" altLang="en-US" sz="3200" dirty="0">
                <a:latin typeface="Avenir Next LT Pro" panose="020B0504020202020204" pitchFamily="34" charset="0"/>
              </a:rPr>
              <a:t>Please do not park in any other lots. Those are reserved for TTU faculty and staff.</a:t>
            </a:r>
          </a:p>
          <a:p>
            <a:pPr lvl="1">
              <a:defRPr/>
            </a:pPr>
            <a:r>
              <a:rPr lang="en-US" altLang="en-US" sz="3200" dirty="0">
                <a:latin typeface="Avenir Next LT Pro" panose="020B0504020202020204" pitchFamily="34" charset="0"/>
              </a:rPr>
              <a:t>One week prior to your RRO session, you and your student will receive an email with parking registration instructions.</a:t>
            </a:r>
          </a:p>
          <a:p>
            <a:pPr lvl="1">
              <a:defRPr/>
            </a:pPr>
            <a:r>
              <a:rPr lang="en-US" altLang="en-US" sz="3200" dirty="0">
                <a:latin typeface="Avenir Next LT Pro" panose="020B0504020202020204" pitchFamily="34" charset="0"/>
                <a:cs typeface="Calibri"/>
              </a:rPr>
              <a:t>Rental cars can be registered.</a:t>
            </a:r>
          </a:p>
          <a:p>
            <a:pPr lvl="1">
              <a:defRPr/>
            </a:pPr>
            <a:r>
              <a:rPr lang="en-US" altLang="en-US" sz="3200" dirty="0">
                <a:latin typeface="Avenir Next LT Pro" panose="020B0504020202020204" pitchFamily="34" charset="0"/>
                <a:ea typeface="Calibri"/>
                <a:cs typeface="Calibri"/>
              </a:rPr>
              <a:t>ADA parking is permitted across campus with proper license plate or placard. </a:t>
            </a:r>
          </a:p>
          <a:p>
            <a:pPr>
              <a:defRPr/>
            </a:pPr>
            <a:endParaRPr lang="en-US" altLang="en-US" sz="3300" dirty="0">
              <a:latin typeface="Avenir Next LT Pro" panose="020B0504020202020204" pitchFamily="34" charset="0"/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1C64B4-3FA6-7389-7B4E-437A2F01A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73158" y="2867240"/>
            <a:ext cx="6534782" cy="435652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225" name="Rectangle 9224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7313" y="0"/>
            <a:ext cx="16751171" cy="3028209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9227" name="Rectangle 9226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92" y="0"/>
            <a:ext cx="16733520" cy="301752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18" name="Rectangle 11"/>
          <p:cNvSpPr>
            <a:spLocks noGrp="1" noChangeArrowheads="1"/>
          </p:cNvSpPr>
          <p:nvPr>
            <p:ph type="title"/>
          </p:nvPr>
        </p:nvSpPr>
        <p:spPr>
          <a:xfrm>
            <a:off x="1673352" y="822960"/>
            <a:ext cx="15252192" cy="176936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6000">
                <a:latin typeface="Avenir Next LT Pro" panose="020B0504020202020204" pitchFamily="34" charset="0"/>
              </a:rPr>
              <a:t>What to Expect at Red Raider Orientation</a:t>
            </a:r>
          </a:p>
        </p:txBody>
      </p:sp>
      <p:sp>
        <p:nvSpPr>
          <p:cNvPr id="9229" name="Rectangle 9228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8251" y="1138428"/>
            <a:ext cx="192024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00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1673352" y="3722914"/>
            <a:ext cx="15252192" cy="5542530"/>
          </a:xfrm>
        </p:spPr>
        <p:txBody>
          <a:bodyPr vert="horz" lIns="137160" tIns="68580" rIns="137160" bIns="68580" rtlCol="0">
            <a:normAutofit/>
          </a:bodyPr>
          <a:lstStyle/>
          <a:p>
            <a:pPr>
              <a:defRPr/>
            </a:pPr>
            <a:r>
              <a:rPr lang="en-US" altLang="en-US" sz="3600" b="1" dirty="0">
                <a:latin typeface="Avenir Next LT Pro"/>
              </a:rPr>
              <a:t>What to Bring - Students</a:t>
            </a:r>
            <a:endParaRPr lang="en-US" sz="3600" b="1" dirty="0">
              <a:latin typeface="Avenir Next LT Pro"/>
            </a:endParaRPr>
          </a:p>
          <a:p>
            <a:pPr marL="1028700" lvl="1" indent="-342900">
              <a:defRPr/>
            </a:pPr>
            <a:r>
              <a:rPr lang="en-US" sz="3600" dirty="0">
                <a:latin typeface="Avenir Next LT Pro"/>
                <a:cs typeface="Calibri"/>
              </a:rPr>
              <a:t>Government issued ID – for Student ID pick up</a:t>
            </a:r>
          </a:p>
          <a:p>
            <a:pPr marL="1028700" lvl="1" indent="-342900">
              <a:defRPr/>
            </a:pPr>
            <a:r>
              <a:rPr lang="en-US" sz="3600" dirty="0">
                <a:latin typeface="Avenir Next LT Pro"/>
              </a:rPr>
              <a:t>Laptop or tablet for course registration</a:t>
            </a:r>
            <a:endParaRPr lang="en-US" sz="3600" dirty="0">
              <a:latin typeface="Avenir Next LT Pro"/>
              <a:cs typeface="Calibri"/>
            </a:endParaRPr>
          </a:p>
          <a:p>
            <a:pPr marL="1028700" lvl="1" indent="-342900">
              <a:defRPr/>
            </a:pPr>
            <a:r>
              <a:rPr lang="en-US" sz="3600" dirty="0">
                <a:latin typeface="Avenir Next LT Pro"/>
                <a:cs typeface="Calibri"/>
              </a:rPr>
              <a:t>Bedding and towels for staying on campus - Twin XL sheets</a:t>
            </a:r>
          </a:p>
          <a:p>
            <a:pPr marL="1028700" lvl="1" indent="-342900">
              <a:defRPr/>
            </a:pPr>
            <a:r>
              <a:rPr lang="en-US" sz="3600" dirty="0">
                <a:latin typeface="Avenir Next LT Pro"/>
                <a:cs typeface="Calibri"/>
              </a:rPr>
              <a:t>Swimsuit and/or athletic attire for Night at the Rec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8">
      <a:dk1>
        <a:sysClr val="windowText" lastClr="000000"/>
      </a:dk1>
      <a:lt1>
        <a:sysClr val="window" lastClr="FFFFFF"/>
      </a:lt1>
      <a:dk2>
        <a:srgbClr val="C00000"/>
      </a:dk2>
      <a:lt2>
        <a:srgbClr val="E7E6E6"/>
      </a:lt2>
      <a:accent1>
        <a:srgbClr val="C00000"/>
      </a:accent1>
      <a:accent2>
        <a:srgbClr val="FF0000"/>
      </a:accent2>
      <a:accent3>
        <a:srgbClr val="A5A5A5"/>
      </a:accent3>
      <a:accent4>
        <a:srgbClr val="C490AA"/>
      </a:accent4>
      <a:accent5>
        <a:srgbClr val="3F3F3F"/>
      </a:accent5>
      <a:accent6>
        <a:srgbClr val="AEABAB"/>
      </a:accent6>
      <a:hlink>
        <a:srgbClr val="D0CECE"/>
      </a:hlink>
      <a:folHlink>
        <a:srgbClr val="C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cb78acf-9f79-4311-be65-09aa57c3a9c9" xsi:nil="true"/>
    <lcf76f155ced4ddcb4097134ff3c332f xmlns="923a23ed-d79d-4ffa-87bc-a3509c3f15f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13397F3B5F6F488296E000CDEAC546" ma:contentTypeVersion="19" ma:contentTypeDescription="Create a new document." ma:contentTypeScope="" ma:versionID="10d408ddd50822fbe16ddd7f67e94fe7">
  <xsd:schema xmlns:xsd="http://www.w3.org/2001/XMLSchema" xmlns:xs="http://www.w3.org/2001/XMLSchema" xmlns:p="http://schemas.microsoft.com/office/2006/metadata/properties" xmlns:ns2="923a23ed-d79d-4ffa-87bc-a3509c3f15f5" xmlns:ns3="7cb78acf-9f79-4311-be65-09aa57c3a9c9" targetNamespace="http://schemas.microsoft.com/office/2006/metadata/properties" ma:root="true" ma:fieldsID="b6cf4d7fd1b74e66f422544b8dc0ed92" ns2:_="" ns3:_="">
    <xsd:import namespace="923a23ed-d79d-4ffa-87bc-a3509c3f15f5"/>
    <xsd:import namespace="7cb78acf-9f79-4311-be65-09aa57c3a9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3a23ed-d79d-4ffa-87bc-a3509c3f15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7c65ed7-e385-4001-9a0e-7979134055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b78acf-9f79-4311-be65-09aa57c3a9c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6242bc9-04c3-48d7-a096-602d54c80c58}" ma:internalName="TaxCatchAll" ma:showField="CatchAllData" ma:web="7cb78acf-9f79-4311-be65-09aa57c3a9c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24A6D4-CC78-41BC-89EC-FB917F0A307C}">
  <ds:schemaRefs>
    <ds:schemaRef ds:uri="http://www.w3.org/XML/1998/namespace"/>
    <ds:schemaRef ds:uri="http://purl.org/dc/elements/1.1/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7cb78acf-9f79-4311-be65-09aa57c3a9c9"/>
    <ds:schemaRef ds:uri="923a23ed-d79d-4ffa-87bc-a3509c3f15f5"/>
  </ds:schemaRefs>
</ds:datastoreItem>
</file>

<file path=customXml/itemProps2.xml><?xml version="1.0" encoding="utf-8"?>
<ds:datastoreItem xmlns:ds="http://schemas.openxmlformats.org/officeDocument/2006/customXml" ds:itemID="{C7CC2585-BE29-4333-A293-8F87664519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C7C517-6E4C-4620-8044-B89A142AB5F4}"/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1023</Words>
  <Application>Microsoft Office PowerPoint</Application>
  <PresentationFormat>Custom</PresentationFormat>
  <Paragraphs>150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Open Sans</vt:lpstr>
      <vt:lpstr>Avenir Next LT Pro</vt:lpstr>
      <vt:lpstr>Calibri Light</vt:lpstr>
      <vt:lpstr>Calibri</vt:lpstr>
      <vt:lpstr>Arial</vt:lpstr>
      <vt:lpstr>Office Theme</vt:lpstr>
      <vt:lpstr>1_Office Theme</vt:lpstr>
      <vt:lpstr>What to Expect at Red Raider Orientation</vt:lpstr>
      <vt:lpstr>What to Expect at Red Raider Orientation</vt:lpstr>
      <vt:lpstr>Prior to Red Raider Orientation</vt:lpstr>
      <vt:lpstr>What to Expect at Red Raider Orientation</vt:lpstr>
      <vt:lpstr>What to Expect at Red Raider Orientation</vt:lpstr>
      <vt:lpstr>What to Expect at Red Raider Orientation</vt:lpstr>
      <vt:lpstr>What to Expect at Red Raider Orientation</vt:lpstr>
      <vt:lpstr>What to Expect at Red Raider Orientation</vt:lpstr>
      <vt:lpstr>What to Expect at Red Raider Orientation</vt:lpstr>
      <vt:lpstr>What to Expect at Red Raider Orientation</vt:lpstr>
      <vt:lpstr>What to Expect at Red Raider Orientation</vt:lpstr>
      <vt:lpstr>What to Expect at Red Raider Orientation &amp; Red Raider Camp</vt:lpstr>
      <vt:lpstr>What to Expect at Red Raider Orientation</vt:lpstr>
      <vt:lpstr>What to Expect at Red Raider Orientation</vt:lpstr>
      <vt:lpstr>Next steps</vt:lpstr>
      <vt:lpstr>Next steps</vt:lpstr>
      <vt:lpstr>What to Expect at Red Raider Orientation</vt:lpstr>
      <vt:lpstr>Questions?</vt:lpstr>
      <vt:lpstr>Red Raider Family Webinar Series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Fitness and Wellness</dc:title>
  <dc:creator>Brannon, Morgan</dc:creator>
  <cp:lastModifiedBy>Self, Christine</cp:lastModifiedBy>
  <cp:revision>5</cp:revision>
  <dcterms:created xsi:type="dcterms:W3CDTF">2006-08-16T00:00:00Z</dcterms:created>
  <dcterms:modified xsi:type="dcterms:W3CDTF">2026-04-30T20:29:38Z</dcterms:modified>
  <dc:identifier>DAGjaEhcuMc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0x0101003D13397F3B5F6F488296E000CDEAC546</vt:lpwstr>
  </property>
  <property fmtid="{D5CDD505-2E9C-101B-9397-08002B2CF9AE}" pid="3" name="MediaServiceImageTags">
    <vt:lpwstr/>
  </property>
</Properties>
</file>