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0"/>
  </p:notesMasterIdLst>
  <p:sldIdLst>
    <p:sldId id="268" r:id="rId6"/>
    <p:sldId id="257" r:id="rId7"/>
    <p:sldId id="261" r:id="rId8"/>
    <p:sldId id="259" r:id="rId9"/>
    <p:sldId id="258" r:id="rId10"/>
    <p:sldId id="262" r:id="rId11"/>
    <p:sldId id="282" r:id="rId12"/>
    <p:sldId id="274" r:id="rId13"/>
    <p:sldId id="260" r:id="rId14"/>
    <p:sldId id="283" r:id="rId15"/>
    <p:sldId id="280" r:id="rId16"/>
    <p:sldId id="272" r:id="rId17"/>
    <p:sldId id="390" r:id="rId18"/>
    <p:sldId id="400" r:id="rId19"/>
  </p:sldIdLst>
  <p:sldSz cx="18288000" cy="10287000"/>
  <p:notesSz cx="6858000" cy="9144000"/>
  <p:embeddedFontLst>
    <p:embeddedFont>
      <p:font typeface="Avenir Next LT Pro" panose="020B0504020202020204" pitchFamily="34" charset="0"/>
      <p:regular r:id="rId21"/>
      <p:bold r:id="rId22"/>
      <p:italic r:id="rId23"/>
    </p:embeddedFont>
    <p:embeddedFont>
      <p:font typeface="IBM Plex Sans Bold" panose="020B0604020202020204" charset="0"/>
      <p:regular r:id="rId24"/>
      <p:bold r:id="rId25"/>
    </p:embeddedFont>
    <p:embeddedFont>
      <p:font typeface="IBM Plex Sans Condensed Bold" panose="020B0604020202020204" charset="0"/>
      <p:regular r:id="rId26"/>
      <p:bold r:id="rId27"/>
    </p:embeddedFont>
    <p:embeddedFont>
      <p:font typeface="Open Sans" panose="020B0606030504020204" pitchFamily="34" charset="0"/>
      <p:regular r:id="rId28"/>
      <p:bold r:id="rId29"/>
    </p:embeddedFont>
    <p:embeddedFont>
      <p:font typeface="Open Sans Bold Italics" panose="020B0604020202020204" charset="0"/>
      <p:regular r:id="rId30"/>
      <p:bold r:id="rId31"/>
      <p:italic r:id="rId32"/>
      <p:boldItalic r:id="rId33"/>
    </p:embeddedFont>
    <p:embeddedFont>
      <p:font typeface="Open Sans Condensed Bold" panose="020B0604020202020204"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75D230-5F8D-39F9-82B2-1ADAA051A62C}" name="Cravens, Jaclyn" initials="" userId="S::jaclyn.cravens@ttu.edu::df3c4c1b-b52f-433d-b771-16577d68e838" providerId="AD"/>
  <p188:author id="{13CC9886-02BB-CDAA-6383-66703FC2D3AF}" name="Stangl, Jill" initials="SJ" userId="S::jill.stangl@ttu.edu::c3b6d4e2-dfb8-4334-a4cc-8bcd084522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3C914-58F3-4A29-B72F-69B6DBEE6589}" v="7" dt="2026-05-11T21:30:55.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6271" autoAdjust="0"/>
  </p:normalViewPr>
  <p:slideViewPr>
    <p:cSldViewPr snapToGrid="0">
      <p:cViewPr varScale="1">
        <p:scale>
          <a:sx n="57" d="100"/>
          <a:sy n="57" d="100"/>
        </p:scale>
        <p:origin x="74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non, Morgan" userId="88af12d0-6902-4843-a4cb-8120c7c64d10" providerId="ADAL" clId="{EE8ED7CF-0E08-46C5-8C32-9F1FC378110D}"/>
    <pc:docChg chg="undo redo custSel addSld delSld modSld">
      <pc:chgData name="Brannon, Morgan" userId="88af12d0-6902-4843-a4cb-8120c7c64d10" providerId="ADAL" clId="{EE8ED7CF-0E08-46C5-8C32-9F1FC378110D}" dt="2026-05-12T18:21:46.375" v="232" actId="13244"/>
      <pc:docMkLst>
        <pc:docMk/>
      </pc:docMkLst>
      <pc:sldChg chg="del">
        <pc:chgData name="Brannon, Morgan" userId="88af12d0-6902-4843-a4cb-8120c7c64d10" providerId="ADAL" clId="{EE8ED7CF-0E08-46C5-8C32-9F1FC378110D}" dt="2026-05-11T21:29:34.794" v="140" actId="47"/>
        <pc:sldMkLst>
          <pc:docMk/>
          <pc:sldMk cId="0" sldId="256"/>
        </pc:sldMkLst>
      </pc:sldChg>
      <pc:sldChg chg="modSp mod">
        <pc:chgData name="Brannon, Morgan" userId="88af12d0-6902-4843-a4cb-8120c7c64d10" providerId="ADAL" clId="{EE8ED7CF-0E08-46C5-8C32-9F1FC378110D}" dt="2026-05-12T18:20:37.271" v="221" actId="33553"/>
        <pc:sldMkLst>
          <pc:docMk/>
          <pc:sldMk cId="0" sldId="257"/>
        </pc:sldMkLst>
        <pc:spChg chg="mod">
          <ac:chgData name="Brannon, Morgan" userId="88af12d0-6902-4843-a4cb-8120c7c64d10" providerId="ADAL" clId="{EE8ED7CF-0E08-46C5-8C32-9F1FC378110D}" dt="2026-05-12T18:19:35.326" v="189" actId="962"/>
          <ac:spMkLst>
            <pc:docMk/>
            <pc:sldMk cId="0" sldId="257"/>
            <ac:spMk id="2" creationId="{00000000-0000-0000-0000-000000000000}"/>
          </ac:spMkLst>
        </pc:spChg>
        <pc:spChg chg="mod">
          <ac:chgData name="Brannon, Morgan" userId="88af12d0-6902-4843-a4cb-8120c7c64d10" providerId="ADAL" clId="{EE8ED7CF-0E08-46C5-8C32-9F1FC378110D}" dt="2026-05-12T18:20:37.271" v="221" actId="33553"/>
          <ac:spMkLst>
            <pc:docMk/>
            <pc:sldMk cId="0" sldId="257"/>
            <ac:spMk id="8" creationId="{00000000-0000-0000-0000-000000000000}"/>
          </ac:spMkLst>
        </pc:spChg>
        <pc:spChg chg="mod">
          <ac:chgData name="Brannon, Morgan" userId="88af12d0-6902-4843-a4cb-8120c7c64d10" providerId="ADAL" clId="{EE8ED7CF-0E08-46C5-8C32-9F1FC378110D}" dt="2026-05-12T18:19:36.562" v="190" actId="962"/>
          <ac:spMkLst>
            <pc:docMk/>
            <pc:sldMk cId="0" sldId="257"/>
            <ac:spMk id="9" creationId="{00000000-0000-0000-0000-000000000000}"/>
          </ac:spMkLst>
        </pc:spChg>
        <pc:picChg chg="mod">
          <ac:chgData name="Brannon, Morgan" userId="88af12d0-6902-4843-a4cb-8120c7c64d10" providerId="ADAL" clId="{EE8ED7CF-0E08-46C5-8C32-9F1FC378110D}" dt="2026-05-12T18:19:37.058" v="191" actId="962"/>
          <ac:picMkLst>
            <pc:docMk/>
            <pc:sldMk cId="0" sldId="257"/>
            <ac:picMk id="10" creationId="{F49ECC51-4B7A-8905-8F3D-EA8BD65880A2}"/>
          </ac:picMkLst>
        </pc:picChg>
      </pc:sldChg>
      <pc:sldChg chg="modSp mod">
        <pc:chgData name="Brannon, Morgan" userId="88af12d0-6902-4843-a4cb-8120c7c64d10" providerId="ADAL" clId="{EE8ED7CF-0E08-46C5-8C32-9F1FC378110D}" dt="2026-05-12T18:20:46.408" v="224" actId="33553"/>
        <pc:sldMkLst>
          <pc:docMk/>
          <pc:sldMk cId="0" sldId="258"/>
        </pc:sldMkLst>
        <pc:spChg chg="mod">
          <ac:chgData name="Brannon, Morgan" userId="88af12d0-6902-4843-a4cb-8120c7c64d10" providerId="ADAL" clId="{EE8ED7CF-0E08-46C5-8C32-9F1FC378110D}" dt="2026-05-12T18:19:46.161" v="198" actId="962"/>
          <ac:spMkLst>
            <pc:docMk/>
            <pc:sldMk cId="0" sldId="258"/>
            <ac:spMk id="2" creationId="{00000000-0000-0000-0000-000000000000}"/>
          </ac:spMkLst>
        </pc:spChg>
        <pc:spChg chg="mod">
          <ac:chgData name="Brannon, Morgan" userId="88af12d0-6902-4843-a4cb-8120c7c64d10" providerId="ADAL" clId="{EE8ED7CF-0E08-46C5-8C32-9F1FC378110D}" dt="2026-05-12T18:20:46.408" v="224" actId="33553"/>
          <ac:spMkLst>
            <pc:docMk/>
            <pc:sldMk cId="0" sldId="258"/>
            <ac:spMk id="3" creationId="{00000000-0000-0000-0000-000000000000}"/>
          </ac:spMkLst>
        </pc:spChg>
      </pc:sldChg>
      <pc:sldChg chg="modSp mod">
        <pc:chgData name="Brannon, Morgan" userId="88af12d0-6902-4843-a4cb-8120c7c64d10" providerId="ADAL" clId="{EE8ED7CF-0E08-46C5-8C32-9F1FC378110D}" dt="2026-05-12T18:20:43.763" v="223" actId="33553"/>
        <pc:sldMkLst>
          <pc:docMk/>
          <pc:sldMk cId="0" sldId="259"/>
        </pc:sldMkLst>
        <pc:spChg chg="mod">
          <ac:chgData name="Brannon, Morgan" userId="88af12d0-6902-4843-a4cb-8120c7c64d10" providerId="ADAL" clId="{EE8ED7CF-0E08-46C5-8C32-9F1FC378110D}" dt="2026-05-12T18:19:41.622" v="195" actId="962"/>
          <ac:spMkLst>
            <pc:docMk/>
            <pc:sldMk cId="0" sldId="259"/>
            <ac:spMk id="2" creationId="{00000000-0000-0000-0000-000000000000}"/>
          </ac:spMkLst>
        </pc:spChg>
        <pc:spChg chg="mod">
          <ac:chgData name="Brannon, Morgan" userId="88af12d0-6902-4843-a4cb-8120c7c64d10" providerId="ADAL" clId="{EE8ED7CF-0E08-46C5-8C32-9F1FC378110D}" dt="2026-05-12T18:19:42.117" v="196" actId="962"/>
          <ac:spMkLst>
            <pc:docMk/>
            <pc:sldMk cId="0" sldId="259"/>
            <ac:spMk id="3" creationId="{00000000-0000-0000-0000-000000000000}"/>
          </ac:spMkLst>
        </pc:spChg>
        <pc:spChg chg="mod">
          <ac:chgData name="Brannon, Morgan" userId="88af12d0-6902-4843-a4cb-8120c7c64d10" providerId="ADAL" clId="{EE8ED7CF-0E08-46C5-8C32-9F1FC378110D}" dt="2026-05-12T18:20:43.763" v="223" actId="33553"/>
          <ac:spMkLst>
            <pc:docMk/>
            <pc:sldMk cId="0" sldId="259"/>
            <ac:spMk id="5" creationId="{00000000-0000-0000-0000-000000000000}"/>
          </ac:spMkLst>
        </pc:spChg>
        <pc:spChg chg="mod">
          <ac:chgData name="Brannon, Morgan" userId="88af12d0-6902-4843-a4cb-8120c7c64d10" providerId="ADAL" clId="{EE8ED7CF-0E08-46C5-8C32-9F1FC378110D}" dt="2026-05-12T18:19:44.548" v="197" actId="962"/>
          <ac:spMkLst>
            <pc:docMk/>
            <pc:sldMk cId="0" sldId="259"/>
            <ac:spMk id="6" creationId="{00000000-0000-0000-0000-000000000000}"/>
          </ac:spMkLst>
        </pc:spChg>
      </pc:sldChg>
      <pc:sldChg chg="modSp mod">
        <pc:chgData name="Brannon, Morgan" userId="88af12d0-6902-4843-a4cb-8120c7c64d10" providerId="ADAL" clId="{EE8ED7CF-0E08-46C5-8C32-9F1FC378110D}" dt="2026-05-12T18:20:57.673" v="228" actId="33553"/>
        <pc:sldMkLst>
          <pc:docMk/>
          <pc:sldMk cId="0" sldId="260"/>
        </pc:sldMkLst>
        <pc:spChg chg="mod">
          <ac:chgData name="Brannon, Morgan" userId="88af12d0-6902-4843-a4cb-8120c7c64d10" providerId="ADAL" clId="{EE8ED7CF-0E08-46C5-8C32-9F1FC378110D}" dt="2026-05-12T18:19:55.245" v="209" actId="962"/>
          <ac:spMkLst>
            <pc:docMk/>
            <pc:sldMk cId="0" sldId="260"/>
            <ac:spMk id="2" creationId="{00000000-0000-0000-0000-000000000000}"/>
          </ac:spMkLst>
        </pc:spChg>
        <pc:spChg chg="mod">
          <ac:chgData name="Brannon, Morgan" userId="88af12d0-6902-4843-a4cb-8120c7c64d10" providerId="ADAL" clId="{EE8ED7CF-0E08-46C5-8C32-9F1FC378110D}" dt="2026-05-12T18:19:55.706" v="210" actId="962"/>
          <ac:spMkLst>
            <pc:docMk/>
            <pc:sldMk cId="0" sldId="260"/>
            <ac:spMk id="3" creationId="{00000000-0000-0000-0000-000000000000}"/>
          </ac:spMkLst>
        </pc:spChg>
        <pc:spChg chg="mod">
          <ac:chgData name="Brannon, Morgan" userId="88af12d0-6902-4843-a4cb-8120c7c64d10" providerId="ADAL" clId="{EE8ED7CF-0E08-46C5-8C32-9F1FC378110D}" dt="2026-05-12T18:20:57.673" v="228" actId="33553"/>
          <ac:spMkLst>
            <pc:docMk/>
            <pc:sldMk cId="0" sldId="260"/>
            <ac:spMk id="4" creationId="{00000000-0000-0000-0000-000000000000}"/>
          </ac:spMkLst>
        </pc:spChg>
      </pc:sldChg>
      <pc:sldChg chg="modSp mod">
        <pc:chgData name="Brannon, Morgan" userId="88af12d0-6902-4843-a4cb-8120c7c64d10" providerId="ADAL" clId="{EE8ED7CF-0E08-46C5-8C32-9F1FC378110D}" dt="2026-05-12T18:20:41.420" v="222" actId="33553"/>
        <pc:sldMkLst>
          <pc:docMk/>
          <pc:sldMk cId="0" sldId="261"/>
        </pc:sldMkLst>
        <pc:spChg chg="mod">
          <ac:chgData name="Brannon, Morgan" userId="88af12d0-6902-4843-a4cb-8120c7c64d10" providerId="ADAL" clId="{EE8ED7CF-0E08-46C5-8C32-9F1FC378110D}" dt="2026-05-12T18:19:38.078" v="192" actId="962"/>
          <ac:spMkLst>
            <pc:docMk/>
            <pc:sldMk cId="0" sldId="261"/>
            <ac:spMk id="2" creationId="{00000000-0000-0000-0000-000000000000}"/>
          </ac:spMkLst>
        </pc:spChg>
        <pc:spChg chg="mod">
          <ac:chgData name="Brannon, Morgan" userId="88af12d0-6902-4843-a4cb-8120c7c64d10" providerId="ADAL" clId="{EE8ED7CF-0E08-46C5-8C32-9F1FC378110D}" dt="2026-05-12T18:19:39.962" v="193" actId="962"/>
          <ac:spMkLst>
            <pc:docMk/>
            <pc:sldMk cId="0" sldId="261"/>
            <ac:spMk id="3" creationId="{00000000-0000-0000-0000-000000000000}"/>
          </ac:spMkLst>
        </pc:spChg>
        <pc:spChg chg="mod">
          <ac:chgData name="Brannon, Morgan" userId="88af12d0-6902-4843-a4cb-8120c7c64d10" providerId="ADAL" clId="{EE8ED7CF-0E08-46C5-8C32-9F1FC378110D}" dt="2026-05-12T18:19:40.537" v="194" actId="962"/>
          <ac:spMkLst>
            <pc:docMk/>
            <pc:sldMk cId="0" sldId="261"/>
            <ac:spMk id="4" creationId="{00000000-0000-0000-0000-000000000000}"/>
          </ac:spMkLst>
        </pc:spChg>
        <pc:spChg chg="mod">
          <ac:chgData name="Brannon, Morgan" userId="88af12d0-6902-4843-a4cb-8120c7c64d10" providerId="ADAL" clId="{EE8ED7CF-0E08-46C5-8C32-9F1FC378110D}" dt="2026-05-12T18:20:41.420" v="222" actId="33553"/>
          <ac:spMkLst>
            <pc:docMk/>
            <pc:sldMk cId="0" sldId="261"/>
            <ac:spMk id="5" creationId="{00000000-0000-0000-0000-000000000000}"/>
          </ac:spMkLst>
        </pc:spChg>
      </pc:sldChg>
      <pc:sldChg chg="modSp mod">
        <pc:chgData name="Brannon, Morgan" userId="88af12d0-6902-4843-a4cb-8120c7c64d10" providerId="ADAL" clId="{EE8ED7CF-0E08-46C5-8C32-9F1FC378110D}" dt="2026-05-12T18:20:50.889" v="225" actId="33553"/>
        <pc:sldMkLst>
          <pc:docMk/>
          <pc:sldMk cId="0" sldId="262"/>
        </pc:sldMkLst>
        <pc:spChg chg="mod">
          <ac:chgData name="Brannon, Morgan" userId="88af12d0-6902-4843-a4cb-8120c7c64d10" providerId="ADAL" clId="{EE8ED7CF-0E08-46C5-8C32-9F1FC378110D}" dt="2026-05-12T18:19:48.154" v="200" actId="962"/>
          <ac:spMkLst>
            <pc:docMk/>
            <pc:sldMk cId="0" sldId="262"/>
            <ac:spMk id="5" creationId="{00000000-0000-0000-0000-000000000000}"/>
          </ac:spMkLst>
        </pc:spChg>
        <pc:spChg chg="mod">
          <ac:chgData name="Brannon, Morgan" userId="88af12d0-6902-4843-a4cb-8120c7c64d10" providerId="ADAL" clId="{EE8ED7CF-0E08-46C5-8C32-9F1FC378110D}" dt="2026-05-12T18:19:48.677" v="201" actId="962"/>
          <ac:spMkLst>
            <pc:docMk/>
            <pc:sldMk cId="0" sldId="262"/>
            <ac:spMk id="6" creationId="{00000000-0000-0000-0000-000000000000}"/>
          </ac:spMkLst>
        </pc:spChg>
        <pc:spChg chg="mod">
          <ac:chgData name="Brannon, Morgan" userId="88af12d0-6902-4843-a4cb-8120c7c64d10" providerId="ADAL" clId="{EE8ED7CF-0E08-46C5-8C32-9F1FC378110D}" dt="2026-05-12T18:20:50.889" v="225" actId="33553"/>
          <ac:spMkLst>
            <pc:docMk/>
            <pc:sldMk cId="0" sldId="262"/>
            <ac:spMk id="7" creationId="{00000000-0000-0000-0000-000000000000}"/>
          </ac:spMkLst>
        </pc:spChg>
        <pc:grpChg chg="mod">
          <ac:chgData name="Brannon, Morgan" userId="88af12d0-6902-4843-a4cb-8120c7c64d10" providerId="ADAL" clId="{EE8ED7CF-0E08-46C5-8C32-9F1FC378110D}" dt="2026-05-12T18:19:47.004" v="199" actId="962"/>
          <ac:grpSpMkLst>
            <pc:docMk/>
            <pc:sldMk cId="0" sldId="262"/>
            <ac:grpSpMk id="2" creationId="{00000000-0000-0000-0000-000000000000}"/>
          </ac:grpSpMkLst>
        </pc:grpChg>
      </pc:sldChg>
      <pc:sldChg chg="modSp add mod">
        <pc:chgData name="Brannon, Morgan" userId="88af12d0-6902-4843-a4cb-8120c7c64d10" providerId="ADAL" clId="{EE8ED7CF-0E08-46C5-8C32-9F1FC378110D}" dt="2026-05-11T21:31:32.609" v="188" actId="20577"/>
        <pc:sldMkLst>
          <pc:docMk/>
          <pc:sldMk cId="3457473571" sldId="268"/>
        </pc:sldMkLst>
        <pc:spChg chg="mod">
          <ac:chgData name="Brannon, Morgan" userId="88af12d0-6902-4843-a4cb-8120c7c64d10" providerId="ADAL" clId="{EE8ED7CF-0E08-46C5-8C32-9F1FC378110D}" dt="2026-05-11T21:12:00.667" v="3" actId="207"/>
          <ac:spMkLst>
            <pc:docMk/>
            <pc:sldMk cId="3457473571" sldId="268"/>
            <ac:spMk id="2" creationId="{441026A0-F144-A90F-9A29-857B7CF1D94D}"/>
          </ac:spMkLst>
        </pc:spChg>
        <pc:spChg chg="mod">
          <ac:chgData name="Brannon, Morgan" userId="88af12d0-6902-4843-a4cb-8120c7c64d10" providerId="ADAL" clId="{EE8ED7CF-0E08-46C5-8C32-9F1FC378110D}" dt="2026-05-11T21:31:32.609" v="188" actId="20577"/>
          <ac:spMkLst>
            <pc:docMk/>
            <pc:sldMk cId="3457473571" sldId="268"/>
            <ac:spMk id="3" creationId="{54BE7871-3A2F-50F8-1B73-108DC4633CB3}"/>
          </ac:spMkLst>
        </pc:spChg>
      </pc:sldChg>
      <pc:sldChg chg="modSp mod">
        <pc:chgData name="Brannon, Morgan" userId="88af12d0-6902-4843-a4cb-8120c7c64d10" providerId="ADAL" clId="{EE8ED7CF-0E08-46C5-8C32-9F1FC378110D}" dt="2026-05-12T18:21:46.375" v="232" actId="13244"/>
        <pc:sldMkLst>
          <pc:docMk/>
          <pc:sldMk cId="0" sldId="272"/>
        </pc:sldMkLst>
        <pc:spChg chg="mod">
          <ac:chgData name="Brannon, Morgan" userId="88af12d0-6902-4843-a4cb-8120c7c64d10" providerId="ADAL" clId="{EE8ED7CF-0E08-46C5-8C32-9F1FC378110D}" dt="2026-05-12T18:21:04.792" v="231" actId="33553"/>
          <ac:spMkLst>
            <pc:docMk/>
            <pc:sldMk cId="0" sldId="272"/>
            <ac:spMk id="2" creationId="{00000000-0000-0000-0000-000000000000}"/>
          </ac:spMkLst>
        </pc:spChg>
        <pc:spChg chg="ord">
          <ac:chgData name="Brannon, Morgan" userId="88af12d0-6902-4843-a4cb-8120c7c64d10" providerId="ADAL" clId="{EE8ED7CF-0E08-46C5-8C32-9F1FC378110D}" dt="2026-05-12T18:21:46.375" v="232" actId="13244"/>
          <ac:spMkLst>
            <pc:docMk/>
            <pc:sldMk cId="0" sldId="272"/>
            <ac:spMk id="7" creationId="{00000000-0000-0000-0000-000000000000}"/>
          </ac:spMkLst>
        </pc:spChg>
        <pc:spChg chg="mod">
          <ac:chgData name="Brannon, Morgan" userId="88af12d0-6902-4843-a4cb-8120c7c64d10" providerId="ADAL" clId="{EE8ED7CF-0E08-46C5-8C32-9F1FC378110D}" dt="2026-05-12T18:20:26.707" v="217" actId="962"/>
          <ac:spMkLst>
            <pc:docMk/>
            <pc:sldMk cId="0" sldId="272"/>
            <ac:spMk id="9" creationId="{00000000-0000-0000-0000-000000000000}"/>
          </ac:spMkLst>
        </pc:spChg>
        <pc:spChg chg="mod">
          <ac:chgData name="Brannon, Morgan" userId="88af12d0-6902-4843-a4cb-8120c7c64d10" providerId="ADAL" clId="{EE8ED7CF-0E08-46C5-8C32-9F1FC378110D}" dt="2026-05-12T18:20:27.283" v="218" actId="962"/>
          <ac:spMkLst>
            <pc:docMk/>
            <pc:sldMk cId="0" sldId="272"/>
            <ac:spMk id="10" creationId="{00000000-0000-0000-0000-000000000000}"/>
          </ac:spMkLst>
        </pc:spChg>
        <pc:picChg chg="mod">
          <ac:chgData name="Brannon, Morgan" userId="88af12d0-6902-4843-a4cb-8120c7c64d10" providerId="ADAL" clId="{EE8ED7CF-0E08-46C5-8C32-9F1FC378110D}" dt="2026-05-12T18:20:28.449" v="219" actId="962"/>
          <ac:picMkLst>
            <pc:docMk/>
            <pc:sldMk cId="0" sldId="272"/>
            <ac:picMk id="4" creationId="{63AC07CE-9180-FCD4-562D-2211A7DD0DD4}"/>
          </ac:picMkLst>
        </pc:picChg>
      </pc:sldChg>
      <pc:sldChg chg="del">
        <pc:chgData name="Brannon, Morgan" userId="88af12d0-6902-4843-a4cb-8120c7c64d10" providerId="ADAL" clId="{EE8ED7CF-0E08-46C5-8C32-9F1FC378110D}" dt="2026-05-11T21:28:02.857" v="139" actId="47"/>
        <pc:sldMkLst>
          <pc:docMk/>
          <pc:sldMk cId="0" sldId="273"/>
        </pc:sldMkLst>
      </pc:sldChg>
      <pc:sldChg chg="modSp mod">
        <pc:chgData name="Brannon, Morgan" userId="88af12d0-6902-4843-a4cb-8120c7c64d10" providerId="ADAL" clId="{EE8ED7CF-0E08-46C5-8C32-9F1FC378110D}" dt="2026-05-12T18:20:55.442" v="227" actId="33553"/>
        <pc:sldMkLst>
          <pc:docMk/>
          <pc:sldMk cId="2082692428" sldId="274"/>
        </pc:sldMkLst>
        <pc:spChg chg="mod">
          <ac:chgData name="Brannon, Morgan" userId="88af12d0-6902-4843-a4cb-8120c7c64d10" providerId="ADAL" clId="{EE8ED7CF-0E08-46C5-8C32-9F1FC378110D}" dt="2026-05-12T18:19:52.562" v="206" actId="962"/>
          <ac:spMkLst>
            <pc:docMk/>
            <pc:sldMk cId="2082692428" sldId="274"/>
            <ac:spMk id="2" creationId="{32081A40-98F9-A69D-4062-6F52EBE8C6B0}"/>
          </ac:spMkLst>
        </pc:spChg>
        <pc:spChg chg="mod">
          <ac:chgData name="Brannon, Morgan" userId="88af12d0-6902-4843-a4cb-8120c7c64d10" providerId="ADAL" clId="{EE8ED7CF-0E08-46C5-8C32-9F1FC378110D}" dt="2026-05-12T18:20:55.442" v="227" actId="33553"/>
          <ac:spMkLst>
            <pc:docMk/>
            <pc:sldMk cId="2082692428" sldId="274"/>
            <ac:spMk id="5" creationId="{04DDCE88-747E-E670-DA7A-DC9D00221087}"/>
          </ac:spMkLst>
        </pc:spChg>
        <pc:spChg chg="mod">
          <ac:chgData name="Brannon, Morgan" userId="88af12d0-6902-4843-a4cb-8120c7c64d10" providerId="ADAL" clId="{EE8ED7CF-0E08-46C5-8C32-9F1FC378110D}" dt="2026-05-12T18:19:53.331" v="207" actId="962"/>
          <ac:spMkLst>
            <pc:docMk/>
            <pc:sldMk cId="2082692428" sldId="274"/>
            <ac:spMk id="6" creationId="{62E73D83-E7FF-439B-5326-FBFE210AA0DB}"/>
          </ac:spMkLst>
        </pc:spChg>
        <pc:picChg chg="mod">
          <ac:chgData name="Brannon, Morgan" userId="88af12d0-6902-4843-a4cb-8120c7c64d10" providerId="ADAL" clId="{EE8ED7CF-0E08-46C5-8C32-9F1FC378110D}" dt="2026-05-12T18:19:54.081" v="208" actId="962"/>
          <ac:picMkLst>
            <pc:docMk/>
            <pc:sldMk cId="2082692428" sldId="274"/>
            <ac:picMk id="7" creationId="{A4FF3BDE-5457-16D5-5003-DF77D46FC555}"/>
          </ac:picMkLst>
        </pc:picChg>
      </pc:sldChg>
      <pc:sldChg chg="modSp mod">
        <pc:chgData name="Brannon, Morgan" userId="88af12d0-6902-4843-a4cb-8120c7c64d10" providerId="ADAL" clId="{EE8ED7CF-0E08-46C5-8C32-9F1FC378110D}" dt="2026-05-12T18:21:02.602" v="230" actId="33553"/>
        <pc:sldMkLst>
          <pc:docMk/>
          <pc:sldMk cId="2494803048" sldId="280"/>
        </pc:sldMkLst>
        <pc:spChg chg="mod">
          <ac:chgData name="Brannon, Morgan" userId="88af12d0-6902-4843-a4cb-8120c7c64d10" providerId="ADAL" clId="{EE8ED7CF-0E08-46C5-8C32-9F1FC378110D}" dt="2026-05-12T18:20:04.371" v="214" actId="962"/>
          <ac:spMkLst>
            <pc:docMk/>
            <pc:sldMk cId="2494803048" sldId="280"/>
            <ac:spMk id="3" creationId="{15F04149-A55D-4528-7CED-99101BD9FDE3}"/>
          </ac:spMkLst>
        </pc:spChg>
        <pc:spChg chg="mod">
          <ac:chgData name="Brannon, Morgan" userId="88af12d0-6902-4843-a4cb-8120c7c64d10" providerId="ADAL" clId="{EE8ED7CF-0E08-46C5-8C32-9F1FC378110D}" dt="2026-05-12T18:21:02.602" v="230" actId="33553"/>
          <ac:spMkLst>
            <pc:docMk/>
            <pc:sldMk cId="2494803048" sldId="280"/>
            <ac:spMk id="10" creationId="{356A5DC5-7BBA-7027-9D69-B4FB8F3514D6}"/>
          </ac:spMkLst>
        </pc:spChg>
        <pc:spChg chg="mod">
          <ac:chgData name="Brannon, Morgan" userId="88af12d0-6902-4843-a4cb-8120c7c64d10" providerId="ADAL" clId="{EE8ED7CF-0E08-46C5-8C32-9F1FC378110D}" dt="2026-05-12T18:20:24.882" v="216" actId="962"/>
          <ac:spMkLst>
            <pc:docMk/>
            <pc:sldMk cId="2494803048" sldId="280"/>
            <ac:spMk id="12" creationId="{78E21003-0C07-352B-659D-C36E3970C8F2}"/>
          </ac:spMkLst>
        </pc:spChg>
        <pc:picChg chg="mod">
          <ac:chgData name="Brannon, Morgan" userId="88af12d0-6902-4843-a4cb-8120c7c64d10" providerId="ADAL" clId="{EE8ED7CF-0E08-46C5-8C32-9F1FC378110D}" dt="2026-05-12T18:20:22.377" v="215" actId="962"/>
          <ac:picMkLst>
            <pc:docMk/>
            <pc:sldMk cId="2494803048" sldId="280"/>
            <ac:picMk id="9" creationId="{ECCC0D4B-D347-A1B7-8C1E-199931DAC270}"/>
          </ac:picMkLst>
        </pc:picChg>
      </pc:sldChg>
      <pc:sldChg chg="del">
        <pc:chgData name="Brannon, Morgan" userId="88af12d0-6902-4843-a4cb-8120c7c64d10" providerId="ADAL" clId="{EE8ED7CF-0E08-46C5-8C32-9F1FC378110D}" dt="2026-05-11T21:27:57.947" v="138" actId="47"/>
        <pc:sldMkLst>
          <pc:docMk/>
          <pc:sldMk cId="3219820188" sldId="281"/>
        </pc:sldMkLst>
      </pc:sldChg>
      <pc:sldChg chg="modSp mod">
        <pc:chgData name="Brannon, Morgan" userId="88af12d0-6902-4843-a4cb-8120c7c64d10" providerId="ADAL" clId="{EE8ED7CF-0E08-46C5-8C32-9F1FC378110D}" dt="2026-05-12T18:20:53.458" v="226" actId="33553"/>
        <pc:sldMkLst>
          <pc:docMk/>
          <pc:sldMk cId="2854617112" sldId="282"/>
        </pc:sldMkLst>
        <pc:spChg chg="mod">
          <ac:chgData name="Brannon, Morgan" userId="88af12d0-6902-4843-a4cb-8120c7c64d10" providerId="ADAL" clId="{EE8ED7CF-0E08-46C5-8C32-9F1FC378110D}" dt="2026-05-12T18:19:49.813" v="202" actId="962"/>
          <ac:spMkLst>
            <pc:docMk/>
            <pc:sldMk cId="2854617112" sldId="282"/>
            <ac:spMk id="2" creationId="{734922DB-D4FB-C108-D56B-77C73441FBC2}"/>
          </ac:spMkLst>
        </pc:spChg>
        <pc:spChg chg="mod">
          <ac:chgData name="Brannon, Morgan" userId="88af12d0-6902-4843-a4cb-8120c7c64d10" providerId="ADAL" clId="{EE8ED7CF-0E08-46C5-8C32-9F1FC378110D}" dt="2026-05-12T18:20:53.458" v="226" actId="33553"/>
          <ac:spMkLst>
            <pc:docMk/>
            <pc:sldMk cId="2854617112" sldId="282"/>
            <ac:spMk id="5" creationId="{C5D07BEC-5CD8-D8B1-8035-B1B3CBA0EBDE}"/>
          </ac:spMkLst>
        </pc:spChg>
        <pc:spChg chg="mod">
          <ac:chgData name="Brannon, Morgan" userId="88af12d0-6902-4843-a4cb-8120c7c64d10" providerId="ADAL" clId="{EE8ED7CF-0E08-46C5-8C32-9F1FC378110D}" dt="2026-05-12T18:19:50.532" v="203" actId="962"/>
          <ac:spMkLst>
            <pc:docMk/>
            <pc:sldMk cId="2854617112" sldId="282"/>
            <ac:spMk id="6" creationId="{BA5B2867-5768-D470-819F-8DFEB5BE7785}"/>
          </ac:spMkLst>
        </pc:spChg>
        <pc:picChg chg="mod">
          <ac:chgData name="Brannon, Morgan" userId="88af12d0-6902-4843-a4cb-8120c7c64d10" providerId="ADAL" clId="{EE8ED7CF-0E08-46C5-8C32-9F1FC378110D}" dt="2026-05-12T18:19:51.156" v="204" actId="962"/>
          <ac:picMkLst>
            <pc:docMk/>
            <pc:sldMk cId="2854617112" sldId="282"/>
            <ac:picMk id="4" creationId="{BBC24FDB-4D5D-F250-EC44-6AC17A406235}"/>
          </ac:picMkLst>
        </pc:picChg>
        <pc:picChg chg="mod">
          <ac:chgData name="Brannon, Morgan" userId="88af12d0-6902-4843-a4cb-8120c7c64d10" providerId="ADAL" clId="{EE8ED7CF-0E08-46C5-8C32-9F1FC378110D}" dt="2026-05-12T18:19:51.907" v="205" actId="962"/>
          <ac:picMkLst>
            <pc:docMk/>
            <pc:sldMk cId="2854617112" sldId="282"/>
            <ac:picMk id="10" creationId="{20FFB810-BB2D-F083-D515-5493BD84932F}"/>
          </ac:picMkLst>
        </pc:picChg>
      </pc:sldChg>
      <pc:sldChg chg="modSp mod">
        <pc:chgData name="Brannon, Morgan" userId="88af12d0-6902-4843-a4cb-8120c7c64d10" providerId="ADAL" clId="{EE8ED7CF-0E08-46C5-8C32-9F1FC378110D}" dt="2026-05-12T18:21:00.586" v="229" actId="33553"/>
        <pc:sldMkLst>
          <pc:docMk/>
          <pc:sldMk cId="3076715353" sldId="283"/>
        </pc:sldMkLst>
        <pc:spChg chg="mod">
          <ac:chgData name="Brannon, Morgan" userId="88af12d0-6902-4843-a4cb-8120c7c64d10" providerId="ADAL" clId="{EE8ED7CF-0E08-46C5-8C32-9F1FC378110D}" dt="2026-05-12T18:19:56.922" v="211" actId="962"/>
          <ac:spMkLst>
            <pc:docMk/>
            <pc:sldMk cId="3076715353" sldId="283"/>
            <ac:spMk id="2" creationId="{4B83A3CB-B802-BE10-9760-1D8AE8B2BFF6}"/>
          </ac:spMkLst>
        </pc:spChg>
        <pc:spChg chg="mod">
          <ac:chgData name="Brannon, Morgan" userId="88af12d0-6902-4843-a4cb-8120c7c64d10" providerId="ADAL" clId="{EE8ED7CF-0E08-46C5-8C32-9F1FC378110D}" dt="2026-05-12T18:21:00.586" v="229" actId="33553"/>
          <ac:spMkLst>
            <pc:docMk/>
            <pc:sldMk cId="3076715353" sldId="283"/>
            <ac:spMk id="5" creationId="{2653CCA7-6246-0A73-1528-D4084E8A46FA}"/>
          </ac:spMkLst>
        </pc:spChg>
        <pc:spChg chg="mod">
          <ac:chgData name="Brannon, Morgan" userId="88af12d0-6902-4843-a4cb-8120c7c64d10" providerId="ADAL" clId="{EE8ED7CF-0E08-46C5-8C32-9F1FC378110D}" dt="2026-05-12T18:19:57.841" v="212" actId="962"/>
          <ac:spMkLst>
            <pc:docMk/>
            <pc:sldMk cId="3076715353" sldId="283"/>
            <ac:spMk id="6" creationId="{49A85860-702F-0703-AC90-4427F31F6BB6}"/>
          </ac:spMkLst>
        </pc:spChg>
        <pc:picChg chg="mod">
          <ac:chgData name="Brannon, Morgan" userId="88af12d0-6902-4843-a4cb-8120c7c64d10" providerId="ADAL" clId="{EE8ED7CF-0E08-46C5-8C32-9F1FC378110D}" dt="2026-05-12T18:20:01.707" v="213" actId="962"/>
          <ac:picMkLst>
            <pc:docMk/>
            <pc:sldMk cId="3076715353" sldId="283"/>
            <ac:picMk id="4" creationId="{715E897C-A48E-D1DD-2727-88DB14DA26C7}"/>
          </ac:picMkLst>
        </pc:picChg>
      </pc:sldChg>
      <pc:sldChg chg="add">
        <pc:chgData name="Brannon, Morgan" userId="88af12d0-6902-4843-a4cb-8120c7c64d10" providerId="ADAL" clId="{EE8ED7CF-0E08-46C5-8C32-9F1FC378110D}" dt="2026-05-11T21:18:21.983" v="25"/>
        <pc:sldMkLst>
          <pc:docMk/>
          <pc:sldMk cId="2656438926" sldId="390"/>
        </pc:sldMkLst>
      </pc:sldChg>
      <pc:sldChg chg="addSp delSp modSp add mod">
        <pc:chgData name="Brannon, Morgan" userId="88af12d0-6902-4843-a4cb-8120c7c64d10" providerId="ADAL" clId="{EE8ED7CF-0E08-46C5-8C32-9F1FC378110D}" dt="2026-05-12T18:20:29.453" v="220" actId="962"/>
        <pc:sldMkLst>
          <pc:docMk/>
          <pc:sldMk cId="411324887" sldId="400"/>
        </pc:sldMkLst>
        <pc:spChg chg="mod ord">
          <ac:chgData name="Brannon, Morgan" userId="88af12d0-6902-4843-a4cb-8120c7c64d10" providerId="ADAL" clId="{EE8ED7CF-0E08-46C5-8C32-9F1FC378110D}" dt="2026-05-11T21:23:06.357" v="81" actId="167"/>
          <ac:spMkLst>
            <pc:docMk/>
            <pc:sldMk cId="411324887" sldId="400"/>
            <ac:spMk id="2" creationId="{D7CAC9A9-F675-2E09-7D02-71352D3FC023}"/>
          </ac:spMkLst>
        </pc:spChg>
        <pc:spChg chg="mod">
          <ac:chgData name="Brannon, Morgan" userId="88af12d0-6902-4843-a4cb-8120c7c64d10" providerId="ADAL" clId="{EE8ED7CF-0E08-46C5-8C32-9F1FC378110D}" dt="2026-05-11T21:23:41.173" v="86" actId="27636"/>
          <ac:spMkLst>
            <pc:docMk/>
            <pc:sldMk cId="411324887" sldId="400"/>
            <ac:spMk id="5" creationId="{F7E328BA-4DD1-8CBE-0EDA-7F12BFE1A929}"/>
          </ac:spMkLst>
        </pc:spChg>
        <pc:spChg chg="mod">
          <ac:chgData name="Brannon, Morgan" userId="88af12d0-6902-4843-a4cb-8120c7c64d10" providerId="ADAL" clId="{EE8ED7CF-0E08-46C5-8C32-9F1FC378110D}" dt="2026-05-11T21:24:12.589" v="137" actId="207"/>
          <ac:spMkLst>
            <pc:docMk/>
            <pc:sldMk cId="411324887" sldId="400"/>
            <ac:spMk id="10" creationId="{452E3A79-1A14-93F3-0496-B707A010E9A4}"/>
          </ac:spMkLst>
        </pc:spChg>
        <pc:picChg chg="ord">
          <ac:chgData name="Brannon, Morgan" userId="88af12d0-6902-4843-a4cb-8120c7c64d10" providerId="ADAL" clId="{EE8ED7CF-0E08-46C5-8C32-9F1FC378110D}" dt="2026-05-11T21:23:02.092" v="80" actId="167"/>
          <ac:picMkLst>
            <pc:docMk/>
            <pc:sldMk cId="411324887" sldId="400"/>
            <ac:picMk id="3" creationId="{F18D3A5C-5956-E736-6C12-B633B30973FC}"/>
          </ac:picMkLst>
        </pc:picChg>
        <pc:picChg chg="del">
          <ac:chgData name="Brannon, Morgan" userId="88af12d0-6902-4843-a4cb-8120c7c64d10" providerId="ADAL" clId="{EE8ED7CF-0E08-46C5-8C32-9F1FC378110D}" dt="2026-05-11T21:22:30.598" v="75" actId="478"/>
          <ac:picMkLst>
            <pc:docMk/>
            <pc:sldMk cId="411324887" sldId="400"/>
            <ac:picMk id="4" creationId="{7EB85839-6CCB-FB3C-1E16-7FCEC808717D}"/>
          </ac:picMkLst>
        </pc:picChg>
        <pc:picChg chg="add mod ord">
          <ac:chgData name="Brannon, Morgan" userId="88af12d0-6902-4843-a4cb-8120c7c64d10" providerId="ADAL" clId="{EE8ED7CF-0E08-46C5-8C32-9F1FC378110D}" dt="2026-05-12T18:20:29.453" v="220" actId="962"/>
          <ac:picMkLst>
            <pc:docMk/>
            <pc:sldMk cId="411324887" sldId="400"/>
            <ac:picMk id="7" creationId="{17D4BC81-3F2C-AABA-F134-37AB776632D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6356B-344B-40C0-A369-9117793D77AD}"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8E7C8-5945-47E1-AA96-680F4354A630}" type="slidenum">
              <a:rPr lang="en-US" smtClean="0"/>
              <a:t>‹#›</a:t>
            </a:fld>
            <a:endParaRPr lang="en-US"/>
          </a:p>
        </p:txBody>
      </p:sp>
    </p:spTree>
    <p:extLst>
      <p:ext uri="{BB962C8B-B14F-4D97-AF65-F5344CB8AC3E}">
        <p14:creationId xmlns:p14="http://schemas.microsoft.com/office/powerpoint/2010/main" val="378084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898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6A55F-25A0-EE2F-6D73-B43A753EA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4EAD4-652E-62DB-982E-FEA9EBF7EC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CB61E-B3B2-6079-8372-433516565459}"/>
              </a:ext>
            </a:extLst>
          </p:cNvPr>
          <p:cNvSpPr>
            <a:spLocks noGrp="1"/>
          </p:cNvSpPr>
          <p:nvPr>
            <p:ph type="body" idx="1"/>
          </p:nvPr>
        </p:nvSpPr>
        <p:spPr/>
        <p:txBody>
          <a:bodyPr/>
          <a:lstStyle/>
          <a:p>
            <a:r>
              <a:rPr lang="en-US" dirty="0"/>
              <a:t>Cord</a:t>
            </a:r>
          </a:p>
          <a:p>
            <a:endParaRPr lang="en-US" dirty="0"/>
          </a:p>
          <a:p>
            <a:r>
              <a:rPr lang="en-US" dirty="0"/>
              <a:t>10-16 activities during the students' career at TTU.</a:t>
            </a:r>
          </a:p>
          <a:p>
            <a:endParaRPr lang="en-US" dirty="0"/>
          </a:p>
          <a:p>
            <a:r>
              <a:rPr lang="en-US" dirty="0"/>
              <a:t>Activities will be noted "Mindful Matador Eligible"</a:t>
            </a:r>
          </a:p>
        </p:txBody>
      </p:sp>
      <p:sp>
        <p:nvSpPr>
          <p:cNvPr id="4" name="Slide Number Placeholder 3">
            <a:extLst>
              <a:ext uri="{FF2B5EF4-FFF2-40B4-BE49-F238E27FC236}">
                <a16:creationId xmlns:a16="http://schemas.microsoft.com/office/drawing/2014/main" id="{C8C0E943-38B5-B677-F1F8-1E9AE0684ED6}"/>
              </a:ext>
            </a:extLst>
          </p:cNvPr>
          <p:cNvSpPr>
            <a:spLocks noGrp="1"/>
          </p:cNvSpPr>
          <p:nvPr>
            <p:ph type="sldNum" sz="quarter" idx="5"/>
          </p:nvPr>
        </p:nvSpPr>
        <p:spPr/>
        <p:txBody>
          <a:bodyPr/>
          <a:lstStyle/>
          <a:p>
            <a:fld id="{EB48E7C8-5945-47E1-AA96-680F4354A630}" type="slidenum">
              <a:rPr lang="en-US" smtClean="0"/>
              <a:t>10</a:t>
            </a:fld>
            <a:endParaRPr lang="en-US"/>
          </a:p>
        </p:txBody>
      </p:sp>
    </p:spTree>
    <p:extLst>
      <p:ext uri="{BB962C8B-B14F-4D97-AF65-F5344CB8AC3E}">
        <p14:creationId xmlns:p14="http://schemas.microsoft.com/office/powerpoint/2010/main" val="4038851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7E603-3D5C-64D5-3C8E-9D565AEBC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CF125-B750-EE71-05EB-D5EA86FB1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3E0AB-73C2-F232-6E33-6DD450AAAFAD}"/>
              </a:ext>
            </a:extLst>
          </p:cNvPr>
          <p:cNvSpPr>
            <a:spLocks noGrp="1"/>
          </p:cNvSpPr>
          <p:nvPr>
            <p:ph type="body" idx="1"/>
          </p:nvPr>
        </p:nvSpPr>
        <p:spPr/>
        <p:txBody>
          <a:bodyPr/>
          <a:lstStyle/>
          <a:p>
            <a:r>
              <a:rPr lang="en-US" dirty="0"/>
              <a:t>AAC&amp;U 2023 Report (American Association of Colleges and Universities)</a:t>
            </a:r>
          </a:p>
          <a:p>
            <a:endParaRPr lang="en-US" dirty="0"/>
          </a:p>
          <a:p>
            <a:r>
              <a:rPr lang="en-US" dirty="0"/>
              <a:t>The table represents: Percentages of employers who indicated a mindset or disposition is “very important” for success in the workplace.</a:t>
            </a:r>
          </a:p>
          <a:p>
            <a:endParaRPr lang="en-US" dirty="0"/>
          </a:p>
          <a:p>
            <a:r>
              <a:rPr lang="en-US" dirty="0"/>
              <a:t>Focus on bottom 3 – </a:t>
            </a:r>
            <a:r>
              <a:rPr lang="en-US" dirty="0" err="1"/>
              <a:t>TechThrive</a:t>
            </a:r>
            <a:r>
              <a:rPr lang="en-US" dirty="0"/>
              <a:t> speaks to improving all three mindsets.</a:t>
            </a:r>
          </a:p>
        </p:txBody>
      </p:sp>
      <p:sp>
        <p:nvSpPr>
          <p:cNvPr id="4" name="Slide Number Placeholder 3">
            <a:extLst>
              <a:ext uri="{FF2B5EF4-FFF2-40B4-BE49-F238E27FC236}">
                <a16:creationId xmlns:a16="http://schemas.microsoft.com/office/drawing/2014/main" id="{BDFA18B2-9C1F-06F8-97CD-2A6A525FBE32}"/>
              </a:ext>
            </a:extLst>
          </p:cNvPr>
          <p:cNvSpPr>
            <a:spLocks noGrp="1"/>
          </p:cNvSpPr>
          <p:nvPr>
            <p:ph type="sldNum" sz="quarter" idx="5"/>
          </p:nvPr>
        </p:nvSpPr>
        <p:spPr/>
        <p:txBody>
          <a:bodyPr/>
          <a:lstStyle/>
          <a:p>
            <a:fld id="{EB48E7C8-5945-47E1-AA96-680F4354A630}" type="slidenum">
              <a:rPr lang="en-US" smtClean="0"/>
              <a:t>11</a:t>
            </a:fld>
            <a:endParaRPr lang="en-US"/>
          </a:p>
        </p:txBody>
      </p:sp>
    </p:spTree>
    <p:extLst>
      <p:ext uri="{BB962C8B-B14F-4D97-AF65-F5344CB8AC3E}">
        <p14:creationId xmlns:p14="http://schemas.microsoft.com/office/powerpoint/2010/main" val="184495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PFR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DE88F-1F85-4A27-9D34-D74A50E7B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958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PFR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80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Very brief SACSCOC/QEP/site visit overview</a:t>
            </a:r>
          </a:p>
          <a:p>
            <a:endParaRPr lang="en-US"/>
          </a:p>
          <a:p>
            <a:r>
              <a:rPr lang="en-US" err="1"/>
              <a:t>TechThrive</a:t>
            </a:r>
            <a:r>
              <a:rPr lang="en-US"/>
              <a:t> illustrates TTU's commitment to support an environment that positively impacts student well-being.</a:t>
            </a:r>
          </a:p>
        </p:txBody>
      </p:sp>
      <p:sp>
        <p:nvSpPr>
          <p:cNvPr id="4" name="Slide Number Placeholder 3"/>
          <p:cNvSpPr>
            <a:spLocks noGrp="1"/>
          </p:cNvSpPr>
          <p:nvPr>
            <p:ph type="sldNum" sz="quarter" idx="5"/>
          </p:nvPr>
        </p:nvSpPr>
        <p:spPr/>
        <p:txBody>
          <a:bodyPr/>
          <a:lstStyle/>
          <a:p>
            <a:fld id="{EB48E7C8-5945-47E1-AA96-680F4354A630}" type="slidenum">
              <a:rPr lang="en-US" smtClean="0"/>
              <a:t>2</a:t>
            </a:fld>
            <a:endParaRPr lang="en-US"/>
          </a:p>
        </p:txBody>
      </p:sp>
    </p:spTree>
    <p:extLst>
      <p:ext uri="{BB962C8B-B14F-4D97-AF65-F5344CB8AC3E}">
        <p14:creationId xmlns:p14="http://schemas.microsoft.com/office/powerpoint/2010/main" val="268126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 overview of the dimensions emphasizing that holistic well-being is more than mental health.</a:t>
            </a:r>
          </a:p>
        </p:txBody>
      </p:sp>
      <p:sp>
        <p:nvSpPr>
          <p:cNvPr id="4" name="Slide Number Placeholder 3"/>
          <p:cNvSpPr>
            <a:spLocks noGrp="1"/>
          </p:cNvSpPr>
          <p:nvPr>
            <p:ph type="sldNum" sz="quarter" idx="5"/>
          </p:nvPr>
        </p:nvSpPr>
        <p:spPr/>
        <p:txBody>
          <a:bodyPr/>
          <a:lstStyle/>
          <a:p>
            <a:fld id="{EB48E7C8-5945-47E1-AA96-680F4354A630}" type="slidenum">
              <a:rPr lang="en-US" smtClean="0"/>
              <a:t>3</a:t>
            </a:fld>
            <a:endParaRPr lang="en-US"/>
          </a:p>
        </p:txBody>
      </p:sp>
    </p:spTree>
    <p:extLst>
      <p:ext uri="{BB962C8B-B14F-4D97-AF65-F5344CB8AC3E}">
        <p14:creationId xmlns:p14="http://schemas.microsoft.com/office/powerpoint/2010/main" val="204565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Move quickly through this slide making the point that TTU is not an outlier regarding well-being data.</a:t>
            </a:r>
          </a:p>
          <a:p>
            <a:endParaRPr lang="en-US"/>
          </a:p>
        </p:txBody>
      </p:sp>
      <p:sp>
        <p:nvSpPr>
          <p:cNvPr id="4" name="Slide Number Placeholder 3"/>
          <p:cNvSpPr>
            <a:spLocks noGrp="1"/>
          </p:cNvSpPr>
          <p:nvPr>
            <p:ph type="sldNum" sz="quarter" idx="5"/>
          </p:nvPr>
        </p:nvSpPr>
        <p:spPr/>
        <p:txBody>
          <a:bodyPr/>
          <a:lstStyle/>
          <a:p>
            <a:fld id="{EB48E7C8-5945-47E1-AA96-680F4354A630}" type="slidenum">
              <a:rPr lang="en-US" smtClean="0"/>
              <a:t>4</a:t>
            </a:fld>
            <a:endParaRPr lang="en-US"/>
          </a:p>
        </p:txBody>
      </p:sp>
    </p:spTree>
    <p:extLst>
      <p:ext uri="{BB962C8B-B14F-4D97-AF65-F5344CB8AC3E}">
        <p14:creationId xmlns:p14="http://schemas.microsoft.com/office/powerpoint/2010/main" val="268068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TechThrive</a:t>
            </a:r>
            <a:r>
              <a:rPr lang="en-US"/>
              <a:t> was designed in part to address the lack of resource awareness.</a:t>
            </a:r>
          </a:p>
        </p:txBody>
      </p:sp>
      <p:sp>
        <p:nvSpPr>
          <p:cNvPr id="4" name="Slide Number Placeholder 3"/>
          <p:cNvSpPr>
            <a:spLocks noGrp="1"/>
          </p:cNvSpPr>
          <p:nvPr>
            <p:ph type="sldNum" sz="quarter" idx="5"/>
          </p:nvPr>
        </p:nvSpPr>
        <p:spPr/>
        <p:txBody>
          <a:bodyPr/>
          <a:lstStyle/>
          <a:p>
            <a:fld id="{EB48E7C8-5945-47E1-AA96-680F4354A630}" type="slidenum">
              <a:rPr lang="en-US" smtClean="0"/>
              <a:t>5</a:t>
            </a:fld>
            <a:endParaRPr lang="en-US"/>
          </a:p>
        </p:txBody>
      </p:sp>
    </p:spTree>
    <p:extLst>
      <p:ext uri="{BB962C8B-B14F-4D97-AF65-F5344CB8AC3E}">
        <p14:creationId xmlns:p14="http://schemas.microsoft.com/office/powerpoint/2010/main" val="47539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Could see us going from trends in student well-being, to what we see happening with TTU students, particularly during their first year here, then transition into the issue of students reporting they do not know how to find on campus resources. </a:t>
            </a:r>
          </a:p>
          <a:p>
            <a:endParaRPr lang="en-US"/>
          </a:p>
        </p:txBody>
      </p:sp>
      <p:sp>
        <p:nvSpPr>
          <p:cNvPr id="4" name="Slide Number Placeholder 3"/>
          <p:cNvSpPr>
            <a:spLocks noGrp="1"/>
          </p:cNvSpPr>
          <p:nvPr>
            <p:ph type="sldNum" sz="quarter" idx="5"/>
          </p:nvPr>
        </p:nvSpPr>
        <p:spPr/>
        <p:txBody>
          <a:bodyPr/>
          <a:lstStyle/>
          <a:p>
            <a:fld id="{EB48E7C8-5945-47E1-AA96-680F4354A630}" type="slidenum">
              <a:rPr lang="en-US" smtClean="0"/>
              <a:t>6</a:t>
            </a:fld>
            <a:endParaRPr lang="en-US"/>
          </a:p>
        </p:txBody>
      </p:sp>
    </p:spTree>
    <p:extLst>
      <p:ext uri="{BB962C8B-B14F-4D97-AF65-F5344CB8AC3E}">
        <p14:creationId xmlns:p14="http://schemas.microsoft.com/office/powerpoint/2010/main" val="1578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FA6DC-1EAA-D70C-DDF1-AAAF8E056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8AE34-64D6-2CE8-EEAE-18515917E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C830-30D3-9081-7CC1-F984F0876AE1}"/>
              </a:ext>
            </a:extLst>
          </p:cNvPr>
          <p:cNvSpPr>
            <a:spLocks noGrp="1"/>
          </p:cNvSpPr>
          <p:nvPr>
            <p:ph type="body" idx="1"/>
          </p:nvPr>
        </p:nvSpPr>
        <p:spPr/>
        <p:txBody>
          <a:bodyPr/>
          <a:lstStyle/>
          <a:p>
            <a:r>
              <a:rPr lang="en-US" dirty="0"/>
              <a:t>Emphasize ttu.edu/</a:t>
            </a:r>
            <a:r>
              <a:rPr lang="en-US" dirty="0" err="1"/>
              <a:t>techthrive</a:t>
            </a:r>
            <a:r>
              <a:rPr lang="en-US" dirty="0"/>
              <a:t> as a valuable resource for students and families.</a:t>
            </a:r>
          </a:p>
          <a:p>
            <a:endParaRPr lang="en-US" dirty="0"/>
          </a:p>
          <a:p>
            <a:r>
              <a:rPr lang="en-US" dirty="0"/>
              <a:t>Direct students to the RISE table at the Resource Fair in the ballroom for the access code to </a:t>
            </a:r>
            <a:r>
              <a:rPr lang="en-US" dirty="0" err="1"/>
              <a:t>Shmoody</a:t>
            </a:r>
            <a:r>
              <a:rPr lang="en-US" dirty="0"/>
              <a:t>.</a:t>
            </a:r>
          </a:p>
        </p:txBody>
      </p:sp>
      <p:sp>
        <p:nvSpPr>
          <p:cNvPr id="4" name="Slide Number Placeholder 3">
            <a:extLst>
              <a:ext uri="{FF2B5EF4-FFF2-40B4-BE49-F238E27FC236}">
                <a16:creationId xmlns:a16="http://schemas.microsoft.com/office/drawing/2014/main" id="{0929337F-A94D-3890-DF50-BF54D7D04679}"/>
              </a:ext>
            </a:extLst>
          </p:cNvPr>
          <p:cNvSpPr>
            <a:spLocks noGrp="1"/>
          </p:cNvSpPr>
          <p:nvPr>
            <p:ph type="sldNum" sz="quarter" idx="5"/>
          </p:nvPr>
        </p:nvSpPr>
        <p:spPr/>
        <p:txBody>
          <a:bodyPr/>
          <a:lstStyle/>
          <a:p>
            <a:fld id="{EB48E7C8-5945-47E1-AA96-680F4354A630}" type="slidenum">
              <a:rPr lang="en-US" smtClean="0"/>
              <a:t>7</a:t>
            </a:fld>
            <a:endParaRPr lang="en-US"/>
          </a:p>
        </p:txBody>
      </p:sp>
    </p:spTree>
    <p:extLst>
      <p:ext uri="{BB962C8B-B14F-4D97-AF65-F5344CB8AC3E}">
        <p14:creationId xmlns:p14="http://schemas.microsoft.com/office/powerpoint/2010/main" val="157403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10CBA-B4E2-CC72-B926-DF66259CD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17A7C-A978-DAE5-4267-203D85955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514A0-ABC6-75C0-CB12-36A75A49F053}"/>
              </a:ext>
            </a:extLst>
          </p:cNvPr>
          <p:cNvSpPr>
            <a:spLocks noGrp="1"/>
          </p:cNvSpPr>
          <p:nvPr>
            <p:ph type="body" idx="1"/>
          </p:nvPr>
        </p:nvSpPr>
        <p:spPr/>
        <p:txBody>
          <a:bodyPr/>
          <a:lstStyle/>
          <a:p>
            <a:r>
              <a:rPr lang="en-US" dirty="0"/>
              <a:t>Emphasize ttu.edu/</a:t>
            </a:r>
            <a:r>
              <a:rPr lang="en-US" dirty="0" err="1"/>
              <a:t>techthrive</a:t>
            </a:r>
            <a:r>
              <a:rPr lang="en-US" dirty="0"/>
              <a:t> as a valuable resource for students and families.</a:t>
            </a:r>
          </a:p>
          <a:p>
            <a:endParaRPr lang="en-US" dirty="0"/>
          </a:p>
          <a:p>
            <a:r>
              <a:rPr lang="en-US" dirty="0"/>
              <a:t>Direct students to the RISE table at the Resource Fair in the ballroom for the access code to </a:t>
            </a:r>
            <a:r>
              <a:rPr lang="en-US" dirty="0" err="1"/>
              <a:t>Shmoody</a:t>
            </a:r>
            <a:r>
              <a:rPr lang="en-US" dirty="0"/>
              <a:t>.</a:t>
            </a:r>
          </a:p>
        </p:txBody>
      </p:sp>
      <p:sp>
        <p:nvSpPr>
          <p:cNvPr id="4" name="Slide Number Placeholder 3">
            <a:extLst>
              <a:ext uri="{FF2B5EF4-FFF2-40B4-BE49-F238E27FC236}">
                <a16:creationId xmlns:a16="http://schemas.microsoft.com/office/drawing/2014/main" id="{94862AE9-6772-E322-36A6-9E9C85CC1165}"/>
              </a:ext>
            </a:extLst>
          </p:cNvPr>
          <p:cNvSpPr>
            <a:spLocks noGrp="1"/>
          </p:cNvSpPr>
          <p:nvPr>
            <p:ph type="sldNum" sz="quarter" idx="5"/>
          </p:nvPr>
        </p:nvSpPr>
        <p:spPr/>
        <p:txBody>
          <a:bodyPr/>
          <a:lstStyle/>
          <a:p>
            <a:fld id="{EB48E7C8-5945-47E1-AA96-680F4354A630}" type="slidenum">
              <a:rPr lang="en-US" smtClean="0"/>
              <a:t>8</a:t>
            </a:fld>
            <a:endParaRPr lang="en-US"/>
          </a:p>
        </p:txBody>
      </p:sp>
    </p:spTree>
    <p:extLst>
      <p:ext uri="{BB962C8B-B14F-4D97-AF65-F5344CB8AC3E}">
        <p14:creationId xmlns:p14="http://schemas.microsoft.com/office/powerpoint/2010/main" val="72851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48E7C8-5945-47E1-AA96-680F4354A630}" type="slidenum">
              <a:rPr lang="en-US" smtClean="0"/>
              <a:t>9</a:t>
            </a:fld>
            <a:endParaRPr lang="en-US"/>
          </a:p>
        </p:txBody>
      </p:sp>
    </p:spTree>
    <p:extLst>
      <p:ext uri="{BB962C8B-B14F-4D97-AF65-F5344CB8AC3E}">
        <p14:creationId xmlns:p14="http://schemas.microsoft.com/office/powerpoint/2010/main" val="294493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A2BA-9C31-4216-9818-99576C073E0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707DDB-2575-4239-B777-3C6C2380B699}"/>
              </a:ext>
            </a:extLst>
          </p:cNvPr>
          <p:cNvSpPr>
            <a:spLocks noGrp="1"/>
          </p:cNvSpPr>
          <p:nvPr>
            <p:ph type="subTitle" idx="1"/>
          </p:nvPr>
        </p:nvSpPr>
        <p:spPr>
          <a:xfrm>
            <a:off x="2286000" y="5403057"/>
            <a:ext cx="13716000" cy="2483643"/>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32C1C981-5788-4E4E-8A9B-4B162E539D34}"/>
              </a:ext>
            </a:extLst>
          </p:cNvPr>
          <p:cNvSpPr>
            <a:spLocks noGrp="1"/>
          </p:cNvSpPr>
          <p:nvPr>
            <p:ph type="dt" sz="half" idx="10"/>
          </p:nvPr>
        </p:nvSpPr>
        <p:spPr/>
        <p:txBody>
          <a:bodyPr/>
          <a:lstStyle/>
          <a:p>
            <a:fld id="{425404F2-BE9A-4460-8815-8F645183555F}" type="datetimeFigureOut">
              <a:rPr lang="en-US" smtClean="0"/>
              <a:pPr/>
              <a:t>5/12/2026</a:t>
            </a:fld>
            <a:endParaRPr lang="en-US"/>
          </a:p>
        </p:txBody>
      </p:sp>
      <p:sp>
        <p:nvSpPr>
          <p:cNvPr id="5" name="Footer Placeholder 4">
            <a:extLst>
              <a:ext uri="{FF2B5EF4-FFF2-40B4-BE49-F238E27FC236}">
                <a16:creationId xmlns:a16="http://schemas.microsoft.com/office/drawing/2014/main" id="{0E90A716-237B-46C4-B084-C442A9104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4AFC1-6FD2-43EE-8138-D3C445558B38}"/>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1973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55D7-764D-499D-A542-8ADEB839A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213196-A54D-4862-9ACB-580F1FC68A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9E471-0991-4AF9-BA83-9CDF6057B6FC}"/>
              </a:ext>
            </a:extLst>
          </p:cNvPr>
          <p:cNvSpPr>
            <a:spLocks noGrp="1"/>
          </p:cNvSpPr>
          <p:nvPr>
            <p:ph type="dt" sz="half" idx="10"/>
          </p:nvPr>
        </p:nvSpPr>
        <p:spPr/>
        <p:txBody>
          <a:bodyPr/>
          <a:lstStyle/>
          <a:p>
            <a:fld id="{425404F2-BE9A-4460-8815-8F645183555F}" type="datetimeFigureOut">
              <a:rPr lang="en-US" smtClean="0"/>
              <a:pPr/>
              <a:t>5/12/2026</a:t>
            </a:fld>
            <a:endParaRPr lang="en-US"/>
          </a:p>
        </p:txBody>
      </p:sp>
      <p:sp>
        <p:nvSpPr>
          <p:cNvPr id="5" name="Footer Placeholder 4">
            <a:extLst>
              <a:ext uri="{FF2B5EF4-FFF2-40B4-BE49-F238E27FC236}">
                <a16:creationId xmlns:a16="http://schemas.microsoft.com/office/drawing/2014/main" id="{B32A43F3-D589-43FF-B6BA-9F27F0CF7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6E244-E03B-4094-8498-037E391EFB78}"/>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213586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DDD9-19EB-4514-9FC2-B389CC57AFEC}"/>
              </a:ext>
            </a:extLst>
          </p:cNvPr>
          <p:cNvSpPr>
            <a:spLocks noGrp="1"/>
          </p:cNvSpPr>
          <p:nvPr>
            <p:ph type="title"/>
          </p:nvPr>
        </p:nvSpPr>
        <p:spPr>
          <a:xfrm>
            <a:off x="1247775" y="2564609"/>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0272354-CDC1-47DC-9823-405B22053AEA}"/>
              </a:ext>
            </a:extLst>
          </p:cNvPr>
          <p:cNvSpPr>
            <a:spLocks noGrp="1"/>
          </p:cNvSpPr>
          <p:nvPr>
            <p:ph type="body" idx="1"/>
          </p:nvPr>
        </p:nvSpPr>
        <p:spPr>
          <a:xfrm>
            <a:off x="1247775" y="6884197"/>
            <a:ext cx="15773400" cy="2250281"/>
          </a:xfrm>
        </p:spPr>
        <p:txBody>
          <a:bodyPr/>
          <a:lstStyle>
            <a:lvl1pPr marL="0" indent="0">
              <a:buNone/>
              <a:defRPr sz="3600">
                <a:solidFill>
                  <a:schemeClr val="tx1">
                    <a:tint val="75000"/>
                  </a:schemeClr>
                </a:solidFill>
              </a:defRPr>
            </a:lvl1pPr>
            <a:lvl2pPr marL="685835" indent="0">
              <a:buNone/>
              <a:defRPr sz="3000">
                <a:solidFill>
                  <a:schemeClr val="tx1">
                    <a:tint val="75000"/>
                  </a:schemeClr>
                </a:solidFill>
              </a:defRPr>
            </a:lvl2pPr>
            <a:lvl3pPr marL="1371669" indent="0">
              <a:buNone/>
              <a:defRPr sz="2700">
                <a:solidFill>
                  <a:schemeClr val="tx1">
                    <a:tint val="75000"/>
                  </a:schemeClr>
                </a:solidFill>
              </a:defRPr>
            </a:lvl3pPr>
            <a:lvl4pPr marL="2057504" indent="0">
              <a:buNone/>
              <a:defRPr sz="2400">
                <a:solidFill>
                  <a:schemeClr val="tx1">
                    <a:tint val="75000"/>
                  </a:schemeClr>
                </a:solidFill>
              </a:defRPr>
            </a:lvl4pPr>
            <a:lvl5pPr marL="2743337" indent="0">
              <a:buNone/>
              <a:defRPr sz="2400">
                <a:solidFill>
                  <a:schemeClr val="tx1">
                    <a:tint val="75000"/>
                  </a:schemeClr>
                </a:solidFill>
              </a:defRPr>
            </a:lvl5pPr>
            <a:lvl6pPr marL="3429171" indent="0">
              <a:buNone/>
              <a:defRPr sz="2400">
                <a:solidFill>
                  <a:schemeClr val="tx1">
                    <a:tint val="75000"/>
                  </a:schemeClr>
                </a:solidFill>
              </a:defRPr>
            </a:lvl6pPr>
            <a:lvl7pPr marL="4115006" indent="0">
              <a:buNone/>
              <a:defRPr sz="2400">
                <a:solidFill>
                  <a:schemeClr val="tx1">
                    <a:tint val="75000"/>
                  </a:schemeClr>
                </a:solidFill>
              </a:defRPr>
            </a:lvl7pPr>
            <a:lvl8pPr marL="4800840" indent="0">
              <a:buNone/>
              <a:defRPr sz="2400">
                <a:solidFill>
                  <a:schemeClr val="tx1">
                    <a:tint val="75000"/>
                  </a:schemeClr>
                </a:solidFill>
              </a:defRPr>
            </a:lvl8pPr>
            <a:lvl9pPr marL="5486675"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B7E2F-C944-40D8-83EB-5C48EAB2A471}"/>
              </a:ext>
            </a:extLst>
          </p:cNvPr>
          <p:cNvSpPr>
            <a:spLocks noGrp="1"/>
          </p:cNvSpPr>
          <p:nvPr>
            <p:ph type="dt" sz="half" idx="10"/>
          </p:nvPr>
        </p:nvSpPr>
        <p:spPr/>
        <p:txBody>
          <a:bodyPr/>
          <a:lstStyle/>
          <a:p>
            <a:fld id="{425404F2-BE9A-4460-8815-8F645183555F}" type="datetimeFigureOut">
              <a:rPr lang="en-US" smtClean="0"/>
              <a:pPr/>
              <a:t>5/12/2026</a:t>
            </a:fld>
            <a:endParaRPr lang="en-US"/>
          </a:p>
        </p:txBody>
      </p:sp>
      <p:sp>
        <p:nvSpPr>
          <p:cNvPr id="5" name="Footer Placeholder 4">
            <a:extLst>
              <a:ext uri="{FF2B5EF4-FFF2-40B4-BE49-F238E27FC236}">
                <a16:creationId xmlns:a16="http://schemas.microsoft.com/office/drawing/2014/main" id="{F9A8ECDE-F90F-4A61-9B60-656D21991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8BD20-3BC4-4196-BC3E-86F75FEA8CCE}"/>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250983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51C0-F4C6-49F6-A3CB-86DB654B6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3522D8-B5BA-4362-BF4F-2A1156D82F74}"/>
              </a:ext>
            </a:extLst>
          </p:cNvPr>
          <p:cNvSpPr>
            <a:spLocks noGrp="1"/>
          </p:cNvSpPr>
          <p:nvPr>
            <p:ph sz="half" idx="1"/>
          </p:nvPr>
        </p:nvSpPr>
        <p:spPr>
          <a:xfrm>
            <a:off x="1257300" y="2738439"/>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4B91DB-93E9-4E58-A181-C6041311790B}"/>
              </a:ext>
            </a:extLst>
          </p:cNvPr>
          <p:cNvSpPr>
            <a:spLocks noGrp="1"/>
          </p:cNvSpPr>
          <p:nvPr>
            <p:ph sz="half" idx="2"/>
          </p:nvPr>
        </p:nvSpPr>
        <p:spPr>
          <a:xfrm>
            <a:off x="9258300" y="2738439"/>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735D04-ABD9-4873-A908-B46870F98D64}"/>
              </a:ext>
            </a:extLst>
          </p:cNvPr>
          <p:cNvSpPr>
            <a:spLocks noGrp="1"/>
          </p:cNvSpPr>
          <p:nvPr>
            <p:ph type="dt" sz="half" idx="10"/>
          </p:nvPr>
        </p:nvSpPr>
        <p:spPr/>
        <p:txBody>
          <a:bodyPr/>
          <a:lstStyle/>
          <a:p>
            <a:fld id="{425404F2-BE9A-4460-8815-8F645183555F}" type="datetimeFigureOut">
              <a:rPr lang="en-US" smtClean="0"/>
              <a:pPr/>
              <a:t>5/12/2026</a:t>
            </a:fld>
            <a:endParaRPr lang="en-US"/>
          </a:p>
        </p:txBody>
      </p:sp>
      <p:sp>
        <p:nvSpPr>
          <p:cNvPr id="6" name="Footer Placeholder 5">
            <a:extLst>
              <a:ext uri="{FF2B5EF4-FFF2-40B4-BE49-F238E27FC236}">
                <a16:creationId xmlns:a16="http://schemas.microsoft.com/office/drawing/2014/main" id="{4A5E86CA-48A0-4075-936D-6115FCA6E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D86EE-0064-4C0D-B040-8CB62C712C1A}"/>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0757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3DBD-7125-43DF-9220-2F235944D8FB}"/>
              </a:ext>
            </a:extLst>
          </p:cNvPr>
          <p:cNvSpPr>
            <a:spLocks noGrp="1"/>
          </p:cNvSpPr>
          <p:nvPr>
            <p:ph type="title"/>
          </p:nvPr>
        </p:nvSpPr>
        <p:spPr>
          <a:xfrm>
            <a:off x="1259682" y="547690"/>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E3F876-548A-4398-94C1-175EFAB49170}"/>
              </a:ext>
            </a:extLst>
          </p:cNvPr>
          <p:cNvSpPr>
            <a:spLocks noGrp="1"/>
          </p:cNvSpPr>
          <p:nvPr>
            <p:ph type="body" idx="1"/>
          </p:nvPr>
        </p:nvSpPr>
        <p:spPr>
          <a:xfrm>
            <a:off x="1259684" y="2521745"/>
            <a:ext cx="7736681"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F8437C0-4AC6-4B55-9DAE-DCD134D7C0BE}"/>
              </a:ext>
            </a:extLst>
          </p:cNvPr>
          <p:cNvSpPr>
            <a:spLocks noGrp="1"/>
          </p:cNvSpPr>
          <p:nvPr>
            <p:ph sz="half" idx="2"/>
          </p:nvPr>
        </p:nvSpPr>
        <p:spPr>
          <a:xfrm>
            <a:off x="1259684"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787E0D-09F9-459E-8019-F8385DDC718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7E4FB-EB51-4FAE-A1BA-312828DA5D9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819327-5A71-47E8-9090-B073E43B9AB6}"/>
              </a:ext>
            </a:extLst>
          </p:cNvPr>
          <p:cNvSpPr>
            <a:spLocks noGrp="1"/>
          </p:cNvSpPr>
          <p:nvPr>
            <p:ph type="dt" sz="half" idx="10"/>
          </p:nvPr>
        </p:nvSpPr>
        <p:spPr/>
        <p:txBody>
          <a:bodyPr/>
          <a:lstStyle/>
          <a:p>
            <a:fld id="{425404F2-BE9A-4460-8815-8F645183555F}" type="datetimeFigureOut">
              <a:rPr lang="en-US" smtClean="0"/>
              <a:pPr/>
              <a:t>5/12/2026</a:t>
            </a:fld>
            <a:endParaRPr lang="en-US"/>
          </a:p>
        </p:txBody>
      </p:sp>
      <p:sp>
        <p:nvSpPr>
          <p:cNvPr id="8" name="Footer Placeholder 7">
            <a:extLst>
              <a:ext uri="{FF2B5EF4-FFF2-40B4-BE49-F238E27FC236}">
                <a16:creationId xmlns:a16="http://schemas.microsoft.com/office/drawing/2014/main" id="{698022DB-144C-49C4-A583-AB03D6E533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99397F-47EB-4270-AF24-DD18BDF099C4}"/>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9280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83F0-51C3-45BC-AEC5-69C0D9595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F0F2BD-A499-480D-A4D1-96A14705FAE6}"/>
              </a:ext>
            </a:extLst>
          </p:cNvPr>
          <p:cNvSpPr>
            <a:spLocks noGrp="1"/>
          </p:cNvSpPr>
          <p:nvPr>
            <p:ph type="dt" sz="half" idx="10"/>
          </p:nvPr>
        </p:nvSpPr>
        <p:spPr/>
        <p:txBody>
          <a:bodyPr/>
          <a:lstStyle/>
          <a:p>
            <a:fld id="{425404F2-BE9A-4460-8815-8F645183555F}" type="datetimeFigureOut">
              <a:rPr lang="en-US" smtClean="0"/>
              <a:pPr/>
              <a:t>5/12/2026</a:t>
            </a:fld>
            <a:endParaRPr lang="en-US"/>
          </a:p>
        </p:txBody>
      </p:sp>
      <p:sp>
        <p:nvSpPr>
          <p:cNvPr id="4" name="Footer Placeholder 3">
            <a:extLst>
              <a:ext uri="{FF2B5EF4-FFF2-40B4-BE49-F238E27FC236}">
                <a16:creationId xmlns:a16="http://schemas.microsoft.com/office/drawing/2014/main" id="{9540EBF4-B2C6-4E03-B435-CFF12F9E2F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5E2BCA-B344-4799-88E0-E061FAB14AA7}"/>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998124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13819F-8128-4FD5-9ED8-502D02A3BAEA}"/>
              </a:ext>
            </a:extLst>
          </p:cNvPr>
          <p:cNvSpPr>
            <a:spLocks noGrp="1"/>
          </p:cNvSpPr>
          <p:nvPr>
            <p:ph type="dt" sz="half" idx="10"/>
          </p:nvPr>
        </p:nvSpPr>
        <p:spPr/>
        <p:txBody>
          <a:bodyPr/>
          <a:lstStyle/>
          <a:p>
            <a:fld id="{425404F2-BE9A-4460-8815-8F645183555F}" type="datetimeFigureOut">
              <a:rPr lang="en-US" smtClean="0"/>
              <a:pPr/>
              <a:t>5/12/2026</a:t>
            </a:fld>
            <a:endParaRPr lang="en-US"/>
          </a:p>
        </p:txBody>
      </p:sp>
      <p:sp>
        <p:nvSpPr>
          <p:cNvPr id="3" name="Footer Placeholder 2">
            <a:extLst>
              <a:ext uri="{FF2B5EF4-FFF2-40B4-BE49-F238E27FC236}">
                <a16:creationId xmlns:a16="http://schemas.microsoft.com/office/drawing/2014/main" id="{D1AC5858-ACAD-4D82-9A90-B292AE023F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799513-D9CE-4035-84A6-F6009E45A893}"/>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393276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A568-DD7D-4838-8FAF-6BED31824FC8}"/>
              </a:ext>
            </a:extLst>
          </p:cNvPr>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8AFDDF46-C96E-45B7-97D0-A72B2BE5BEF0}"/>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5A9319-2312-4FEF-B180-380C8BBA1F04}"/>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E0BBD11-2A34-4D60-89C7-87E53D012623}"/>
              </a:ext>
            </a:extLst>
          </p:cNvPr>
          <p:cNvSpPr>
            <a:spLocks noGrp="1"/>
          </p:cNvSpPr>
          <p:nvPr>
            <p:ph type="dt" sz="half" idx="10"/>
          </p:nvPr>
        </p:nvSpPr>
        <p:spPr/>
        <p:txBody>
          <a:bodyPr/>
          <a:lstStyle/>
          <a:p>
            <a:fld id="{425404F2-BE9A-4460-8815-8F645183555F}" type="datetimeFigureOut">
              <a:rPr lang="en-US" smtClean="0"/>
              <a:pPr/>
              <a:t>5/12/2026</a:t>
            </a:fld>
            <a:endParaRPr lang="en-US"/>
          </a:p>
        </p:txBody>
      </p:sp>
      <p:sp>
        <p:nvSpPr>
          <p:cNvPr id="6" name="Footer Placeholder 5">
            <a:extLst>
              <a:ext uri="{FF2B5EF4-FFF2-40B4-BE49-F238E27FC236}">
                <a16:creationId xmlns:a16="http://schemas.microsoft.com/office/drawing/2014/main" id="{EB68221E-36A0-4C48-A7DC-4A5754F68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89918-86C5-4676-8836-16017BA203D6}"/>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94014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850F-B0E9-4138-8991-2B0896EDE97B}"/>
              </a:ext>
            </a:extLst>
          </p:cNvPr>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41F689C-4026-4B52-9DD2-AD810B82707F}"/>
              </a:ext>
            </a:extLst>
          </p:cNvPr>
          <p:cNvSpPr>
            <a:spLocks noGrp="1"/>
          </p:cNvSpPr>
          <p:nvPr>
            <p:ph type="pic" idx="1"/>
          </p:nvPr>
        </p:nvSpPr>
        <p:spPr>
          <a:xfrm>
            <a:off x="7774782" y="1481140"/>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a:extLst>
              <a:ext uri="{FF2B5EF4-FFF2-40B4-BE49-F238E27FC236}">
                <a16:creationId xmlns:a16="http://schemas.microsoft.com/office/drawing/2014/main" id="{9A5F59C5-CA2D-49B6-B2C9-70357659EF79}"/>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0E85454-1A63-415B-BFD3-9ACA0D95DED2}"/>
              </a:ext>
            </a:extLst>
          </p:cNvPr>
          <p:cNvSpPr>
            <a:spLocks noGrp="1"/>
          </p:cNvSpPr>
          <p:nvPr>
            <p:ph type="dt" sz="half" idx="10"/>
          </p:nvPr>
        </p:nvSpPr>
        <p:spPr/>
        <p:txBody>
          <a:bodyPr/>
          <a:lstStyle/>
          <a:p>
            <a:fld id="{425404F2-BE9A-4460-8815-8F645183555F}" type="datetimeFigureOut">
              <a:rPr lang="en-US" smtClean="0"/>
              <a:pPr/>
              <a:t>5/12/2026</a:t>
            </a:fld>
            <a:endParaRPr lang="en-US"/>
          </a:p>
        </p:txBody>
      </p:sp>
      <p:sp>
        <p:nvSpPr>
          <p:cNvPr id="6" name="Footer Placeholder 5">
            <a:extLst>
              <a:ext uri="{FF2B5EF4-FFF2-40B4-BE49-F238E27FC236}">
                <a16:creationId xmlns:a16="http://schemas.microsoft.com/office/drawing/2014/main" id="{488D6768-026C-4422-A47E-6B5616C66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929BE6-A5C4-455C-8725-291EFC9EB1F4}"/>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14543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9E1C-B272-46ED-9631-47BCB98B4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8B86B0-EC0D-4E4B-A218-7FD65D4861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62751-FBAF-458F-A2AF-2539F530F432}"/>
              </a:ext>
            </a:extLst>
          </p:cNvPr>
          <p:cNvSpPr>
            <a:spLocks noGrp="1"/>
          </p:cNvSpPr>
          <p:nvPr>
            <p:ph type="dt" sz="half" idx="10"/>
          </p:nvPr>
        </p:nvSpPr>
        <p:spPr/>
        <p:txBody>
          <a:bodyPr/>
          <a:lstStyle/>
          <a:p>
            <a:fld id="{425404F2-BE9A-4460-8815-8F645183555F}" type="datetimeFigureOut">
              <a:rPr lang="en-US" smtClean="0"/>
              <a:pPr/>
              <a:t>5/12/2026</a:t>
            </a:fld>
            <a:endParaRPr lang="en-US"/>
          </a:p>
        </p:txBody>
      </p:sp>
      <p:sp>
        <p:nvSpPr>
          <p:cNvPr id="5" name="Footer Placeholder 4">
            <a:extLst>
              <a:ext uri="{FF2B5EF4-FFF2-40B4-BE49-F238E27FC236}">
                <a16:creationId xmlns:a16="http://schemas.microsoft.com/office/drawing/2014/main" id="{0CF320BA-081B-4378-8B24-831793570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FF6D6-B3FA-49F2-B6D7-E8570F66F820}"/>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16189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D64E15-70FE-4941-9137-756BEC17756A}"/>
              </a:ext>
            </a:extLst>
          </p:cNvPr>
          <p:cNvSpPr>
            <a:spLocks noGrp="1"/>
          </p:cNvSpPr>
          <p:nvPr>
            <p:ph type="title" orient="vert"/>
          </p:nvPr>
        </p:nvSpPr>
        <p:spPr>
          <a:xfrm>
            <a:off x="13087350" y="547689"/>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9119CE-47D1-4BFF-9D6D-118CA6BA288C}"/>
              </a:ext>
            </a:extLst>
          </p:cNvPr>
          <p:cNvSpPr>
            <a:spLocks noGrp="1"/>
          </p:cNvSpPr>
          <p:nvPr>
            <p:ph type="body" orient="vert" idx="1"/>
          </p:nvPr>
        </p:nvSpPr>
        <p:spPr>
          <a:xfrm>
            <a:off x="1257300" y="547689"/>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EEB16-FE39-4BAA-B559-BCAE10B7521A}"/>
              </a:ext>
            </a:extLst>
          </p:cNvPr>
          <p:cNvSpPr>
            <a:spLocks noGrp="1"/>
          </p:cNvSpPr>
          <p:nvPr>
            <p:ph type="dt" sz="half" idx="10"/>
          </p:nvPr>
        </p:nvSpPr>
        <p:spPr/>
        <p:txBody>
          <a:bodyPr/>
          <a:lstStyle/>
          <a:p>
            <a:fld id="{425404F2-BE9A-4460-8815-8F645183555F}" type="datetimeFigureOut">
              <a:rPr lang="en-US" smtClean="0"/>
              <a:pPr/>
              <a:t>5/12/2026</a:t>
            </a:fld>
            <a:endParaRPr lang="en-US"/>
          </a:p>
        </p:txBody>
      </p:sp>
      <p:sp>
        <p:nvSpPr>
          <p:cNvPr id="5" name="Footer Placeholder 4">
            <a:extLst>
              <a:ext uri="{FF2B5EF4-FFF2-40B4-BE49-F238E27FC236}">
                <a16:creationId xmlns:a16="http://schemas.microsoft.com/office/drawing/2014/main" id="{E58A3993-4B0E-4831-8CF4-213E25C4E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3B0AE-E927-42C9-9E70-F4B58834D17E}"/>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09392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0072922-33C4-4B41-B07E-A2C165941FC0}"/>
              </a:ext>
            </a:extLst>
          </p:cNvPr>
          <p:cNvSpPr>
            <a:spLocks/>
          </p:cNvSpPr>
          <p:nvPr userDrawn="1"/>
        </p:nvSpPr>
        <p:spPr bwMode="auto">
          <a:xfrm>
            <a:off x="2" y="-5907"/>
            <a:ext cx="18287999" cy="10293717"/>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137160" tIns="68580" rIns="137160" bIns="68580" numCol="1" anchor="t" anchorCtr="0" compatLnSpc="1">
            <a:prstTxWarp prst="textNoShape">
              <a:avLst/>
            </a:prstTxWarp>
            <a:noAutofit/>
          </a:bodyPr>
          <a:lstStyle/>
          <a:p>
            <a:endParaRPr lang="en-IN" sz="3600"/>
          </a:p>
        </p:txBody>
      </p:sp>
      <p:sp>
        <p:nvSpPr>
          <p:cNvPr id="4" name="Date Placeholder 3"/>
          <p:cNvSpPr>
            <a:spLocks noGrp="1"/>
          </p:cNvSpPr>
          <p:nvPr>
            <p:ph type="dt" sz="half" idx="10"/>
          </p:nvPr>
        </p:nvSpPr>
        <p:spPr/>
        <p:txBody>
          <a:bodyPr/>
          <a:lstStyle/>
          <a:p>
            <a:fld id="{425404F2-BE9A-4460-8815-8F645183555F}"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id="{9C6F62FE-A218-4FF4-BF4B-A352B0436A5A}"/>
              </a:ext>
            </a:extLst>
          </p:cNvPr>
          <p:cNvSpPr>
            <a:spLocks noGrp="1"/>
          </p:cNvSpPr>
          <p:nvPr>
            <p:ph type="title"/>
          </p:nvPr>
        </p:nvSpPr>
        <p:spPr>
          <a:xfrm>
            <a:off x="914402" y="411962"/>
            <a:ext cx="16459202" cy="1066622"/>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181EF826-198D-4368-A76F-9E1DBEF4FFBE}"/>
              </a:ext>
            </a:extLst>
          </p:cNvPr>
          <p:cNvSpPr/>
          <p:nvPr userDrawn="1"/>
        </p:nvSpPr>
        <p:spPr>
          <a:xfrm>
            <a:off x="2" y="401132"/>
            <a:ext cx="500789" cy="1099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a:p>
        </p:txBody>
      </p:sp>
      <p:sp>
        <p:nvSpPr>
          <p:cNvPr id="10" name="Text Placeholder 9">
            <a:extLst>
              <a:ext uri="{FF2B5EF4-FFF2-40B4-BE49-F238E27FC236}">
                <a16:creationId xmlns:a16="http://schemas.microsoft.com/office/drawing/2014/main" id="{77DFC7F0-CE29-402B-AD65-76FC395728EE}"/>
              </a:ext>
            </a:extLst>
          </p:cNvPr>
          <p:cNvSpPr>
            <a:spLocks noGrp="1"/>
          </p:cNvSpPr>
          <p:nvPr>
            <p:ph type="body" sz="quarter" idx="13"/>
          </p:nvPr>
        </p:nvSpPr>
        <p:spPr>
          <a:xfrm>
            <a:off x="914640" y="1456415"/>
            <a:ext cx="16458723" cy="618977"/>
          </a:xfrm>
        </p:spPr>
        <p:txBody>
          <a:bodyPr lIns="0" rIns="0">
            <a:normAutofit/>
          </a:bodyPr>
          <a:lstStyle>
            <a:lvl1pPr marL="0" indent="0">
              <a:buFontTx/>
              <a:buNone/>
              <a:defRPr sz="2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914286" indent="0">
              <a:buFontTx/>
              <a:buNone/>
              <a:defRPr/>
            </a:lvl2pPr>
            <a:lvl3pPr marL="1828571" indent="0">
              <a:buFontTx/>
              <a:buNone/>
              <a:defRPr/>
            </a:lvl3pPr>
            <a:lvl4pPr marL="2742857" indent="0">
              <a:buFontTx/>
              <a:buNone/>
              <a:defRPr/>
            </a:lvl4pPr>
            <a:lvl5pPr marL="3657143" indent="0">
              <a:buFontTx/>
              <a:buNone/>
              <a:defRPr/>
            </a:lvl5pPr>
          </a:lstStyle>
          <a:p>
            <a:pPr lvl="0"/>
            <a:r>
              <a:rPr lang="en-US"/>
              <a:t>Edit Master text styles</a:t>
            </a:r>
            <a:endParaRPr lang="en-IN"/>
          </a:p>
        </p:txBody>
      </p:sp>
    </p:spTree>
    <p:extLst>
      <p:ext uri="{BB962C8B-B14F-4D97-AF65-F5344CB8AC3E}">
        <p14:creationId xmlns:p14="http://schemas.microsoft.com/office/powerpoint/2010/main" val="4023732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010" y="4305956"/>
            <a:ext cx="8898335" cy="1066622"/>
          </a:xfrm>
        </p:spPr>
        <p:txBody>
          <a:bodyPr>
            <a:normAutofit/>
          </a:bodyPr>
          <a:lstStyle>
            <a:lvl1pPr algn="ctr">
              <a:defRPr sz="54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930244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2" y="9367903"/>
            <a:ext cx="18288000" cy="917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6" name="TextBox 5"/>
          <p:cNvSpPr txBox="1"/>
          <p:nvPr userDrawn="1"/>
        </p:nvSpPr>
        <p:spPr>
          <a:xfrm>
            <a:off x="14160983" y="9630626"/>
            <a:ext cx="2478179" cy="346249"/>
          </a:xfrm>
          <a:prstGeom prst="rect">
            <a:avLst/>
          </a:prstGeom>
          <a:noFill/>
        </p:spPr>
        <p:txBody>
          <a:bodyPr wrap="none" rtlCol="0">
            <a:spAutoFit/>
          </a:bodyPr>
          <a:lstStyle/>
          <a:p>
            <a:r>
              <a:rPr lang="en-US" sz="1650" b="1">
                <a:solidFill>
                  <a:schemeClr val="bg1"/>
                </a:solidFill>
                <a:ea typeface="Open Sans" panose="020B0606030504020204" pitchFamily="34" charset="0"/>
                <a:cs typeface="Open Sans" panose="020B0606030504020204" pitchFamily="34" charset="0"/>
              </a:rPr>
              <a:t>This is a Presentation Title</a:t>
            </a:r>
          </a:p>
        </p:txBody>
      </p:sp>
      <p:grpSp>
        <p:nvGrpSpPr>
          <p:cNvPr id="7" name="Group 6"/>
          <p:cNvGrpSpPr/>
          <p:nvPr userDrawn="1"/>
        </p:nvGrpSpPr>
        <p:grpSpPr>
          <a:xfrm>
            <a:off x="16732305" y="9660957"/>
            <a:ext cx="336123" cy="331647"/>
            <a:chOff x="4328868" y="5502988"/>
            <a:chExt cx="500307" cy="493774"/>
          </a:xfrm>
          <a:solidFill>
            <a:schemeClr val="bg1"/>
          </a:solidFill>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3599"/>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3599"/>
            </a:p>
          </p:txBody>
        </p:sp>
      </p:grpSp>
      <p:grpSp>
        <p:nvGrpSpPr>
          <p:cNvPr id="10" name="Group 9"/>
          <p:cNvGrpSpPr/>
          <p:nvPr userDrawn="1"/>
        </p:nvGrpSpPr>
        <p:grpSpPr>
          <a:xfrm flipH="1">
            <a:off x="17469261" y="9660957"/>
            <a:ext cx="336123" cy="331647"/>
            <a:chOff x="4328868" y="5502988"/>
            <a:chExt cx="500307" cy="493774"/>
          </a:xfrm>
          <a:solidFill>
            <a:schemeClr val="bg1"/>
          </a:solidFill>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3599"/>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3599"/>
            </a:p>
          </p:txBody>
        </p:sp>
      </p:grpSp>
      <p:sp>
        <p:nvSpPr>
          <p:cNvPr id="17" name="Slide Number Placeholder 16"/>
          <p:cNvSpPr>
            <a:spLocks noGrp="1"/>
          </p:cNvSpPr>
          <p:nvPr>
            <p:ph type="sldNum" sz="quarter" idx="12"/>
          </p:nvPr>
        </p:nvSpPr>
        <p:spPr>
          <a:xfrm>
            <a:off x="16804097" y="9485661"/>
            <a:ext cx="736958" cy="630672"/>
          </a:xfrm>
        </p:spPr>
        <p:txBody>
          <a:bodyPr/>
          <a:lstStyle>
            <a:lvl1pPr>
              <a:defRPr sz="1650">
                <a:solidFill>
                  <a:schemeClr val="bg1"/>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5582828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6E16425B-2A42-409E-BD07-64554C49ED28}"/>
              </a:ext>
            </a:extLst>
          </p:cNvPr>
          <p:cNvSpPr>
            <a:spLocks noGrp="1"/>
          </p:cNvSpPr>
          <p:nvPr>
            <p:ph type="pic" sz="quarter" idx="13"/>
          </p:nvPr>
        </p:nvSpPr>
        <p:spPr>
          <a:xfrm>
            <a:off x="2" y="0"/>
            <a:ext cx="18288000" cy="10287000"/>
          </a:xfrm>
        </p:spPr>
        <p:txBody>
          <a:bodyPr anchor="ctr"/>
          <a:lstStyle>
            <a:lvl1pPr marL="0" indent="0" algn="ctr">
              <a:buFontTx/>
              <a:buNone/>
              <a:defRPr/>
            </a:lvl1pPr>
          </a:lstStyle>
          <a:p>
            <a:endParaRPr lang="en-IN"/>
          </a:p>
        </p:txBody>
      </p:sp>
      <p:sp>
        <p:nvSpPr>
          <p:cNvPr id="2" name="Title 1"/>
          <p:cNvSpPr>
            <a:spLocks noGrp="1"/>
          </p:cNvSpPr>
          <p:nvPr>
            <p:ph type="ctrTitle"/>
          </p:nvPr>
        </p:nvSpPr>
        <p:spPr>
          <a:xfrm>
            <a:off x="5638802" y="5918399"/>
            <a:ext cx="11734800" cy="2070714"/>
          </a:xfrm>
        </p:spPr>
        <p:txBody>
          <a:bodyPr lIns="0" rIns="0" anchor="b">
            <a:noAutofit/>
          </a:bodyPr>
          <a:lstStyle>
            <a:lvl1pPr algn="r">
              <a:defRPr lang="en-US" sz="120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8711838" y="8477474"/>
            <a:ext cx="8661762" cy="660582"/>
          </a:xfrm>
        </p:spPr>
        <p:txBody>
          <a:bodyPr lIns="0" rIns="0">
            <a:normAutofit/>
          </a:bodyPr>
          <a:lstStyle>
            <a:lvl1pPr marL="0" indent="0" algn="r">
              <a:buNone/>
              <a:defRPr lang="en-US" sz="36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247" indent="0" algn="ctr">
              <a:buNone/>
              <a:defRPr>
                <a:solidFill>
                  <a:schemeClr val="tx1">
                    <a:tint val="75000"/>
                  </a:schemeClr>
                </a:solidFill>
              </a:defRPr>
            </a:lvl2pPr>
            <a:lvl3pPr marL="1828496" indent="0" algn="ctr">
              <a:buNone/>
              <a:defRPr>
                <a:solidFill>
                  <a:schemeClr val="tx1">
                    <a:tint val="75000"/>
                  </a:schemeClr>
                </a:solidFill>
              </a:defRPr>
            </a:lvl3pPr>
            <a:lvl4pPr marL="2742743" indent="0" algn="ctr">
              <a:buNone/>
              <a:defRPr>
                <a:solidFill>
                  <a:schemeClr val="tx1">
                    <a:tint val="75000"/>
                  </a:schemeClr>
                </a:solidFill>
              </a:defRPr>
            </a:lvl4pPr>
            <a:lvl5pPr marL="3656991" indent="0" algn="ctr">
              <a:buNone/>
              <a:defRPr>
                <a:solidFill>
                  <a:schemeClr val="tx1">
                    <a:tint val="75000"/>
                  </a:schemeClr>
                </a:solidFill>
              </a:defRPr>
            </a:lvl5pPr>
            <a:lvl6pPr marL="4571238" indent="0" algn="ctr">
              <a:buNone/>
              <a:defRPr>
                <a:solidFill>
                  <a:schemeClr val="tx1">
                    <a:tint val="75000"/>
                  </a:schemeClr>
                </a:solidFill>
              </a:defRPr>
            </a:lvl6pPr>
            <a:lvl7pPr marL="5485487" indent="0" algn="ctr">
              <a:buNone/>
              <a:defRPr>
                <a:solidFill>
                  <a:schemeClr val="tx1">
                    <a:tint val="75000"/>
                  </a:schemeClr>
                </a:solidFill>
              </a:defRPr>
            </a:lvl7pPr>
            <a:lvl8pPr marL="6399734" indent="0" algn="ctr">
              <a:buNone/>
              <a:defRPr>
                <a:solidFill>
                  <a:schemeClr val="tx1">
                    <a:tint val="75000"/>
                  </a:schemeClr>
                </a:solidFill>
              </a:defRPr>
            </a:lvl8pPr>
            <a:lvl9pPr marL="73139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12" name="Picture Placeholder 11">
            <a:extLst>
              <a:ext uri="{FF2B5EF4-FFF2-40B4-BE49-F238E27FC236}">
                <a16:creationId xmlns:a16="http://schemas.microsoft.com/office/drawing/2014/main" id="{A44978E7-8DCC-4370-A827-019C0A465DB1}"/>
              </a:ext>
            </a:extLst>
          </p:cNvPr>
          <p:cNvSpPr>
            <a:spLocks noGrp="1"/>
          </p:cNvSpPr>
          <p:nvPr>
            <p:ph type="pic" sz="quarter" idx="14"/>
          </p:nvPr>
        </p:nvSpPr>
        <p:spPr>
          <a:xfrm>
            <a:off x="245334" y="2315588"/>
            <a:ext cx="6003066" cy="5987832"/>
          </a:xfrm>
          <a:custGeom>
            <a:avLst/>
            <a:gdLst>
              <a:gd name="connsiteX0" fmla="*/ 1741488 w 3484563"/>
              <a:gd name="connsiteY0" fmla="*/ 0 h 3476625"/>
              <a:gd name="connsiteX1" fmla="*/ 3484563 w 3484563"/>
              <a:gd name="connsiteY1" fmla="*/ 1738313 h 3476625"/>
              <a:gd name="connsiteX2" fmla="*/ 1741488 w 3484563"/>
              <a:gd name="connsiteY2" fmla="*/ 3476625 h 3476625"/>
              <a:gd name="connsiteX3" fmla="*/ 0 w 3484563"/>
              <a:gd name="connsiteY3" fmla="*/ 1738313 h 3476625"/>
            </a:gdLst>
            <a:ahLst/>
            <a:cxnLst>
              <a:cxn ang="0">
                <a:pos x="connsiteX0" y="connsiteY0"/>
              </a:cxn>
              <a:cxn ang="0">
                <a:pos x="connsiteX1" y="connsiteY1"/>
              </a:cxn>
              <a:cxn ang="0">
                <a:pos x="connsiteX2" y="connsiteY2"/>
              </a:cxn>
              <a:cxn ang="0">
                <a:pos x="connsiteX3" y="connsiteY3"/>
              </a:cxn>
            </a:cxnLst>
            <a:rect l="l" t="t" r="r" b="b"/>
            <a:pathLst>
              <a:path w="3484563" h="3476625">
                <a:moveTo>
                  <a:pt x="1741488" y="0"/>
                </a:moveTo>
                <a:lnTo>
                  <a:pt x="3484563" y="1738313"/>
                </a:lnTo>
                <a:lnTo>
                  <a:pt x="1741488" y="3476625"/>
                </a:lnTo>
                <a:lnTo>
                  <a:pt x="0" y="1738313"/>
                </a:lnTo>
                <a:close/>
              </a:path>
            </a:pathLst>
          </a:custGeom>
          <a:solidFill>
            <a:schemeClr val="accent3"/>
          </a:solidFill>
        </p:spPr>
        <p:txBody>
          <a:bodyPr wrap="square" anchor="ctr">
            <a:noAutofit/>
          </a:bodyPr>
          <a:lstStyle>
            <a:lvl1pPr marL="0" indent="0" algn="ctr">
              <a:buFontTx/>
              <a:buNone/>
              <a:defRPr sz="4200">
                <a:solidFill>
                  <a:schemeClr val="bg1"/>
                </a:solidFill>
              </a:defRPr>
            </a:lvl1pPr>
          </a:lstStyle>
          <a:p>
            <a:endParaRPr lang="en-IN"/>
          </a:p>
        </p:txBody>
      </p:sp>
    </p:spTree>
    <p:extLst>
      <p:ext uri="{BB962C8B-B14F-4D97-AF65-F5344CB8AC3E}">
        <p14:creationId xmlns:p14="http://schemas.microsoft.com/office/powerpoint/2010/main" val="392926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B2A66-E18A-4DDB-B749-45DB793382B6}"/>
              </a:ext>
            </a:extLst>
          </p:cNvPr>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ED65D6-D840-4878-A9ED-E518E8E230B0}"/>
              </a:ext>
            </a:extLst>
          </p:cNvPr>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D7DB0-4BB3-4B9D-BF19-EED879C40160}"/>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25404F2-BE9A-4460-8815-8F645183555F}" type="datetimeFigureOut">
              <a:rPr lang="en-US" smtClean="0"/>
              <a:pPr/>
              <a:t>5/12/2026</a:t>
            </a:fld>
            <a:endParaRPr lang="en-US"/>
          </a:p>
        </p:txBody>
      </p:sp>
      <p:sp>
        <p:nvSpPr>
          <p:cNvPr id="5" name="Footer Placeholder 4">
            <a:extLst>
              <a:ext uri="{FF2B5EF4-FFF2-40B4-BE49-F238E27FC236}">
                <a16:creationId xmlns:a16="http://schemas.microsoft.com/office/drawing/2014/main" id="{807352F2-FD07-4E99-A210-F158106089A4}"/>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55CD09-E2A2-4ED7-A1CB-A9FDE5D437A6}"/>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4142116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1371669" rtl="0" eaLnBrk="1" latinLnBrk="0" hangingPunct="1">
        <a:lnSpc>
          <a:spcPct val="90000"/>
        </a:lnSpc>
        <a:spcBef>
          <a:spcPct val="0"/>
        </a:spcBef>
        <a:buNone/>
        <a:defRPr sz="6600" b="0" i="0" u="none"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b="0" i="0" u="none"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mailto:techthrive@ttu.edu" TargetMode="External"/><Relationship Id="rId5" Type="http://schemas.openxmlformats.org/officeDocument/2006/relationships/hyperlink" Target="mailto:parent@ttu.edu"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955E84-8997-B8BF-4D60-1755BA30F4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441026A0-F144-A90F-9A29-857B7CF1D94D}"/>
              </a:ext>
            </a:extLst>
          </p:cNvPr>
          <p:cNvSpPr>
            <a:spLocks noGrp="1"/>
          </p:cNvSpPr>
          <p:nvPr>
            <p:ph type="ctrTitle"/>
          </p:nvPr>
        </p:nvSpPr>
        <p:spPr>
          <a:xfrm>
            <a:off x="2533650" y="4740275"/>
            <a:ext cx="13220700" cy="1470025"/>
          </a:xfrm>
        </p:spPr>
        <p:txBody>
          <a:bodyPr>
            <a:noAutofit/>
          </a:bodyPr>
          <a:lstStyle/>
          <a:p>
            <a:r>
              <a:rPr lang="en-US" sz="7200" b="1" dirty="0">
                <a:solidFill>
                  <a:schemeClr val="bg1"/>
                </a:solidFill>
                <a:effectLst/>
              </a:rPr>
              <a:t>CARS 2310: Thriving at Texas Tech</a:t>
            </a:r>
            <a:endParaRPr lang="en-US" sz="7200" dirty="0">
              <a:solidFill>
                <a:schemeClr val="bg1"/>
              </a:solidFill>
              <a:effectLst/>
            </a:endParaRPr>
          </a:p>
        </p:txBody>
      </p:sp>
      <p:sp>
        <p:nvSpPr>
          <p:cNvPr id="3" name="Subtitle 2">
            <a:extLst>
              <a:ext uri="{FF2B5EF4-FFF2-40B4-BE49-F238E27FC236}">
                <a16:creationId xmlns:a16="http://schemas.microsoft.com/office/drawing/2014/main" id="{54BE7871-3A2F-50F8-1B73-108DC4633CB3}"/>
              </a:ext>
            </a:extLst>
          </p:cNvPr>
          <p:cNvSpPr>
            <a:spLocks noGrp="1"/>
          </p:cNvSpPr>
          <p:nvPr>
            <p:ph type="subTitle" idx="1"/>
          </p:nvPr>
        </p:nvSpPr>
        <p:spPr>
          <a:xfrm>
            <a:off x="3695700" y="7429500"/>
            <a:ext cx="10896600" cy="1752600"/>
          </a:xfrm>
        </p:spPr>
        <p:txBody>
          <a:bodyPr/>
          <a:lstStyle/>
          <a:p>
            <a:r>
              <a:rPr lang="en-US" dirty="0">
                <a:solidFill>
                  <a:schemeClr val="bg1">
                    <a:lumMod val="95000"/>
                  </a:schemeClr>
                </a:solidFill>
              </a:rPr>
              <a:t>Morgan Chavez-Brannon| Parent &amp; Family Relations</a:t>
            </a:r>
          </a:p>
          <a:p>
            <a:r>
              <a:rPr lang="en-US" dirty="0">
                <a:solidFill>
                  <a:schemeClr val="bg1">
                    <a:lumMod val="95000"/>
                  </a:schemeClr>
                </a:solidFill>
              </a:rPr>
              <a:t>Dr. Jaclyn Cravens Pickens | Associate Professor</a:t>
            </a:r>
          </a:p>
          <a:p>
            <a:r>
              <a:rPr lang="en-US" dirty="0">
                <a:solidFill>
                  <a:schemeClr val="bg1">
                    <a:lumMod val="95000"/>
                  </a:schemeClr>
                </a:solidFill>
              </a:rPr>
              <a:t>Dr. Iliana Anaya | Professor of Practice</a:t>
            </a:r>
          </a:p>
        </p:txBody>
      </p:sp>
    </p:spTree>
    <p:extLst>
      <p:ext uri="{BB962C8B-B14F-4D97-AF65-F5344CB8AC3E}">
        <p14:creationId xmlns:p14="http://schemas.microsoft.com/office/powerpoint/2010/main" val="345747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53614-A877-A5E7-5834-2D98E3F53C9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83A3CB-B802-BE10-9760-1D8AE8B2BFF6}"/>
              </a:ext>
              <a:ext uri="{C183D7F6-B498-43B3-948B-1728B52AA6E4}">
                <adec:decorative xmlns:adec="http://schemas.microsoft.com/office/drawing/2017/decorative" val="1"/>
              </a:ext>
            </a:extLst>
          </p:cNvPr>
          <p:cNvSpPr/>
          <p:nvPr/>
        </p:nvSpPr>
        <p:spPr>
          <a:xfrm rot="-5400000">
            <a:off x="8461570" y="7006314"/>
            <a:ext cx="18218909" cy="1433952"/>
          </a:xfrm>
          <a:custGeom>
            <a:avLst/>
            <a:gdLst/>
            <a:ahLst/>
            <a:cxnLst/>
            <a:rect l="l" t="t" r="r" b="b"/>
            <a:pathLst>
              <a:path w="18218909" h="1433952">
                <a:moveTo>
                  <a:pt x="0" y="0"/>
                </a:moveTo>
                <a:lnTo>
                  <a:pt x="18218909" y="0"/>
                </a:lnTo>
                <a:lnTo>
                  <a:pt x="18218909" y="1433952"/>
                </a:lnTo>
                <a:lnTo>
                  <a:pt x="0" y="1433952"/>
                </a:lnTo>
                <a:lnTo>
                  <a:pt x="0" y="0"/>
                </a:lnTo>
                <a:close/>
              </a:path>
            </a:pathLst>
          </a:custGeom>
          <a:blipFill>
            <a:blip r:embed="rId3"/>
            <a:stretch>
              <a:fillRect t="-57528" r="-171" b="-57526"/>
            </a:stretch>
          </a:blipFill>
        </p:spPr>
        <p:txBody>
          <a:bodyPr/>
          <a:lstStyle/>
          <a:p>
            <a:endParaRPr lang="en-US"/>
          </a:p>
        </p:txBody>
      </p:sp>
      <p:sp>
        <p:nvSpPr>
          <p:cNvPr id="5" name="TextBox 5">
            <a:extLst>
              <a:ext uri="{FF2B5EF4-FFF2-40B4-BE49-F238E27FC236}">
                <a16:creationId xmlns:a16="http://schemas.microsoft.com/office/drawing/2014/main" id="{2653CCA7-6246-0A73-1528-D4084E8A46FA}"/>
              </a:ext>
            </a:extLst>
          </p:cNvPr>
          <p:cNvSpPr txBox="1">
            <a:spLocks noGrp="1"/>
          </p:cNvSpPr>
          <p:nvPr>
            <p:ph type="title" idx="4294967295"/>
          </p:nvPr>
        </p:nvSpPr>
        <p:spPr>
          <a:xfrm>
            <a:off x="9065132" y="1253821"/>
            <a:ext cx="7382863" cy="7694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019"/>
              </a:lnSpc>
              <a:spcBef>
                <a:spcPct val="0"/>
              </a:spcBef>
              <a:spcAft>
                <a:spcPts val="0"/>
              </a:spcAft>
              <a:buClrTx/>
              <a:buSzTx/>
              <a:buFontTx/>
              <a:buNone/>
              <a:tabLst/>
              <a:defRPr/>
            </a:pPr>
            <a:r>
              <a:rPr kumimoji="0" lang="en-US" sz="540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rPr>
              <a:t>Mindful</a:t>
            </a:r>
            <a:r>
              <a:rPr kumimoji="0" lang="en-US" sz="425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rPr>
              <a:t> </a:t>
            </a:r>
            <a:r>
              <a:rPr kumimoji="0" lang="en-US" sz="540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rPr>
              <a:t>Matador</a:t>
            </a:r>
          </a:p>
        </p:txBody>
      </p:sp>
      <p:sp>
        <p:nvSpPr>
          <p:cNvPr id="6" name="Freeform 6">
            <a:extLst>
              <a:ext uri="{FF2B5EF4-FFF2-40B4-BE49-F238E27FC236}">
                <a16:creationId xmlns:a16="http://schemas.microsoft.com/office/drawing/2014/main" id="{49A85860-702F-0703-AC90-4427F31F6BB6}"/>
              </a:ext>
              <a:ext uri="{C183D7F6-B498-43B3-948B-1728B52AA6E4}">
                <adec:decorative xmlns:adec="http://schemas.microsoft.com/office/drawing/2017/decorative" val="1"/>
              </a:ext>
            </a:extLst>
          </p:cNvPr>
          <p:cNvSpPr/>
          <p:nvPr/>
        </p:nvSpPr>
        <p:spPr>
          <a:xfrm>
            <a:off x="7620118" y="9448800"/>
            <a:ext cx="3764169" cy="839410"/>
          </a:xfrm>
          <a:custGeom>
            <a:avLst/>
            <a:gdLst/>
            <a:ahLst/>
            <a:cxnLst/>
            <a:rect l="l" t="t" r="r" b="b"/>
            <a:pathLst>
              <a:path w="3764169" h="839410">
                <a:moveTo>
                  <a:pt x="0" y="0"/>
                </a:moveTo>
                <a:lnTo>
                  <a:pt x="3764170" y="0"/>
                </a:lnTo>
                <a:lnTo>
                  <a:pt x="3764170" y="839410"/>
                </a:lnTo>
                <a:lnTo>
                  <a:pt x="0" y="839410"/>
                </a:lnTo>
                <a:lnTo>
                  <a:pt x="0" y="0"/>
                </a:lnTo>
                <a:close/>
              </a:path>
            </a:pathLst>
          </a:custGeom>
          <a:blipFill>
            <a:blip r:embed="rId4"/>
            <a:stretch>
              <a:fillRect/>
            </a:stretch>
          </a:blipFill>
        </p:spPr>
        <p:txBody>
          <a:bodyPr/>
          <a:lstStyle/>
          <a:p>
            <a:endParaRPr lang="en-US"/>
          </a:p>
        </p:txBody>
      </p:sp>
      <p:sp>
        <p:nvSpPr>
          <p:cNvPr id="8" name="TextBox 2">
            <a:extLst>
              <a:ext uri="{FF2B5EF4-FFF2-40B4-BE49-F238E27FC236}">
                <a16:creationId xmlns:a16="http://schemas.microsoft.com/office/drawing/2014/main" id="{4670FFEF-9409-5467-8328-392C2A33E846}"/>
              </a:ext>
            </a:extLst>
          </p:cNvPr>
          <p:cNvSpPr txBox="1"/>
          <p:nvPr/>
        </p:nvSpPr>
        <p:spPr>
          <a:xfrm>
            <a:off x="8135270" y="3446684"/>
            <a:ext cx="8319901" cy="4404924"/>
          </a:xfrm>
          <a:prstGeom prst="rect">
            <a:avLst/>
          </a:prstGeom>
        </p:spPr>
        <p:txBody>
          <a:bodyPr wrap="square" lIns="0" tIns="0" rIns="0" bIns="0" rtlCol="0" anchor="t">
            <a:spAutoFit/>
          </a:bodyPr>
          <a:lstStyle/>
          <a:p>
            <a:pPr marL="571500" indent="-571500">
              <a:lnSpc>
                <a:spcPct val="90000"/>
              </a:lnSpc>
              <a:spcAft>
                <a:spcPts val="600"/>
              </a:spcAft>
              <a:buFont typeface="Arial,Sans-Serif"/>
              <a:buChar char="•"/>
            </a:pPr>
            <a:r>
              <a:rPr lang="en-US" sz="4000" spc="64" dirty="0">
                <a:solidFill>
                  <a:srgbClr val="000000"/>
                </a:solidFill>
                <a:latin typeface="Open Sans Condensed Bold"/>
                <a:ea typeface="Open Sans Condensed Bold"/>
                <a:cs typeface="Open Sans Condensed Bold"/>
                <a:sym typeface="Open Sans Condensed Bold"/>
              </a:rPr>
              <a:t>Graduation Regalia</a:t>
            </a:r>
            <a:endParaRPr lang="en-US" sz="4000" spc="64" dirty="0">
              <a:latin typeface="Open Sans Condensed Bold"/>
              <a:ea typeface="Open Sans Condensed Bold"/>
              <a:cs typeface="Open Sans Condensed Bold"/>
            </a:endParaRPr>
          </a:p>
          <a:p>
            <a:pPr>
              <a:lnSpc>
                <a:spcPct val="90000"/>
              </a:lnSpc>
              <a:spcAft>
                <a:spcPts val="600"/>
              </a:spcAft>
            </a:pPr>
            <a:endParaRPr lang="en-US" sz="4000" spc="64" dirty="0">
              <a:solidFill>
                <a:srgbClr val="000000"/>
              </a:solidFill>
              <a:latin typeface="Open Sans Condensed Bold"/>
              <a:ea typeface="Open Sans Condensed Bold"/>
              <a:cs typeface="Open Sans Condensed Bold"/>
            </a:endParaRPr>
          </a:p>
          <a:p>
            <a:pPr marL="571500" indent="-571500">
              <a:lnSpc>
                <a:spcPct val="90000"/>
              </a:lnSpc>
              <a:spcAft>
                <a:spcPts val="600"/>
              </a:spcAft>
              <a:buFont typeface="Arial,Sans-Serif"/>
              <a:buChar char="•"/>
            </a:pPr>
            <a:r>
              <a:rPr lang="en-US" sz="4000" spc="64" dirty="0">
                <a:solidFill>
                  <a:srgbClr val="000000"/>
                </a:solidFill>
                <a:latin typeface="Open Sans Condensed Bold"/>
                <a:ea typeface="Open Sans Condensed Bold"/>
                <a:cs typeface="Open Sans Condensed Bold"/>
                <a:sym typeface="Open Sans Condensed Bold"/>
              </a:rPr>
              <a:t>CFAS 2310 fulfills requirements</a:t>
            </a:r>
            <a:endParaRPr lang="en-US" sz="4000" spc="64" dirty="0">
              <a:solidFill>
                <a:srgbClr val="000000"/>
              </a:solidFill>
              <a:latin typeface="Open Sans Condensed Bold"/>
              <a:ea typeface="Open Sans Condensed Bold"/>
              <a:cs typeface="Open Sans Condensed Bold"/>
            </a:endParaRPr>
          </a:p>
          <a:p>
            <a:pPr>
              <a:lnSpc>
                <a:spcPct val="90000"/>
              </a:lnSpc>
              <a:spcAft>
                <a:spcPts val="600"/>
              </a:spcAft>
            </a:pPr>
            <a:endParaRPr lang="en-US" sz="4000" spc="64" dirty="0">
              <a:solidFill>
                <a:srgbClr val="000000"/>
              </a:solidFill>
              <a:latin typeface="Open Sans Condensed Bold"/>
              <a:ea typeface="Open Sans Condensed Bold"/>
              <a:cs typeface="Open Sans Condensed Bold"/>
            </a:endParaRPr>
          </a:p>
          <a:p>
            <a:pPr marL="571500" indent="-571500">
              <a:lnSpc>
                <a:spcPct val="90000"/>
              </a:lnSpc>
              <a:spcAft>
                <a:spcPts val="600"/>
              </a:spcAft>
              <a:buFont typeface="Arial,Sans-Serif"/>
              <a:buChar char="•"/>
            </a:pPr>
            <a:r>
              <a:rPr lang="en-US" sz="4000" spc="64" dirty="0">
                <a:solidFill>
                  <a:srgbClr val="000000"/>
                </a:solidFill>
                <a:latin typeface="Open Sans Condensed Bold"/>
                <a:ea typeface="Open Sans Condensed Bold"/>
                <a:cs typeface="Open Sans Condensed Bold"/>
              </a:rPr>
              <a:t>Complete various tasks/attend campus events supporting well-being</a:t>
            </a:r>
            <a:endParaRPr lang="en-US" dirty="0"/>
          </a:p>
          <a:p>
            <a:pPr>
              <a:lnSpc>
                <a:spcPts val="6019"/>
              </a:lnSpc>
              <a:spcBef>
                <a:spcPct val="0"/>
              </a:spcBef>
            </a:pPr>
            <a:endParaRPr lang="en-US" sz="3600" b="1" spc="64" dirty="0">
              <a:solidFill>
                <a:srgbClr val="000000"/>
              </a:solidFill>
              <a:latin typeface="Open Sans Condensed Bold"/>
              <a:ea typeface="Open Sans Condensed Bold"/>
              <a:cs typeface="Open Sans Condensed Bold"/>
            </a:endParaRPr>
          </a:p>
        </p:txBody>
      </p:sp>
      <p:pic>
        <p:nvPicPr>
          <p:cNvPr id="4" name="Picture 3">
            <a:extLst>
              <a:ext uri="{FF2B5EF4-FFF2-40B4-BE49-F238E27FC236}">
                <a16:creationId xmlns:a16="http://schemas.microsoft.com/office/drawing/2014/main" id="{715E897C-A48E-D1DD-2727-88DB14DA26C7}"/>
              </a:ext>
              <a:ext uri="{C183D7F6-B498-43B3-948B-1728B52AA6E4}">
                <adec:decorative xmlns:adec="http://schemas.microsoft.com/office/drawing/2017/decorative" val="1"/>
              </a:ext>
            </a:extLst>
          </p:cNvPr>
          <p:cNvPicPr>
            <a:picLocks noChangeAspect="1"/>
          </p:cNvPicPr>
          <p:nvPr/>
        </p:nvPicPr>
        <p:blipFill>
          <a:blip r:embed="rId5"/>
          <a:srcRect b="5865"/>
          <a:stretch>
            <a:fillRect/>
          </a:stretch>
        </p:blipFill>
        <p:spPr>
          <a:xfrm>
            <a:off x="-3311" y="10"/>
            <a:ext cx="7488840" cy="10286990"/>
          </a:xfrm>
          <a:prstGeom prst="rect">
            <a:avLst/>
          </a:prstGeom>
          <a:effectLst/>
        </p:spPr>
      </p:pic>
    </p:spTree>
    <p:extLst>
      <p:ext uri="{BB962C8B-B14F-4D97-AF65-F5344CB8AC3E}">
        <p14:creationId xmlns:p14="http://schemas.microsoft.com/office/powerpoint/2010/main" val="307671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D13AF-A00C-524C-17BB-774724556340}"/>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15F04149-A55D-4528-7CED-99101BD9FDE3}"/>
              </a:ext>
              <a:ext uri="{C183D7F6-B498-43B3-948B-1728B52AA6E4}">
                <adec:decorative xmlns:adec="http://schemas.microsoft.com/office/drawing/2017/decorative" val="1"/>
              </a:ext>
            </a:extLst>
          </p:cNvPr>
          <p:cNvSpPr/>
          <p:nvPr/>
        </p:nvSpPr>
        <p:spPr>
          <a:xfrm rot="-10800000">
            <a:off x="0" y="-172558"/>
            <a:ext cx="1710214" cy="10908951"/>
          </a:xfrm>
          <a:custGeom>
            <a:avLst/>
            <a:gdLst/>
            <a:ahLst/>
            <a:cxnLst/>
            <a:rect l="l" t="t" r="r" b="b"/>
            <a:pathLst>
              <a:path w="1710214" h="10908951">
                <a:moveTo>
                  <a:pt x="0" y="0"/>
                </a:moveTo>
                <a:lnTo>
                  <a:pt x="1710214" y="0"/>
                </a:lnTo>
                <a:lnTo>
                  <a:pt x="1710214" y="10908951"/>
                </a:lnTo>
                <a:lnTo>
                  <a:pt x="0" y="10908951"/>
                </a:lnTo>
                <a:lnTo>
                  <a:pt x="0" y="0"/>
                </a:lnTo>
                <a:close/>
              </a:path>
            </a:pathLst>
          </a:custGeom>
          <a:blipFill>
            <a:blip r:embed="rId3"/>
            <a:stretch>
              <a:fillRect l="-3022" r="-3022"/>
            </a:stretch>
          </a:blipFill>
        </p:spPr>
        <p:txBody>
          <a:bodyPr/>
          <a:lstStyle/>
          <a:p>
            <a:endParaRPr lang="en-US"/>
          </a:p>
        </p:txBody>
      </p:sp>
      <p:pic>
        <p:nvPicPr>
          <p:cNvPr id="9" name="Picture 8">
            <a:extLst>
              <a:ext uri="{FF2B5EF4-FFF2-40B4-BE49-F238E27FC236}">
                <a16:creationId xmlns:a16="http://schemas.microsoft.com/office/drawing/2014/main" id="{ECCC0D4B-D347-A1B7-8C1E-199931DAC270}"/>
              </a:ext>
              <a:ext uri="{C183D7F6-B498-43B3-948B-1728B52AA6E4}">
                <adec:decorative xmlns:adec="http://schemas.microsoft.com/office/drawing/2017/decorative" val="1"/>
              </a:ext>
            </a:extLst>
          </p:cNvPr>
          <p:cNvPicPr>
            <a:picLocks noChangeAspect="1"/>
          </p:cNvPicPr>
          <p:nvPr/>
        </p:nvPicPr>
        <p:blipFill>
          <a:blip r:embed="rId4">
            <a:alphaModFix/>
          </a:blip>
          <a:stretch>
            <a:fillRect/>
          </a:stretch>
        </p:blipFill>
        <p:spPr>
          <a:xfrm>
            <a:off x="3821923" y="2703629"/>
            <a:ext cx="11615659" cy="6240853"/>
          </a:xfrm>
          <a:prstGeom prst="rect">
            <a:avLst/>
          </a:prstGeom>
          <a:ln>
            <a:noFill/>
          </a:ln>
        </p:spPr>
      </p:pic>
      <p:sp>
        <p:nvSpPr>
          <p:cNvPr id="10" name="Title 9">
            <a:extLst>
              <a:ext uri="{FF2B5EF4-FFF2-40B4-BE49-F238E27FC236}">
                <a16:creationId xmlns:a16="http://schemas.microsoft.com/office/drawing/2014/main" id="{356A5DC5-7BBA-7027-9D69-B4FB8F3514D6}"/>
              </a:ext>
            </a:extLst>
          </p:cNvPr>
          <p:cNvSpPr txBox="1">
            <a:spLocks noGrp="1"/>
          </p:cNvSpPr>
          <p:nvPr>
            <p:ph type="title" idx="4294967295"/>
          </p:nvPr>
        </p:nvSpPr>
        <p:spPr>
          <a:xfrm>
            <a:off x="2521323" y="554691"/>
            <a:ext cx="1380004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Open Sans Condensed Bold"/>
                <a:ea typeface="Calibri"/>
                <a:cs typeface="Calibri"/>
              </a:rPr>
              <a:t>The Career-Ready Graduate: What Employers say about the difference College makes </a:t>
            </a:r>
          </a:p>
        </p:txBody>
      </p:sp>
      <p:sp>
        <p:nvSpPr>
          <p:cNvPr id="12" name="Freeform 6">
            <a:extLst>
              <a:ext uri="{FF2B5EF4-FFF2-40B4-BE49-F238E27FC236}">
                <a16:creationId xmlns:a16="http://schemas.microsoft.com/office/drawing/2014/main" id="{78E21003-0C07-352B-659D-C36E3970C8F2}"/>
              </a:ext>
              <a:ext uri="{C183D7F6-B498-43B3-948B-1728B52AA6E4}">
                <adec:decorative xmlns:adec="http://schemas.microsoft.com/office/drawing/2017/decorative" val="1"/>
              </a:ext>
            </a:extLst>
          </p:cNvPr>
          <p:cNvSpPr/>
          <p:nvPr/>
        </p:nvSpPr>
        <p:spPr>
          <a:xfrm>
            <a:off x="1199147" y="9336741"/>
            <a:ext cx="3764169" cy="839410"/>
          </a:xfrm>
          <a:custGeom>
            <a:avLst/>
            <a:gdLst/>
            <a:ahLst/>
            <a:cxnLst/>
            <a:rect l="l" t="t" r="r" b="b"/>
            <a:pathLst>
              <a:path w="3764169" h="839410">
                <a:moveTo>
                  <a:pt x="0" y="0"/>
                </a:moveTo>
                <a:lnTo>
                  <a:pt x="3764170" y="0"/>
                </a:lnTo>
                <a:lnTo>
                  <a:pt x="3764170" y="839410"/>
                </a:lnTo>
                <a:lnTo>
                  <a:pt x="0" y="83941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49480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6426960" y="190246"/>
            <a:ext cx="7239298" cy="7385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019"/>
              </a:lnSpc>
              <a:spcBef>
                <a:spcPct val="0"/>
              </a:spcBef>
              <a:spcAft>
                <a:spcPts val="0"/>
              </a:spcAft>
              <a:buClrTx/>
              <a:buSzTx/>
              <a:buFontTx/>
              <a:buNone/>
              <a:tabLst/>
              <a:defRPr/>
            </a:pPr>
            <a:r>
              <a:rPr kumimoji="0" lang="en-US" sz="4250" b="1" i="0" u="none" strike="noStrike" kern="1200" cap="none" spc="64" normalizeH="0" baseline="0" noProof="0" dirty="0" err="1">
                <a:ln>
                  <a:noFill/>
                </a:ln>
                <a:solidFill>
                  <a:srgbClr val="000000"/>
                </a:solidFill>
                <a:effectLst/>
                <a:uLnTx/>
                <a:uFillTx/>
                <a:latin typeface="Open Sans Condensed Bold"/>
                <a:ea typeface="Open Sans Condensed Bold"/>
                <a:cs typeface="Open Sans Condensed Bold"/>
                <a:sym typeface="Open Sans Condensed Bold"/>
              </a:rPr>
              <a:t>TechThrive</a:t>
            </a:r>
            <a:r>
              <a:rPr kumimoji="0" lang="en-US" sz="425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sym typeface="Open Sans Condensed Bold"/>
              </a:rPr>
              <a:t> Contact Information</a:t>
            </a:r>
          </a:p>
        </p:txBody>
      </p:sp>
      <p:sp>
        <p:nvSpPr>
          <p:cNvPr id="3" name="TextBox 3"/>
          <p:cNvSpPr txBox="1"/>
          <p:nvPr/>
        </p:nvSpPr>
        <p:spPr>
          <a:xfrm>
            <a:off x="2005754" y="1888495"/>
            <a:ext cx="12435876" cy="455332"/>
          </a:xfrm>
          <a:prstGeom prst="rect">
            <a:avLst/>
          </a:prstGeom>
        </p:spPr>
        <p:txBody>
          <a:bodyPr lIns="0" tIns="0" rIns="0" bIns="0" rtlCol="0" anchor="t">
            <a:spAutoFit/>
          </a:bodyPr>
          <a:lstStyle/>
          <a:p>
            <a:pPr algn="l">
              <a:lnSpc>
                <a:spcPts val="3777"/>
              </a:lnSpc>
            </a:pPr>
            <a:r>
              <a:rPr lang="en-US" sz="2698" b="1" spc="-13">
                <a:solidFill>
                  <a:srgbClr val="231F20"/>
                </a:solidFill>
                <a:latin typeface="IBM Plex Sans Condensed Bold"/>
                <a:ea typeface="IBM Plex Sans Condensed Bold"/>
                <a:cs typeface="IBM Plex Sans Condensed Bold"/>
                <a:sym typeface="IBM Plex Sans Condensed Bold"/>
              </a:rPr>
              <a:t>For questions related to the Quality Enhancement Plan contact the QEP Co-Directors: </a:t>
            </a:r>
          </a:p>
        </p:txBody>
      </p:sp>
      <p:sp>
        <p:nvSpPr>
          <p:cNvPr id="7" name="TextBox 7"/>
          <p:cNvSpPr txBox="1"/>
          <p:nvPr/>
        </p:nvSpPr>
        <p:spPr>
          <a:xfrm>
            <a:off x="2005754" y="3568760"/>
            <a:ext cx="8281246" cy="1573508"/>
          </a:xfrm>
          <a:prstGeom prst="rect">
            <a:avLst/>
          </a:prstGeom>
        </p:spPr>
        <p:txBody>
          <a:bodyPr wrap="square" lIns="0" tIns="0" rIns="0" bIns="0" rtlCol="0" anchor="t">
            <a:spAutoFit/>
          </a:bodyPr>
          <a:lstStyle/>
          <a:p>
            <a:pPr algn="l">
              <a:lnSpc>
                <a:spcPts val="2998"/>
              </a:lnSpc>
            </a:pPr>
            <a:r>
              <a:rPr lang="en-US" sz="2498" b="1" spc="-47" dirty="0">
                <a:solidFill>
                  <a:srgbClr val="231F20"/>
                </a:solidFill>
                <a:latin typeface="IBM Plex Sans Bold"/>
                <a:ea typeface="IBM Plex Sans Bold"/>
                <a:cs typeface="IBM Plex Sans Bold"/>
                <a:sym typeface="IBM Plex Sans Bold"/>
              </a:rPr>
              <a:t>Dr. Jaclyn Cravens Pickens </a:t>
            </a:r>
          </a:p>
          <a:p>
            <a:pPr algn="l">
              <a:lnSpc>
                <a:spcPts val="2998"/>
              </a:lnSpc>
            </a:pPr>
            <a:r>
              <a:rPr lang="en-US" sz="2498" b="1" spc="-47" dirty="0">
                <a:solidFill>
                  <a:srgbClr val="231F20"/>
                </a:solidFill>
                <a:latin typeface="IBM Plex Sans Bold"/>
                <a:ea typeface="IBM Plex Sans Bold"/>
                <a:cs typeface="IBM Plex Sans Bold"/>
                <a:sym typeface="IBM Plex Sans Bold"/>
              </a:rPr>
              <a:t>Associate Professor, CMFT Master’s Program Director Couple, Marriage, and Family Therapy</a:t>
            </a:r>
          </a:p>
          <a:p>
            <a:pPr algn="l">
              <a:lnSpc>
                <a:spcPts val="3497"/>
              </a:lnSpc>
            </a:pPr>
            <a:r>
              <a:rPr lang="en-US" sz="2498" b="1" i="1" spc="-37" dirty="0">
                <a:solidFill>
                  <a:srgbClr val="231F20"/>
                </a:solidFill>
                <a:latin typeface="Open Sans Bold Italics"/>
                <a:ea typeface="Open Sans Bold Italics"/>
                <a:cs typeface="Open Sans Bold Italics"/>
                <a:sym typeface="Open Sans Bold Italics"/>
              </a:rPr>
              <a:t>jaclyn.cravens@ttu.edu</a:t>
            </a:r>
          </a:p>
        </p:txBody>
      </p:sp>
      <p:sp>
        <p:nvSpPr>
          <p:cNvPr id="6" name="TextBox 6"/>
          <p:cNvSpPr txBox="1"/>
          <p:nvPr/>
        </p:nvSpPr>
        <p:spPr>
          <a:xfrm>
            <a:off x="2050578" y="6018738"/>
            <a:ext cx="6177126" cy="1520843"/>
          </a:xfrm>
          <a:prstGeom prst="rect">
            <a:avLst/>
          </a:prstGeom>
        </p:spPr>
        <p:txBody>
          <a:bodyPr lIns="0" tIns="0" rIns="0" bIns="0" rtlCol="0" anchor="t">
            <a:spAutoFit/>
          </a:bodyPr>
          <a:lstStyle/>
          <a:p>
            <a:pPr algn="l">
              <a:lnSpc>
                <a:spcPts val="2998"/>
              </a:lnSpc>
            </a:pPr>
            <a:r>
              <a:rPr lang="en-US" sz="2498" b="1" spc="-47">
                <a:solidFill>
                  <a:srgbClr val="231F20"/>
                </a:solidFill>
                <a:latin typeface="IBM Plex Sans Bold"/>
                <a:ea typeface="IBM Plex Sans Bold"/>
                <a:cs typeface="IBM Plex Sans Bold"/>
                <a:sym typeface="IBM Plex Sans Bold"/>
              </a:rPr>
              <a:t>Jill Stangl, J.D. </a:t>
            </a:r>
          </a:p>
          <a:p>
            <a:pPr algn="l">
              <a:lnSpc>
                <a:spcPts val="2998"/>
              </a:lnSpc>
            </a:pPr>
            <a:r>
              <a:rPr lang="en-US" sz="2498" b="1" spc="-47">
                <a:solidFill>
                  <a:srgbClr val="231F20"/>
                </a:solidFill>
                <a:latin typeface="IBM Plex Sans Bold"/>
                <a:ea typeface="IBM Plex Sans Bold"/>
                <a:cs typeface="IBM Plex Sans Bold"/>
                <a:sym typeface="IBM Plex Sans Bold"/>
              </a:rPr>
              <a:t>Assistant Vice Provost for Student Wellbeing Student Life</a:t>
            </a:r>
          </a:p>
          <a:p>
            <a:pPr algn="l">
              <a:lnSpc>
                <a:spcPts val="3497"/>
              </a:lnSpc>
            </a:pPr>
            <a:r>
              <a:rPr lang="en-US" sz="2498" b="1" i="1" spc="-37">
                <a:solidFill>
                  <a:srgbClr val="231F20"/>
                </a:solidFill>
                <a:latin typeface="Open Sans Bold Italics"/>
                <a:ea typeface="Open Sans Bold Italics"/>
                <a:cs typeface="Open Sans Bold Italics"/>
                <a:sym typeface="Open Sans Bold Italics"/>
              </a:rPr>
              <a:t>jill.stangl@ttu.edu</a:t>
            </a:r>
          </a:p>
        </p:txBody>
      </p:sp>
      <p:sp>
        <p:nvSpPr>
          <p:cNvPr id="9" name="Freeform 9">
            <a:extLst>
              <a:ext uri="{C183D7F6-B498-43B3-948B-1728B52AA6E4}">
                <adec:decorative xmlns:adec="http://schemas.microsoft.com/office/drawing/2017/decorative" val="1"/>
              </a:ext>
            </a:extLst>
          </p:cNvPr>
          <p:cNvSpPr/>
          <p:nvPr/>
        </p:nvSpPr>
        <p:spPr>
          <a:xfrm rot="-5400000">
            <a:off x="-8392479" y="6825841"/>
            <a:ext cx="18218909" cy="1433952"/>
          </a:xfrm>
          <a:custGeom>
            <a:avLst/>
            <a:gdLst/>
            <a:ahLst/>
            <a:cxnLst/>
            <a:rect l="l" t="t" r="r" b="b"/>
            <a:pathLst>
              <a:path w="18218909" h="1433952">
                <a:moveTo>
                  <a:pt x="0" y="0"/>
                </a:moveTo>
                <a:lnTo>
                  <a:pt x="18218909" y="0"/>
                </a:lnTo>
                <a:lnTo>
                  <a:pt x="18218909" y="1433951"/>
                </a:lnTo>
                <a:lnTo>
                  <a:pt x="0" y="1433951"/>
                </a:lnTo>
                <a:lnTo>
                  <a:pt x="0" y="0"/>
                </a:lnTo>
                <a:close/>
              </a:path>
            </a:pathLst>
          </a:custGeom>
          <a:blipFill>
            <a:blip r:embed="rId2"/>
            <a:stretch>
              <a:fillRect t="-57528" r="-171" b="-57526"/>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14064650" y="9204469"/>
            <a:ext cx="4223350" cy="1082531"/>
          </a:xfrm>
          <a:custGeom>
            <a:avLst/>
            <a:gdLst/>
            <a:ahLst/>
            <a:cxnLst/>
            <a:rect l="l" t="t" r="r" b="b"/>
            <a:pathLst>
              <a:path w="5859408" h="1306648">
                <a:moveTo>
                  <a:pt x="0" y="0"/>
                </a:moveTo>
                <a:lnTo>
                  <a:pt x="5859408" y="0"/>
                </a:lnTo>
                <a:lnTo>
                  <a:pt x="5859408" y="1306648"/>
                </a:lnTo>
                <a:lnTo>
                  <a:pt x="0" y="1306648"/>
                </a:lnTo>
                <a:lnTo>
                  <a:pt x="0" y="0"/>
                </a:lnTo>
                <a:close/>
              </a:path>
            </a:pathLst>
          </a:custGeom>
          <a:blipFill>
            <a:blip r:embed="rId3"/>
            <a:stretch>
              <a:fillRect/>
            </a:stretch>
          </a:blipFill>
        </p:spPr>
        <p:txBody>
          <a:bodyPr/>
          <a:lstStyle/>
          <a:p>
            <a:endParaRPr lang="en-US"/>
          </a:p>
        </p:txBody>
      </p:sp>
      <p:pic>
        <p:nvPicPr>
          <p:cNvPr id="4" name="Picture 3">
            <a:extLst>
              <a:ext uri="{FF2B5EF4-FFF2-40B4-BE49-F238E27FC236}">
                <a16:creationId xmlns:a16="http://schemas.microsoft.com/office/drawing/2014/main" id="{63AC07CE-9180-FCD4-562D-2211A7DD0DD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678961" y="3148535"/>
            <a:ext cx="4762500" cy="4762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tx1">
                <a:lumMod val="65000"/>
                <a:lumOff val="35000"/>
              </a:schemeClr>
            </a:gs>
            <a:gs pos="83000">
              <a:schemeClr val="tx1">
                <a:lumMod val="65000"/>
                <a:lumOff val="35000"/>
              </a:schemeClr>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1638" y="0"/>
            <a:ext cx="14944725" cy="10287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2496" y="0"/>
            <a:ext cx="14923008" cy="10287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856E00-5C4B-B390-6E49-72A0FB61D023}"/>
              </a:ext>
            </a:extLst>
          </p:cNvPr>
          <p:cNvSpPr>
            <a:spLocks noGrp="1"/>
          </p:cNvSpPr>
          <p:nvPr>
            <p:ph type="title"/>
          </p:nvPr>
        </p:nvSpPr>
        <p:spPr>
          <a:xfrm>
            <a:off x="2324970" y="2298036"/>
            <a:ext cx="13716000" cy="4146042"/>
          </a:xfrm>
        </p:spPr>
        <p:txBody>
          <a:bodyPr vert="horz" lIns="137160" tIns="68580" rIns="137160" bIns="68580" rtlCol="0" anchor="ctr">
            <a:normAutofit/>
          </a:bodyPr>
          <a:lstStyle/>
          <a:p>
            <a:pPr algn="ctr" defTabSz="1371600"/>
            <a:r>
              <a:rPr lang="en-US" sz="10800" b="1">
                <a:latin typeface="Avenir Next LT Pro" panose="020B0504020202020204" pitchFamily="34" charset="0"/>
              </a:rPr>
              <a:t>Questions?</a:t>
            </a:r>
          </a:p>
        </p:txBody>
      </p:sp>
      <p:sp>
        <p:nvSpPr>
          <p:cNvPr id="3" name="Content Placeholder 2">
            <a:extLst>
              <a:ext uri="{FF2B5EF4-FFF2-40B4-BE49-F238E27FC236}">
                <a16:creationId xmlns:a16="http://schemas.microsoft.com/office/drawing/2014/main" id="{0BE54747-7FE9-6E1E-D1C9-E617E58AFC75}"/>
              </a:ext>
            </a:extLst>
          </p:cNvPr>
          <p:cNvSpPr>
            <a:spLocks noGrp="1"/>
          </p:cNvSpPr>
          <p:nvPr>
            <p:ph idx="1"/>
          </p:nvPr>
        </p:nvSpPr>
        <p:spPr>
          <a:xfrm>
            <a:off x="2937378" y="5895976"/>
            <a:ext cx="12387264" cy="947738"/>
          </a:xfrm>
        </p:spPr>
        <p:txBody>
          <a:bodyPr vert="horz" lIns="137160" tIns="68580" rIns="137160" bIns="68580" rtlCol="0" anchor="ctr">
            <a:normAutofit/>
          </a:bodyPr>
          <a:lstStyle/>
          <a:p>
            <a:pPr marL="0" indent="0" algn="ctr" defTabSz="1371600">
              <a:buNone/>
            </a:pPr>
            <a:r>
              <a:rPr lang="en-US" b="1" kern="1200">
                <a:solidFill>
                  <a:schemeClr val="tx1"/>
                </a:solidFill>
                <a:latin typeface="Avenir Next LT Pro" panose="020B0504020202020204" pitchFamily="34" charset="0"/>
              </a:rPr>
              <a:t>Use the Zoom Q&amp;A feature</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7840" y="8287179"/>
            <a:ext cx="7132320" cy="41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43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C9A9-F675-2E09-7D02-71352D3FC023}"/>
              </a:ext>
            </a:extLst>
          </p:cNvPr>
          <p:cNvSpPr>
            <a:spLocks noGrp="1"/>
          </p:cNvSpPr>
          <p:nvPr>
            <p:ph type="title"/>
          </p:nvPr>
        </p:nvSpPr>
        <p:spPr/>
        <p:txBody>
          <a:bodyPr/>
          <a:lstStyle/>
          <a:p>
            <a:r>
              <a:rPr lang="en-US" dirty="0"/>
              <a:t>Red Raider Family Webinar Series</a:t>
            </a:r>
          </a:p>
        </p:txBody>
      </p:sp>
      <p:pic>
        <p:nvPicPr>
          <p:cNvPr id="3" name="Picture 2">
            <a:extLst>
              <a:ext uri="{FF2B5EF4-FFF2-40B4-BE49-F238E27FC236}">
                <a16:creationId xmlns:a16="http://schemas.microsoft.com/office/drawing/2014/main" id="{F18D3A5C-5956-E736-6C12-B633B30973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a:extLst>
              <a:ext uri="{FF2B5EF4-FFF2-40B4-BE49-F238E27FC236}">
                <a16:creationId xmlns:a16="http://schemas.microsoft.com/office/drawing/2014/main" id="{17D4BC81-3F2C-AABA-F134-37AB776632D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3037" y="4024947"/>
            <a:ext cx="3428345" cy="3428345"/>
          </a:xfrm>
          <a:prstGeom prst="rect">
            <a:avLst/>
          </a:prstGeom>
        </p:spPr>
      </p:pic>
      <p:sp>
        <p:nvSpPr>
          <p:cNvPr id="5" name="Subtitle 4">
            <a:extLst>
              <a:ext uri="{FF2B5EF4-FFF2-40B4-BE49-F238E27FC236}">
                <a16:creationId xmlns:a16="http://schemas.microsoft.com/office/drawing/2014/main" id="{F7E328BA-4DD1-8CBE-0EDA-7F12BFE1A929}"/>
              </a:ext>
            </a:extLst>
          </p:cNvPr>
          <p:cNvSpPr>
            <a:spLocks noGrp="1"/>
          </p:cNvSpPr>
          <p:nvPr>
            <p:ph sz="half" idx="1"/>
          </p:nvPr>
        </p:nvSpPr>
        <p:spPr>
          <a:xfrm>
            <a:off x="1257299" y="3619500"/>
            <a:ext cx="8072967" cy="4574117"/>
          </a:xfrm>
        </p:spPr>
        <p:txBody>
          <a:bodyPr>
            <a:normAutofit fontScale="85000" lnSpcReduction="20000"/>
          </a:bodyPr>
          <a:lstStyle/>
          <a:p>
            <a:pPr marL="0" indent="0">
              <a:lnSpc>
                <a:spcPct val="120000"/>
              </a:lnSpc>
              <a:spcBef>
                <a:spcPts val="0"/>
              </a:spcBef>
              <a:spcAft>
                <a:spcPts val="800"/>
              </a:spcAft>
              <a:buNone/>
            </a:pPr>
            <a:r>
              <a:rPr lang="en-US" b="1" dirty="0">
                <a:solidFill>
                  <a:schemeClr val="bg1"/>
                </a:solidFill>
              </a:rPr>
              <a:t>Up Next:</a:t>
            </a:r>
          </a:p>
          <a:p>
            <a:pPr>
              <a:lnSpc>
                <a:spcPct val="120000"/>
              </a:lnSpc>
              <a:spcBef>
                <a:spcPts val="0"/>
              </a:spcBef>
              <a:spcAft>
                <a:spcPts val="800"/>
              </a:spcAft>
            </a:pPr>
            <a:r>
              <a:rPr lang="en-US" sz="4400" b="1" dirty="0">
                <a:solidFill>
                  <a:schemeClr val="bg1"/>
                </a:solidFill>
              </a:rPr>
              <a:t>Tuition, Financial Aid, and Scholarships – June 3</a:t>
            </a:r>
          </a:p>
          <a:p>
            <a:pPr>
              <a:lnSpc>
                <a:spcPct val="120000"/>
              </a:lnSpc>
              <a:spcBef>
                <a:spcPts val="0"/>
              </a:spcBef>
              <a:spcAft>
                <a:spcPts val="800"/>
              </a:spcAft>
            </a:pPr>
            <a:r>
              <a:rPr lang="en-US" sz="4400" b="1" dirty="0">
                <a:solidFill>
                  <a:schemeClr val="bg1"/>
                </a:solidFill>
              </a:rPr>
              <a:t>Health and Wellbeing at Texas Tech – June 10</a:t>
            </a:r>
          </a:p>
          <a:p>
            <a:pPr>
              <a:lnSpc>
                <a:spcPct val="120000"/>
              </a:lnSpc>
              <a:spcBef>
                <a:spcPts val="0"/>
              </a:spcBef>
              <a:spcAft>
                <a:spcPts val="800"/>
              </a:spcAft>
            </a:pPr>
            <a:r>
              <a:rPr lang="en-US" sz="4400" b="1" dirty="0">
                <a:solidFill>
                  <a:schemeClr val="bg1"/>
                </a:solidFill>
              </a:rPr>
              <a:t>Campus Safety at Texas Tech – June 17</a:t>
            </a:r>
          </a:p>
          <a:p>
            <a:pPr>
              <a:lnSpc>
                <a:spcPct val="120000"/>
              </a:lnSpc>
              <a:spcBef>
                <a:spcPts val="0"/>
              </a:spcBef>
              <a:spcAft>
                <a:spcPts val="800"/>
              </a:spcAft>
            </a:pPr>
            <a:endParaRPr lang="en-US" sz="4400" b="1" dirty="0">
              <a:solidFill>
                <a:schemeClr val="bg1"/>
              </a:solidFill>
            </a:endParaRPr>
          </a:p>
        </p:txBody>
      </p:sp>
      <p:sp>
        <p:nvSpPr>
          <p:cNvPr id="10" name="Content Placeholder 9">
            <a:extLst>
              <a:ext uri="{FF2B5EF4-FFF2-40B4-BE49-F238E27FC236}">
                <a16:creationId xmlns:a16="http://schemas.microsoft.com/office/drawing/2014/main" id="{452E3A79-1A14-93F3-0496-B707A010E9A4}"/>
              </a:ext>
            </a:extLst>
          </p:cNvPr>
          <p:cNvSpPr>
            <a:spLocks noGrp="1"/>
          </p:cNvSpPr>
          <p:nvPr>
            <p:ph sz="half" idx="2"/>
          </p:nvPr>
        </p:nvSpPr>
        <p:spPr>
          <a:xfrm>
            <a:off x="419100" y="8545720"/>
            <a:ext cx="17449800" cy="1071830"/>
          </a:xfrm>
        </p:spPr>
        <p:txBody>
          <a:bodyPr numCol="2">
            <a:normAutofit fontScale="85000" lnSpcReduction="20000"/>
          </a:bodyPr>
          <a:lstStyle/>
          <a:p>
            <a:pPr marL="0" indent="0" algn="ctr">
              <a:buNone/>
            </a:pPr>
            <a:r>
              <a:rPr lang="en-US" b="1" dirty="0">
                <a:solidFill>
                  <a:schemeClr val="bg1"/>
                </a:solidFill>
              </a:rPr>
              <a:t>Parent and Family Relations</a:t>
            </a:r>
          </a:p>
          <a:p>
            <a:pPr marL="0" indent="0" algn="ctr">
              <a:buNone/>
            </a:pPr>
            <a:r>
              <a:rPr lang="en-US" dirty="0">
                <a:solidFill>
                  <a:schemeClr val="bg1"/>
                </a:solidFill>
                <a:hlinkClick r:id="rId5">
                  <a:extLst>
                    <a:ext uri="{A12FA001-AC4F-418D-AE19-62706E023703}">
                      <ahyp:hlinkClr xmlns:ahyp="http://schemas.microsoft.com/office/drawing/2018/hyperlinkcolor" val="tx"/>
                    </a:ext>
                  </a:extLst>
                </a:hlinkClick>
              </a:rPr>
              <a:t>parent@ttu.edu</a:t>
            </a:r>
            <a:endParaRPr lang="en-US" dirty="0">
              <a:solidFill>
                <a:schemeClr val="bg1"/>
              </a:solidFill>
            </a:endParaRPr>
          </a:p>
          <a:p>
            <a:pPr marL="0" indent="0" algn="ctr">
              <a:buNone/>
            </a:pPr>
            <a:r>
              <a:rPr lang="en-US" b="1" dirty="0" err="1">
                <a:solidFill>
                  <a:schemeClr val="bg1"/>
                </a:solidFill>
              </a:rPr>
              <a:t>TechThrive</a:t>
            </a:r>
            <a:endParaRPr lang="en-US" b="1" dirty="0">
              <a:solidFill>
                <a:schemeClr val="bg1"/>
              </a:solidFill>
            </a:endParaRPr>
          </a:p>
          <a:p>
            <a:pPr marL="0" indent="0" algn="ctr">
              <a:buNone/>
            </a:pPr>
            <a:r>
              <a:rPr lang="en-US" dirty="0">
                <a:solidFill>
                  <a:schemeClr val="bg1"/>
                </a:solidFill>
                <a:hlinkClick r:id="rId6">
                  <a:extLst>
                    <a:ext uri="{A12FA001-AC4F-418D-AE19-62706E023703}">
                      <ahyp:hlinkClr xmlns:ahyp="http://schemas.microsoft.com/office/drawing/2018/hyperlinkcolor" val="tx"/>
                    </a:ext>
                  </a:extLst>
                </a:hlinkClick>
              </a:rPr>
              <a:t>techthrive@ttu.edu</a:t>
            </a:r>
            <a:endParaRPr lang="en-US" dirty="0">
              <a:solidFill>
                <a:schemeClr val="bg1"/>
              </a:solidFill>
            </a:endParaRPr>
          </a:p>
        </p:txBody>
      </p:sp>
      <p:pic>
        <p:nvPicPr>
          <p:cNvPr id="11" name="Picture 10">
            <a:extLst>
              <a:ext uri="{FF2B5EF4-FFF2-40B4-BE49-F238E27FC236}">
                <a16:creationId xmlns:a16="http://schemas.microsoft.com/office/drawing/2014/main" id="{3E91C016-D615-0C0A-2DD6-DADCB82236D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3272" y="5664959"/>
            <a:ext cx="1766609" cy="1774175"/>
          </a:xfrm>
          <a:prstGeom prst="rect">
            <a:avLst/>
          </a:prstGeom>
        </p:spPr>
      </p:pic>
    </p:spTree>
    <p:extLst>
      <p:ext uri="{BB962C8B-B14F-4D97-AF65-F5344CB8AC3E}">
        <p14:creationId xmlns:p14="http://schemas.microsoft.com/office/powerpoint/2010/main" val="41132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5400000">
            <a:off x="-8392479" y="6825841"/>
            <a:ext cx="18218909" cy="1433952"/>
          </a:xfrm>
          <a:custGeom>
            <a:avLst/>
            <a:gdLst/>
            <a:ahLst/>
            <a:cxnLst/>
            <a:rect l="l" t="t" r="r" b="b"/>
            <a:pathLst>
              <a:path w="18218909" h="1433952">
                <a:moveTo>
                  <a:pt x="0" y="0"/>
                </a:moveTo>
                <a:lnTo>
                  <a:pt x="18218909" y="0"/>
                </a:lnTo>
                <a:lnTo>
                  <a:pt x="18218909" y="1433951"/>
                </a:lnTo>
                <a:lnTo>
                  <a:pt x="0" y="1433951"/>
                </a:lnTo>
                <a:lnTo>
                  <a:pt x="0" y="0"/>
                </a:lnTo>
                <a:close/>
              </a:path>
            </a:pathLst>
          </a:custGeom>
          <a:blipFill>
            <a:blip r:embed="rId3"/>
            <a:stretch>
              <a:fillRect t="-57528" r="-171" b="-57526"/>
            </a:stretch>
          </a:blipFill>
        </p:spPr>
        <p:txBody>
          <a:bodyPr/>
          <a:lstStyle/>
          <a:p>
            <a:endParaRPr lang="en-US"/>
          </a:p>
        </p:txBody>
      </p:sp>
      <p:sp>
        <p:nvSpPr>
          <p:cNvPr id="8" name="TextBox 8"/>
          <p:cNvSpPr txBox="1">
            <a:spLocks noGrp="1"/>
          </p:cNvSpPr>
          <p:nvPr>
            <p:ph type="title" idx="4294967295"/>
          </p:nvPr>
        </p:nvSpPr>
        <p:spPr>
          <a:xfrm>
            <a:off x="3040811" y="540299"/>
            <a:ext cx="12939623" cy="7385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019"/>
              </a:lnSpc>
              <a:spcBef>
                <a:spcPct val="0"/>
              </a:spcBef>
              <a:spcAft>
                <a:spcPts val="0"/>
              </a:spcAft>
              <a:buClrTx/>
              <a:buSzTx/>
              <a:buFontTx/>
              <a:buNone/>
              <a:tabLst/>
              <a:defRPr/>
            </a:pPr>
            <a:r>
              <a:rPr kumimoji="0" lang="en-US" sz="425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rPr>
              <a:t>What is </a:t>
            </a:r>
            <a:r>
              <a:rPr kumimoji="0" lang="en-US" sz="4250" b="1" i="0" u="none" strike="noStrike" kern="1200" cap="none" spc="64" normalizeH="0" baseline="0" noProof="0" dirty="0" err="1">
                <a:ln>
                  <a:noFill/>
                </a:ln>
                <a:solidFill>
                  <a:srgbClr val="000000"/>
                </a:solidFill>
                <a:effectLst/>
                <a:uLnTx/>
                <a:uFillTx/>
                <a:latin typeface="Open Sans Condensed Bold"/>
                <a:ea typeface="Open Sans Condensed Bold"/>
                <a:cs typeface="Open Sans Condensed Bold"/>
              </a:rPr>
              <a:t>TechThrive</a:t>
            </a:r>
            <a:r>
              <a:rPr kumimoji="0" lang="en-US" sz="425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rPr>
              <a:t>?</a:t>
            </a:r>
          </a:p>
        </p:txBody>
      </p:sp>
      <p:sp>
        <p:nvSpPr>
          <p:cNvPr id="9" name="Freeform 9">
            <a:extLst>
              <a:ext uri="{C183D7F6-B498-43B3-948B-1728B52AA6E4}">
                <adec:decorative xmlns:adec="http://schemas.microsoft.com/office/drawing/2017/decorative" val="1"/>
              </a:ext>
            </a:extLst>
          </p:cNvPr>
          <p:cNvSpPr/>
          <p:nvPr/>
        </p:nvSpPr>
        <p:spPr>
          <a:xfrm>
            <a:off x="14145033" y="9258300"/>
            <a:ext cx="3764169" cy="839410"/>
          </a:xfrm>
          <a:custGeom>
            <a:avLst/>
            <a:gdLst/>
            <a:ahLst/>
            <a:cxnLst/>
            <a:rect l="l" t="t" r="r" b="b"/>
            <a:pathLst>
              <a:path w="3764169" h="839410">
                <a:moveTo>
                  <a:pt x="0" y="0"/>
                </a:moveTo>
                <a:lnTo>
                  <a:pt x="3764169" y="0"/>
                </a:lnTo>
                <a:lnTo>
                  <a:pt x="3764169" y="839410"/>
                </a:lnTo>
                <a:lnTo>
                  <a:pt x="0" y="839410"/>
                </a:lnTo>
                <a:lnTo>
                  <a:pt x="0" y="0"/>
                </a:lnTo>
                <a:close/>
              </a:path>
            </a:pathLst>
          </a:custGeom>
          <a:blipFill>
            <a:blip r:embed="rId4"/>
            <a:stretch>
              <a:fillRect/>
            </a:stretch>
          </a:blipFill>
        </p:spPr>
        <p:txBody>
          <a:bodyPr/>
          <a:lstStyle/>
          <a:p>
            <a:endParaRPr lang="en-US"/>
          </a:p>
        </p:txBody>
      </p:sp>
      <p:pic>
        <p:nvPicPr>
          <p:cNvPr id="10" name="Picture 9">
            <a:extLst>
              <a:ext uri="{FF2B5EF4-FFF2-40B4-BE49-F238E27FC236}">
                <a16:creationId xmlns:a16="http://schemas.microsoft.com/office/drawing/2014/main" id="{F49ECC51-4B7A-8905-8F3D-EA8BD65880A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76700" y="2891987"/>
            <a:ext cx="5252965" cy="5134971"/>
          </a:xfrm>
          <a:prstGeom prst="rect">
            <a:avLst/>
          </a:prstGeom>
          <a:ln>
            <a:noFill/>
          </a:ln>
        </p:spPr>
      </p:pic>
      <p:sp>
        <p:nvSpPr>
          <p:cNvPr id="11" name="TextBox 10">
            <a:extLst>
              <a:ext uri="{FF2B5EF4-FFF2-40B4-BE49-F238E27FC236}">
                <a16:creationId xmlns:a16="http://schemas.microsoft.com/office/drawing/2014/main" id="{2F25AB4A-4E83-EBAE-CB71-1196A6CA98B2}"/>
              </a:ext>
            </a:extLst>
          </p:cNvPr>
          <p:cNvSpPr txBox="1"/>
          <p:nvPr/>
        </p:nvSpPr>
        <p:spPr>
          <a:xfrm>
            <a:off x="9141200" y="3040699"/>
            <a:ext cx="747593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Open Sans Condensed Bold"/>
                <a:ea typeface="Calibri"/>
                <a:cs typeface="Calibri"/>
              </a:rPr>
              <a:t>Quality Enhancement Plan – a piece of TTU's Reaffirmation of accreditation efforts (SACSCOC)</a:t>
            </a:r>
          </a:p>
          <a:p>
            <a:endParaRPr lang="en-US" sz="4400">
              <a:latin typeface="Open Sans Condensed Bold"/>
              <a:ea typeface="Calibri"/>
              <a:cs typeface="Calibri"/>
            </a:endParaRPr>
          </a:p>
          <a:p>
            <a:r>
              <a:rPr lang="en-US" sz="4400">
                <a:latin typeface="Open Sans Condensed Bold"/>
                <a:ea typeface="Calibri"/>
                <a:cs typeface="Calibri"/>
              </a:rPr>
              <a:t>TTU's commitment to student well-being</a:t>
            </a:r>
          </a:p>
          <a:p>
            <a:endParaRPr lang="en-US" sz="4400">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9144000" y="0"/>
            <a:ext cx="8732516" cy="10364731"/>
          </a:xfrm>
          <a:custGeom>
            <a:avLst/>
            <a:gdLst/>
            <a:ahLst/>
            <a:cxnLst/>
            <a:rect l="l" t="t" r="r" b="b"/>
            <a:pathLst>
              <a:path w="8732516" h="10364731">
                <a:moveTo>
                  <a:pt x="0" y="0"/>
                </a:moveTo>
                <a:lnTo>
                  <a:pt x="8732516" y="0"/>
                </a:lnTo>
                <a:lnTo>
                  <a:pt x="8732516" y="10364731"/>
                </a:lnTo>
                <a:lnTo>
                  <a:pt x="0" y="10364731"/>
                </a:lnTo>
                <a:lnTo>
                  <a:pt x="0" y="0"/>
                </a:lnTo>
                <a:close/>
              </a:path>
            </a:pathLst>
          </a:custGeom>
          <a:blipFill>
            <a:blip r:embed="rId3"/>
            <a:stretch>
              <a:fillRect l="-26068" r="-38860"/>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16587311" y="-199105"/>
            <a:ext cx="1710214" cy="10908951"/>
          </a:xfrm>
          <a:custGeom>
            <a:avLst/>
            <a:gdLst/>
            <a:ahLst/>
            <a:cxnLst/>
            <a:rect l="l" t="t" r="r" b="b"/>
            <a:pathLst>
              <a:path w="1710214" h="10908951">
                <a:moveTo>
                  <a:pt x="0" y="0"/>
                </a:moveTo>
                <a:lnTo>
                  <a:pt x="1710214" y="0"/>
                </a:lnTo>
                <a:lnTo>
                  <a:pt x="1710214" y="10908951"/>
                </a:lnTo>
                <a:lnTo>
                  <a:pt x="0" y="10908951"/>
                </a:lnTo>
                <a:lnTo>
                  <a:pt x="0" y="0"/>
                </a:lnTo>
                <a:close/>
              </a:path>
            </a:pathLst>
          </a:custGeom>
          <a:blipFill>
            <a:blip r:embed="rId4"/>
            <a:stretch>
              <a:fillRect l="-3022" r="-3022"/>
            </a:stretch>
          </a:blipFill>
        </p:spPr>
        <p:txBody>
          <a:bodyPr/>
          <a:lstStyle/>
          <a:p>
            <a:endParaRPr lang="en-US"/>
          </a:p>
        </p:txBody>
      </p:sp>
      <p:sp>
        <p:nvSpPr>
          <p:cNvPr id="4" name="Freeform 4">
            <a:extLst>
              <a:ext uri="{C183D7F6-B498-43B3-948B-1728B52AA6E4}">
                <adec:decorative xmlns:adec="http://schemas.microsoft.com/office/drawing/2017/decorative" val="1"/>
              </a:ext>
            </a:extLst>
          </p:cNvPr>
          <p:cNvSpPr/>
          <p:nvPr/>
        </p:nvSpPr>
        <p:spPr>
          <a:xfrm>
            <a:off x="1212319" y="2136024"/>
            <a:ext cx="6790415" cy="6238694"/>
          </a:xfrm>
          <a:custGeom>
            <a:avLst/>
            <a:gdLst/>
            <a:ahLst/>
            <a:cxnLst/>
            <a:rect l="l" t="t" r="r" b="b"/>
            <a:pathLst>
              <a:path w="6790415" h="6238694">
                <a:moveTo>
                  <a:pt x="0" y="0"/>
                </a:moveTo>
                <a:lnTo>
                  <a:pt x="6790415" y="0"/>
                </a:lnTo>
                <a:lnTo>
                  <a:pt x="6790415" y="6238694"/>
                </a:lnTo>
                <a:lnTo>
                  <a:pt x="0" y="6238694"/>
                </a:lnTo>
                <a:lnTo>
                  <a:pt x="0" y="0"/>
                </a:lnTo>
                <a:close/>
              </a:path>
            </a:pathLst>
          </a:custGeom>
          <a:blipFill>
            <a:blip r:embed="rId5"/>
            <a:stretch>
              <a:fillRect/>
            </a:stretch>
          </a:blipFill>
        </p:spPr>
        <p:txBody>
          <a:bodyPr/>
          <a:lstStyle/>
          <a:p>
            <a:endParaRPr lang="en-US"/>
          </a:p>
        </p:txBody>
      </p:sp>
      <p:sp>
        <p:nvSpPr>
          <p:cNvPr id="5" name="TextBox 5"/>
          <p:cNvSpPr txBox="1">
            <a:spLocks noGrp="1"/>
          </p:cNvSpPr>
          <p:nvPr>
            <p:ph type="title" idx="4294967295"/>
          </p:nvPr>
        </p:nvSpPr>
        <p:spPr>
          <a:xfrm>
            <a:off x="965527" y="942523"/>
            <a:ext cx="7283997" cy="9507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019"/>
              </a:lnSpc>
              <a:spcBef>
                <a:spcPct val="0"/>
              </a:spcBef>
              <a:spcAft>
                <a:spcPts val="0"/>
              </a:spcAft>
              <a:buClrTx/>
              <a:buSzTx/>
              <a:buFontTx/>
              <a:buNone/>
              <a:tabLst/>
              <a:defRPr/>
            </a:pPr>
            <a:r>
              <a:rPr kumimoji="0" lang="en-US" sz="4299"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sym typeface="Open Sans Condensed Bold"/>
              </a:rPr>
              <a:t>The 8 Dimensions of Wellness</a:t>
            </a:r>
          </a:p>
          <a:p>
            <a:pPr marL="0" marR="0" lvl="0" indent="0" algn="ctr" defTabSz="914400" rtl="0" eaLnBrk="1" fontAlgn="auto" latinLnBrk="0" hangingPunct="1">
              <a:lnSpc>
                <a:spcPts val="4019"/>
              </a:lnSpc>
              <a:spcBef>
                <a:spcPct val="0"/>
              </a:spcBef>
              <a:spcAft>
                <a:spcPts val="0"/>
              </a:spcAft>
              <a:buClrTx/>
              <a:buSzTx/>
              <a:buFontTx/>
              <a:buNone/>
              <a:tabLst/>
              <a:defRPr/>
            </a:pPr>
            <a:r>
              <a:rPr kumimoji="0" lang="en-US" sz="180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sym typeface="Open Sans Condensed Bold"/>
              </a:rPr>
              <a:t>(Swarbrick, 2006)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5400000">
            <a:off x="8461570" y="7006314"/>
            <a:ext cx="18218909" cy="1433952"/>
          </a:xfrm>
          <a:custGeom>
            <a:avLst/>
            <a:gdLst/>
            <a:ahLst/>
            <a:cxnLst/>
            <a:rect l="l" t="t" r="r" b="b"/>
            <a:pathLst>
              <a:path w="18218909" h="1433952">
                <a:moveTo>
                  <a:pt x="0" y="0"/>
                </a:moveTo>
                <a:lnTo>
                  <a:pt x="18218909" y="0"/>
                </a:lnTo>
                <a:lnTo>
                  <a:pt x="18218909" y="1433952"/>
                </a:lnTo>
                <a:lnTo>
                  <a:pt x="0" y="1433952"/>
                </a:lnTo>
                <a:lnTo>
                  <a:pt x="0" y="0"/>
                </a:lnTo>
                <a:close/>
              </a:path>
            </a:pathLst>
          </a:custGeom>
          <a:blipFill>
            <a:blip r:embed="rId3"/>
            <a:stretch>
              <a:fillRect t="-57528" r="-171" b="-57526"/>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10013062" y="3269718"/>
            <a:ext cx="6569625" cy="4379750"/>
          </a:xfrm>
          <a:custGeom>
            <a:avLst/>
            <a:gdLst/>
            <a:ahLst/>
            <a:cxnLst/>
            <a:rect l="l" t="t" r="r" b="b"/>
            <a:pathLst>
              <a:path w="6569625" h="4379750">
                <a:moveTo>
                  <a:pt x="0" y="0"/>
                </a:moveTo>
                <a:lnTo>
                  <a:pt x="6569625" y="0"/>
                </a:lnTo>
                <a:lnTo>
                  <a:pt x="6569625" y="4379750"/>
                </a:lnTo>
                <a:lnTo>
                  <a:pt x="0" y="4379750"/>
                </a:lnTo>
                <a:lnTo>
                  <a:pt x="0" y="0"/>
                </a:lnTo>
                <a:close/>
              </a:path>
            </a:pathLst>
          </a:custGeom>
          <a:blipFill>
            <a:blip r:embed="rId4"/>
            <a:stretch>
              <a:fillRect/>
            </a:stretch>
          </a:blipFill>
        </p:spPr>
        <p:txBody>
          <a:bodyPr/>
          <a:lstStyle/>
          <a:p>
            <a:endParaRPr lang="en-US"/>
          </a:p>
        </p:txBody>
      </p:sp>
      <p:sp>
        <p:nvSpPr>
          <p:cNvPr id="5" name="TextBox 5"/>
          <p:cNvSpPr txBox="1">
            <a:spLocks noGrp="1"/>
          </p:cNvSpPr>
          <p:nvPr>
            <p:ph type="title" idx="4294967295"/>
          </p:nvPr>
        </p:nvSpPr>
        <p:spPr>
          <a:xfrm>
            <a:off x="5644073" y="1347950"/>
            <a:ext cx="7382863" cy="7194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019"/>
              </a:lnSpc>
              <a:spcBef>
                <a:spcPct val="0"/>
              </a:spcBef>
              <a:spcAft>
                <a:spcPts val="0"/>
              </a:spcAft>
              <a:buClrTx/>
              <a:buSzTx/>
              <a:buFontTx/>
              <a:buNone/>
              <a:tabLst/>
              <a:defRPr/>
            </a:pPr>
            <a:r>
              <a:rPr kumimoji="0" lang="en-US" sz="4299"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sym typeface="Open Sans Condensed Bold"/>
              </a:rPr>
              <a:t>College Students’ Well-being</a:t>
            </a:r>
          </a:p>
        </p:txBody>
      </p:sp>
      <p:sp>
        <p:nvSpPr>
          <p:cNvPr id="6" name="Freeform 6">
            <a:extLst>
              <a:ext uri="{C183D7F6-B498-43B3-948B-1728B52AA6E4}">
                <adec:decorative xmlns:adec="http://schemas.microsoft.com/office/drawing/2017/decorative" val="1"/>
              </a:ext>
            </a:extLst>
          </p:cNvPr>
          <p:cNvSpPr/>
          <p:nvPr/>
        </p:nvSpPr>
        <p:spPr>
          <a:xfrm>
            <a:off x="246647" y="9258300"/>
            <a:ext cx="3764169" cy="839410"/>
          </a:xfrm>
          <a:custGeom>
            <a:avLst/>
            <a:gdLst/>
            <a:ahLst/>
            <a:cxnLst/>
            <a:rect l="l" t="t" r="r" b="b"/>
            <a:pathLst>
              <a:path w="3764169" h="839410">
                <a:moveTo>
                  <a:pt x="0" y="0"/>
                </a:moveTo>
                <a:lnTo>
                  <a:pt x="3764170" y="0"/>
                </a:lnTo>
                <a:lnTo>
                  <a:pt x="3764170" y="839410"/>
                </a:lnTo>
                <a:lnTo>
                  <a:pt x="0" y="839410"/>
                </a:lnTo>
                <a:lnTo>
                  <a:pt x="0" y="0"/>
                </a:lnTo>
                <a:close/>
              </a:path>
            </a:pathLst>
          </a:custGeom>
          <a:blipFill>
            <a:blip r:embed="rId5"/>
            <a:stretch>
              <a:fillRect/>
            </a:stretch>
          </a:blipFill>
        </p:spPr>
        <p:txBody>
          <a:bodyPr/>
          <a:lstStyle/>
          <a:p>
            <a:endParaRPr lang="en-US"/>
          </a:p>
        </p:txBody>
      </p:sp>
      <p:sp>
        <p:nvSpPr>
          <p:cNvPr id="8" name="TextBox 2">
            <a:extLst>
              <a:ext uri="{FF2B5EF4-FFF2-40B4-BE49-F238E27FC236}">
                <a16:creationId xmlns:a16="http://schemas.microsoft.com/office/drawing/2014/main" id="{E5949E78-B92B-C218-66EF-65E6A1A06ECE}"/>
              </a:ext>
            </a:extLst>
          </p:cNvPr>
          <p:cNvSpPr txBox="1"/>
          <p:nvPr/>
        </p:nvSpPr>
        <p:spPr>
          <a:xfrm>
            <a:off x="767777" y="3269718"/>
            <a:ext cx="9978371" cy="3747564"/>
          </a:xfrm>
          <a:prstGeom prst="rect">
            <a:avLst/>
          </a:prstGeom>
        </p:spPr>
        <p:txBody>
          <a:bodyPr wrap="square" lIns="0" tIns="0" rIns="0" bIns="0" rtlCol="0" anchor="t">
            <a:spAutoFit/>
          </a:bodyPr>
          <a:lstStyle/>
          <a:p>
            <a:pPr>
              <a:lnSpc>
                <a:spcPts val="6019"/>
              </a:lnSpc>
              <a:spcBef>
                <a:spcPct val="0"/>
              </a:spcBef>
            </a:pPr>
            <a:r>
              <a:rPr lang="en-US" sz="3600" b="1" spc="64">
                <a:solidFill>
                  <a:srgbClr val="000000"/>
                </a:solidFill>
                <a:latin typeface="Open Sans Condensed Bold"/>
                <a:ea typeface="Open Sans Condensed Bold"/>
                <a:cs typeface="Open Sans Condensed Bold"/>
                <a:sym typeface="Open Sans Condensed Bold"/>
              </a:rPr>
              <a:t>National trends indicate that college students report…</a:t>
            </a:r>
          </a:p>
          <a:p>
            <a:pPr marL="571500" indent="-571500">
              <a:lnSpc>
                <a:spcPts val="6019"/>
              </a:lnSpc>
              <a:spcBef>
                <a:spcPct val="0"/>
              </a:spcBef>
              <a:buFont typeface="Arial" panose="020B0604020202020204" pitchFamily="34" charset="0"/>
              <a:buChar char="•"/>
            </a:pPr>
            <a:r>
              <a:rPr lang="en-US" sz="2800" b="1" spc="64">
                <a:solidFill>
                  <a:srgbClr val="000000"/>
                </a:solidFill>
                <a:latin typeface="Open Sans Condensed Bold"/>
                <a:ea typeface="Open Sans Condensed Bold"/>
                <a:cs typeface="Open Sans Condensed Bold"/>
                <a:sym typeface="Open Sans Condensed Bold"/>
              </a:rPr>
              <a:t>Increasing moderate and serious psychological distress</a:t>
            </a:r>
          </a:p>
          <a:p>
            <a:pPr marL="571500" indent="-571500">
              <a:lnSpc>
                <a:spcPts val="6019"/>
              </a:lnSpc>
              <a:spcBef>
                <a:spcPct val="0"/>
              </a:spcBef>
              <a:buFont typeface="Arial" panose="020B0604020202020204" pitchFamily="34" charset="0"/>
              <a:buChar char="•"/>
            </a:pPr>
            <a:r>
              <a:rPr lang="en-US" sz="2800" b="1" spc="64">
                <a:solidFill>
                  <a:srgbClr val="000000"/>
                </a:solidFill>
                <a:latin typeface="Open Sans Condensed Bold"/>
                <a:ea typeface="Open Sans Condensed Bold"/>
                <a:cs typeface="Open Sans Condensed Bold"/>
                <a:sym typeface="Open Sans Condensed Bold"/>
              </a:rPr>
              <a:t>Increasing loneliness</a:t>
            </a:r>
          </a:p>
          <a:p>
            <a:pPr marL="571500" indent="-571500">
              <a:lnSpc>
                <a:spcPts val="6019"/>
              </a:lnSpc>
              <a:spcBef>
                <a:spcPct val="0"/>
              </a:spcBef>
              <a:buFont typeface="Arial" panose="020B0604020202020204" pitchFamily="34" charset="0"/>
              <a:buChar char="•"/>
            </a:pPr>
            <a:r>
              <a:rPr lang="en-US" sz="2800" b="1" spc="64">
                <a:solidFill>
                  <a:srgbClr val="000000"/>
                </a:solidFill>
                <a:latin typeface="Open Sans Condensed Bold"/>
                <a:ea typeface="Open Sans Condensed Bold"/>
                <a:cs typeface="Open Sans Condensed Bold"/>
                <a:sym typeface="Open Sans Condensed Bold"/>
              </a:rPr>
              <a:t>Increasing moderate to high levels of overall stress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914400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3"/>
            <a:stretch>
              <a:fillRect l="-7708"/>
            </a:stretch>
          </a:blipFill>
        </p:spPr>
        <p:txBody>
          <a:bodyPr/>
          <a:lstStyle/>
          <a:p>
            <a:endParaRPr lang="en-US"/>
          </a:p>
        </p:txBody>
      </p:sp>
      <p:sp>
        <p:nvSpPr>
          <p:cNvPr id="3" name="TextBox 3"/>
          <p:cNvSpPr txBox="1">
            <a:spLocks noGrp="1"/>
          </p:cNvSpPr>
          <p:nvPr>
            <p:ph type="title" idx="4294967295"/>
          </p:nvPr>
        </p:nvSpPr>
        <p:spPr>
          <a:xfrm>
            <a:off x="1184582" y="2093876"/>
            <a:ext cx="6459227" cy="7194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019"/>
              </a:lnSpc>
              <a:spcBef>
                <a:spcPts val="0"/>
              </a:spcBef>
              <a:spcAft>
                <a:spcPts val="0"/>
              </a:spcAft>
              <a:buClrTx/>
              <a:buSzTx/>
              <a:buFontTx/>
              <a:buNone/>
              <a:tabLst/>
              <a:defRPr/>
            </a:pPr>
            <a:r>
              <a:rPr kumimoji="0" lang="en-US" sz="4299" b="1" i="0" u="none" strike="noStrike" kern="1200" cap="none" spc="64" normalizeH="0" baseline="0" noProof="0" dirty="0">
                <a:ln>
                  <a:noFill/>
                </a:ln>
                <a:solidFill>
                  <a:srgbClr val="231F20"/>
                </a:solidFill>
                <a:effectLst/>
                <a:uLnTx/>
                <a:uFillTx/>
                <a:latin typeface="Open Sans Condensed Bold"/>
                <a:ea typeface="Open Sans Condensed Bold"/>
                <a:cs typeface="Open Sans Condensed Bold"/>
                <a:sym typeface="Open Sans Condensed Bold"/>
              </a:rPr>
              <a:t>College Students’ Well-being</a:t>
            </a:r>
          </a:p>
        </p:txBody>
      </p:sp>
      <p:sp>
        <p:nvSpPr>
          <p:cNvPr id="5" name="TextBox 2">
            <a:extLst>
              <a:ext uri="{FF2B5EF4-FFF2-40B4-BE49-F238E27FC236}">
                <a16:creationId xmlns:a16="http://schemas.microsoft.com/office/drawing/2014/main" id="{DF1AD32D-4D89-F2AF-4BA2-3FCDA01EF41D}"/>
              </a:ext>
            </a:extLst>
          </p:cNvPr>
          <p:cNvSpPr txBox="1"/>
          <p:nvPr/>
        </p:nvSpPr>
        <p:spPr>
          <a:xfrm>
            <a:off x="1184582" y="3676118"/>
            <a:ext cx="7512623" cy="4517006"/>
          </a:xfrm>
          <a:prstGeom prst="rect">
            <a:avLst/>
          </a:prstGeom>
        </p:spPr>
        <p:txBody>
          <a:bodyPr wrap="square" lIns="0" tIns="0" rIns="0" bIns="0" rtlCol="0" anchor="t">
            <a:spAutoFit/>
          </a:bodyPr>
          <a:lstStyle/>
          <a:p>
            <a:pPr>
              <a:lnSpc>
                <a:spcPts val="6019"/>
              </a:lnSpc>
              <a:spcBef>
                <a:spcPct val="0"/>
              </a:spcBef>
            </a:pPr>
            <a:r>
              <a:rPr lang="en-US" sz="3600" b="1" spc="64">
                <a:solidFill>
                  <a:srgbClr val="000000"/>
                </a:solidFill>
                <a:latin typeface="Open Sans Condensed Bold"/>
                <a:ea typeface="Open Sans Condensed Bold"/>
                <a:cs typeface="Open Sans Condensed Bold"/>
                <a:sym typeface="Open Sans Condensed Bold"/>
              </a:rPr>
              <a:t>A low number of TTU students report knowing how to get help on campus for issues related to:</a:t>
            </a:r>
          </a:p>
          <a:p>
            <a:pPr marL="457200" indent="-457200">
              <a:lnSpc>
                <a:spcPts val="6019"/>
              </a:lnSpc>
              <a:spcBef>
                <a:spcPct val="0"/>
              </a:spcBef>
              <a:buFont typeface="Arial" panose="020B0604020202020204" pitchFamily="34" charset="0"/>
              <a:buChar char="•"/>
            </a:pPr>
            <a:r>
              <a:rPr lang="en-US" sz="2800" b="1" spc="64">
                <a:solidFill>
                  <a:srgbClr val="000000"/>
                </a:solidFill>
                <a:latin typeface="Open Sans Condensed Bold"/>
                <a:ea typeface="Open Sans Condensed Bold"/>
                <a:cs typeface="Open Sans Condensed Bold"/>
                <a:sym typeface="Open Sans Condensed Bold"/>
              </a:rPr>
              <a:t>Food insecurity</a:t>
            </a:r>
          </a:p>
          <a:p>
            <a:pPr marL="457200" indent="-457200">
              <a:lnSpc>
                <a:spcPts val="6019"/>
              </a:lnSpc>
              <a:spcBef>
                <a:spcPct val="0"/>
              </a:spcBef>
              <a:buFont typeface="Arial" panose="020B0604020202020204" pitchFamily="34" charset="0"/>
              <a:buChar char="•"/>
            </a:pPr>
            <a:r>
              <a:rPr lang="en-US" sz="2800" b="1" spc="64">
                <a:solidFill>
                  <a:srgbClr val="000000"/>
                </a:solidFill>
                <a:latin typeface="Open Sans Condensed Bold"/>
                <a:ea typeface="Open Sans Condensed Bold"/>
                <a:cs typeface="Open Sans Condensed Bold"/>
                <a:sym typeface="Open Sans Condensed Bold"/>
              </a:rPr>
              <a:t>Emergency financial situations </a:t>
            </a:r>
          </a:p>
          <a:p>
            <a:pPr marL="457200" indent="-457200">
              <a:lnSpc>
                <a:spcPts val="6019"/>
              </a:lnSpc>
              <a:spcBef>
                <a:spcPct val="0"/>
              </a:spcBef>
              <a:buFont typeface="Arial" panose="020B0604020202020204" pitchFamily="34" charset="0"/>
              <a:buChar char="•"/>
            </a:pPr>
            <a:r>
              <a:rPr lang="en-US" sz="2800" b="1" spc="64">
                <a:solidFill>
                  <a:srgbClr val="000000"/>
                </a:solidFill>
                <a:latin typeface="Open Sans Condensed Bold"/>
                <a:ea typeface="Open Sans Condensed Bold"/>
                <a:cs typeface="Open Sans Condensed Bold"/>
                <a:sym typeface="Open Sans Condensed Bold"/>
              </a:rPr>
              <a:t>Mental health concerns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CC0000"/>
            </a:solidFill>
          </p:spPr>
          <p:txBody>
            <a:bodyPr/>
            <a:lstStyle/>
            <a:p>
              <a:endParaRPr lang="en-US"/>
            </a:p>
          </p:txBody>
        </p:sp>
        <p:sp>
          <p:nvSpPr>
            <p:cNvPr id="4" name="TextBox 4"/>
            <p:cNvSpPr txBox="1"/>
            <p:nvPr/>
          </p:nvSpPr>
          <p:spPr>
            <a:xfrm>
              <a:off x="0" y="-123825"/>
              <a:ext cx="4816593" cy="936625"/>
            </a:xfrm>
            <a:prstGeom prst="rect">
              <a:avLst/>
            </a:prstGeom>
          </p:spPr>
          <p:txBody>
            <a:bodyPr lIns="50800" tIns="50800" rIns="50800" bIns="50800" rtlCol="0" anchor="ctr"/>
            <a:lstStyle/>
            <a:p>
              <a:pPr algn="ctr">
                <a:lnSpc>
                  <a:spcPts val="3133"/>
                </a:lnSpc>
              </a:pPr>
              <a:endParaRPr/>
            </a:p>
          </p:txBody>
        </p:sp>
      </p:grpSp>
      <p:sp>
        <p:nvSpPr>
          <p:cNvPr id="5" name="Freeform 5">
            <a:extLst>
              <a:ext uri="{C183D7F6-B498-43B3-948B-1728B52AA6E4}">
                <adec:decorative xmlns:adec="http://schemas.microsoft.com/office/drawing/2017/decorative" val="1"/>
              </a:ext>
            </a:extLst>
          </p:cNvPr>
          <p:cNvSpPr/>
          <p:nvPr/>
        </p:nvSpPr>
        <p:spPr>
          <a:xfrm>
            <a:off x="675349" y="266700"/>
            <a:ext cx="8007055" cy="9417882"/>
          </a:xfrm>
          <a:custGeom>
            <a:avLst/>
            <a:gdLst/>
            <a:ahLst/>
            <a:cxnLst/>
            <a:rect l="l" t="t" r="r" b="b"/>
            <a:pathLst>
              <a:path w="6500780" h="8415250">
                <a:moveTo>
                  <a:pt x="0" y="0"/>
                </a:moveTo>
                <a:lnTo>
                  <a:pt x="6500781" y="0"/>
                </a:lnTo>
                <a:lnTo>
                  <a:pt x="6500781" y="8415249"/>
                </a:lnTo>
                <a:lnTo>
                  <a:pt x="0" y="8415249"/>
                </a:lnTo>
                <a:lnTo>
                  <a:pt x="0" y="0"/>
                </a:lnTo>
                <a:close/>
              </a:path>
            </a:pathLst>
          </a:custGeom>
          <a:blipFill>
            <a:blip r:embed="rId3"/>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8944009" y="0"/>
            <a:ext cx="9309445" cy="3453966"/>
          </a:xfrm>
          <a:custGeom>
            <a:avLst/>
            <a:gdLst/>
            <a:ahLst/>
            <a:cxnLst/>
            <a:rect l="l" t="t" r="r" b="b"/>
            <a:pathLst>
              <a:path w="9309445" h="3453966">
                <a:moveTo>
                  <a:pt x="0" y="0"/>
                </a:moveTo>
                <a:lnTo>
                  <a:pt x="9309445" y="0"/>
                </a:lnTo>
                <a:lnTo>
                  <a:pt x="9309445" y="3453966"/>
                </a:lnTo>
                <a:lnTo>
                  <a:pt x="0" y="3453966"/>
                </a:lnTo>
                <a:lnTo>
                  <a:pt x="0" y="0"/>
                </a:lnTo>
                <a:close/>
              </a:path>
            </a:pathLst>
          </a:custGeom>
          <a:blipFill>
            <a:blip r:embed="rId4"/>
            <a:stretch>
              <a:fillRect l="-297" t="-770" r="-304"/>
            </a:stretch>
          </a:blipFill>
        </p:spPr>
        <p:txBody>
          <a:bodyPr/>
          <a:lstStyle/>
          <a:p>
            <a:endParaRPr lang="en-US"/>
          </a:p>
        </p:txBody>
      </p:sp>
      <p:sp>
        <p:nvSpPr>
          <p:cNvPr id="7" name="TextBox 7"/>
          <p:cNvSpPr txBox="1">
            <a:spLocks noGrp="1"/>
          </p:cNvSpPr>
          <p:nvPr>
            <p:ph type="title" idx="4294967295"/>
          </p:nvPr>
        </p:nvSpPr>
        <p:spPr>
          <a:xfrm>
            <a:off x="9829800" y="5181600"/>
            <a:ext cx="7539404" cy="23083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019"/>
              </a:lnSpc>
              <a:spcBef>
                <a:spcPct val="0"/>
              </a:spcBef>
              <a:spcAft>
                <a:spcPts val="0"/>
              </a:spcAft>
              <a:buClrTx/>
              <a:buSzTx/>
              <a:buFontTx/>
              <a:buNone/>
              <a:tabLst/>
              <a:defRPr/>
            </a:pPr>
            <a:r>
              <a:rPr kumimoji="0" lang="en-US" sz="600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sym typeface="Open Sans Condensed Bold"/>
              </a:rPr>
              <a:t>College, an “exciting up and down experience for students.”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BF474-CF4D-3293-B497-CDB2885802F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34922DB-D4FB-C108-D56B-77C73441FBC2}"/>
              </a:ext>
              <a:ext uri="{C183D7F6-B498-43B3-948B-1728B52AA6E4}">
                <adec:decorative xmlns:adec="http://schemas.microsoft.com/office/drawing/2017/decorative" val="1"/>
              </a:ext>
            </a:extLst>
          </p:cNvPr>
          <p:cNvSpPr/>
          <p:nvPr/>
        </p:nvSpPr>
        <p:spPr>
          <a:xfrm rot="-5400000">
            <a:off x="8461570" y="7006314"/>
            <a:ext cx="18218909" cy="1433952"/>
          </a:xfrm>
          <a:custGeom>
            <a:avLst/>
            <a:gdLst/>
            <a:ahLst/>
            <a:cxnLst/>
            <a:rect l="l" t="t" r="r" b="b"/>
            <a:pathLst>
              <a:path w="18218909" h="1433952">
                <a:moveTo>
                  <a:pt x="0" y="0"/>
                </a:moveTo>
                <a:lnTo>
                  <a:pt x="18218909" y="0"/>
                </a:lnTo>
                <a:lnTo>
                  <a:pt x="18218909" y="1433952"/>
                </a:lnTo>
                <a:lnTo>
                  <a:pt x="0" y="1433952"/>
                </a:lnTo>
                <a:lnTo>
                  <a:pt x="0" y="0"/>
                </a:lnTo>
                <a:close/>
              </a:path>
            </a:pathLst>
          </a:custGeom>
          <a:blipFill>
            <a:blip r:embed="rId3"/>
            <a:stretch>
              <a:fillRect t="-57528" r="-171" b="-57526"/>
            </a:stretch>
          </a:blipFill>
        </p:spPr>
        <p:txBody>
          <a:bodyPr/>
          <a:lstStyle/>
          <a:p>
            <a:endParaRPr lang="en-US"/>
          </a:p>
        </p:txBody>
      </p:sp>
      <p:sp>
        <p:nvSpPr>
          <p:cNvPr id="5" name="TextBox 5">
            <a:extLst>
              <a:ext uri="{FF2B5EF4-FFF2-40B4-BE49-F238E27FC236}">
                <a16:creationId xmlns:a16="http://schemas.microsoft.com/office/drawing/2014/main" id="{C5D07BEC-5CD8-D8B1-8035-B1B3CBA0EBDE}"/>
              </a:ext>
            </a:extLst>
          </p:cNvPr>
          <p:cNvSpPr txBox="1">
            <a:spLocks noGrp="1"/>
          </p:cNvSpPr>
          <p:nvPr>
            <p:ph type="title" idx="4294967295"/>
          </p:nvPr>
        </p:nvSpPr>
        <p:spPr>
          <a:xfrm>
            <a:off x="1761137" y="1653526"/>
            <a:ext cx="7382863" cy="14872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019"/>
              </a:lnSpc>
              <a:spcBef>
                <a:spcPct val="0"/>
              </a:spcBef>
              <a:spcAft>
                <a:spcPts val="0"/>
              </a:spcAft>
              <a:buClrTx/>
              <a:buSzTx/>
              <a:buFontTx/>
              <a:buNone/>
              <a:tabLst/>
              <a:defRPr/>
            </a:pPr>
            <a:r>
              <a:rPr kumimoji="0" lang="en-US" sz="425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rPr>
              <a:t>CARS 2310: Thriving at Texas Tech</a:t>
            </a:r>
          </a:p>
          <a:p>
            <a:pPr marL="0" marR="0" lvl="0" indent="0" algn="ctr" defTabSz="914400" rtl="0" eaLnBrk="1" fontAlgn="auto" latinLnBrk="0" hangingPunct="1">
              <a:lnSpc>
                <a:spcPts val="6019"/>
              </a:lnSpc>
              <a:spcBef>
                <a:spcPct val="0"/>
              </a:spcBef>
              <a:spcAft>
                <a:spcPts val="0"/>
              </a:spcAft>
              <a:buClrTx/>
              <a:buSzTx/>
              <a:buFontTx/>
              <a:buNone/>
              <a:tabLst/>
              <a:defRPr/>
            </a:pPr>
            <a:r>
              <a:rPr kumimoji="0" lang="en-US" sz="425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rPr>
              <a:t>Personal Growth &amp; Well-being</a:t>
            </a:r>
          </a:p>
        </p:txBody>
      </p:sp>
      <p:sp>
        <p:nvSpPr>
          <p:cNvPr id="6" name="Freeform 6">
            <a:extLst>
              <a:ext uri="{FF2B5EF4-FFF2-40B4-BE49-F238E27FC236}">
                <a16:creationId xmlns:a16="http://schemas.microsoft.com/office/drawing/2014/main" id="{BA5B2867-5768-D470-819F-8DFEB5BE7785}"/>
              </a:ext>
              <a:ext uri="{C183D7F6-B498-43B3-948B-1728B52AA6E4}">
                <adec:decorative xmlns:adec="http://schemas.microsoft.com/office/drawing/2017/decorative" val="1"/>
              </a:ext>
            </a:extLst>
          </p:cNvPr>
          <p:cNvSpPr/>
          <p:nvPr/>
        </p:nvSpPr>
        <p:spPr>
          <a:xfrm>
            <a:off x="246647" y="9258300"/>
            <a:ext cx="3764169" cy="839410"/>
          </a:xfrm>
          <a:custGeom>
            <a:avLst/>
            <a:gdLst/>
            <a:ahLst/>
            <a:cxnLst/>
            <a:rect l="l" t="t" r="r" b="b"/>
            <a:pathLst>
              <a:path w="3764169" h="839410">
                <a:moveTo>
                  <a:pt x="0" y="0"/>
                </a:moveTo>
                <a:lnTo>
                  <a:pt x="3764170" y="0"/>
                </a:lnTo>
                <a:lnTo>
                  <a:pt x="3764170" y="839410"/>
                </a:lnTo>
                <a:lnTo>
                  <a:pt x="0" y="839410"/>
                </a:lnTo>
                <a:lnTo>
                  <a:pt x="0" y="0"/>
                </a:lnTo>
                <a:close/>
              </a:path>
            </a:pathLst>
          </a:custGeom>
          <a:blipFill>
            <a:blip r:embed="rId4"/>
            <a:stretch>
              <a:fillRect/>
            </a:stretch>
          </a:blipFill>
        </p:spPr>
        <p:txBody>
          <a:bodyPr/>
          <a:lstStyle/>
          <a:p>
            <a:endParaRPr lang="en-US"/>
          </a:p>
        </p:txBody>
      </p:sp>
      <p:sp>
        <p:nvSpPr>
          <p:cNvPr id="8" name="TextBox 2">
            <a:extLst>
              <a:ext uri="{FF2B5EF4-FFF2-40B4-BE49-F238E27FC236}">
                <a16:creationId xmlns:a16="http://schemas.microsoft.com/office/drawing/2014/main" id="{FB99859E-0F1F-9DC7-FEF6-5D6E8D11C0AE}"/>
              </a:ext>
            </a:extLst>
          </p:cNvPr>
          <p:cNvSpPr txBox="1"/>
          <p:nvPr/>
        </p:nvSpPr>
        <p:spPr>
          <a:xfrm>
            <a:off x="1150621" y="3715193"/>
            <a:ext cx="9923304" cy="4517006"/>
          </a:xfrm>
          <a:prstGeom prst="rect">
            <a:avLst/>
          </a:prstGeom>
        </p:spPr>
        <p:txBody>
          <a:bodyPr wrap="square" lIns="0" tIns="0" rIns="0" bIns="0" rtlCol="0" anchor="t">
            <a:spAutoFit/>
          </a:bodyPr>
          <a:lstStyle/>
          <a:p>
            <a:pPr>
              <a:lnSpc>
                <a:spcPts val="6019"/>
              </a:lnSpc>
              <a:spcBef>
                <a:spcPct val="0"/>
              </a:spcBef>
            </a:pPr>
            <a:r>
              <a:rPr lang="en-US" sz="2400" dirty="0">
                <a:latin typeface="Open Sans Bold Italics" panose="020B0604020202020204" charset="0"/>
                <a:ea typeface="Open Sans Bold Italics" panose="020B0604020202020204" charset="0"/>
                <a:cs typeface="Open Sans Bold Italics" panose="020B0604020202020204" charset="0"/>
              </a:rPr>
              <a:t>This course promotes the exploration of knowledge, attitudes, and behaviors associated with the multidimensional aspects of wellness. Students will be exposed to important topics in mental health and well-being that are relevant to the collegiate experience and life after graduation.</a:t>
            </a:r>
          </a:p>
          <a:p>
            <a:pPr marL="514350" indent="-514350">
              <a:lnSpc>
                <a:spcPts val="6019"/>
              </a:lnSpc>
              <a:spcBef>
                <a:spcPct val="0"/>
              </a:spcBef>
              <a:buFont typeface="Arial" panose="020B0604020202020204" pitchFamily="34" charset="0"/>
              <a:buChar char="•"/>
            </a:pPr>
            <a:endParaRPr lang="en-US" sz="2800" b="1" spc="64" dirty="0">
              <a:solidFill>
                <a:srgbClr val="000000"/>
              </a:solidFill>
              <a:latin typeface="Open Sans Condensed Bold"/>
              <a:ea typeface="Open Sans Condensed Bold"/>
              <a:cs typeface="Open Sans Condensed Bold"/>
            </a:endParaRPr>
          </a:p>
        </p:txBody>
      </p:sp>
      <p:pic>
        <p:nvPicPr>
          <p:cNvPr id="4" name="Picture 3">
            <a:extLst>
              <a:ext uri="{FF2B5EF4-FFF2-40B4-BE49-F238E27FC236}">
                <a16:creationId xmlns:a16="http://schemas.microsoft.com/office/drawing/2014/main" id="{BBC24FDB-4D5D-F250-EC44-6AC17A4062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273006" y="400514"/>
            <a:ext cx="5047926" cy="3993226"/>
          </a:xfrm>
          <a:prstGeom prst="rect">
            <a:avLst/>
          </a:prstGeom>
        </p:spPr>
      </p:pic>
      <p:pic>
        <p:nvPicPr>
          <p:cNvPr id="10" name="Picture 9">
            <a:extLst>
              <a:ext uri="{FF2B5EF4-FFF2-40B4-BE49-F238E27FC236}">
                <a16:creationId xmlns:a16="http://schemas.microsoft.com/office/drawing/2014/main" id="{20FFB810-BB2D-F083-D515-5493BD84932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2273006" y="5015843"/>
            <a:ext cx="5047926" cy="3216356"/>
          </a:xfrm>
          <a:prstGeom prst="rect">
            <a:avLst/>
          </a:prstGeom>
        </p:spPr>
      </p:pic>
    </p:spTree>
    <p:extLst>
      <p:ext uri="{BB962C8B-B14F-4D97-AF65-F5344CB8AC3E}">
        <p14:creationId xmlns:p14="http://schemas.microsoft.com/office/powerpoint/2010/main" val="285461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5D6C0-598D-6569-212F-D86D8679E3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081A40-98F9-A69D-4062-6F52EBE8C6B0}"/>
              </a:ext>
              <a:ext uri="{C183D7F6-B498-43B3-948B-1728B52AA6E4}">
                <adec:decorative xmlns:adec="http://schemas.microsoft.com/office/drawing/2017/decorative" val="1"/>
              </a:ext>
            </a:extLst>
          </p:cNvPr>
          <p:cNvSpPr/>
          <p:nvPr/>
        </p:nvSpPr>
        <p:spPr>
          <a:xfrm rot="-5400000">
            <a:off x="8461570" y="7006314"/>
            <a:ext cx="18218909" cy="1433952"/>
          </a:xfrm>
          <a:custGeom>
            <a:avLst/>
            <a:gdLst/>
            <a:ahLst/>
            <a:cxnLst/>
            <a:rect l="l" t="t" r="r" b="b"/>
            <a:pathLst>
              <a:path w="18218909" h="1433952">
                <a:moveTo>
                  <a:pt x="0" y="0"/>
                </a:moveTo>
                <a:lnTo>
                  <a:pt x="18218909" y="0"/>
                </a:lnTo>
                <a:lnTo>
                  <a:pt x="18218909" y="1433952"/>
                </a:lnTo>
                <a:lnTo>
                  <a:pt x="0" y="1433952"/>
                </a:lnTo>
                <a:lnTo>
                  <a:pt x="0" y="0"/>
                </a:lnTo>
                <a:close/>
              </a:path>
            </a:pathLst>
          </a:custGeom>
          <a:blipFill>
            <a:blip r:embed="rId3"/>
            <a:stretch>
              <a:fillRect t="-57528" r="-171" b="-57526"/>
            </a:stretch>
          </a:blipFill>
        </p:spPr>
        <p:txBody>
          <a:bodyPr/>
          <a:lstStyle/>
          <a:p>
            <a:endParaRPr lang="en-US"/>
          </a:p>
        </p:txBody>
      </p:sp>
      <p:sp>
        <p:nvSpPr>
          <p:cNvPr id="5" name="TextBox 5">
            <a:extLst>
              <a:ext uri="{FF2B5EF4-FFF2-40B4-BE49-F238E27FC236}">
                <a16:creationId xmlns:a16="http://schemas.microsoft.com/office/drawing/2014/main" id="{04DDCE88-747E-E670-DA7A-DC9D00221087}"/>
              </a:ext>
            </a:extLst>
          </p:cNvPr>
          <p:cNvSpPr txBox="1">
            <a:spLocks noGrp="1"/>
          </p:cNvSpPr>
          <p:nvPr>
            <p:ph type="title" idx="4294967295"/>
          </p:nvPr>
        </p:nvSpPr>
        <p:spPr>
          <a:xfrm>
            <a:off x="5987394" y="762229"/>
            <a:ext cx="7382863" cy="14872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019"/>
              </a:lnSpc>
              <a:spcBef>
                <a:spcPct val="0"/>
              </a:spcBef>
              <a:spcAft>
                <a:spcPts val="0"/>
              </a:spcAft>
              <a:buClrTx/>
              <a:buSzTx/>
              <a:buFontTx/>
              <a:buNone/>
              <a:tabLst/>
              <a:defRPr/>
            </a:pPr>
            <a:r>
              <a:rPr kumimoji="0" lang="en-US" sz="425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rPr>
              <a:t>CARS 2310: Thriving at Texas Tech</a:t>
            </a:r>
          </a:p>
          <a:p>
            <a:pPr marL="0" marR="0" lvl="0" indent="0" algn="ctr" defTabSz="914400" rtl="0" eaLnBrk="1" fontAlgn="auto" latinLnBrk="0" hangingPunct="1">
              <a:lnSpc>
                <a:spcPts val="6019"/>
              </a:lnSpc>
              <a:spcBef>
                <a:spcPct val="0"/>
              </a:spcBef>
              <a:spcAft>
                <a:spcPts val="0"/>
              </a:spcAft>
              <a:buClrTx/>
              <a:buSzTx/>
              <a:buFontTx/>
              <a:buNone/>
              <a:tabLst/>
              <a:defRPr/>
            </a:pPr>
            <a:r>
              <a:rPr kumimoji="0" lang="en-US" sz="425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rPr>
              <a:t>Personal Growth &amp; Well-being </a:t>
            </a:r>
          </a:p>
        </p:txBody>
      </p:sp>
      <p:sp>
        <p:nvSpPr>
          <p:cNvPr id="6" name="Freeform 6">
            <a:extLst>
              <a:ext uri="{FF2B5EF4-FFF2-40B4-BE49-F238E27FC236}">
                <a16:creationId xmlns:a16="http://schemas.microsoft.com/office/drawing/2014/main" id="{62E73D83-E7FF-439B-5326-FBFE210AA0DB}"/>
              </a:ext>
              <a:ext uri="{C183D7F6-B498-43B3-948B-1728B52AA6E4}">
                <adec:decorative xmlns:adec="http://schemas.microsoft.com/office/drawing/2017/decorative" val="1"/>
              </a:ext>
            </a:extLst>
          </p:cNvPr>
          <p:cNvSpPr/>
          <p:nvPr/>
        </p:nvSpPr>
        <p:spPr>
          <a:xfrm>
            <a:off x="246647" y="9258300"/>
            <a:ext cx="3764169" cy="839410"/>
          </a:xfrm>
          <a:custGeom>
            <a:avLst/>
            <a:gdLst/>
            <a:ahLst/>
            <a:cxnLst/>
            <a:rect l="l" t="t" r="r" b="b"/>
            <a:pathLst>
              <a:path w="3764169" h="839410">
                <a:moveTo>
                  <a:pt x="0" y="0"/>
                </a:moveTo>
                <a:lnTo>
                  <a:pt x="3764170" y="0"/>
                </a:lnTo>
                <a:lnTo>
                  <a:pt x="3764170" y="839410"/>
                </a:lnTo>
                <a:lnTo>
                  <a:pt x="0" y="839410"/>
                </a:lnTo>
                <a:lnTo>
                  <a:pt x="0" y="0"/>
                </a:lnTo>
                <a:close/>
              </a:path>
            </a:pathLst>
          </a:custGeom>
          <a:blipFill>
            <a:blip r:embed="rId4"/>
            <a:stretch>
              <a:fillRect/>
            </a:stretch>
          </a:blipFill>
        </p:spPr>
        <p:txBody>
          <a:bodyPr/>
          <a:lstStyle/>
          <a:p>
            <a:endParaRPr lang="en-US"/>
          </a:p>
        </p:txBody>
      </p:sp>
      <p:sp>
        <p:nvSpPr>
          <p:cNvPr id="8" name="TextBox 2">
            <a:extLst>
              <a:ext uri="{FF2B5EF4-FFF2-40B4-BE49-F238E27FC236}">
                <a16:creationId xmlns:a16="http://schemas.microsoft.com/office/drawing/2014/main" id="{E34B7037-E76C-D254-E218-0BD246A792A4}"/>
              </a:ext>
            </a:extLst>
          </p:cNvPr>
          <p:cNvSpPr txBox="1"/>
          <p:nvPr/>
        </p:nvSpPr>
        <p:spPr>
          <a:xfrm>
            <a:off x="706597" y="2555133"/>
            <a:ext cx="9923304" cy="6825330"/>
          </a:xfrm>
          <a:prstGeom prst="rect">
            <a:avLst/>
          </a:prstGeom>
        </p:spPr>
        <p:txBody>
          <a:bodyPr wrap="square" lIns="0" tIns="0" rIns="0" bIns="0" rtlCol="0" anchor="t">
            <a:spAutoFit/>
          </a:bodyPr>
          <a:lstStyle/>
          <a:p>
            <a:pPr>
              <a:lnSpc>
                <a:spcPts val="6019"/>
              </a:lnSpc>
              <a:spcBef>
                <a:spcPct val="0"/>
              </a:spcBef>
            </a:pPr>
            <a:r>
              <a:rPr lang="en-US" sz="3600" b="1" spc="64" dirty="0">
                <a:solidFill>
                  <a:srgbClr val="000000"/>
                </a:solidFill>
                <a:latin typeface="Open Sans Condensed Bold"/>
                <a:ea typeface="Open Sans Condensed Bold"/>
                <a:cs typeface="Open Sans Condensed Bold"/>
                <a:sym typeface="Open Sans Condensed Bold"/>
              </a:rPr>
              <a:t>Student Learning Outcomes:  </a:t>
            </a:r>
          </a:p>
          <a:p>
            <a:pPr marL="514350" indent="-514350">
              <a:lnSpc>
                <a:spcPts val="6019"/>
              </a:lnSpc>
              <a:spcBef>
                <a:spcPct val="0"/>
              </a:spcBef>
              <a:buFont typeface="+mj-lt"/>
              <a:buAutoNum type="arabicPeriod"/>
            </a:pPr>
            <a:r>
              <a:rPr lang="en-US" sz="2800" b="1" spc="64" dirty="0">
                <a:solidFill>
                  <a:srgbClr val="000000"/>
                </a:solidFill>
                <a:latin typeface="Open Sans Condensed Bold"/>
                <a:ea typeface="Open Sans Condensed Bold"/>
                <a:cs typeface="Open Sans Condensed Bold"/>
                <a:sym typeface="Open Sans Condensed Bold"/>
              </a:rPr>
              <a:t>Assess current level of well-being across each dimension of wellness and develop a plan to enhance well-being. </a:t>
            </a:r>
          </a:p>
          <a:p>
            <a:pPr marL="514350" indent="-514350">
              <a:lnSpc>
                <a:spcPts val="6019"/>
              </a:lnSpc>
              <a:spcBef>
                <a:spcPct val="0"/>
              </a:spcBef>
              <a:buFont typeface="+mj-lt"/>
              <a:buAutoNum type="arabicPeriod"/>
            </a:pPr>
            <a:r>
              <a:rPr lang="en-US" sz="2800" b="1" spc="64" dirty="0">
                <a:solidFill>
                  <a:srgbClr val="000000"/>
                </a:solidFill>
                <a:latin typeface="Open Sans Condensed Bold"/>
                <a:ea typeface="Open Sans Condensed Bold"/>
                <a:cs typeface="Open Sans Condensed Bold"/>
                <a:sym typeface="Open Sans Condensed Bold"/>
              </a:rPr>
              <a:t>Increase mental health literacy and utilize this knowledge to develop effective strategies for coping with stressors.</a:t>
            </a:r>
          </a:p>
          <a:p>
            <a:pPr marL="514350" indent="-514350">
              <a:lnSpc>
                <a:spcPts val="6019"/>
              </a:lnSpc>
              <a:spcBef>
                <a:spcPct val="0"/>
              </a:spcBef>
              <a:buFont typeface="+mj-lt"/>
              <a:buAutoNum type="arabicPeriod"/>
            </a:pPr>
            <a:r>
              <a:rPr lang="en-US" sz="2800" b="1" spc="64" dirty="0">
                <a:solidFill>
                  <a:srgbClr val="000000"/>
                </a:solidFill>
                <a:latin typeface="Open Sans Condensed Bold"/>
                <a:ea typeface="Open Sans Condensed Bold"/>
                <a:cs typeface="Open Sans Condensed Bold"/>
                <a:sym typeface="Open Sans Condensed Bold"/>
              </a:rPr>
              <a:t>Identify on campus resources available to support student mental health and well-being. </a:t>
            </a:r>
          </a:p>
          <a:p>
            <a:pPr marL="514350" indent="-514350">
              <a:lnSpc>
                <a:spcPts val="6019"/>
              </a:lnSpc>
              <a:spcBef>
                <a:spcPct val="0"/>
              </a:spcBef>
              <a:buFont typeface="+mj-lt"/>
              <a:buAutoNum type="arabicPeriod"/>
            </a:pPr>
            <a:r>
              <a:rPr lang="en-US" sz="2800" b="1" spc="64" dirty="0">
                <a:solidFill>
                  <a:srgbClr val="000000"/>
                </a:solidFill>
                <a:latin typeface="Open Sans Condensed Bold"/>
                <a:ea typeface="Open Sans Condensed Bold"/>
                <a:cs typeface="Open Sans Condensed Bold"/>
                <a:sym typeface="Open Sans Condensed Bold"/>
              </a:rPr>
              <a:t>Develop a well-being perspective that enhances their personal and professional experiences at Texas Tech University.  </a:t>
            </a:r>
            <a:endParaRPr lang="en-US" sz="2800" b="1" spc="64" dirty="0">
              <a:solidFill>
                <a:srgbClr val="000000"/>
              </a:solidFill>
              <a:latin typeface="Open Sans Condensed Bold"/>
              <a:ea typeface="Open Sans Condensed Bold"/>
              <a:cs typeface="Open Sans Condensed Bold"/>
            </a:endParaRPr>
          </a:p>
        </p:txBody>
      </p:sp>
      <p:pic>
        <p:nvPicPr>
          <p:cNvPr id="7" name="Picture 6">
            <a:extLst>
              <a:ext uri="{FF2B5EF4-FFF2-40B4-BE49-F238E27FC236}">
                <a16:creationId xmlns:a16="http://schemas.microsoft.com/office/drawing/2014/main" id="{A4FF3BDE-5457-16D5-5003-DF77D46FC55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31333" y="3157960"/>
            <a:ext cx="6874850" cy="4565330"/>
          </a:xfrm>
          <a:prstGeom prst="rect">
            <a:avLst/>
          </a:prstGeom>
        </p:spPr>
      </p:pic>
    </p:spTree>
    <p:extLst>
      <p:ext uri="{BB962C8B-B14F-4D97-AF65-F5344CB8AC3E}">
        <p14:creationId xmlns:p14="http://schemas.microsoft.com/office/powerpoint/2010/main" val="208269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028700" y="-398210"/>
            <a:ext cx="7933081" cy="12887414"/>
          </a:xfrm>
          <a:custGeom>
            <a:avLst/>
            <a:gdLst/>
            <a:ahLst/>
            <a:cxnLst/>
            <a:rect l="l" t="t" r="r" b="b"/>
            <a:pathLst>
              <a:path w="7933081" h="12887414">
                <a:moveTo>
                  <a:pt x="0" y="0"/>
                </a:moveTo>
                <a:lnTo>
                  <a:pt x="7933081" y="0"/>
                </a:lnTo>
                <a:lnTo>
                  <a:pt x="7933081" y="12887414"/>
                </a:lnTo>
                <a:lnTo>
                  <a:pt x="0" y="12887414"/>
                </a:lnTo>
                <a:lnTo>
                  <a:pt x="0" y="0"/>
                </a:lnTo>
                <a:close/>
              </a:path>
            </a:pathLst>
          </a:custGeom>
          <a:blipFill>
            <a:blip r:embed="rId3"/>
            <a:stretch>
              <a:fillRect l="-5381" r="-5381"/>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rot="-10800000">
            <a:off x="0" y="-172558"/>
            <a:ext cx="1710214" cy="10908951"/>
          </a:xfrm>
          <a:custGeom>
            <a:avLst/>
            <a:gdLst/>
            <a:ahLst/>
            <a:cxnLst/>
            <a:rect l="l" t="t" r="r" b="b"/>
            <a:pathLst>
              <a:path w="1710214" h="10908951">
                <a:moveTo>
                  <a:pt x="0" y="0"/>
                </a:moveTo>
                <a:lnTo>
                  <a:pt x="1710214" y="0"/>
                </a:lnTo>
                <a:lnTo>
                  <a:pt x="1710214" y="10908951"/>
                </a:lnTo>
                <a:lnTo>
                  <a:pt x="0" y="10908951"/>
                </a:lnTo>
                <a:lnTo>
                  <a:pt x="0" y="0"/>
                </a:lnTo>
                <a:close/>
              </a:path>
            </a:pathLst>
          </a:custGeom>
          <a:blipFill>
            <a:blip r:embed="rId4"/>
            <a:stretch>
              <a:fillRect l="-3022" r="-3022"/>
            </a:stretch>
          </a:blipFill>
        </p:spPr>
        <p:txBody>
          <a:bodyPr/>
          <a:lstStyle/>
          <a:p>
            <a:endParaRPr lang="en-US"/>
          </a:p>
        </p:txBody>
      </p:sp>
      <p:sp>
        <p:nvSpPr>
          <p:cNvPr id="4" name="TextBox 4"/>
          <p:cNvSpPr txBox="1">
            <a:spLocks noGrp="1"/>
          </p:cNvSpPr>
          <p:nvPr>
            <p:ph type="title" idx="4294967295"/>
          </p:nvPr>
        </p:nvSpPr>
        <p:spPr>
          <a:xfrm>
            <a:off x="9587913" y="199210"/>
            <a:ext cx="7981829" cy="7694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019"/>
              </a:lnSpc>
              <a:spcBef>
                <a:spcPct val="0"/>
              </a:spcBef>
              <a:spcAft>
                <a:spcPts val="0"/>
              </a:spcAft>
              <a:buClrTx/>
              <a:buSzTx/>
              <a:buFontTx/>
              <a:buNone/>
              <a:tabLst/>
              <a:defRPr/>
            </a:pPr>
            <a:r>
              <a:rPr kumimoji="0" lang="en-US" sz="5400" b="1" i="0" u="none" strike="noStrike" kern="1200" cap="none" spc="64" normalizeH="0" baseline="0" noProof="0" dirty="0">
                <a:ln>
                  <a:noFill/>
                </a:ln>
                <a:solidFill>
                  <a:srgbClr val="000000"/>
                </a:solidFill>
                <a:effectLst/>
                <a:uLnTx/>
                <a:uFillTx/>
                <a:latin typeface="Open Sans Condensed Bold"/>
                <a:ea typeface="Open Sans Condensed Bold"/>
                <a:cs typeface="Open Sans Condensed Bold"/>
              </a:rPr>
              <a:t>Course Offerings</a:t>
            </a:r>
          </a:p>
        </p:txBody>
      </p:sp>
      <p:sp>
        <p:nvSpPr>
          <p:cNvPr id="5" name="TextBox 4">
            <a:extLst>
              <a:ext uri="{FF2B5EF4-FFF2-40B4-BE49-F238E27FC236}">
                <a16:creationId xmlns:a16="http://schemas.microsoft.com/office/drawing/2014/main" id="{64FEFAD6-1E9D-1F7F-08EC-C3F72F579C10}"/>
              </a:ext>
            </a:extLst>
          </p:cNvPr>
          <p:cNvSpPr txBox="1"/>
          <p:nvPr/>
        </p:nvSpPr>
        <p:spPr>
          <a:xfrm>
            <a:off x="9106786" y="968311"/>
            <a:ext cx="8944082"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buFont typeface="Arial" panose="020B0604020202020204" pitchFamily="34" charset="0"/>
              <a:buChar char="•"/>
            </a:pPr>
            <a:r>
              <a:rPr lang="en-US" sz="4000" b="1" dirty="0">
                <a:latin typeface="Open Sans Condensed Bold"/>
                <a:ea typeface="Calibri"/>
                <a:cs typeface="Calibri"/>
              </a:rPr>
              <a:t>Offered Fall, Spring, &amp; Summer</a:t>
            </a:r>
          </a:p>
          <a:p>
            <a:pPr marL="742950" indent="-742950">
              <a:buFont typeface="Arial" panose="020B0604020202020204" pitchFamily="34" charset="0"/>
              <a:buChar char="•"/>
            </a:pPr>
            <a:endParaRPr lang="en-US" sz="4000" b="1" dirty="0">
              <a:latin typeface="Open Sans Condensed Bold"/>
              <a:ea typeface="Calibri"/>
              <a:cs typeface="Calibri"/>
            </a:endParaRPr>
          </a:p>
          <a:p>
            <a:pPr marL="742950" indent="-742950">
              <a:buFont typeface="Arial" panose="020B0604020202020204" pitchFamily="34" charset="0"/>
              <a:buChar char="•"/>
            </a:pPr>
            <a:r>
              <a:rPr lang="en-US" sz="4000" b="1" dirty="0">
                <a:latin typeface="Open Sans Condensed Bold"/>
                <a:ea typeface="Calibri"/>
                <a:cs typeface="Calibri"/>
              </a:rPr>
              <a:t>Students can enroll for in-person, online, and TTU online 8-week format</a:t>
            </a:r>
          </a:p>
          <a:p>
            <a:pPr marL="742950" indent="-742950">
              <a:buFont typeface="Arial" panose="020B0604020202020204" pitchFamily="34" charset="0"/>
              <a:buChar char="•"/>
            </a:pPr>
            <a:endParaRPr lang="en-US" sz="4000" b="1" dirty="0">
              <a:latin typeface="Open Sans Condensed Bold"/>
              <a:ea typeface="Calibri"/>
              <a:cs typeface="Calibri"/>
            </a:endParaRPr>
          </a:p>
          <a:p>
            <a:pPr marL="742950" indent="-742950">
              <a:buFont typeface="Arial" panose="020B0604020202020204" pitchFamily="34" charset="0"/>
              <a:buChar char="•"/>
            </a:pPr>
            <a:r>
              <a:rPr lang="en-US" sz="4000" b="1" dirty="0">
                <a:latin typeface="Open Sans Condensed Bold"/>
                <a:ea typeface="Calibri"/>
                <a:cs typeface="Calibri"/>
              </a:rPr>
              <a:t>Summer 2026: </a:t>
            </a:r>
          </a:p>
          <a:p>
            <a:pPr marL="1200150" lvl="1" indent="-742950">
              <a:buFont typeface="Arial" panose="020B0604020202020204" pitchFamily="34" charset="0"/>
              <a:buChar char="•"/>
            </a:pPr>
            <a:r>
              <a:rPr lang="en-US" sz="4000" b="1" dirty="0">
                <a:latin typeface="Open Sans Condensed Bold"/>
                <a:ea typeface="Calibri"/>
                <a:cs typeface="Calibri"/>
              </a:rPr>
              <a:t>CARS 2310, D01, CRN 77779, CARS 2310, D01, CRN 90234, (TTU Online) </a:t>
            </a:r>
          </a:p>
          <a:p>
            <a:pPr lvl="1"/>
            <a:endParaRPr lang="en-US" sz="4000" b="1" dirty="0">
              <a:latin typeface="Open Sans Condensed Bold"/>
              <a:ea typeface="Calibri"/>
              <a:cs typeface="Calibri"/>
            </a:endParaRPr>
          </a:p>
          <a:p>
            <a:pPr marL="742950" indent="-742950">
              <a:buFont typeface="Arial" panose="020B0604020202020204" pitchFamily="34" charset="0"/>
              <a:buChar char="•"/>
            </a:pPr>
            <a:r>
              <a:rPr lang="en-US" sz="4000" b="1" dirty="0">
                <a:latin typeface="Open Sans Condensed Bold"/>
                <a:ea typeface="Calibri"/>
                <a:cs typeface="Calibri"/>
              </a:rPr>
              <a:t>Fall 2026: </a:t>
            </a:r>
          </a:p>
          <a:p>
            <a:pPr marL="1200150" lvl="1" indent="-742950">
              <a:buFont typeface="Arial" panose="020B0604020202020204" pitchFamily="34" charset="0"/>
              <a:buChar char="•"/>
            </a:pPr>
            <a:r>
              <a:rPr lang="en-US" sz="4000" b="1" dirty="0">
                <a:latin typeface="Open Sans Condensed Bold"/>
                <a:ea typeface="Calibri"/>
                <a:cs typeface="Calibri"/>
              </a:rPr>
              <a:t>CARS 2310, 001, CRN 51457</a:t>
            </a:r>
          </a:p>
          <a:p>
            <a:pPr marL="1200150" lvl="1" indent="-742950">
              <a:buFont typeface="Arial" panose="020B0604020202020204" pitchFamily="34" charset="0"/>
              <a:buChar char="•"/>
            </a:pPr>
            <a:r>
              <a:rPr lang="en-US" sz="4000" b="1" dirty="0">
                <a:latin typeface="Open Sans Condensed Bold"/>
                <a:ea typeface="Calibri"/>
                <a:cs typeface="Calibri"/>
              </a:rPr>
              <a:t>CARS 2310, D01, CRN 51458</a:t>
            </a:r>
          </a:p>
          <a:p>
            <a:pPr marL="1200150" lvl="1" indent="-742950">
              <a:buFont typeface="Arial" panose="020B0604020202020204" pitchFamily="34" charset="0"/>
              <a:buChar char="•"/>
            </a:pPr>
            <a:r>
              <a:rPr lang="en-US" sz="4000" b="1" i="1" dirty="0">
                <a:latin typeface="Open Sans Condensed Bold"/>
                <a:ea typeface="Calibri"/>
                <a:cs typeface="Calibri"/>
              </a:rPr>
              <a:t>Early Fall: </a:t>
            </a:r>
            <a:r>
              <a:rPr lang="en-US" sz="4000" b="1" dirty="0">
                <a:latin typeface="Open Sans Condensed Bold"/>
                <a:ea typeface="Calibri"/>
                <a:cs typeface="Calibri"/>
              </a:rPr>
              <a:t> CARS 2310, D01, CRN 30032</a:t>
            </a:r>
          </a:p>
          <a:p>
            <a:pPr marL="1200150" lvl="1" indent="-742950">
              <a:buFont typeface="Arial" panose="020B0604020202020204" pitchFamily="34" charset="0"/>
              <a:buChar char="•"/>
            </a:pPr>
            <a:r>
              <a:rPr lang="en-US" sz="4000" b="1" i="1" dirty="0">
                <a:latin typeface="Open Sans Condensed Bold"/>
                <a:ea typeface="Calibri"/>
                <a:cs typeface="Calibri"/>
              </a:rPr>
              <a:t>Late Fall: </a:t>
            </a:r>
            <a:r>
              <a:rPr lang="en-US" sz="4000" b="1" dirty="0">
                <a:latin typeface="Open Sans Condensed Bold"/>
                <a:ea typeface="Calibri"/>
                <a:cs typeface="Calibri"/>
              </a:rPr>
              <a:t>CARS 2310, D01, CRN  50023</a:t>
            </a:r>
            <a:endParaRPr lang="en-US" sz="4000" b="1" i="1" dirty="0">
              <a:ea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8">
      <a:dk1>
        <a:sysClr val="windowText" lastClr="000000"/>
      </a:dk1>
      <a:lt1>
        <a:sysClr val="window" lastClr="FFFFFF"/>
      </a:lt1>
      <a:dk2>
        <a:srgbClr val="C00000"/>
      </a:dk2>
      <a:lt2>
        <a:srgbClr val="E7E6E6"/>
      </a:lt2>
      <a:accent1>
        <a:srgbClr val="C00000"/>
      </a:accent1>
      <a:accent2>
        <a:srgbClr val="FF0000"/>
      </a:accent2>
      <a:accent3>
        <a:srgbClr val="A5A5A5"/>
      </a:accent3>
      <a:accent4>
        <a:srgbClr val="C490AA"/>
      </a:accent4>
      <a:accent5>
        <a:srgbClr val="3F3F3F"/>
      </a:accent5>
      <a:accent6>
        <a:srgbClr val="AEABAB"/>
      </a:accent6>
      <a:hlink>
        <a:srgbClr val="D0CECE"/>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13397F3B5F6F488296E000CDEAC546" ma:contentTypeVersion="19" ma:contentTypeDescription="Create a new document." ma:contentTypeScope="" ma:versionID="10d408ddd50822fbe16ddd7f67e94fe7">
  <xsd:schema xmlns:xsd="http://www.w3.org/2001/XMLSchema" xmlns:xs="http://www.w3.org/2001/XMLSchema" xmlns:p="http://schemas.microsoft.com/office/2006/metadata/properties" xmlns:ns2="923a23ed-d79d-4ffa-87bc-a3509c3f15f5" xmlns:ns3="7cb78acf-9f79-4311-be65-09aa57c3a9c9" targetNamespace="http://schemas.microsoft.com/office/2006/metadata/properties" ma:root="true" ma:fieldsID="b6cf4d7fd1b74e66f422544b8dc0ed92" ns2:_="" ns3:_="">
    <xsd:import namespace="923a23ed-d79d-4ffa-87bc-a3509c3f15f5"/>
    <xsd:import namespace="7cb78acf-9f79-4311-be65-09aa57c3a9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3a23ed-d79d-4ffa-87bc-a3509c3f1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c65ed7-e385-4001-9a0e-7979134055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b78acf-9f79-4311-be65-09aa57c3a9c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6242bc9-04c3-48d7-a096-602d54c80c58}" ma:internalName="TaxCatchAll" ma:showField="CatchAllData" ma:web="7cb78acf-9f79-4311-be65-09aa57c3a9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23a23ed-d79d-4ffa-87bc-a3509c3f15f5">
      <Terms xmlns="http://schemas.microsoft.com/office/infopath/2007/PartnerControls"/>
    </lcf76f155ced4ddcb4097134ff3c332f>
    <TaxCatchAll xmlns="7cb78acf-9f79-4311-be65-09aa57c3a9c9" xsi:nil="true"/>
  </documentManagement>
</p:properties>
</file>

<file path=customXml/itemProps1.xml><?xml version="1.0" encoding="utf-8"?>
<ds:datastoreItem xmlns:ds="http://schemas.openxmlformats.org/officeDocument/2006/customXml" ds:itemID="{4220A69B-C2B4-4158-A40B-EA8A198F2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3a23ed-d79d-4ffa-87bc-a3509c3f15f5"/>
    <ds:schemaRef ds:uri="7cb78acf-9f79-4311-be65-09aa57c3a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CB6044-AD8D-4448-B2FE-E9DEF4BD9D21}">
  <ds:schemaRefs>
    <ds:schemaRef ds:uri="http://schemas.microsoft.com/sharepoint/v3/contenttype/forms"/>
  </ds:schemaRefs>
</ds:datastoreItem>
</file>

<file path=customXml/itemProps3.xml><?xml version="1.0" encoding="utf-8"?>
<ds:datastoreItem xmlns:ds="http://schemas.openxmlformats.org/officeDocument/2006/customXml" ds:itemID="{CA6FF372-5DA8-40A5-87C2-0AE57EA4E28E}">
  <ds:schemaRefs>
    <ds:schemaRef ds:uri="95f94ebb-c8f2-4576-a676-4e7fb9296a83"/>
    <ds:schemaRef ds:uri="bc12bb69-4da8-4bbf-b191-a035ef95df88"/>
    <ds:schemaRef ds:uri="http://schemas.microsoft.com/office/2006/metadata/properties"/>
    <ds:schemaRef ds:uri="http://schemas.microsoft.com/office/infopath/2007/PartnerControls"/>
    <ds:schemaRef ds:uri="http://www.w3.org/2000/xmlns/"/>
    <ds:schemaRef ds:uri="http://www.w3.org/2001/XMLSchema-instance"/>
    <ds:schemaRef ds:uri="923a23ed-d79d-4ffa-87bc-a3509c3f15f5"/>
    <ds:schemaRef ds:uri="7cb78acf-9f79-4311-be65-09aa57c3a9c9"/>
  </ds:schemaRefs>
</ds:datastoreItem>
</file>

<file path=docProps/app.xml><?xml version="1.0" encoding="utf-8"?>
<Properties xmlns="http://schemas.openxmlformats.org/officeDocument/2006/extended-properties" xmlns:vt="http://schemas.openxmlformats.org/officeDocument/2006/docPropsVTypes">
  <TotalTime>64</TotalTime>
  <Words>772</Words>
  <Application>Microsoft Office PowerPoint</Application>
  <PresentationFormat>Custom</PresentationFormat>
  <Paragraphs>108</Paragraphs>
  <Slides>14</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Calibri Light</vt:lpstr>
      <vt:lpstr>IBM Plex Sans Bold</vt:lpstr>
      <vt:lpstr>Arial,Sans-Serif</vt:lpstr>
      <vt:lpstr>Calibri</vt:lpstr>
      <vt:lpstr>Open Sans</vt:lpstr>
      <vt:lpstr>Open Sans Condensed Bold</vt:lpstr>
      <vt:lpstr>Arial</vt:lpstr>
      <vt:lpstr>IBM Plex Sans Condensed Bold</vt:lpstr>
      <vt:lpstr>Aptos</vt:lpstr>
      <vt:lpstr>Avenir Next LT Pro</vt:lpstr>
      <vt:lpstr>Open Sans Bold Italics</vt:lpstr>
      <vt:lpstr>Office Theme</vt:lpstr>
      <vt:lpstr>1_Office Theme</vt:lpstr>
      <vt:lpstr>CARS 2310: Thriving at Texas Tech</vt:lpstr>
      <vt:lpstr>What is TechThrive?</vt:lpstr>
      <vt:lpstr>The 8 Dimensions of Wellness (Swarbrick, 2006)</vt:lpstr>
      <vt:lpstr>College Students’ Well-being</vt:lpstr>
      <vt:lpstr>College Students’ Well-being</vt:lpstr>
      <vt:lpstr>College, an “exciting up and down experience for students.”</vt:lpstr>
      <vt:lpstr>CARS 2310: Thriving at Texas Tech Personal Growth &amp; Well-being</vt:lpstr>
      <vt:lpstr>CARS 2310: Thriving at Texas Tech Personal Growth &amp; Well-being </vt:lpstr>
      <vt:lpstr>Course Offerings</vt:lpstr>
      <vt:lpstr>Mindful Matador</vt:lpstr>
      <vt:lpstr>The Career-Ready Graduate: What Employers say about the difference College makes </vt:lpstr>
      <vt:lpstr>TechThrive Contact Information</vt:lpstr>
      <vt:lpstr>Questions?</vt:lpstr>
      <vt:lpstr>Red Raider Family Webinar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TechThrive Pathways to Enhancing Student Wellbeing PPT</dc:title>
  <dc:creator>Cravens, Jaclyn</dc:creator>
  <cp:lastModifiedBy>Brannon, Morgan</cp:lastModifiedBy>
  <cp:revision>121</cp:revision>
  <dcterms:created xsi:type="dcterms:W3CDTF">2006-08-16T00:00:00Z</dcterms:created>
  <dcterms:modified xsi:type="dcterms:W3CDTF">2026-05-12T18:21:57Z</dcterms:modified>
  <dc:identifier>DAGfkyhMJSc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0x0101003D13397F3B5F6F488296E000CDEAC546</vt:lpwstr>
  </property>
  <property fmtid="{D5CDD505-2E9C-101B-9397-08002B2CF9AE}" pid="3" name="MediaServiceImageTags">
    <vt:lpwstr/>
  </property>
</Properties>
</file>