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7"/>
  </p:notesMasterIdLst>
  <p:sldIdLst>
    <p:sldId id="278" r:id="rId5"/>
    <p:sldId id="279" r:id="rId6"/>
    <p:sldId id="280" r:id="rId7"/>
    <p:sldId id="281" r:id="rId8"/>
    <p:sldId id="283" r:id="rId9"/>
    <p:sldId id="285" r:id="rId10"/>
    <p:sldId id="282" r:id="rId11"/>
    <p:sldId id="284" r:id="rId12"/>
    <p:sldId id="286" r:id="rId13"/>
    <p:sldId id="287" r:id="rId14"/>
    <p:sldId id="288" r:id="rId15"/>
    <p:sldId id="289" r:id="rId1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09" autoAdjust="0"/>
  </p:normalViewPr>
  <p:slideViewPr>
    <p:cSldViewPr snapToGrid="0" snapToObjects="1">
      <p:cViewPr varScale="1">
        <p:scale>
          <a:sx n="79" d="100"/>
          <a:sy n="79" d="100"/>
        </p:scale>
        <p:origin x="120" y="77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280160"/>
            <a:ext cx="5385816" cy="1225296"/>
          </a:xfrm>
        </p:spPr>
        <p:txBody>
          <a:bodyPr/>
          <a:lstStyle/>
          <a:p>
            <a:r>
              <a:rPr lang="en-US" dirty="0"/>
              <a:t>Day 2: 3D printing tutorial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By Noah Plues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8519-0ADD-92F3-405D-22571D23C310}"/>
              </a:ext>
            </a:extLst>
          </p:cNvPr>
          <p:cNvSpPr>
            <a:spLocks noGrp="1"/>
          </p:cNvSpPr>
          <p:nvPr>
            <p:ph type="title"/>
          </p:nvPr>
        </p:nvSpPr>
        <p:spPr/>
        <p:txBody>
          <a:bodyPr/>
          <a:lstStyle/>
          <a:p>
            <a:r>
              <a:rPr lang="en-US" dirty="0"/>
              <a:t>CALIBRATING THE PRINTER</a:t>
            </a:r>
          </a:p>
        </p:txBody>
      </p:sp>
      <p:sp>
        <p:nvSpPr>
          <p:cNvPr id="3" name="Content Placeholder 2">
            <a:extLst>
              <a:ext uri="{FF2B5EF4-FFF2-40B4-BE49-F238E27FC236}">
                <a16:creationId xmlns:a16="http://schemas.microsoft.com/office/drawing/2014/main" id="{FC7BB2F3-D886-4629-7786-B2D019B4A94B}"/>
              </a:ext>
            </a:extLst>
          </p:cNvPr>
          <p:cNvSpPr>
            <a:spLocks noGrp="1"/>
          </p:cNvSpPr>
          <p:nvPr>
            <p:ph sz="half" idx="1"/>
          </p:nvPr>
        </p:nvSpPr>
        <p:spPr>
          <a:xfrm>
            <a:off x="155829" y="2057400"/>
            <a:ext cx="5824728" cy="4434840"/>
          </a:xfrm>
        </p:spPr>
        <p:txBody>
          <a:bodyPr/>
          <a:lstStyle/>
          <a:p>
            <a:r>
              <a:rPr lang="en-US" dirty="0"/>
              <a:t>Before starting any print, you’ll need to ask yourself several questions:</a:t>
            </a:r>
          </a:p>
          <a:p>
            <a:pPr lvl="1"/>
            <a:r>
              <a:rPr lang="en-US" dirty="0"/>
              <a:t>Is my print bed properly leveled? – Keep in mind that the nozzle needs to be a certain distance from all points on the bed for the surface area contact between the extruded filament and the bed to be maximized without damaging either the bed or the nozzle.</a:t>
            </a:r>
          </a:p>
          <a:p>
            <a:pPr lvl="1"/>
            <a:r>
              <a:rPr lang="en-US" dirty="0"/>
              <a:t>Is my filament properly loaded into the nozzle? – A good way to doublecheck is to try to extrude out a certain length of filament.</a:t>
            </a:r>
          </a:p>
          <a:p>
            <a:pPr lvl="1"/>
            <a:r>
              <a:rPr lang="en-US" dirty="0"/>
              <a:t>Are the parameters that I’ve set in my slicer going to work? – Certain materials have different melting points, and the temperature of the nozzle cannot be too high or too low. In addition, you could be using a larger nozzle, which requires a larger corresponding layer height.</a:t>
            </a:r>
          </a:p>
        </p:txBody>
      </p:sp>
      <p:sp>
        <p:nvSpPr>
          <p:cNvPr id="4" name="Footer Placeholder 3">
            <a:extLst>
              <a:ext uri="{FF2B5EF4-FFF2-40B4-BE49-F238E27FC236}">
                <a16:creationId xmlns:a16="http://schemas.microsoft.com/office/drawing/2014/main" id="{F487257F-431B-F0E7-B943-80BEB82A05E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F70BF7-E2D3-1659-2F70-4F07CC5BCE04}"/>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7" name="Picture 6" descr="A diagram of a stitching process&#10;&#10;Description automatically generated">
            <a:extLst>
              <a:ext uri="{FF2B5EF4-FFF2-40B4-BE49-F238E27FC236}">
                <a16:creationId xmlns:a16="http://schemas.microsoft.com/office/drawing/2014/main" id="{057C7FDD-0B78-99F7-76E4-20BC6D39BE77}"/>
              </a:ext>
            </a:extLst>
          </p:cNvPr>
          <p:cNvPicPr>
            <a:picLocks noChangeAspect="1"/>
          </p:cNvPicPr>
          <p:nvPr/>
        </p:nvPicPr>
        <p:blipFill>
          <a:blip r:embed="rId2"/>
          <a:stretch>
            <a:fillRect/>
          </a:stretch>
        </p:blipFill>
        <p:spPr>
          <a:xfrm>
            <a:off x="5980557" y="2185416"/>
            <a:ext cx="6043803" cy="3819683"/>
          </a:xfrm>
          <a:prstGeom prst="rect">
            <a:avLst/>
          </a:prstGeom>
        </p:spPr>
      </p:pic>
    </p:spTree>
    <p:extLst>
      <p:ext uri="{BB962C8B-B14F-4D97-AF65-F5344CB8AC3E}">
        <p14:creationId xmlns:p14="http://schemas.microsoft.com/office/powerpoint/2010/main" val="9653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6F45-D780-1497-86CB-8EDA298AE222}"/>
              </a:ext>
            </a:extLst>
          </p:cNvPr>
          <p:cNvSpPr>
            <a:spLocks noGrp="1"/>
          </p:cNvSpPr>
          <p:nvPr>
            <p:ph type="title"/>
          </p:nvPr>
        </p:nvSpPr>
        <p:spPr/>
        <p:txBody>
          <a:bodyPr/>
          <a:lstStyle/>
          <a:p>
            <a:r>
              <a:rPr lang="en-US" dirty="0"/>
              <a:t>Mishaps and safety issues</a:t>
            </a:r>
          </a:p>
        </p:txBody>
      </p:sp>
      <p:sp>
        <p:nvSpPr>
          <p:cNvPr id="3" name="Content Placeholder 2">
            <a:extLst>
              <a:ext uri="{FF2B5EF4-FFF2-40B4-BE49-F238E27FC236}">
                <a16:creationId xmlns:a16="http://schemas.microsoft.com/office/drawing/2014/main" id="{0393FAE5-15E9-00E4-46FE-D8373933044C}"/>
              </a:ext>
            </a:extLst>
          </p:cNvPr>
          <p:cNvSpPr>
            <a:spLocks noGrp="1"/>
          </p:cNvSpPr>
          <p:nvPr>
            <p:ph sz="half" idx="1"/>
          </p:nvPr>
        </p:nvSpPr>
        <p:spPr>
          <a:xfrm>
            <a:off x="5202936" y="2103120"/>
            <a:ext cx="6455664" cy="4434840"/>
          </a:xfrm>
        </p:spPr>
        <p:txBody>
          <a:bodyPr/>
          <a:lstStyle/>
          <a:p>
            <a:r>
              <a:rPr lang="en-US" dirty="0"/>
              <a:t>If the filament in the spool gets tangled mid-print, there is a very good chance that it will get stuck and not longer be extruded. The nozzle will continue on its path without extruding any filament.</a:t>
            </a:r>
          </a:p>
          <a:p>
            <a:r>
              <a:rPr lang="en-US" dirty="0"/>
              <a:t>If the nozzle is too close to the bed when the print begins, it could scrape and permanently damage the bed. If the nozzle is too far away, it will just extrude a spaghettified mess of filament.</a:t>
            </a:r>
          </a:p>
          <a:p>
            <a:r>
              <a:rPr lang="en-US" dirty="0"/>
              <a:t>The nozzle typically operates at a temperature of approx. </a:t>
            </a:r>
            <a:r>
              <a:rPr lang="en-US" dirty="0">
                <a:solidFill>
                  <a:srgbClr val="202C8F"/>
                </a:solidFill>
              </a:rPr>
              <a:t>200-250</a:t>
            </a:r>
            <a:r>
              <a:rPr lang="en-US" b="0" i="0" dirty="0">
                <a:solidFill>
                  <a:srgbClr val="202C8F"/>
                </a:solidFill>
                <a:effectLst/>
              </a:rPr>
              <a:t>° C. Touching it during operation can result in a burn. The bed gets quite hot as well, reaching temperatures of 40-60° C.</a:t>
            </a:r>
          </a:p>
          <a:p>
            <a:r>
              <a:rPr lang="en-US" dirty="0">
                <a:solidFill>
                  <a:srgbClr val="202C8F"/>
                </a:solidFill>
              </a:rPr>
              <a:t>If you try to manually adjust the nozzle’s position, you could cause too much current to run through the motors and cause them to fry out. </a:t>
            </a:r>
          </a:p>
        </p:txBody>
      </p:sp>
      <p:sp>
        <p:nvSpPr>
          <p:cNvPr id="4" name="Footer Placeholder 3">
            <a:extLst>
              <a:ext uri="{FF2B5EF4-FFF2-40B4-BE49-F238E27FC236}">
                <a16:creationId xmlns:a16="http://schemas.microsoft.com/office/drawing/2014/main" id="{EB656339-C824-C0AE-2C24-6342CBEF143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EF7BB56-764A-A9C0-B929-420D12622D71}"/>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9" name="Picture 8" descr="A yellow warning sign with black text&#10;&#10;Description automatically generated">
            <a:extLst>
              <a:ext uri="{FF2B5EF4-FFF2-40B4-BE49-F238E27FC236}">
                <a16:creationId xmlns:a16="http://schemas.microsoft.com/office/drawing/2014/main" id="{A7C3CB3C-87AA-3E9F-2FCC-8B5ECC3AA834}"/>
              </a:ext>
            </a:extLst>
          </p:cNvPr>
          <p:cNvPicPr>
            <a:picLocks noChangeAspect="1"/>
          </p:cNvPicPr>
          <p:nvPr/>
        </p:nvPicPr>
        <p:blipFill>
          <a:blip r:embed="rId2"/>
          <a:stretch>
            <a:fillRect/>
          </a:stretch>
        </p:blipFill>
        <p:spPr>
          <a:xfrm>
            <a:off x="1287399" y="2103120"/>
            <a:ext cx="3142174" cy="4434840"/>
          </a:xfrm>
          <a:prstGeom prst="rect">
            <a:avLst/>
          </a:prstGeom>
        </p:spPr>
      </p:pic>
    </p:spTree>
    <p:extLst>
      <p:ext uri="{BB962C8B-B14F-4D97-AF65-F5344CB8AC3E}">
        <p14:creationId xmlns:p14="http://schemas.microsoft.com/office/powerpoint/2010/main" val="342045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2E40-CACA-6C18-8A8B-CC96335B2EAF}"/>
              </a:ext>
            </a:extLst>
          </p:cNvPr>
          <p:cNvSpPr>
            <a:spLocks noGrp="1"/>
          </p:cNvSpPr>
          <p:nvPr>
            <p:ph type="title"/>
          </p:nvPr>
        </p:nvSpPr>
        <p:spPr>
          <a:xfrm>
            <a:off x="758952" y="3044952"/>
            <a:ext cx="10671048" cy="768096"/>
          </a:xfrm>
        </p:spPr>
        <p:txBody>
          <a:bodyPr/>
          <a:lstStyle/>
          <a:p>
            <a:r>
              <a:rPr lang="en-US" dirty="0"/>
              <a:t>QUESTIONS?</a:t>
            </a:r>
          </a:p>
        </p:txBody>
      </p:sp>
      <p:sp>
        <p:nvSpPr>
          <p:cNvPr id="5" name="Slide Number Placeholder 4">
            <a:extLst>
              <a:ext uri="{FF2B5EF4-FFF2-40B4-BE49-F238E27FC236}">
                <a16:creationId xmlns:a16="http://schemas.microsoft.com/office/drawing/2014/main" id="{0066240B-D299-502A-E4EF-9B677C973573}"/>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03597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E036-91B2-E37B-F5AC-3DCF0D8C6F86}"/>
              </a:ext>
            </a:extLst>
          </p:cNvPr>
          <p:cNvSpPr>
            <a:spLocks noGrp="1"/>
          </p:cNvSpPr>
          <p:nvPr>
            <p:ph type="title"/>
          </p:nvPr>
        </p:nvSpPr>
        <p:spPr/>
        <p:txBody>
          <a:bodyPr/>
          <a:lstStyle/>
          <a:p>
            <a:r>
              <a:rPr lang="en-US" dirty="0"/>
              <a:t>Getting started</a:t>
            </a:r>
          </a:p>
        </p:txBody>
      </p:sp>
      <p:sp>
        <p:nvSpPr>
          <p:cNvPr id="4" name="Content Placeholder 3">
            <a:extLst>
              <a:ext uri="{FF2B5EF4-FFF2-40B4-BE49-F238E27FC236}">
                <a16:creationId xmlns:a16="http://schemas.microsoft.com/office/drawing/2014/main" id="{05F61872-02CB-8CD0-0A21-6A7950C6198D}"/>
              </a:ext>
            </a:extLst>
          </p:cNvPr>
          <p:cNvSpPr>
            <a:spLocks noGrp="1"/>
          </p:cNvSpPr>
          <p:nvPr>
            <p:ph sz="half" idx="1"/>
          </p:nvPr>
        </p:nvSpPr>
        <p:spPr/>
        <p:txBody>
          <a:bodyPr/>
          <a:lstStyle/>
          <a:p>
            <a:r>
              <a:rPr lang="en-US" dirty="0"/>
              <a:t>Last time we went over how to create objects in Inventor (we could have also used Fusion 360, CATIA, </a:t>
            </a:r>
            <a:r>
              <a:rPr lang="en-US" dirty="0" err="1"/>
              <a:t>Solidworks</a:t>
            </a:r>
            <a:r>
              <a:rPr lang="en-US" dirty="0"/>
              <a:t>, etc...). Today we will learn how to transfer the model we made on the computer to a real-life object!</a:t>
            </a:r>
          </a:p>
          <a:p>
            <a:pPr marL="0" indent="0">
              <a:buNone/>
            </a:pPr>
            <a:endParaRPr lang="en-US" dirty="0"/>
          </a:p>
        </p:txBody>
      </p:sp>
      <p:pic>
        <p:nvPicPr>
          <p:cNvPr id="6" name="Picture 5" descr="A computer screen shot of a white object&#10;&#10;Description automatically generated">
            <a:extLst>
              <a:ext uri="{FF2B5EF4-FFF2-40B4-BE49-F238E27FC236}">
                <a16:creationId xmlns:a16="http://schemas.microsoft.com/office/drawing/2014/main" id="{511AB0C5-B925-BBB3-AE27-D886E32CC2C0}"/>
              </a:ext>
            </a:extLst>
          </p:cNvPr>
          <p:cNvPicPr>
            <a:picLocks noChangeAspect="1"/>
          </p:cNvPicPr>
          <p:nvPr/>
        </p:nvPicPr>
        <p:blipFill>
          <a:blip r:embed="rId2"/>
          <a:stretch>
            <a:fillRect/>
          </a:stretch>
        </p:blipFill>
        <p:spPr>
          <a:xfrm>
            <a:off x="1277362" y="3429000"/>
            <a:ext cx="3815846" cy="2857859"/>
          </a:xfrm>
          <a:prstGeom prst="rect">
            <a:avLst/>
          </a:prstGeom>
        </p:spPr>
      </p:pic>
      <p:pic>
        <p:nvPicPr>
          <p:cNvPr id="8" name="Picture 7" descr="A hand holding a black object&#10;&#10;Description automatically generated">
            <a:extLst>
              <a:ext uri="{FF2B5EF4-FFF2-40B4-BE49-F238E27FC236}">
                <a16:creationId xmlns:a16="http://schemas.microsoft.com/office/drawing/2014/main" id="{AC6D6D47-DD1B-D238-516F-1B9092394914}"/>
              </a:ext>
            </a:extLst>
          </p:cNvPr>
          <p:cNvPicPr>
            <a:picLocks noChangeAspect="1"/>
          </p:cNvPicPr>
          <p:nvPr/>
        </p:nvPicPr>
        <p:blipFill>
          <a:blip r:embed="rId3"/>
          <a:stretch>
            <a:fillRect/>
          </a:stretch>
        </p:blipFill>
        <p:spPr>
          <a:xfrm>
            <a:off x="8099294" y="3006531"/>
            <a:ext cx="2571750" cy="3429000"/>
          </a:xfrm>
          <a:prstGeom prst="rect">
            <a:avLst/>
          </a:prstGeom>
        </p:spPr>
      </p:pic>
      <p:sp>
        <p:nvSpPr>
          <p:cNvPr id="11" name="Arrow: Right 10">
            <a:extLst>
              <a:ext uri="{FF2B5EF4-FFF2-40B4-BE49-F238E27FC236}">
                <a16:creationId xmlns:a16="http://schemas.microsoft.com/office/drawing/2014/main" id="{CD7E111F-C158-C2E5-3A5F-3DA974A7F458}"/>
              </a:ext>
            </a:extLst>
          </p:cNvPr>
          <p:cNvSpPr/>
          <p:nvPr/>
        </p:nvSpPr>
        <p:spPr>
          <a:xfrm>
            <a:off x="5487662" y="4197530"/>
            <a:ext cx="2217178" cy="1070741"/>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21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865C-B889-BC5F-7518-0F28C8092EC7}"/>
              </a:ext>
            </a:extLst>
          </p:cNvPr>
          <p:cNvSpPr>
            <a:spLocks noGrp="1"/>
          </p:cNvSpPr>
          <p:nvPr>
            <p:ph type="title"/>
          </p:nvPr>
        </p:nvSpPr>
        <p:spPr>
          <a:xfrm>
            <a:off x="758952" y="731520"/>
            <a:ext cx="10671048" cy="768096"/>
          </a:xfrm>
        </p:spPr>
        <p:txBody>
          <a:bodyPr/>
          <a:lstStyle/>
          <a:p>
            <a:r>
              <a:rPr lang="en-US" dirty="0"/>
              <a:t>File formats - EXAMPLES</a:t>
            </a:r>
          </a:p>
        </p:txBody>
      </p:sp>
      <p:sp>
        <p:nvSpPr>
          <p:cNvPr id="3" name="Content Placeholder 2">
            <a:extLst>
              <a:ext uri="{FF2B5EF4-FFF2-40B4-BE49-F238E27FC236}">
                <a16:creationId xmlns:a16="http://schemas.microsoft.com/office/drawing/2014/main" id="{97BC15D3-64B7-164C-CF9F-CF9F3E7EA9E4}"/>
              </a:ext>
            </a:extLst>
          </p:cNvPr>
          <p:cNvSpPr>
            <a:spLocks noGrp="1"/>
          </p:cNvSpPr>
          <p:nvPr>
            <p:ph sz="half" idx="1"/>
          </p:nvPr>
        </p:nvSpPr>
        <p:spPr>
          <a:xfrm>
            <a:off x="539496" y="1536192"/>
            <a:ext cx="5486400" cy="4434840"/>
          </a:xfrm>
        </p:spPr>
        <p:txBody>
          <a:bodyPr/>
          <a:lstStyle/>
          <a:p>
            <a:r>
              <a:rPr lang="en-US" dirty="0"/>
              <a:t>Before diving into how to print an object, we need to go over the important formats that we can save our inventor model on.</a:t>
            </a:r>
          </a:p>
          <a:p>
            <a:pPr lvl="1"/>
            <a:r>
              <a:rPr lang="en-US" dirty="0"/>
              <a:t>An IPT file denotes a regular Inventor part. When opening the file, you will be able to make edits to the part as needed. Typically, when saving a part for the first time, you would save it as an .IPT file.</a:t>
            </a:r>
          </a:p>
          <a:p>
            <a:pPr lvl="1"/>
            <a:r>
              <a:rPr lang="en-US" dirty="0"/>
              <a:t>A DWG file denotes a drawing. If you save an inventor file as a .DWG, you will be able to create drawings of the model but you cannot make modifications to the model itself.</a:t>
            </a:r>
          </a:p>
          <a:p>
            <a:pPr lvl="1"/>
            <a:r>
              <a:rPr lang="en-US" dirty="0"/>
              <a:t>An .OBJ file will let you view the model in Windows 3D Viewer. Here, you can adjust the lighting and environmental factors, but it not recommended because the images that get produced are low-quality/high poly.</a:t>
            </a:r>
          </a:p>
        </p:txBody>
      </p:sp>
      <p:sp>
        <p:nvSpPr>
          <p:cNvPr id="5" name="Slide Number Placeholder 4">
            <a:extLst>
              <a:ext uri="{FF2B5EF4-FFF2-40B4-BE49-F238E27FC236}">
                <a16:creationId xmlns:a16="http://schemas.microsoft.com/office/drawing/2014/main" id="{8563F900-DA7D-4425-2680-C2CBD74BB1A0}"/>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7" name="Picture 6" descr="A computer screen shot of a green box&#10;&#10;Description automatically generated">
            <a:extLst>
              <a:ext uri="{FF2B5EF4-FFF2-40B4-BE49-F238E27FC236}">
                <a16:creationId xmlns:a16="http://schemas.microsoft.com/office/drawing/2014/main" id="{124EFBD4-EC11-B842-64F6-8B680CCC8768}"/>
              </a:ext>
            </a:extLst>
          </p:cNvPr>
          <p:cNvPicPr>
            <a:picLocks noChangeAspect="1"/>
          </p:cNvPicPr>
          <p:nvPr/>
        </p:nvPicPr>
        <p:blipFill>
          <a:blip r:embed="rId2"/>
          <a:stretch>
            <a:fillRect/>
          </a:stretch>
        </p:blipFill>
        <p:spPr>
          <a:xfrm>
            <a:off x="8369810" y="3922776"/>
            <a:ext cx="3444550" cy="2682913"/>
          </a:xfrm>
          <a:prstGeom prst="rect">
            <a:avLst/>
          </a:prstGeom>
        </p:spPr>
      </p:pic>
      <p:pic>
        <p:nvPicPr>
          <p:cNvPr id="9" name="Picture 8" descr="A computer screen shot of a drawing&#10;&#10;Description automatically generated">
            <a:extLst>
              <a:ext uri="{FF2B5EF4-FFF2-40B4-BE49-F238E27FC236}">
                <a16:creationId xmlns:a16="http://schemas.microsoft.com/office/drawing/2014/main" id="{EDAE2A09-693C-194D-637E-CD10D42403A8}"/>
              </a:ext>
            </a:extLst>
          </p:cNvPr>
          <p:cNvPicPr>
            <a:picLocks noChangeAspect="1"/>
          </p:cNvPicPr>
          <p:nvPr/>
        </p:nvPicPr>
        <p:blipFill>
          <a:blip r:embed="rId3"/>
          <a:stretch>
            <a:fillRect/>
          </a:stretch>
        </p:blipFill>
        <p:spPr>
          <a:xfrm>
            <a:off x="6419089" y="1536192"/>
            <a:ext cx="3166205" cy="2999260"/>
          </a:xfrm>
          <a:prstGeom prst="rect">
            <a:avLst/>
          </a:prstGeom>
        </p:spPr>
      </p:pic>
      <p:sp>
        <p:nvSpPr>
          <p:cNvPr id="10" name="TextBox 9">
            <a:extLst>
              <a:ext uri="{FF2B5EF4-FFF2-40B4-BE49-F238E27FC236}">
                <a16:creationId xmlns:a16="http://schemas.microsoft.com/office/drawing/2014/main" id="{3D4251FF-7D6A-5937-9205-B09CD3FDE60C}"/>
              </a:ext>
            </a:extLst>
          </p:cNvPr>
          <p:cNvSpPr txBox="1"/>
          <p:nvPr/>
        </p:nvSpPr>
        <p:spPr>
          <a:xfrm>
            <a:off x="9807798" y="1536192"/>
            <a:ext cx="1844706" cy="369332"/>
          </a:xfrm>
          <a:prstGeom prst="rect">
            <a:avLst/>
          </a:prstGeom>
          <a:noFill/>
        </p:spPr>
        <p:txBody>
          <a:bodyPr wrap="square" rtlCol="0">
            <a:spAutoFit/>
          </a:bodyPr>
          <a:lstStyle/>
          <a:p>
            <a:r>
              <a:rPr lang="en-US" dirty="0"/>
              <a:t>.DWG</a:t>
            </a:r>
          </a:p>
        </p:txBody>
      </p:sp>
      <p:sp>
        <p:nvSpPr>
          <p:cNvPr id="11" name="TextBox 10">
            <a:extLst>
              <a:ext uri="{FF2B5EF4-FFF2-40B4-BE49-F238E27FC236}">
                <a16:creationId xmlns:a16="http://schemas.microsoft.com/office/drawing/2014/main" id="{F04BC339-59A4-6430-D7E9-55A25B146328}"/>
              </a:ext>
            </a:extLst>
          </p:cNvPr>
          <p:cNvSpPr txBox="1"/>
          <p:nvPr/>
        </p:nvSpPr>
        <p:spPr>
          <a:xfrm>
            <a:off x="7543800" y="6272933"/>
            <a:ext cx="1426464" cy="369332"/>
          </a:xfrm>
          <a:prstGeom prst="rect">
            <a:avLst/>
          </a:prstGeom>
          <a:noFill/>
        </p:spPr>
        <p:txBody>
          <a:bodyPr wrap="square" rtlCol="0">
            <a:spAutoFit/>
          </a:bodyPr>
          <a:lstStyle/>
          <a:p>
            <a:r>
              <a:rPr lang="en-US" dirty="0"/>
              <a:t>.OBJ</a:t>
            </a:r>
          </a:p>
        </p:txBody>
      </p:sp>
      <p:pic>
        <p:nvPicPr>
          <p:cNvPr id="13" name="Picture 12" descr="A screenshot of a computer&#10;&#10;Description automatically generated">
            <a:extLst>
              <a:ext uri="{FF2B5EF4-FFF2-40B4-BE49-F238E27FC236}">
                <a16:creationId xmlns:a16="http://schemas.microsoft.com/office/drawing/2014/main" id="{2003BBE6-DD16-E8CA-2FBA-BD85886B3963}"/>
              </a:ext>
            </a:extLst>
          </p:cNvPr>
          <p:cNvPicPr>
            <a:picLocks noChangeAspect="1"/>
          </p:cNvPicPr>
          <p:nvPr/>
        </p:nvPicPr>
        <p:blipFill>
          <a:blip r:embed="rId4"/>
          <a:stretch>
            <a:fillRect/>
          </a:stretch>
        </p:blipFill>
        <p:spPr>
          <a:xfrm>
            <a:off x="9585294" y="1905523"/>
            <a:ext cx="1433226" cy="1878021"/>
          </a:xfrm>
          <a:prstGeom prst="rect">
            <a:avLst/>
          </a:prstGeom>
        </p:spPr>
      </p:pic>
      <p:pic>
        <p:nvPicPr>
          <p:cNvPr id="15" name="Picture 14" descr="A green and white logo&#10;&#10;Description automatically generated">
            <a:extLst>
              <a:ext uri="{FF2B5EF4-FFF2-40B4-BE49-F238E27FC236}">
                <a16:creationId xmlns:a16="http://schemas.microsoft.com/office/drawing/2014/main" id="{2926AE6F-01F1-0487-D4BA-076055660380}"/>
              </a:ext>
            </a:extLst>
          </p:cNvPr>
          <p:cNvPicPr>
            <a:picLocks noChangeAspect="1"/>
          </p:cNvPicPr>
          <p:nvPr/>
        </p:nvPicPr>
        <p:blipFill>
          <a:blip r:embed="rId5"/>
          <a:stretch>
            <a:fillRect/>
          </a:stretch>
        </p:blipFill>
        <p:spPr>
          <a:xfrm>
            <a:off x="6638545" y="4572028"/>
            <a:ext cx="2033676" cy="1707667"/>
          </a:xfrm>
          <a:prstGeom prst="rect">
            <a:avLst/>
          </a:prstGeom>
        </p:spPr>
      </p:pic>
    </p:spTree>
    <p:extLst>
      <p:ext uri="{BB962C8B-B14F-4D97-AF65-F5344CB8AC3E}">
        <p14:creationId xmlns:p14="http://schemas.microsoft.com/office/powerpoint/2010/main" val="92098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AD37-EC7B-3F9F-91AB-FA665BA4B0B3}"/>
              </a:ext>
            </a:extLst>
          </p:cNvPr>
          <p:cNvSpPr>
            <a:spLocks noGrp="1"/>
          </p:cNvSpPr>
          <p:nvPr>
            <p:ph type="title"/>
          </p:nvPr>
        </p:nvSpPr>
        <p:spPr/>
        <p:txBody>
          <a:bodyPr/>
          <a:lstStyle/>
          <a:p>
            <a:r>
              <a:rPr lang="en-US" dirty="0"/>
              <a:t>STL files</a:t>
            </a:r>
          </a:p>
        </p:txBody>
      </p:sp>
      <p:sp>
        <p:nvSpPr>
          <p:cNvPr id="3" name="Content Placeholder 2">
            <a:extLst>
              <a:ext uri="{FF2B5EF4-FFF2-40B4-BE49-F238E27FC236}">
                <a16:creationId xmlns:a16="http://schemas.microsoft.com/office/drawing/2014/main" id="{6B758895-D19F-394B-D381-8752C7A7B640}"/>
              </a:ext>
            </a:extLst>
          </p:cNvPr>
          <p:cNvSpPr>
            <a:spLocks noGrp="1"/>
          </p:cNvSpPr>
          <p:nvPr>
            <p:ph sz="half" idx="1"/>
          </p:nvPr>
        </p:nvSpPr>
        <p:spPr/>
        <p:txBody>
          <a:bodyPr/>
          <a:lstStyle/>
          <a:p>
            <a:r>
              <a:rPr lang="en-US" dirty="0"/>
              <a:t>An STL file (shorthand for standard triangle language) is a file format that can allow CAD models that were sketched on Inventor (IPT files) to be print-ready. </a:t>
            </a:r>
          </a:p>
          <a:p>
            <a:r>
              <a:rPr lang="en-US" dirty="0"/>
              <a:t>An STL file takes the rough approximation of the original file using a triangular mesh described by a set of predetermined vertices and normal vectors. This is also known as the finite element method.</a:t>
            </a:r>
          </a:p>
          <a:p>
            <a:r>
              <a:rPr lang="en-US" dirty="0"/>
              <a:t>Although STL files are by default in ASCII format, STL files can also exist in binary due to ASCII file sizes being rather large (more info on this can be found on Wikipedia).</a:t>
            </a:r>
          </a:p>
        </p:txBody>
      </p:sp>
      <p:sp>
        <p:nvSpPr>
          <p:cNvPr id="5" name="Slide Number Placeholder 4">
            <a:extLst>
              <a:ext uri="{FF2B5EF4-FFF2-40B4-BE49-F238E27FC236}">
                <a16:creationId xmlns:a16="http://schemas.microsoft.com/office/drawing/2014/main" id="{96B55C09-5173-FF93-CF90-A5319BF987D1}"/>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9" name="Picture 8" descr="A blue dome and a blue dome&#10;&#10;Description automatically generated">
            <a:extLst>
              <a:ext uri="{FF2B5EF4-FFF2-40B4-BE49-F238E27FC236}">
                <a16:creationId xmlns:a16="http://schemas.microsoft.com/office/drawing/2014/main" id="{7B70D6CD-6FED-AC41-9426-6E82C2800357}"/>
              </a:ext>
            </a:extLst>
          </p:cNvPr>
          <p:cNvPicPr>
            <a:picLocks noChangeAspect="1"/>
          </p:cNvPicPr>
          <p:nvPr/>
        </p:nvPicPr>
        <p:blipFill>
          <a:blip r:embed="rId2"/>
          <a:stretch>
            <a:fillRect/>
          </a:stretch>
        </p:blipFill>
        <p:spPr>
          <a:xfrm>
            <a:off x="5181791" y="4126229"/>
            <a:ext cx="4093182" cy="2367567"/>
          </a:xfrm>
          <a:prstGeom prst="rect">
            <a:avLst/>
          </a:prstGeom>
        </p:spPr>
      </p:pic>
      <p:pic>
        <p:nvPicPr>
          <p:cNvPr id="11" name="Picture 10" descr="A circle with a triangle in the center&#10;&#10;Description automatically generated">
            <a:extLst>
              <a:ext uri="{FF2B5EF4-FFF2-40B4-BE49-F238E27FC236}">
                <a16:creationId xmlns:a16="http://schemas.microsoft.com/office/drawing/2014/main" id="{8A06674E-BEE3-AE0D-8375-F38AE963133D}"/>
              </a:ext>
            </a:extLst>
          </p:cNvPr>
          <p:cNvPicPr>
            <a:picLocks noChangeAspect="1"/>
          </p:cNvPicPr>
          <p:nvPr/>
        </p:nvPicPr>
        <p:blipFill>
          <a:blip r:embed="rId3"/>
          <a:stretch>
            <a:fillRect/>
          </a:stretch>
        </p:blipFill>
        <p:spPr>
          <a:xfrm>
            <a:off x="1869186" y="3963195"/>
            <a:ext cx="2693637" cy="2693637"/>
          </a:xfrm>
          <a:prstGeom prst="rect">
            <a:avLst/>
          </a:prstGeom>
        </p:spPr>
      </p:pic>
    </p:spTree>
    <p:extLst>
      <p:ext uri="{BB962C8B-B14F-4D97-AF65-F5344CB8AC3E}">
        <p14:creationId xmlns:p14="http://schemas.microsoft.com/office/powerpoint/2010/main" val="220405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0C3D-A11F-0451-F0AE-34520B88029C}"/>
              </a:ext>
            </a:extLst>
          </p:cNvPr>
          <p:cNvSpPr>
            <a:spLocks noGrp="1"/>
          </p:cNvSpPr>
          <p:nvPr>
            <p:ph type="title"/>
          </p:nvPr>
        </p:nvSpPr>
        <p:spPr/>
        <p:txBody>
          <a:bodyPr/>
          <a:lstStyle/>
          <a:p>
            <a:r>
              <a:rPr lang="en-US" dirty="0"/>
              <a:t>Open-source </a:t>
            </a:r>
            <a:r>
              <a:rPr lang="en-US" dirty="0" err="1"/>
              <a:t>stl</a:t>
            </a:r>
            <a:r>
              <a:rPr lang="en-US" dirty="0"/>
              <a:t> files</a:t>
            </a:r>
          </a:p>
        </p:txBody>
      </p:sp>
      <p:sp>
        <p:nvSpPr>
          <p:cNvPr id="3" name="Content Placeholder 2">
            <a:extLst>
              <a:ext uri="{FF2B5EF4-FFF2-40B4-BE49-F238E27FC236}">
                <a16:creationId xmlns:a16="http://schemas.microsoft.com/office/drawing/2014/main" id="{09705A50-F1B8-7D1C-3FB8-F35F98215FE4}"/>
              </a:ext>
            </a:extLst>
          </p:cNvPr>
          <p:cNvSpPr>
            <a:spLocks noGrp="1"/>
          </p:cNvSpPr>
          <p:nvPr>
            <p:ph sz="half" idx="1"/>
          </p:nvPr>
        </p:nvSpPr>
        <p:spPr/>
        <p:txBody>
          <a:bodyPr/>
          <a:lstStyle/>
          <a:p>
            <a:r>
              <a:rPr lang="en-US" dirty="0"/>
              <a:t>Other ways one can obtain an STL file include either designing a more complex model on a graphics software app like Blender or downloading a file from an open-source site like </a:t>
            </a:r>
            <a:r>
              <a:rPr lang="en-US" dirty="0" err="1"/>
              <a:t>Thingiverse</a:t>
            </a:r>
            <a:r>
              <a:rPr lang="en-US" dirty="0"/>
              <a:t> (also created by </a:t>
            </a:r>
            <a:r>
              <a:rPr lang="en-US" dirty="0" err="1"/>
              <a:t>Ultimaker</a:t>
            </a:r>
            <a:r>
              <a:rPr lang="en-US" dirty="0"/>
              <a:t>).</a:t>
            </a:r>
          </a:p>
        </p:txBody>
      </p:sp>
      <p:sp>
        <p:nvSpPr>
          <p:cNvPr id="5" name="Slide Number Placeholder 4">
            <a:extLst>
              <a:ext uri="{FF2B5EF4-FFF2-40B4-BE49-F238E27FC236}">
                <a16:creationId xmlns:a16="http://schemas.microsoft.com/office/drawing/2014/main" id="{B9199866-3A1A-4835-42EB-9DC89D3345B4}"/>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7" name="Picture 6" descr="A screenshot of a computer&#10;&#10;Description automatically generated">
            <a:extLst>
              <a:ext uri="{FF2B5EF4-FFF2-40B4-BE49-F238E27FC236}">
                <a16:creationId xmlns:a16="http://schemas.microsoft.com/office/drawing/2014/main" id="{64044902-E779-3CB5-4C7C-2EB0B71DA2FE}"/>
              </a:ext>
            </a:extLst>
          </p:cNvPr>
          <p:cNvPicPr>
            <a:picLocks noChangeAspect="1"/>
          </p:cNvPicPr>
          <p:nvPr/>
        </p:nvPicPr>
        <p:blipFill>
          <a:blip r:embed="rId2"/>
          <a:stretch>
            <a:fillRect/>
          </a:stretch>
        </p:blipFill>
        <p:spPr>
          <a:xfrm>
            <a:off x="2313432" y="3037012"/>
            <a:ext cx="6656832" cy="3500947"/>
          </a:xfrm>
          <a:prstGeom prst="rect">
            <a:avLst/>
          </a:prstGeom>
        </p:spPr>
      </p:pic>
    </p:spTree>
    <p:extLst>
      <p:ext uri="{BB962C8B-B14F-4D97-AF65-F5344CB8AC3E}">
        <p14:creationId xmlns:p14="http://schemas.microsoft.com/office/powerpoint/2010/main" val="352306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7AB1-DF44-7188-AFAC-F1C89490377F}"/>
              </a:ext>
            </a:extLst>
          </p:cNvPr>
          <p:cNvSpPr>
            <a:spLocks noGrp="1"/>
          </p:cNvSpPr>
          <p:nvPr>
            <p:ph type="title"/>
          </p:nvPr>
        </p:nvSpPr>
        <p:spPr/>
        <p:txBody>
          <a:bodyPr/>
          <a:lstStyle/>
          <a:p>
            <a:r>
              <a:rPr lang="en-US" dirty="0"/>
              <a:t>TYPES OF 3d printers</a:t>
            </a:r>
          </a:p>
        </p:txBody>
      </p:sp>
      <p:sp>
        <p:nvSpPr>
          <p:cNvPr id="5" name="Slide Number Placeholder 4">
            <a:extLst>
              <a:ext uri="{FF2B5EF4-FFF2-40B4-BE49-F238E27FC236}">
                <a16:creationId xmlns:a16="http://schemas.microsoft.com/office/drawing/2014/main" id="{89C47A78-F013-7F81-3B15-E0D7FDDE75DF}"/>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7" name="Picture 6" descr="A diagram of a laser beam&#10;&#10;Description automatically generated">
            <a:extLst>
              <a:ext uri="{FF2B5EF4-FFF2-40B4-BE49-F238E27FC236}">
                <a16:creationId xmlns:a16="http://schemas.microsoft.com/office/drawing/2014/main" id="{F4BEF276-BDF8-4E37-D339-AA4593FACDC2}"/>
              </a:ext>
            </a:extLst>
          </p:cNvPr>
          <p:cNvPicPr>
            <a:picLocks noChangeAspect="1"/>
          </p:cNvPicPr>
          <p:nvPr/>
        </p:nvPicPr>
        <p:blipFill>
          <a:blip r:embed="rId2"/>
          <a:stretch>
            <a:fillRect/>
          </a:stretch>
        </p:blipFill>
        <p:spPr>
          <a:xfrm>
            <a:off x="8190152" y="2068249"/>
            <a:ext cx="3635490" cy="2724912"/>
          </a:xfrm>
          <a:prstGeom prst="rect">
            <a:avLst/>
          </a:prstGeom>
        </p:spPr>
      </p:pic>
      <p:pic>
        <p:nvPicPr>
          <p:cNvPr id="9" name="Picture 8" descr="Diagram of a machine with text and black text&#10;&#10;Description automatically generated">
            <a:extLst>
              <a:ext uri="{FF2B5EF4-FFF2-40B4-BE49-F238E27FC236}">
                <a16:creationId xmlns:a16="http://schemas.microsoft.com/office/drawing/2014/main" id="{D1DC935B-8D2E-6F32-24BD-F30D02EA8813}"/>
              </a:ext>
            </a:extLst>
          </p:cNvPr>
          <p:cNvPicPr>
            <a:picLocks noChangeAspect="1"/>
          </p:cNvPicPr>
          <p:nvPr/>
        </p:nvPicPr>
        <p:blipFill>
          <a:blip r:embed="rId3"/>
          <a:stretch>
            <a:fillRect/>
          </a:stretch>
        </p:blipFill>
        <p:spPr>
          <a:xfrm>
            <a:off x="329782" y="2064839"/>
            <a:ext cx="3602138" cy="2724912"/>
          </a:xfrm>
          <a:prstGeom prst="rect">
            <a:avLst/>
          </a:prstGeom>
        </p:spPr>
      </p:pic>
      <p:pic>
        <p:nvPicPr>
          <p:cNvPr id="11" name="Picture 10" descr="Diagram of a laser beam&#10;&#10;Description automatically generated">
            <a:extLst>
              <a:ext uri="{FF2B5EF4-FFF2-40B4-BE49-F238E27FC236}">
                <a16:creationId xmlns:a16="http://schemas.microsoft.com/office/drawing/2014/main" id="{D1BBE844-31BA-DBA4-CA98-C02E5ABD440B}"/>
              </a:ext>
            </a:extLst>
          </p:cNvPr>
          <p:cNvPicPr>
            <a:picLocks noChangeAspect="1"/>
          </p:cNvPicPr>
          <p:nvPr/>
        </p:nvPicPr>
        <p:blipFill>
          <a:blip r:embed="rId4"/>
          <a:stretch>
            <a:fillRect/>
          </a:stretch>
        </p:blipFill>
        <p:spPr>
          <a:xfrm>
            <a:off x="4243291" y="2063134"/>
            <a:ext cx="3635489" cy="2726617"/>
          </a:xfrm>
          <a:prstGeom prst="rect">
            <a:avLst/>
          </a:prstGeom>
        </p:spPr>
      </p:pic>
      <p:sp>
        <p:nvSpPr>
          <p:cNvPr id="13" name="TextBox 12">
            <a:extLst>
              <a:ext uri="{FF2B5EF4-FFF2-40B4-BE49-F238E27FC236}">
                <a16:creationId xmlns:a16="http://schemas.microsoft.com/office/drawing/2014/main" id="{04DF1A23-5CE0-31E9-5A20-B73482A9A3AF}"/>
              </a:ext>
            </a:extLst>
          </p:cNvPr>
          <p:cNvSpPr txBox="1"/>
          <p:nvPr/>
        </p:nvSpPr>
        <p:spPr>
          <a:xfrm>
            <a:off x="329782" y="4922741"/>
            <a:ext cx="3602137" cy="1200329"/>
          </a:xfrm>
          <a:prstGeom prst="rect">
            <a:avLst/>
          </a:prstGeom>
          <a:noFill/>
        </p:spPr>
        <p:txBody>
          <a:bodyPr wrap="square" rtlCol="0">
            <a:spAutoFit/>
          </a:bodyPr>
          <a:lstStyle/>
          <a:p>
            <a:r>
              <a:rPr lang="en-US" dirty="0"/>
              <a:t>Fused Deposition Modeling (FDM) – Extrudes a plastic filament through a heated nozzle onto a build platform</a:t>
            </a:r>
          </a:p>
        </p:txBody>
      </p:sp>
      <p:sp>
        <p:nvSpPr>
          <p:cNvPr id="14" name="TextBox 13">
            <a:extLst>
              <a:ext uri="{FF2B5EF4-FFF2-40B4-BE49-F238E27FC236}">
                <a16:creationId xmlns:a16="http://schemas.microsoft.com/office/drawing/2014/main" id="{54C9B40D-068E-9307-8131-BD3FB5BB96EC}"/>
              </a:ext>
            </a:extLst>
          </p:cNvPr>
          <p:cNvSpPr txBox="1"/>
          <p:nvPr/>
        </p:nvSpPr>
        <p:spPr>
          <a:xfrm>
            <a:off x="4243291" y="4922741"/>
            <a:ext cx="3635489" cy="923330"/>
          </a:xfrm>
          <a:prstGeom prst="rect">
            <a:avLst/>
          </a:prstGeom>
          <a:noFill/>
        </p:spPr>
        <p:txBody>
          <a:bodyPr wrap="square" rtlCol="0">
            <a:spAutoFit/>
          </a:bodyPr>
          <a:lstStyle/>
          <a:p>
            <a:r>
              <a:rPr lang="en-US" dirty="0"/>
              <a:t>Stereolithography (SLA) – Directs a light-emitting device to cross-link and solidify a liquid photopolymer</a:t>
            </a:r>
          </a:p>
        </p:txBody>
      </p:sp>
      <p:sp>
        <p:nvSpPr>
          <p:cNvPr id="15" name="TextBox 14">
            <a:extLst>
              <a:ext uri="{FF2B5EF4-FFF2-40B4-BE49-F238E27FC236}">
                <a16:creationId xmlns:a16="http://schemas.microsoft.com/office/drawing/2014/main" id="{4BC724EA-D96F-23B4-DEC9-DAA81C573AA4}"/>
              </a:ext>
            </a:extLst>
          </p:cNvPr>
          <p:cNvSpPr txBox="1"/>
          <p:nvPr/>
        </p:nvSpPr>
        <p:spPr>
          <a:xfrm>
            <a:off x="8190153" y="4922962"/>
            <a:ext cx="3635489" cy="923330"/>
          </a:xfrm>
          <a:prstGeom prst="rect">
            <a:avLst/>
          </a:prstGeom>
          <a:noFill/>
        </p:spPr>
        <p:txBody>
          <a:bodyPr wrap="square" rtlCol="0">
            <a:spAutoFit/>
          </a:bodyPr>
          <a:lstStyle/>
          <a:p>
            <a:r>
              <a:rPr lang="en-US" dirty="0"/>
              <a:t>Selective Laser Sintering (SLS) – Uses a laser as a heat source to melt together powdered material</a:t>
            </a:r>
          </a:p>
        </p:txBody>
      </p:sp>
      <p:sp>
        <p:nvSpPr>
          <p:cNvPr id="16" name="TextBox 15">
            <a:extLst>
              <a:ext uri="{FF2B5EF4-FFF2-40B4-BE49-F238E27FC236}">
                <a16:creationId xmlns:a16="http://schemas.microsoft.com/office/drawing/2014/main" id="{A57D80DB-7BC5-42BB-8BF6-AAD32631E5AA}"/>
              </a:ext>
            </a:extLst>
          </p:cNvPr>
          <p:cNvSpPr txBox="1"/>
          <p:nvPr/>
        </p:nvSpPr>
        <p:spPr>
          <a:xfrm>
            <a:off x="2176272" y="6123070"/>
            <a:ext cx="9649370" cy="369332"/>
          </a:xfrm>
          <a:prstGeom prst="rect">
            <a:avLst/>
          </a:prstGeom>
          <a:noFill/>
        </p:spPr>
        <p:txBody>
          <a:bodyPr wrap="square" rtlCol="0">
            <a:spAutoFit/>
          </a:bodyPr>
          <a:lstStyle/>
          <a:p>
            <a:r>
              <a:rPr lang="en-US" dirty="0"/>
              <a:t>For all intents and purposes, we will be focusing on FDM printing.</a:t>
            </a:r>
          </a:p>
        </p:txBody>
      </p:sp>
    </p:spTree>
    <p:extLst>
      <p:ext uri="{BB962C8B-B14F-4D97-AF65-F5344CB8AC3E}">
        <p14:creationId xmlns:p14="http://schemas.microsoft.com/office/powerpoint/2010/main" val="331474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37CE-B10C-E09A-0FEB-5CC48FACB4BA}"/>
              </a:ext>
            </a:extLst>
          </p:cNvPr>
          <p:cNvSpPr>
            <a:spLocks noGrp="1"/>
          </p:cNvSpPr>
          <p:nvPr>
            <p:ph type="title"/>
          </p:nvPr>
        </p:nvSpPr>
        <p:spPr/>
        <p:txBody>
          <a:bodyPr/>
          <a:lstStyle/>
          <a:p>
            <a:r>
              <a:rPr lang="en-US" dirty="0"/>
              <a:t>SLICING SOFTWARE</a:t>
            </a:r>
          </a:p>
        </p:txBody>
      </p:sp>
      <p:sp>
        <p:nvSpPr>
          <p:cNvPr id="3" name="Content Placeholder 2">
            <a:extLst>
              <a:ext uri="{FF2B5EF4-FFF2-40B4-BE49-F238E27FC236}">
                <a16:creationId xmlns:a16="http://schemas.microsoft.com/office/drawing/2014/main" id="{5DA199C2-503F-44AA-6782-EA33942E6DE2}"/>
              </a:ext>
            </a:extLst>
          </p:cNvPr>
          <p:cNvSpPr>
            <a:spLocks noGrp="1"/>
          </p:cNvSpPr>
          <p:nvPr>
            <p:ph sz="half" idx="1"/>
          </p:nvPr>
        </p:nvSpPr>
        <p:spPr>
          <a:xfrm>
            <a:off x="539496" y="2103120"/>
            <a:ext cx="5367528" cy="4434840"/>
          </a:xfrm>
        </p:spPr>
        <p:txBody>
          <a:bodyPr/>
          <a:lstStyle/>
          <a:p>
            <a:r>
              <a:rPr lang="en-US" dirty="0"/>
              <a:t>After we successfully save our part as an STL file, we will need to load it onto a slicer. There are multiple slicing software applications on the internet available to download, the most popular being </a:t>
            </a:r>
            <a:r>
              <a:rPr lang="en-US" dirty="0" err="1"/>
              <a:t>Cura</a:t>
            </a:r>
            <a:r>
              <a:rPr lang="en-US" dirty="0"/>
              <a:t>, developed by the Dutch 3D printer manufacturer </a:t>
            </a:r>
            <a:r>
              <a:rPr lang="en-US" dirty="0" err="1"/>
              <a:t>Ultimaker</a:t>
            </a:r>
            <a:r>
              <a:rPr lang="en-US" dirty="0"/>
              <a:t>.</a:t>
            </a:r>
          </a:p>
          <a:p>
            <a:pPr lvl="1"/>
            <a:r>
              <a:rPr lang="en-US" dirty="0"/>
              <a:t>Other software apps include Simplify3D, </a:t>
            </a:r>
            <a:r>
              <a:rPr lang="en-US" dirty="0" err="1"/>
              <a:t>KISSlicer</a:t>
            </a:r>
            <a:r>
              <a:rPr lang="en-US" dirty="0"/>
              <a:t>, and Slic3r. Some of these apps are free while others are paid, either with or without a free option. Depending on your goals, you will need to determine which one is best for you.</a:t>
            </a:r>
          </a:p>
          <a:p>
            <a:r>
              <a:rPr lang="en-US" dirty="0"/>
              <a:t>There also exist slicers that are specifically designed for special printer models. For example, Prusa and Bambu printers have their own specially-programmed slicer software that can only be used with those particular models.</a:t>
            </a:r>
          </a:p>
        </p:txBody>
      </p:sp>
      <p:sp>
        <p:nvSpPr>
          <p:cNvPr id="5" name="Slide Number Placeholder 4">
            <a:extLst>
              <a:ext uri="{FF2B5EF4-FFF2-40B4-BE49-F238E27FC236}">
                <a16:creationId xmlns:a16="http://schemas.microsoft.com/office/drawing/2014/main" id="{5C512ED1-5A32-9AED-0850-C0FD6AC069CD}"/>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9" name="Picture 8" descr="A computer screen shot of a car&#10;&#10;Description automatically generated">
            <a:extLst>
              <a:ext uri="{FF2B5EF4-FFF2-40B4-BE49-F238E27FC236}">
                <a16:creationId xmlns:a16="http://schemas.microsoft.com/office/drawing/2014/main" id="{F5F2E39E-EB75-FF2E-3890-FF475EFA1F65}"/>
              </a:ext>
            </a:extLst>
          </p:cNvPr>
          <p:cNvPicPr>
            <a:picLocks noChangeAspect="1"/>
          </p:cNvPicPr>
          <p:nvPr/>
        </p:nvPicPr>
        <p:blipFill>
          <a:blip r:embed="rId2"/>
          <a:stretch>
            <a:fillRect/>
          </a:stretch>
        </p:blipFill>
        <p:spPr>
          <a:xfrm>
            <a:off x="6096000" y="2103120"/>
            <a:ext cx="5880753" cy="3459060"/>
          </a:xfrm>
          <a:prstGeom prst="rect">
            <a:avLst/>
          </a:prstGeom>
        </p:spPr>
      </p:pic>
      <p:sp>
        <p:nvSpPr>
          <p:cNvPr id="10" name="TextBox 9">
            <a:extLst>
              <a:ext uri="{FF2B5EF4-FFF2-40B4-BE49-F238E27FC236}">
                <a16:creationId xmlns:a16="http://schemas.microsoft.com/office/drawing/2014/main" id="{2B52E1E7-8530-181B-FB32-9D3EDABCAB28}"/>
              </a:ext>
            </a:extLst>
          </p:cNvPr>
          <p:cNvSpPr txBox="1"/>
          <p:nvPr/>
        </p:nvSpPr>
        <p:spPr>
          <a:xfrm>
            <a:off x="7763256" y="5641848"/>
            <a:ext cx="4754880" cy="369332"/>
          </a:xfrm>
          <a:prstGeom prst="rect">
            <a:avLst/>
          </a:prstGeom>
          <a:noFill/>
        </p:spPr>
        <p:txBody>
          <a:bodyPr wrap="square" rtlCol="0">
            <a:spAutoFit/>
          </a:bodyPr>
          <a:lstStyle/>
          <a:p>
            <a:r>
              <a:rPr lang="en-US" dirty="0"/>
              <a:t>Bambu Slicing Software</a:t>
            </a:r>
          </a:p>
        </p:txBody>
      </p:sp>
      <p:pic>
        <p:nvPicPr>
          <p:cNvPr id="12" name="Picture 11" descr="A blue screen with white text&#10;&#10;Description automatically generated">
            <a:extLst>
              <a:ext uri="{FF2B5EF4-FFF2-40B4-BE49-F238E27FC236}">
                <a16:creationId xmlns:a16="http://schemas.microsoft.com/office/drawing/2014/main" id="{E544270C-8A88-B6B0-6B94-7AF12FCB02B2}"/>
              </a:ext>
            </a:extLst>
          </p:cNvPr>
          <p:cNvPicPr>
            <a:picLocks noChangeAspect="1"/>
          </p:cNvPicPr>
          <p:nvPr/>
        </p:nvPicPr>
        <p:blipFill>
          <a:blip r:embed="rId3"/>
          <a:stretch>
            <a:fillRect/>
          </a:stretch>
        </p:blipFill>
        <p:spPr>
          <a:xfrm>
            <a:off x="9728666" y="1600200"/>
            <a:ext cx="1228896" cy="1267002"/>
          </a:xfrm>
          <a:prstGeom prst="rect">
            <a:avLst/>
          </a:prstGeom>
        </p:spPr>
      </p:pic>
      <p:cxnSp>
        <p:nvCxnSpPr>
          <p:cNvPr id="15" name="Straight Arrow Connector 14">
            <a:extLst>
              <a:ext uri="{FF2B5EF4-FFF2-40B4-BE49-F238E27FC236}">
                <a16:creationId xmlns:a16="http://schemas.microsoft.com/office/drawing/2014/main" id="{9BD8774B-AD42-0BDC-02F7-13CF7C95FB8B}"/>
              </a:ext>
            </a:extLst>
          </p:cNvPr>
          <p:cNvCxnSpPr>
            <a:cxnSpLocks/>
          </p:cNvCxnSpPr>
          <p:nvPr/>
        </p:nvCxnSpPr>
        <p:spPr>
          <a:xfrm flipH="1">
            <a:off x="10058400" y="2715768"/>
            <a:ext cx="284714" cy="71323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0575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9FF3-4DF0-9114-F77B-2AC9DA77AE46}"/>
              </a:ext>
            </a:extLst>
          </p:cNvPr>
          <p:cNvSpPr>
            <a:spLocks noGrp="1"/>
          </p:cNvSpPr>
          <p:nvPr>
            <p:ph type="title"/>
          </p:nvPr>
        </p:nvSpPr>
        <p:spPr/>
        <p:txBody>
          <a:bodyPr/>
          <a:lstStyle/>
          <a:p>
            <a:r>
              <a:rPr lang="en-US" dirty="0"/>
              <a:t>Slicing a part</a:t>
            </a:r>
          </a:p>
        </p:txBody>
      </p:sp>
      <p:sp>
        <p:nvSpPr>
          <p:cNvPr id="3" name="Content Placeholder 2">
            <a:extLst>
              <a:ext uri="{FF2B5EF4-FFF2-40B4-BE49-F238E27FC236}">
                <a16:creationId xmlns:a16="http://schemas.microsoft.com/office/drawing/2014/main" id="{9138EA6B-8C65-7FCD-6128-B3EB04509B93}"/>
              </a:ext>
            </a:extLst>
          </p:cNvPr>
          <p:cNvSpPr>
            <a:spLocks noGrp="1"/>
          </p:cNvSpPr>
          <p:nvPr>
            <p:ph sz="half" idx="1"/>
          </p:nvPr>
        </p:nvSpPr>
        <p:spPr>
          <a:xfrm>
            <a:off x="539496" y="2103120"/>
            <a:ext cx="6473952" cy="4434840"/>
          </a:xfrm>
        </p:spPr>
        <p:txBody>
          <a:bodyPr/>
          <a:lstStyle/>
          <a:p>
            <a:r>
              <a:rPr lang="en-US" dirty="0"/>
              <a:t>In your slicing software, you will see a prompt to slice the model. This basically means the STL model will be converted into a series of thin layers that will be stacked one-by-one on top of one another. A picture of the model we will print is shown below, complete with supports. The colors specify different line types (inner wall, outer wall, etc.)</a:t>
            </a:r>
          </a:p>
          <a:p>
            <a:r>
              <a:rPr lang="en-US" dirty="0"/>
              <a:t>A G-code file is then produced which contains the instructions for how the print will take place. The ‘G’ stands for ‘Geometry’ and instructs the motors where to move, how fast to move, and what path to follow in order to determine the placement of a machine tool.</a:t>
            </a:r>
          </a:p>
          <a:p>
            <a:pPr lvl="1"/>
            <a:r>
              <a:rPr lang="en-US" dirty="0"/>
              <a:t>Because SLA and SLS printers do not employ these methods, G-code is not used for this application. However, because SLA and SLS are still additive manufacturing techniques, there are slicers that exist solely for those methods. Instead, G-code is primarily used for FDM printing, </a:t>
            </a:r>
            <a:r>
              <a:rPr lang="en-US" dirty="0" err="1"/>
              <a:t>photoplotting</a:t>
            </a:r>
            <a:r>
              <a:rPr lang="en-US" dirty="0"/>
              <a:t>, and CNC machining. </a:t>
            </a:r>
          </a:p>
        </p:txBody>
      </p:sp>
      <p:sp>
        <p:nvSpPr>
          <p:cNvPr id="5" name="Slide Number Placeholder 4">
            <a:extLst>
              <a:ext uri="{FF2B5EF4-FFF2-40B4-BE49-F238E27FC236}">
                <a16:creationId xmlns:a16="http://schemas.microsoft.com/office/drawing/2014/main" id="{B3B91F0C-661B-2F57-3A13-AE1F4B5FD7E2}"/>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7" name="Picture 6" descr="A screen shot of a computer&#10;&#10;Description automatically generated">
            <a:extLst>
              <a:ext uri="{FF2B5EF4-FFF2-40B4-BE49-F238E27FC236}">
                <a16:creationId xmlns:a16="http://schemas.microsoft.com/office/drawing/2014/main" id="{4796DF9B-366B-E599-0C0E-914832B15CF2}"/>
              </a:ext>
            </a:extLst>
          </p:cNvPr>
          <p:cNvPicPr>
            <a:picLocks noChangeAspect="1"/>
          </p:cNvPicPr>
          <p:nvPr/>
        </p:nvPicPr>
        <p:blipFill>
          <a:blip r:embed="rId2"/>
          <a:stretch>
            <a:fillRect/>
          </a:stretch>
        </p:blipFill>
        <p:spPr>
          <a:xfrm>
            <a:off x="7013448" y="2103121"/>
            <a:ext cx="2862072" cy="1282208"/>
          </a:xfrm>
          <a:prstGeom prst="rect">
            <a:avLst/>
          </a:prstGeom>
        </p:spPr>
      </p:pic>
      <p:pic>
        <p:nvPicPr>
          <p:cNvPr id="9" name="Picture 8" descr="A screenshot of a computer program&#10;&#10;Description automatically generated">
            <a:extLst>
              <a:ext uri="{FF2B5EF4-FFF2-40B4-BE49-F238E27FC236}">
                <a16:creationId xmlns:a16="http://schemas.microsoft.com/office/drawing/2014/main" id="{4A14DC69-D7F8-F932-FD05-E7DF220A7DBB}"/>
              </a:ext>
            </a:extLst>
          </p:cNvPr>
          <p:cNvPicPr>
            <a:picLocks noChangeAspect="1"/>
          </p:cNvPicPr>
          <p:nvPr/>
        </p:nvPicPr>
        <p:blipFill>
          <a:blip r:embed="rId3"/>
          <a:stretch>
            <a:fillRect/>
          </a:stretch>
        </p:blipFill>
        <p:spPr>
          <a:xfrm>
            <a:off x="7524968" y="2871215"/>
            <a:ext cx="4334800" cy="3606513"/>
          </a:xfrm>
          <a:prstGeom prst="rect">
            <a:avLst/>
          </a:prstGeom>
        </p:spPr>
      </p:pic>
    </p:spTree>
    <p:extLst>
      <p:ext uri="{BB962C8B-B14F-4D97-AF65-F5344CB8AC3E}">
        <p14:creationId xmlns:p14="http://schemas.microsoft.com/office/powerpoint/2010/main" val="413660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AF43-F305-BF3E-DAB3-F29A9860C715}"/>
              </a:ext>
            </a:extLst>
          </p:cNvPr>
          <p:cNvSpPr>
            <a:spLocks noGrp="1"/>
          </p:cNvSpPr>
          <p:nvPr>
            <p:ph type="title"/>
          </p:nvPr>
        </p:nvSpPr>
        <p:spPr/>
        <p:txBody>
          <a:bodyPr/>
          <a:lstStyle/>
          <a:p>
            <a:r>
              <a:rPr lang="en-US" dirty="0"/>
              <a:t>EXPORTING A PART</a:t>
            </a:r>
          </a:p>
        </p:txBody>
      </p:sp>
      <p:sp>
        <p:nvSpPr>
          <p:cNvPr id="3" name="Content Placeholder 2">
            <a:extLst>
              <a:ext uri="{FF2B5EF4-FFF2-40B4-BE49-F238E27FC236}">
                <a16:creationId xmlns:a16="http://schemas.microsoft.com/office/drawing/2014/main" id="{D473065A-97CF-57FC-CB7F-D121AB347161}"/>
              </a:ext>
            </a:extLst>
          </p:cNvPr>
          <p:cNvSpPr>
            <a:spLocks noGrp="1"/>
          </p:cNvSpPr>
          <p:nvPr>
            <p:ph sz="half" idx="1"/>
          </p:nvPr>
        </p:nvSpPr>
        <p:spPr/>
        <p:txBody>
          <a:bodyPr/>
          <a:lstStyle/>
          <a:p>
            <a:r>
              <a:rPr lang="en-US" dirty="0"/>
              <a:t>Once you’ve sliced your part then congrats! Your part is ready for printing.  Once you’ve sliced your part, you will see an estimation of how much time the whole operation will take. Smaller prints will take several hours to complete while larger ones may take an entire day or more!</a:t>
            </a:r>
          </a:p>
          <a:p>
            <a:r>
              <a:rPr lang="en-US" dirty="0"/>
              <a:t>If the printer that you want to use is connected to your computer, then you can just select “Print plate”. Otherwise, there is a drop-down menu where you can then select “Export plate sliced file”, which will allow you to export the file to a remote disk.</a:t>
            </a:r>
          </a:p>
        </p:txBody>
      </p:sp>
      <p:sp>
        <p:nvSpPr>
          <p:cNvPr id="5" name="Slide Number Placeholder 4">
            <a:extLst>
              <a:ext uri="{FF2B5EF4-FFF2-40B4-BE49-F238E27FC236}">
                <a16:creationId xmlns:a16="http://schemas.microsoft.com/office/drawing/2014/main" id="{DE8AC382-9100-0C61-7B4E-E8E130CC5CAC}"/>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7" name="Picture 6" descr="A screenshot of a computer&#10;&#10;Description automatically generated">
            <a:extLst>
              <a:ext uri="{FF2B5EF4-FFF2-40B4-BE49-F238E27FC236}">
                <a16:creationId xmlns:a16="http://schemas.microsoft.com/office/drawing/2014/main" id="{4AA197F4-0584-90D4-7ED6-7A9CA6C40F7C}"/>
              </a:ext>
            </a:extLst>
          </p:cNvPr>
          <p:cNvPicPr>
            <a:picLocks noChangeAspect="1"/>
          </p:cNvPicPr>
          <p:nvPr/>
        </p:nvPicPr>
        <p:blipFill>
          <a:blip r:embed="rId2"/>
          <a:stretch>
            <a:fillRect/>
          </a:stretch>
        </p:blipFill>
        <p:spPr>
          <a:xfrm>
            <a:off x="1249217" y="4193846"/>
            <a:ext cx="3896269" cy="1448002"/>
          </a:xfrm>
          <a:prstGeom prst="rect">
            <a:avLst/>
          </a:prstGeom>
        </p:spPr>
      </p:pic>
      <p:pic>
        <p:nvPicPr>
          <p:cNvPr id="9" name="Picture 8" descr="A screen shot of a device&#10;&#10;Description automatically generated">
            <a:extLst>
              <a:ext uri="{FF2B5EF4-FFF2-40B4-BE49-F238E27FC236}">
                <a16:creationId xmlns:a16="http://schemas.microsoft.com/office/drawing/2014/main" id="{5A8D492F-FBF1-EF7A-7466-803FA88BEC77}"/>
              </a:ext>
            </a:extLst>
          </p:cNvPr>
          <p:cNvPicPr>
            <a:picLocks noChangeAspect="1"/>
          </p:cNvPicPr>
          <p:nvPr/>
        </p:nvPicPr>
        <p:blipFill>
          <a:blip r:embed="rId3"/>
          <a:stretch>
            <a:fillRect/>
          </a:stretch>
        </p:blipFill>
        <p:spPr>
          <a:xfrm>
            <a:off x="5585402" y="3774687"/>
            <a:ext cx="4212802" cy="123906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25ABC6A3-AFB8-5C9A-E66E-23CA092ED5B2}"/>
              </a:ext>
            </a:extLst>
          </p:cNvPr>
          <p:cNvPicPr>
            <a:picLocks noChangeAspect="1"/>
          </p:cNvPicPr>
          <p:nvPr/>
        </p:nvPicPr>
        <p:blipFill>
          <a:blip r:embed="rId4"/>
          <a:stretch>
            <a:fillRect/>
          </a:stretch>
        </p:blipFill>
        <p:spPr>
          <a:xfrm>
            <a:off x="5681822" y="5283879"/>
            <a:ext cx="4116382" cy="1344125"/>
          </a:xfrm>
          <a:prstGeom prst="rect">
            <a:avLst/>
          </a:prstGeom>
        </p:spPr>
      </p:pic>
      <p:cxnSp>
        <p:nvCxnSpPr>
          <p:cNvPr id="13" name="Straight Arrow Connector 12">
            <a:extLst>
              <a:ext uri="{FF2B5EF4-FFF2-40B4-BE49-F238E27FC236}">
                <a16:creationId xmlns:a16="http://schemas.microsoft.com/office/drawing/2014/main" id="{13F994E0-2883-D28B-6762-FF258B5D531A}"/>
              </a:ext>
            </a:extLst>
          </p:cNvPr>
          <p:cNvCxnSpPr>
            <a:cxnSpLocks/>
          </p:cNvCxnSpPr>
          <p:nvPr/>
        </p:nvCxnSpPr>
        <p:spPr>
          <a:xfrm>
            <a:off x="8366760" y="4626864"/>
            <a:ext cx="219456" cy="6570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59024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9060146-7700-4F6C-986B-89E3839BD4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{D52751C7-8936-477C-A21E-21572C015D3F}tf78438558_win32</Template>
  <TotalTime>344</TotalTime>
  <Words>1189</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Sabon Next LT</vt:lpstr>
      <vt:lpstr>Office Theme</vt:lpstr>
      <vt:lpstr>Day 2: 3D printing tutorial </vt:lpstr>
      <vt:lpstr>Getting started</vt:lpstr>
      <vt:lpstr>File formats - EXAMPLES</vt:lpstr>
      <vt:lpstr>STL files</vt:lpstr>
      <vt:lpstr>Open-source stl files</vt:lpstr>
      <vt:lpstr>TYPES OF 3d printers</vt:lpstr>
      <vt:lpstr>SLICING SOFTWARE</vt:lpstr>
      <vt:lpstr>Slicing a part</vt:lpstr>
      <vt:lpstr>EXPORTING A PART</vt:lpstr>
      <vt:lpstr>CALIBRATING THE PRINTER</vt:lpstr>
      <vt:lpstr>Mishaps and safety issues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 3D printing tutorial</dc:title>
  <dc:subject/>
  <dc:creator>Plues, Noah</dc:creator>
  <cp:lastModifiedBy>Plues, Noah</cp:lastModifiedBy>
  <cp:revision>6</cp:revision>
  <dcterms:created xsi:type="dcterms:W3CDTF">2023-11-05T18:25:38Z</dcterms:created>
  <dcterms:modified xsi:type="dcterms:W3CDTF">2023-11-06T15:57:37Z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