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7" d="100"/>
          <a:sy n="107" d="100"/>
        </p:scale>
        <p:origin x="13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2100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6621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03896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2285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12355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5803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70411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83813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80741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3760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11/6/2023</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8118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11/6/2023</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67272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19" name="Picture 18" descr="Abstract smoke background">
            <a:extLst>
              <a:ext uri="{FF2B5EF4-FFF2-40B4-BE49-F238E27FC236}">
                <a16:creationId xmlns:a16="http://schemas.microsoft.com/office/drawing/2014/main" id="{1B1A7D59-5B6C-96BB-712E-D3AD5CD756C6}"/>
              </a:ext>
            </a:extLst>
          </p:cNvPr>
          <p:cNvPicPr>
            <a:picLocks noChangeAspect="1"/>
          </p:cNvPicPr>
          <p:nvPr/>
        </p:nvPicPr>
        <p:blipFill rotWithShape="1">
          <a:blip r:embed="rId2">
            <a:alphaModFix amt="60000"/>
          </a:blip>
          <a:srcRect t="6389" r="-1" b="9002"/>
          <a:stretch/>
        </p:blipFill>
        <p:spPr>
          <a:xfrm>
            <a:off x="20" y="10"/>
            <a:ext cx="12188921" cy="6857990"/>
          </a:xfrm>
          <a:prstGeom prst="rect">
            <a:avLst/>
          </a:prstGeom>
        </p:spPr>
      </p:pic>
      <p:sp>
        <p:nvSpPr>
          <p:cNvPr id="2" name="Title 1">
            <a:extLst>
              <a:ext uri="{FF2B5EF4-FFF2-40B4-BE49-F238E27FC236}">
                <a16:creationId xmlns:a16="http://schemas.microsoft.com/office/drawing/2014/main" id="{6D32579E-24A1-CD82-451C-8CEB74E55B83}"/>
              </a:ext>
            </a:extLst>
          </p:cNvPr>
          <p:cNvSpPr>
            <a:spLocks noGrp="1"/>
          </p:cNvSpPr>
          <p:nvPr>
            <p:ph type="ctrTitle"/>
          </p:nvPr>
        </p:nvSpPr>
        <p:spPr>
          <a:xfrm>
            <a:off x="394233" y="686020"/>
            <a:ext cx="8630138" cy="2742980"/>
          </a:xfrm>
        </p:spPr>
        <p:txBody>
          <a:bodyPr>
            <a:normAutofit/>
          </a:bodyPr>
          <a:lstStyle/>
          <a:p>
            <a:r>
              <a:rPr lang="en-US" dirty="0">
                <a:solidFill>
                  <a:srgbClr val="FFFFFF"/>
                </a:solidFill>
              </a:rPr>
              <a:t>Day 1: Autodesk Inventor Tutorial</a:t>
            </a:r>
          </a:p>
        </p:txBody>
      </p:sp>
      <p:sp>
        <p:nvSpPr>
          <p:cNvPr id="3" name="Subtitle 2">
            <a:extLst>
              <a:ext uri="{FF2B5EF4-FFF2-40B4-BE49-F238E27FC236}">
                <a16:creationId xmlns:a16="http://schemas.microsoft.com/office/drawing/2014/main" id="{13A03E47-492E-5808-3F17-E2A33667FC78}"/>
              </a:ext>
            </a:extLst>
          </p:cNvPr>
          <p:cNvSpPr>
            <a:spLocks noGrp="1"/>
          </p:cNvSpPr>
          <p:nvPr>
            <p:ph type="subTitle" idx="1"/>
          </p:nvPr>
        </p:nvSpPr>
        <p:spPr>
          <a:xfrm>
            <a:off x="394233" y="3602038"/>
            <a:ext cx="8630138" cy="2569942"/>
          </a:xfrm>
        </p:spPr>
        <p:txBody>
          <a:bodyPr>
            <a:normAutofit/>
          </a:bodyPr>
          <a:lstStyle/>
          <a:p>
            <a:r>
              <a:rPr lang="en-US" dirty="0">
                <a:solidFill>
                  <a:srgbClr val="FFFFFF"/>
                </a:solidFill>
              </a:rPr>
              <a:t>By Noah Plues</a:t>
            </a: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294309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E385-58A1-9503-D54F-5CDFB4274F2A}"/>
              </a:ext>
            </a:extLst>
          </p:cNvPr>
          <p:cNvSpPr>
            <a:spLocks noGrp="1"/>
          </p:cNvSpPr>
          <p:nvPr>
            <p:ph type="title"/>
          </p:nvPr>
        </p:nvSpPr>
        <p:spPr/>
        <p:txBody>
          <a:bodyPr/>
          <a:lstStyle/>
          <a:p>
            <a:r>
              <a:rPr lang="en-US" dirty="0"/>
              <a:t>Example 1 – Cont. </a:t>
            </a:r>
          </a:p>
        </p:txBody>
      </p:sp>
      <p:sp>
        <p:nvSpPr>
          <p:cNvPr id="3" name="Content Placeholder 2">
            <a:extLst>
              <a:ext uri="{FF2B5EF4-FFF2-40B4-BE49-F238E27FC236}">
                <a16:creationId xmlns:a16="http://schemas.microsoft.com/office/drawing/2014/main" id="{DAE1BBB7-C702-B4EA-F2ED-E8C399812D91}"/>
              </a:ext>
            </a:extLst>
          </p:cNvPr>
          <p:cNvSpPr>
            <a:spLocks noGrp="1"/>
          </p:cNvSpPr>
          <p:nvPr>
            <p:ph idx="1"/>
          </p:nvPr>
        </p:nvSpPr>
        <p:spPr/>
        <p:txBody>
          <a:bodyPr/>
          <a:lstStyle/>
          <a:p>
            <a:r>
              <a:rPr lang="en-US" dirty="0"/>
              <a:t>To add some flair to this design, how about we emboss some text onto it? All we have to do is select the “Text” feature under “Sketch” and type something. We then extrude it downwards.</a:t>
            </a:r>
          </a:p>
        </p:txBody>
      </p:sp>
      <p:pic>
        <p:nvPicPr>
          <p:cNvPr id="5" name="Picture 4" descr="A computer screen shot of a logo&#10;&#10;Description automatically generated">
            <a:extLst>
              <a:ext uri="{FF2B5EF4-FFF2-40B4-BE49-F238E27FC236}">
                <a16:creationId xmlns:a16="http://schemas.microsoft.com/office/drawing/2014/main" id="{0E532927-A030-B5F1-3C4F-B032CC28F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5" y="3168502"/>
            <a:ext cx="4965390" cy="347784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B4E4715-8BEE-A43B-F51D-79CEFEA5A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590" y="3173465"/>
            <a:ext cx="5561504" cy="3472883"/>
          </a:xfrm>
          <a:prstGeom prst="rect">
            <a:avLst/>
          </a:prstGeom>
        </p:spPr>
      </p:pic>
    </p:spTree>
    <p:extLst>
      <p:ext uri="{BB962C8B-B14F-4D97-AF65-F5344CB8AC3E}">
        <p14:creationId xmlns:p14="http://schemas.microsoft.com/office/powerpoint/2010/main" val="270637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gear with a hole in it with Vitra Design Museum in the background&#10;&#10;Description automatically generated">
            <a:extLst>
              <a:ext uri="{FF2B5EF4-FFF2-40B4-BE49-F238E27FC236}">
                <a16:creationId xmlns:a16="http://schemas.microsoft.com/office/drawing/2014/main" id="{119C745A-C1FB-5103-BE1C-1CC088FDF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7442" y="480601"/>
            <a:ext cx="7097115" cy="5896798"/>
          </a:xfrm>
          <a:prstGeom prst="rect">
            <a:avLst/>
          </a:prstGeom>
        </p:spPr>
      </p:pic>
      <p:sp>
        <p:nvSpPr>
          <p:cNvPr id="6" name="Explosion: 8 Points 5">
            <a:extLst>
              <a:ext uri="{FF2B5EF4-FFF2-40B4-BE49-F238E27FC236}">
                <a16:creationId xmlns:a16="http://schemas.microsoft.com/office/drawing/2014/main" id="{2AB7B9C5-3524-A731-4A0D-FBB8AB333CAF}"/>
              </a:ext>
            </a:extLst>
          </p:cNvPr>
          <p:cNvSpPr/>
          <p:nvPr/>
        </p:nvSpPr>
        <p:spPr>
          <a:xfrm>
            <a:off x="1494819" y="-138223"/>
            <a:ext cx="2105246" cy="209461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4 Points 6">
            <a:extLst>
              <a:ext uri="{FF2B5EF4-FFF2-40B4-BE49-F238E27FC236}">
                <a16:creationId xmlns:a16="http://schemas.microsoft.com/office/drawing/2014/main" id="{52BCB4A4-CB39-DFD8-7251-64C0ED6A81F3}"/>
              </a:ext>
            </a:extLst>
          </p:cNvPr>
          <p:cNvSpPr/>
          <p:nvPr/>
        </p:nvSpPr>
        <p:spPr>
          <a:xfrm>
            <a:off x="8745279" y="5263116"/>
            <a:ext cx="2066156" cy="1520456"/>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KA-BOOM</a:t>
            </a:r>
          </a:p>
        </p:txBody>
      </p:sp>
      <p:sp>
        <p:nvSpPr>
          <p:cNvPr id="8" name="TextBox 7">
            <a:extLst>
              <a:ext uri="{FF2B5EF4-FFF2-40B4-BE49-F238E27FC236}">
                <a16:creationId xmlns:a16="http://schemas.microsoft.com/office/drawing/2014/main" id="{A3CBB1C3-9E11-3F78-C570-CBA70EF116E4}"/>
              </a:ext>
            </a:extLst>
          </p:cNvPr>
          <p:cNvSpPr txBox="1"/>
          <p:nvPr/>
        </p:nvSpPr>
        <p:spPr>
          <a:xfrm>
            <a:off x="1945758" y="659219"/>
            <a:ext cx="1169582" cy="369332"/>
          </a:xfrm>
          <a:prstGeom prst="rect">
            <a:avLst/>
          </a:prstGeom>
          <a:noFill/>
        </p:spPr>
        <p:txBody>
          <a:bodyPr wrap="square" rtlCol="0">
            <a:spAutoFit/>
          </a:bodyPr>
          <a:lstStyle/>
          <a:p>
            <a:r>
              <a:rPr lang="en-US" dirty="0"/>
              <a:t>TA DAAA</a:t>
            </a:r>
          </a:p>
        </p:txBody>
      </p:sp>
    </p:spTree>
    <p:extLst>
      <p:ext uri="{BB962C8B-B14F-4D97-AF65-F5344CB8AC3E}">
        <p14:creationId xmlns:p14="http://schemas.microsoft.com/office/powerpoint/2010/main" val="2140379637"/>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explode.wav"/>
          </p:stSnd>
        </p:sndAc>
      </p:transition>
    </mc:Choice>
    <mc:Fallback xmlns="">
      <p:transition spd="med">
        <p:fade/>
        <p:sndAc>
          <p:stSnd>
            <p:snd r:embed="rId4" name="explod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3978-24E8-7D36-D7D6-1A7CEED6BDCB}"/>
              </a:ext>
            </a:extLst>
          </p:cNvPr>
          <p:cNvSpPr>
            <a:spLocks noGrp="1"/>
          </p:cNvSpPr>
          <p:nvPr>
            <p:ph type="title"/>
          </p:nvPr>
        </p:nvSpPr>
        <p:spPr/>
        <p:txBody>
          <a:bodyPr/>
          <a:lstStyle/>
          <a:p>
            <a:r>
              <a:rPr lang="en-US" dirty="0"/>
              <a:t>Creating an Assembly</a:t>
            </a:r>
          </a:p>
        </p:txBody>
      </p:sp>
      <p:sp>
        <p:nvSpPr>
          <p:cNvPr id="3" name="Content Placeholder 2">
            <a:extLst>
              <a:ext uri="{FF2B5EF4-FFF2-40B4-BE49-F238E27FC236}">
                <a16:creationId xmlns:a16="http://schemas.microsoft.com/office/drawing/2014/main" id="{5D11B649-6CA0-D299-8954-034FFCD580D7}"/>
              </a:ext>
            </a:extLst>
          </p:cNvPr>
          <p:cNvSpPr>
            <a:spLocks noGrp="1"/>
          </p:cNvSpPr>
          <p:nvPr>
            <p:ph idx="1"/>
          </p:nvPr>
        </p:nvSpPr>
        <p:spPr/>
        <p:txBody>
          <a:bodyPr/>
          <a:lstStyle/>
          <a:p>
            <a:r>
              <a:rPr lang="en-US" dirty="0"/>
              <a:t>Next, we’ll demonstrate how to create an assembly of two or more parts. This is particularly important when we need to create multi-component systems.</a:t>
            </a:r>
          </a:p>
        </p:txBody>
      </p:sp>
      <p:pic>
        <p:nvPicPr>
          <p:cNvPr id="5" name="Picture 4" descr="A screenshot of a computer&#10;&#10;Description automatically generated">
            <a:extLst>
              <a:ext uri="{FF2B5EF4-FFF2-40B4-BE49-F238E27FC236}">
                <a16:creationId xmlns:a16="http://schemas.microsoft.com/office/drawing/2014/main" id="{7C0D3635-2A64-7AF2-9078-4CC7759E3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25" y="3159176"/>
            <a:ext cx="9088118" cy="3410426"/>
          </a:xfrm>
          <a:prstGeom prst="rect">
            <a:avLst/>
          </a:prstGeom>
        </p:spPr>
      </p:pic>
    </p:spTree>
    <p:extLst>
      <p:ext uri="{BB962C8B-B14F-4D97-AF65-F5344CB8AC3E}">
        <p14:creationId xmlns:p14="http://schemas.microsoft.com/office/powerpoint/2010/main" val="142943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EC06A-038A-AB7B-6612-0DE0EECF296E}"/>
              </a:ext>
            </a:extLst>
          </p:cNvPr>
          <p:cNvSpPr>
            <a:spLocks noGrp="1"/>
          </p:cNvSpPr>
          <p:nvPr>
            <p:ph type="title"/>
          </p:nvPr>
        </p:nvSpPr>
        <p:spPr/>
        <p:txBody>
          <a:bodyPr/>
          <a:lstStyle/>
          <a:p>
            <a:r>
              <a:rPr lang="en-US" dirty="0"/>
              <a:t>Example 2: Nut and Bolt</a:t>
            </a:r>
          </a:p>
        </p:txBody>
      </p:sp>
      <p:sp>
        <p:nvSpPr>
          <p:cNvPr id="3" name="Content Placeholder 2">
            <a:extLst>
              <a:ext uri="{FF2B5EF4-FFF2-40B4-BE49-F238E27FC236}">
                <a16:creationId xmlns:a16="http://schemas.microsoft.com/office/drawing/2014/main" id="{5F432276-A56D-D984-01AB-FB151F963E21}"/>
              </a:ext>
            </a:extLst>
          </p:cNvPr>
          <p:cNvSpPr>
            <a:spLocks noGrp="1"/>
          </p:cNvSpPr>
          <p:nvPr>
            <p:ph idx="1"/>
          </p:nvPr>
        </p:nvSpPr>
        <p:spPr/>
        <p:txBody>
          <a:bodyPr/>
          <a:lstStyle/>
          <a:p>
            <a:r>
              <a:rPr lang="en-US" dirty="0"/>
              <a:t>Here, We will create a threaded nut-bolt combo. This will be a simple assembly with two components.</a:t>
            </a:r>
          </a:p>
        </p:txBody>
      </p:sp>
    </p:spTree>
    <p:extLst>
      <p:ext uri="{BB962C8B-B14F-4D97-AF65-F5344CB8AC3E}">
        <p14:creationId xmlns:p14="http://schemas.microsoft.com/office/powerpoint/2010/main" val="2748183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82DD-BA55-7968-DC2D-43386BEBBB1A}"/>
              </a:ext>
            </a:extLst>
          </p:cNvPr>
          <p:cNvSpPr>
            <a:spLocks noGrp="1"/>
          </p:cNvSpPr>
          <p:nvPr>
            <p:ph type="title"/>
          </p:nvPr>
        </p:nvSpPr>
        <p:spPr/>
        <p:txBody>
          <a:bodyPr/>
          <a:lstStyle/>
          <a:p>
            <a:r>
              <a:rPr lang="en-US" dirty="0"/>
              <a:t>Creating Part 1</a:t>
            </a:r>
          </a:p>
        </p:txBody>
      </p:sp>
      <p:sp>
        <p:nvSpPr>
          <p:cNvPr id="3" name="Content Placeholder 2">
            <a:extLst>
              <a:ext uri="{FF2B5EF4-FFF2-40B4-BE49-F238E27FC236}">
                <a16:creationId xmlns:a16="http://schemas.microsoft.com/office/drawing/2014/main" id="{7E20BAEB-75BF-FC05-AD2B-49A4E1C9841F}"/>
              </a:ext>
            </a:extLst>
          </p:cNvPr>
          <p:cNvSpPr>
            <a:spLocks noGrp="1"/>
          </p:cNvSpPr>
          <p:nvPr>
            <p:ph idx="1"/>
          </p:nvPr>
        </p:nvSpPr>
        <p:spPr/>
        <p:txBody>
          <a:bodyPr/>
          <a:lstStyle/>
          <a:p>
            <a:r>
              <a:rPr lang="en-US" dirty="0"/>
              <a:t>Step 1: Create a hexagon and extrude it to create the base. Note that we’ll need to select the down arrow from the “Rectangle” feature to select “Polygon”</a:t>
            </a:r>
          </a:p>
        </p:txBody>
      </p:sp>
      <p:pic>
        <p:nvPicPr>
          <p:cNvPr id="7" name="Picture 6" descr="A screenshot of a computer&#10;&#10;Description automatically generated">
            <a:extLst>
              <a:ext uri="{FF2B5EF4-FFF2-40B4-BE49-F238E27FC236}">
                <a16:creationId xmlns:a16="http://schemas.microsoft.com/office/drawing/2014/main" id="{2ED49EA9-15CA-6CA1-2739-FE26C99B2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70" y="3304222"/>
            <a:ext cx="3515216" cy="3277057"/>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1D2D03F8-7CA3-ECB1-534F-12D2667B1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645" y="3304222"/>
            <a:ext cx="4158522" cy="3277057"/>
          </a:xfrm>
          <a:prstGeom prst="rect">
            <a:avLst/>
          </a:prstGeom>
        </p:spPr>
      </p:pic>
    </p:spTree>
    <p:extLst>
      <p:ext uri="{BB962C8B-B14F-4D97-AF65-F5344CB8AC3E}">
        <p14:creationId xmlns:p14="http://schemas.microsoft.com/office/powerpoint/2010/main" val="223218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9377-D6BE-1C7F-B8F2-0BFA78D8D681}"/>
              </a:ext>
            </a:extLst>
          </p:cNvPr>
          <p:cNvSpPr>
            <a:spLocks noGrp="1"/>
          </p:cNvSpPr>
          <p:nvPr>
            <p:ph type="title"/>
          </p:nvPr>
        </p:nvSpPr>
        <p:spPr/>
        <p:txBody>
          <a:bodyPr/>
          <a:lstStyle/>
          <a:p>
            <a:r>
              <a:rPr lang="en-US" dirty="0"/>
              <a:t>Creating Part 1</a:t>
            </a:r>
          </a:p>
        </p:txBody>
      </p:sp>
      <p:sp>
        <p:nvSpPr>
          <p:cNvPr id="3" name="Content Placeholder 2">
            <a:extLst>
              <a:ext uri="{FF2B5EF4-FFF2-40B4-BE49-F238E27FC236}">
                <a16:creationId xmlns:a16="http://schemas.microsoft.com/office/drawing/2014/main" id="{7AECDF1F-62CC-D70E-3F69-D53DDD72B0BE}"/>
              </a:ext>
            </a:extLst>
          </p:cNvPr>
          <p:cNvSpPr>
            <a:spLocks noGrp="1"/>
          </p:cNvSpPr>
          <p:nvPr>
            <p:ph idx="1"/>
          </p:nvPr>
        </p:nvSpPr>
        <p:spPr/>
        <p:txBody>
          <a:bodyPr/>
          <a:lstStyle/>
          <a:p>
            <a:r>
              <a:rPr lang="en-US" dirty="0"/>
              <a:t>Step 2: Sketch a circle on the base and extrude that as well </a:t>
            </a:r>
          </a:p>
          <a:p>
            <a:r>
              <a:rPr lang="en-US" dirty="0"/>
              <a:t>Step 3: Select the “Thread” feature and click on the surface of the cylinder. Modifications can be made as necessary.</a:t>
            </a:r>
          </a:p>
        </p:txBody>
      </p:sp>
      <p:pic>
        <p:nvPicPr>
          <p:cNvPr id="5" name="Picture 4" descr="A screenshot of a computer&#10;&#10;Description automatically generated">
            <a:extLst>
              <a:ext uri="{FF2B5EF4-FFF2-40B4-BE49-F238E27FC236}">
                <a16:creationId xmlns:a16="http://schemas.microsoft.com/office/drawing/2014/main" id="{0F159548-BAC7-720A-5415-3C3CF290A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42" y="3429000"/>
            <a:ext cx="4346890" cy="3171890"/>
          </a:xfrm>
          <a:prstGeom prst="rect">
            <a:avLst/>
          </a:prstGeom>
        </p:spPr>
      </p:pic>
      <p:pic>
        <p:nvPicPr>
          <p:cNvPr id="7" name="Picture 6" descr="A computer screen shot of a screw&#10;&#10;Description automatically generated">
            <a:extLst>
              <a:ext uri="{FF2B5EF4-FFF2-40B4-BE49-F238E27FC236}">
                <a16:creationId xmlns:a16="http://schemas.microsoft.com/office/drawing/2014/main" id="{9B6EEB16-48AC-819E-F212-03CB6A6A9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535" y="3428999"/>
            <a:ext cx="4293038" cy="3171890"/>
          </a:xfrm>
          <a:prstGeom prst="rect">
            <a:avLst/>
          </a:prstGeom>
        </p:spPr>
      </p:pic>
    </p:spTree>
    <p:extLst>
      <p:ext uri="{BB962C8B-B14F-4D97-AF65-F5344CB8AC3E}">
        <p14:creationId xmlns:p14="http://schemas.microsoft.com/office/powerpoint/2010/main" val="1582637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BA37-850D-C411-B16B-37EA74E6525C}"/>
              </a:ext>
            </a:extLst>
          </p:cNvPr>
          <p:cNvSpPr>
            <a:spLocks noGrp="1"/>
          </p:cNvSpPr>
          <p:nvPr>
            <p:ph type="title"/>
          </p:nvPr>
        </p:nvSpPr>
        <p:spPr/>
        <p:txBody>
          <a:bodyPr/>
          <a:lstStyle/>
          <a:p>
            <a:r>
              <a:rPr lang="en-US" dirty="0"/>
              <a:t>Creating Part 2</a:t>
            </a:r>
          </a:p>
        </p:txBody>
      </p:sp>
      <p:sp>
        <p:nvSpPr>
          <p:cNvPr id="3" name="Content Placeholder 2">
            <a:extLst>
              <a:ext uri="{FF2B5EF4-FFF2-40B4-BE49-F238E27FC236}">
                <a16:creationId xmlns:a16="http://schemas.microsoft.com/office/drawing/2014/main" id="{57744332-DC15-4913-E787-1EB7FCF414A3}"/>
              </a:ext>
            </a:extLst>
          </p:cNvPr>
          <p:cNvSpPr>
            <a:spLocks noGrp="1"/>
          </p:cNvSpPr>
          <p:nvPr>
            <p:ph idx="1"/>
          </p:nvPr>
        </p:nvSpPr>
        <p:spPr/>
        <p:txBody>
          <a:bodyPr/>
          <a:lstStyle/>
          <a:p>
            <a:r>
              <a:rPr lang="en-US" dirty="0"/>
              <a:t>To create the bolt, all we need to do is sketch another hexagon with a circle in the middle for the hole. Note that there needs to be a small tolerance between the nut and the bolt for the two to properly mate together.</a:t>
            </a:r>
          </a:p>
        </p:txBody>
      </p:sp>
      <p:pic>
        <p:nvPicPr>
          <p:cNvPr id="5" name="Picture 4" descr="A screenshot of a computer&#10;&#10;Description automatically generated">
            <a:extLst>
              <a:ext uri="{FF2B5EF4-FFF2-40B4-BE49-F238E27FC236}">
                <a16:creationId xmlns:a16="http://schemas.microsoft.com/office/drawing/2014/main" id="{4299AFC4-5957-151F-D43B-2444D2CF6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97955"/>
            <a:ext cx="5405679" cy="278210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2F39AF2E-B4C5-00E8-AE59-2797F84D6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97954"/>
            <a:ext cx="4535712" cy="2782109"/>
          </a:xfrm>
          <a:prstGeom prst="rect">
            <a:avLst/>
          </a:prstGeom>
        </p:spPr>
      </p:pic>
    </p:spTree>
    <p:extLst>
      <p:ext uri="{BB962C8B-B14F-4D97-AF65-F5344CB8AC3E}">
        <p14:creationId xmlns:p14="http://schemas.microsoft.com/office/powerpoint/2010/main" val="5033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7F11-11A5-2AF1-6D5C-FC386ED7A063}"/>
              </a:ext>
            </a:extLst>
          </p:cNvPr>
          <p:cNvSpPr>
            <a:spLocks noGrp="1"/>
          </p:cNvSpPr>
          <p:nvPr>
            <p:ph type="title"/>
          </p:nvPr>
        </p:nvSpPr>
        <p:spPr/>
        <p:txBody>
          <a:bodyPr/>
          <a:lstStyle/>
          <a:p>
            <a:r>
              <a:rPr lang="en-US" dirty="0"/>
              <a:t>Creating the Assembly</a:t>
            </a:r>
          </a:p>
        </p:txBody>
      </p:sp>
      <p:sp>
        <p:nvSpPr>
          <p:cNvPr id="3" name="Content Placeholder 2">
            <a:extLst>
              <a:ext uri="{FF2B5EF4-FFF2-40B4-BE49-F238E27FC236}">
                <a16:creationId xmlns:a16="http://schemas.microsoft.com/office/drawing/2014/main" id="{BDD29273-0AB5-3B08-0C82-97E6C55C0CBC}"/>
              </a:ext>
            </a:extLst>
          </p:cNvPr>
          <p:cNvSpPr>
            <a:spLocks noGrp="1"/>
          </p:cNvSpPr>
          <p:nvPr>
            <p:ph idx="1"/>
          </p:nvPr>
        </p:nvSpPr>
        <p:spPr/>
        <p:txBody>
          <a:bodyPr/>
          <a:lstStyle/>
          <a:p>
            <a:r>
              <a:rPr lang="en-US" dirty="0"/>
              <a:t>To finish our assembly, all we need to do is to load both parts and create a constrain relationship between the two. Since we’re trying to insert a shaft into a hole, we will use the “Insert” relationship.</a:t>
            </a:r>
          </a:p>
          <a:p>
            <a:pPr lvl="1"/>
            <a:r>
              <a:rPr lang="en-US" dirty="0"/>
              <a:t>We can adjust the position of the bolt on the screw by modifying our “Offset” parameter.</a:t>
            </a:r>
          </a:p>
        </p:txBody>
      </p:sp>
      <p:pic>
        <p:nvPicPr>
          <p:cNvPr id="5" name="Picture 4" descr="A computer screen shot of a bolt&#10;&#10;Description automatically generated">
            <a:extLst>
              <a:ext uri="{FF2B5EF4-FFF2-40B4-BE49-F238E27FC236}">
                <a16:creationId xmlns:a16="http://schemas.microsoft.com/office/drawing/2014/main" id="{6415FD15-CB8F-8338-744A-64FCFF2C2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5" y="3859657"/>
            <a:ext cx="3848109" cy="2715138"/>
          </a:xfrm>
          <a:prstGeom prst="rect">
            <a:avLst/>
          </a:prstGeom>
        </p:spPr>
      </p:pic>
      <p:pic>
        <p:nvPicPr>
          <p:cNvPr id="7" name="Picture 6" descr="A computer screen shot of a bolt&#10;&#10;Description automatically generated">
            <a:extLst>
              <a:ext uri="{FF2B5EF4-FFF2-40B4-BE49-F238E27FC236}">
                <a16:creationId xmlns:a16="http://schemas.microsoft.com/office/drawing/2014/main" id="{3A63FFF5-86F4-5D24-3D69-B4B829164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5832" y="3859657"/>
            <a:ext cx="4471003" cy="2715138"/>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7F6FF77B-3076-3B59-B8E8-9B9189E91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964" y="2374257"/>
            <a:ext cx="3791327" cy="1207856"/>
          </a:xfrm>
          <a:prstGeom prst="rect">
            <a:avLst/>
          </a:prstGeom>
        </p:spPr>
      </p:pic>
    </p:spTree>
    <p:extLst>
      <p:ext uri="{BB962C8B-B14F-4D97-AF65-F5344CB8AC3E}">
        <p14:creationId xmlns:p14="http://schemas.microsoft.com/office/powerpoint/2010/main" val="3764623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35BA0-BCB1-67A6-51FD-FA3A3C93A562}"/>
              </a:ext>
            </a:extLst>
          </p:cNvPr>
          <p:cNvSpPr>
            <a:spLocks noGrp="1"/>
          </p:cNvSpPr>
          <p:nvPr>
            <p:ph type="title"/>
          </p:nvPr>
        </p:nvSpPr>
        <p:spPr/>
        <p:txBody>
          <a:bodyPr/>
          <a:lstStyle/>
          <a:p>
            <a:r>
              <a:rPr lang="en-US" dirty="0"/>
              <a:t>Additional Features</a:t>
            </a:r>
          </a:p>
        </p:txBody>
      </p:sp>
      <p:sp>
        <p:nvSpPr>
          <p:cNvPr id="3" name="Content Placeholder 2">
            <a:extLst>
              <a:ext uri="{FF2B5EF4-FFF2-40B4-BE49-F238E27FC236}">
                <a16:creationId xmlns:a16="http://schemas.microsoft.com/office/drawing/2014/main" id="{CCB7544E-55E1-07B9-4CC0-71EC215CF668}"/>
              </a:ext>
            </a:extLst>
          </p:cNvPr>
          <p:cNvSpPr>
            <a:spLocks noGrp="1"/>
          </p:cNvSpPr>
          <p:nvPr>
            <p:ph idx="1"/>
          </p:nvPr>
        </p:nvSpPr>
        <p:spPr/>
        <p:txBody>
          <a:bodyPr/>
          <a:lstStyle/>
          <a:p>
            <a:r>
              <a:rPr lang="en-US" dirty="0"/>
              <a:t>We can check the dimensions of a particular part by going to “Inspect” &gt; “Measure” and selecting either a radial or a linear dimension.</a:t>
            </a:r>
          </a:p>
          <a:p>
            <a:r>
              <a:rPr lang="en-US" dirty="0"/>
              <a:t>If we’d like to make our models more realistic, we can alter the material that they are made of, as well as perform static and dynamic simulations on them.</a:t>
            </a:r>
          </a:p>
        </p:txBody>
      </p:sp>
      <p:pic>
        <p:nvPicPr>
          <p:cNvPr id="5" name="Picture 4" descr="A screenshot of a computer&#10;&#10;Description automatically generated">
            <a:extLst>
              <a:ext uri="{FF2B5EF4-FFF2-40B4-BE49-F238E27FC236}">
                <a16:creationId xmlns:a16="http://schemas.microsoft.com/office/drawing/2014/main" id="{B6252E0A-1F66-A18D-4FDB-8F6CE1D17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18" y="4136838"/>
            <a:ext cx="3762900" cy="1381318"/>
          </a:xfrm>
          <a:prstGeom prst="rect">
            <a:avLst/>
          </a:prstGeom>
        </p:spPr>
      </p:pic>
      <p:pic>
        <p:nvPicPr>
          <p:cNvPr id="7" name="Picture 6" descr="A computer screen shot of a bolt&#10;&#10;Description automatically generated">
            <a:extLst>
              <a:ext uri="{FF2B5EF4-FFF2-40B4-BE49-F238E27FC236}">
                <a16:creationId xmlns:a16="http://schemas.microsoft.com/office/drawing/2014/main" id="{C61196FE-D42E-F050-FDC6-4EBE8E31F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757" y="3783105"/>
            <a:ext cx="3634493" cy="2770094"/>
          </a:xfrm>
          <a:prstGeom prst="rect">
            <a:avLst/>
          </a:prstGeom>
        </p:spPr>
      </p:pic>
    </p:spTree>
    <p:extLst>
      <p:ext uri="{BB962C8B-B14F-4D97-AF65-F5344CB8AC3E}">
        <p14:creationId xmlns:p14="http://schemas.microsoft.com/office/powerpoint/2010/main" val="225504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626C-806F-B9E8-DE48-BE3221CCA998}"/>
              </a:ext>
            </a:extLst>
          </p:cNvPr>
          <p:cNvSpPr>
            <a:spLocks noGrp="1"/>
          </p:cNvSpPr>
          <p:nvPr>
            <p:ph type="title"/>
          </p:nvPr>
        </p:nvSpPr>
        <p:spPr/>
        <p:txBody>
          <a:bodyPr/>
          <a:lstStyle/>
          <a:p>
            <a:r>
              <a:rPr lang="en-US" dirty="0"/>
              <a:t>Drawings</a:t>
            </a:r>
          </a:p>
        </p:txBody>
      </p:sp>
      <p:sp>
        <p:nvSpPr>
          <p:cNvPr id="3" name="Content Placeholder 2">
            <a:extLst>
              <a:ext uri="{FF2B5EF4-FFF2-40B4-BE49-F238E27FC236}">
                <a16:creationId xmlns:a16="http://schemas.microsoft.com/office/drawing/2014/main" id="{1FD0AA5C-E9BC-D01F-D9BA-BA711032913F}"/>
              </a:ext>
            </a:extLst>
          </p:cNvPr>
          <p:cNvSpPr>
            <a:spLocks noGrp="1"/>
          </p:cNvSpPr>
          <p:nvPr>
            <p:ph idx="1"/>
          </p:nvPr>
        </p:nvSpPr>
        <p:spPr/>
        <p:txBody>
          <a:bodyPr/>
          <a:lstStyle/>
          <a:p>
            <a:r>
              <a:rPr lang="en-US" dirty="0"/>
              <a:t>Finally, to make our models presentable, we can create drawings that showcase each dimension and feature.</a:t>
            </a:r>
          </a:p>
          <a:p>
            <a:r>
              <a:rPr lang="en-US" dirty="0"/>
              <a:t>Each drawing should have a number of views: The base view, one or two projected views, and one auxiliary view depending on how much space is available. With more complicated structures, it would be helpful to include a section view.</a:t>
            </a:r>
          </a:p>
        </p:txBody>
      </p:sp>
      <p:pic>
        <p:nvPicPr>
          <p:cNvPr id="5" name="Picture 4" descr="A screenshot of a computer&#10;&#10;Description automatically generated">
            <a:extLst>
              <a:ext uri="{FF2B5EF4-FFF2-40B4-BE49-F238E27FC236}">
                <a16:creationId xmlns:a16="http://schemas.microsoft.com/office/drawing/2014/main" id="{BE1FEF9F-FC90-88C4-5A41-7450E7FB0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198" y="147541"/>
            <a:ext cx="3486637" cy="1381318"/>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B21A2CD-94D9-136F-3014-F667B5115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9198" y="1676304"/>
            <a:ext cx="3572374" cy="1371791"/>
          </a:xfrm>
          <a:prstGeom prst="rect">
            <a:avLst/>
          </a:prstGeom>
        </p:spPr>
      </p:pic>
      <p:pic>
        <p:nvPicPr>
          <p:cNvPr id="11" name="Picture 10" descr="A screenshot of a computer program&#10;&#10;Description automatically generated">
            <a:extLst>
              <a:ext uri="{FF2B5EF4-FFF2-40B4-BE49-F238E27FC236}">
                <a16:creationId xmlns:a16="http://schemas.microsoft.com/office/drawing/2014/main" id="{E19EBA92-9B72-BB7B-793A-F1DFBEFF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634" y="3764917"/>
            <a:ext cx="7549747" cy="2842071"/>
          </a:xfrm>
          <a:prstGeom prst="rect">
            <a:avLst/>
          </a:prstGeom>
        </p:spPr>
      </p:pic>
    </p:spTree>
    <p:extLst>
      <p:ext uri="{BB962C8B-B14F-4D97-AF65-F5344CB8AC3E}">
        <p14:creationId xmlns:p14="http://schemas.microsoft.com/office/powerpoint/2010/main" val="355007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47AF-BDFA-5690-0599-963B37D02A93}"/>
              </a:ext>
            </a:extLst>
          </p:cNvPr>
          <p:cNvSpPr>
            <a:spLocks noGrp="1"/>
          </p:cNvSpPr>
          <p:nvPr>
            <p:ph type="title"/>
          </p:nvPr>
        </p:nvSpPr>
        <p:spPr/>
        <p:txBody>
          <a:bodyPr/>
          <a:lstStyle/>
          <a:p>
            <a:r>
              <a:rPr lang="en-US" dirty="0"/>
              <a:t>Getting Started</a:t>
            </a:r>
          </a:p>
        </p:txBody>
      </p:sp>
      <p:sp>
        <p:nvSpPr>
          <p:cNvPr id="3" name="Content Placeholder 2">
            <a:extLst>
              <a:ext uri="{FF2B5EF4-FFF2-40B4-BE49-F238E27FC236}">
                <a16:creationId xmlns:a16="http://schemas.microsoft.com/office/drawing/2014/main" id="{BB5BAE1A-2A9E-5259-4672-B5A3F4CA29D7}"/>
              </a:ext>
            </a:extLst>
          </p:cNvPr>
          <p:cNvSpPr>
            <a:spLocks noGrp="1"/>
          </p:cNvSpPr>
          <p:nvPr>
            <p:ph idx="1"/>
          </p:nvPr>
        </p:nvSpPr>
        <p:spPr/>
        <p:txBody>
          <a:bodyPr/>
          <a:lstStyle/>
          <a:p>
            <a:r>
              <a:rPr lang="en-US" dirty="0"/>
              <a:t>Upon clicking on the Desktop Icon, you will see the option to create a new part, drawing, assembly, or presentation.</a:t>
            </a:r>
          </a:p>
          <a:p>
            <a:pPr lvl="1"/>
            <a:r>
              <a:rPr lang="en-US" dirty="0"/>
              <a:t>In addition, you can access all the parts you’ve worked on previously.</a:t>
            </a:r>
          </a:p>
        </p:txBody>
      </p:sp>
      <p:pic>
        <p:nvPicPr>
          <p:cNvPr id="7" name="Picture 6" descr="A screenshot of a phone&#10;&#10;Description automatically generated">
            <a:extLst>
              <a:ext uri="{FF2B5EF4-FFF2-40B4-BE49-F238E27FC236}">
                <a16:creationId xmlns:a16="http://schemas.microsoft.com/office/drawing/2014/main" id="{8882EED7-BBF9-1368-F7CA-F23D299D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033" y="2096713"/>
            <a:ext cx="2314898" cy="290553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673D3DBA-B3B3-9023-BFD1-40D9446F5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35593"/>
            <a:ext cx="7816668" cy="2933299"/>
          </a:xfrm>
          <a:prstGeom prst="rect">
            <a:avLst/>
          </a:prstGeom>
        </p:spPr>
      </p:pic>
    </p:spTree>
    <p:extLst>
      <p:ext uri="{BB962C8B-B14F-4D97-AF65-F5344CB8AC3E}">
        <p14:creationId xmlns:p14="http://schemas.microsoft.com/office/powerpoint/2010/main" val="351076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1657-4CEE-6F7A-9DB6-1351F0DCE2DC}"/>
              </a:ext>
            </a:extLst>
          </p:cNvPr>
          <p:cNvSpPr>
            <a:spLocks noGrp="1"/>
          </p:cNvSpPr>
          <p:nvPr>
            <p:ph type="title"/>
          </p:nvPr>
        </p:nvSpPr>
        <p:spPr>
          <a:xfrm>
            <a:off x="215153" y="-425645"/>
            <a:ext cx="7685037" cy="1325563"/>
          </a:xfrm>
        </p:spPr>
        <p:txBody>
          <a:bodyPr/>
          <a:lstStyle/>
          <a:p>
            <a:r>
              <a:rPr lang="en-US" dirty="0"/>
              <a:t>Drawing - Example</a:t>
            </a:r>
          </a:p>
        </p:txBody>
      </p:sp>
      <p:pic>
        <p:nvPicPr>
          <p:cNvPr id="7" name="Picture 6" descr="A blueprint of a machine&#10;&#10;Description automatically generated">
            <a:extLst>
              <a:ext uri="{FF2B5EF4-FFF2-40B4-BE49-F238E27FC236}">
                <a16:creationId xmlns:a16="http://schemas.microsoft.com/office/drawing/2014/main" id="{D0F4CDC5-B1D6-B583-EA44-A7AECFE77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714" y="899918"/>
            <a:ext cx="7338571" cy="5686716"/>
          </a:xfrm>
          <a:prstGeom prst="rect">
            <a:avLst/>
          </a:prstGeom>
        </p:spPr>
      </p:pic>
    </p:spTree>
    <p:extLst>
      <p:ext uri="{BB962C8B-B14F-4D97-AF65-F5344CB8AC3E}">
        <p14:creationId xmlns:p14="http://schemas.microsoft.com/office/powerpoint/2010/main" val="88581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8AB-CF98-4B48-EF0D-AF4BE8E5701A}"/>
              </a:ext>
            </a:extLst>
          </p:cNvPr>
          <p:cNvSpPr>
            <a:spLocks noGrp="1"/>
          </p:cNvSpPr>
          <p:nvPr>
            <p:ph type="title"/>
          </p:nvPr>
        </p:nvSpPr>
        <p:spPr>
          <a:xfrm>
            <a:off x="4312024" y="2987792"/>
            <a:ext cx="2868705" cy="882416"/>
          </a:xfrm>
        </p:spPr>
        <p:txBody>
          <a:bodyPr/>
          <a:lstStyle/>
          <a:p>
            <a:r>
              <a:rPr lang="en-US" dirty="0"/>
              <a:t>Questions?</a:t>
            </a:r>
          </a:p>
        </p:txBody>
      </p:sp>
    </p:spTree>
    <p:extLst>
      <p:ext uri="{BB962C8B-B14F-4D97-AF65-F5344CB8AC3E}">
        <p14:creationId xmlns:p14="http://schemas.microsoft.com/office/powerpoint/2010/main" val="69340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1201-2C87-9EAD-90C5-89A43C2D0376}"/>
              </a:ext>
            </a:extLst>
          </p:cNvPr>
          <p:cNvSpPr>
            <a:spLocks noGrp="1"/>
          </p:cNvSpPr>
          <p:nvPr>
            <p:ph type="title"/>
          </p:nvPr>
        </p:nvSpPr>
        <p:spPr/>
        <p:txBody>
          <a:bodyPr/>
          <a:lstStyle/>
          <a:p>
            <a:r>
              <a:rPr lang="en-US" dirty="0"/>
              <a:t>New Part</a:t>
            </a:r>
          </a:p>
        </p:txBody>
      </p:sp>
      <p:sp>
        <p:nvSpPr>
          <p:cNvPr id="3" name="Content Placeholder 2">
            <a:extLst>
              <a:ext uri="{FF2B5EF4-FFF2-40B4-BE49-F238E27FC236}">
                <a16:creationId xmlns:a16="http://schemas.microsoft.com/office/drawing/2014/main" id="{2A3D4CC4-B743-9A20-2109-8804EF8918AA}"/>
              </a:ext>
            </a:extLst>
          </p:cNvPr>
          <p:cNvSpPr>
            <a:spLocks noGrp="1"/>
          </p:cNvSpPr>
          <p:nvPr>
            <p:ph idx="1"/>
          </p:nvPr>
        </p:nvSpPr>
        <p:spPr>
          <a:xfrm>
            <a:off x="457200" y="2096713"/>
            <a:ext cx="7428155" cy="4080250"/>
          </a:xfrm>
        </p:spPr>
        <p:txBody>
          <a:bodyPr/>
          <a:lstStyle/>
          <a:p>
            <a:r>
              <a:rPr lang="en-US" dirty="0"/>
              <a:t>Upon creating a new part, you will encounter a blank screen with a ribbon on top that allows you to create and make edits to your new object.</a:t>
            </a:r>
          </a:p>
          <a:p>
            <a:r>
              <a:rPr lang="en-US" dirty="0"/>
              <a:t>To make things simple, select “Start 2D Sketch” on the top left corner of your screen.</a:t>
            </a:r>
          </a:p>
          <a:p>
            <a:pPr lvl="1"/>
            <a:r>
              <a:rPr lang="en-US" dirty="0"/>
              <a:t>Most new 3D parts begin with the creation of a 2D sketch that is later projected into the 3D space.</a:t>
            </a:r>
          </a:p>
          <a:p>
            <a:pPr lvl="1"/>
            <a:r>
              <a:rPr lang="en-US" dirty="0"/>
              <a:t>From there, you can select either the XY, YZ, or XZ plane as the surface that you can create your first sketch.</a:t>
            </a:r>
          </a:p>
        </p:txBody>
      </p:sp>
      <p:pic>
        <p:nvPicPr>
          <p:cNvPr id="5" name="Picture 4" descr="A screenshot of a computer&#10;&#10;Description automatically generated">
            <a:extLst>
              <a:ext uri="{FF2B5EF4-FFF2-40B4-BE49-F238E27FC236}">
                <a16:creationId xmlns:a16="http://schemas.microsoft.com/office/drawing/2014/main" id="{C4B2D2C4-FCE0-F1E4-219C-03B5DF21C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5278" y="272279"/>
            <a:ext cx="2791350" cy="3442665"/>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5843AAA-DCB6-AF05-FF89-0D25AC297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2153" y="3818045"/>
            <a:ext cx="3914475" cy="2748797"/>
          </a:xfrm>
          <a:prstGeom prst="rect">
            <a:avLst/>
          </a:prstGeom>
        </p:spPr>
      </p:pic>
    </p:spTree>
    <p:extLst>
      <p:ext uri="{BB962C8B-B14F-4D97-AF65-F5344CB8AC3E}">
        <p14:creationId xmlns:p14="http://schemas.microsoft.com/office/powerpoint/2010/main" val="64904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40D9-E008-0483-0D93-45FFA65F36CD}"/>
              </a:ext>
            </a:extLst>
          </p:cNvPr>
          <p:cNvSpPr>
            <a:spLocks noGrp="1"/>
          </p:cNvSpPr>
          <p:nvPr>
            <p:ph type="title"/>
          </p:nvPr>
        </p:nvSpPr>
        <p:spPr/>
        <p:txBody>
          <a:bodyPr/>
          <a:lstStyle/>
          <a:p>
            <a:r>
              <a:rPr lang="en-US" dirty="0"/>
              <a:t>Your First Sketch</a:t>
            </a:r>
          </a:p>
        </p:txBody>
      </p:sp>
      <p:sp>
        <p:nvSpPr>
          <p:cNvPr id="3" name="Content Placeholder 2">
            <a:extLst>
              <a:ext uri="{FF2B5EF4-FFF2-40B4-BE49-F238E27FC236}">
                <a16:creationId xmlns:a16="http://schemas.microsoft.com/office/drawing/2014/main" id="{F068DBC9-87BF-6281-EDE4-6E637BD39DB6}"/>
              </a:ext>
            </a:extLst>
          </p:cNvPr>
          <p:cNvSpPr>
            <a:spLocks noGrp="1"/>
          </p:cNvSpPr>
          <p:nvPr>
            <p:ph idx="1"/>
          </p:nvPr>
        </p:nvSpPr>
        <p:spPr/>
        <p:txBody>
          <a:bodyPr/>
          <a:lstStyle/>
          <a:p>
            <a:r>
              <a:rPr lang="en-US" dirty="0"/>
              <a:t>When you create any new sketch, the ribbon will automatically send you to the “Sketch” Menu. </a:t>
            </a:r>
          </a:p>
          <a:p>
            <a:pPr lvl="1"/>
            <a:r>
              <a:rPr lang="en-US" dirty="0"/>
              <a:t>You have the option of drawing a line, a circle, an arc, or a rectangle as your first shape. </a:t>
            </a:r>
          </a:p>
          <a:p>
            <a:pPr lvl="1"/>
            <a:r>
              <a:rPr lang="en-US" dirty="0"/>
              <a:t>Keep in mind that you will need to have a closed surface in order to extrude anything into the 3D space.</a:t>
            </a:r>
          </a:p>
          <a:p>
            <a:pPr lvl="1"/>
            <a:r>
              <a:rPr lang="en-US" dirty="0"/>
              <a:t>After creating your first sketch, you have the option of creating certain dimensions or modifying your sketch in other ways. The complete menu is shown below:</a:t>
            </a:r>
          </a:p>
        </p:txBody>
      </p:sp>
      <p:pic>
        <p:nvPicPr>
          <p:cNvPr id="5" name="Picture 4">
            <a:extLst>
              <a:ext uri="{FF2B5EF4-FFF2-40B4-BE49-F238E27FC236}">
                <a16:creationId xmlns:a16="http://schemas.microsoft.com/office/drawing/2014/main" id="{F46336A7-80C9-E085-4FA7-8CE4C2145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10" y="5006973"/>
            <a:ext cx="11212490" cy="1362265"/>
          </a:xfrm>
          <a:prstGeom prst="rect">
            <a:avLst/>
          </a:prstGeom>
        </p:spPr>
      </p:pic>
    </p:spTree>
    <p:extLst>
      <p:ext uri="{BB962C8B-B14F-4D97-AF65-F5344CB8AC3E}">
        <p14:creationId xmlns:p14="http://schemas.microsoft.com/office/powerpoint/2010/main" val="26612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5965-494F-5988-72FA-7A74383BCE7E}"/>
              </a:ext>
            </a:extLst>
          </p:cNvPr>
          <p:cNvSpPr>
            <a:spLocks noGrp="1"/>
          </p:cNvSpPr>
          <p:nvPr>
            <p:ph type="title"/>
          </p:nvPr>
        </p:nvSpPr>
        <p:spPr/>
        <p:txBody>
          <a:bodyPr/>
          <a:lstStyle/>
          <a:p>
            <a:r>
              <a:rPr lang="en-US" dirty="0"/>
              <a:t>3D-Modeling</a:t>
            </a:r>
          </a:p>
        </p:txBody>
      </p:sp>
      <p:sp>
        <p:nvSpPr>
          <p:cNvPr id="3" name="Content Placeholder 2">
            <a:extLst>
              <a:ext uri="{FF2B5EF4-FFF2-40B4-BE49-F238E27FC236}">
                <a16:creationId xmlns:a16="http://schemas.microsoft.com/office/drawing/2014/main" id="{691BA9A4-ADB4-6E44-D192-8A6F64A9EE60}"/>
              </a:ext>
            </a:extLst>
          </p:cNvPr>
          <p:cNvSpPr>
            <a:spLocks noGrp="1"/>
          </p:cNvSpPr>
          <p:nvPr>
            <p:ph idx="1"/>
          </p:nvPr>
        </p:nvSpPr>
        <p:spPr/>
        <p:txBody>
          <a:bodyPr/>
          <a:lstStyle/>
          <a:p>
            <a:r>
              <a:rPr lang="en-US" dirty="0"/>
              <a:t>Once we have a 2D sketch created, we can extrude it by a certain distance to create a 3D model. </a:t>
            </a:r>
          </a:p>
          <a:p>
            <a:pPr lvl="1"/>
            <a:r>
              <a:rPr lang="en-US" dirty="0"/>
              <a:t>Other ways to create a new 3D model is to revolve the sketch around an axis, create a loft feature between two or more sketches, or sweep a sketch along a curve.</a:t>
            </a:r>
          </a:p>
          <a:p>
            <a:r>
              <a:rPr lang="en-US" dirty="0"/>
              <a:t>Once we’ve created our 3D model, we can perform various modifications to it, just like we did with our 2D sketch from earlier.</a:t>
            </a:r>
          </a:p>
          <a:p>
            <a:pPr lvl="1"/>
            <a:r>
              <a:rPr lang="en-US" dirty="0"/>
              <a:t>Such modifications include boring a hole, filleting the corners, or hollowing out our model using the Shell command.</a:t>
            </a:r>
          </a:p>
          <a:p>
            <a:pPr lvl="1"/>
            <a:endParaRPr lang="en-US" dirty="0"/>
          </a:p>
        </p:txBody>
      </p:sp>
      <p:pic>
        <p:nvPicPr>
          <p:cNvPr id="5" name="Picture 4" descr="A screenshot of a computer&#10;&#10;Description automatically generated">
            <a:extLst>
              <a:ext uri="{FF2B5EF4-FFF2-40B4-BE49-F238E27FC236}">
                <a16:creationId xmlns:a16="http://schemas.microsoft.com/office/drawing/2014/main" id="{89DF5FF0-9C39-3F8B-3AFE-CD7525EF0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51" y="5079922"/>
            <a:ext cx="9040487" cy="1381318"/>
          </a:xfrm>
          <a:prstGeom prst="rect">
            <a:avLst/>
          </a:prstGeom>
        </p:spPr>
      </p:pic>
    </p:spTree>
    <p:extLst>
      <p:ext uri="{BB962C8B-B14F-4D97-AF65-F5344CB8AC3E}">
        <p14:creationId xmlns:p14="http://schemas.microsoft.com/office/powerpoint/2010/main" val="177504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B09A-6881-F08F-A3FD-7879BEFE9D1C}"/>
              </a:ext>
            </a:extLst>
          </p:cNvPr>
          <p:cNvSpPr>
            <a:spLocks noGrp="1"/>
          </p:cNvSpPr>
          <p:nvPr>
            <p:ph type="title"/>
          </p:nvPr>
        </p:nvSpPr>
        <p:spPr/>
        <p:txBody>
          <a:bodyPr/>
          <a:lstStyle/>
          <a:p>
            <a:r>
              <a:rPr lang="en-US" dirty="0"/>
              <a:t>Example 1: 8-Toothed Gear</a:t>
            </a:r>
          </a:p>
        </p:txBody>
      </p:sp>
      <p:sp>
        <p:nvSpPr>
          <p:cNvPr id="3" name="Content Placeholder 2">
            <a:extLst>
              <a:ext uri="{FF2B5EF4-FFF2-40B4-BE49-F238E27FC236}">
                <a16:creationId xmlns:a16="http://schemas.microsoft.com/office/drawing/2014/main" id="{99877F1D-4C1C-2CF9-EAED-30C1958051B8}"/>
              </a:ext>
            </a:extLst>
          </p:cNvPr>
          <p:cNvSpPr>
            <a:spLocks noGrp="1"/>
          </p:cNvSpPr>
          <p:nvPr>
            <p:ph idx="1"/>
          </p:nvPr>
        </p:nvSpPr>
        <p:spPr/>
        <p:txBody>
          <a:bodyPr/>
          <a:lstStyle/>
          <a:p>
            <a:r>
              <a:rPr lang="en-US" dirty="0"/>
              <a:t>This is a relatively simple part to sketch up. Our first step is to create two concentric circles. </a:t>
            </a:r>
          </a:p>
          <a:p>
            <a:pPr lvl="1"/>
            <a:r>
              <a:rPr lang="en-US" dirty="0"/>
              <a:t>All dimensions are in inches and can be modified using the ‘Dimension’ feature.</a:t>
            </a:r>
          </a:p>
        </p:txBody>
      </p:sp>
      <p:pic>
        <p:nvPicPr>
          <p:cNvPr id="5" name="Picture 4" descr="A circle with a point in the center&#10;&#10;Description automatically generated">
            <a:extLst>
              <a:ext uri="{FF2B5EF4-FFF2-40B4-BE49-F238E27FC236}">
                <a16:creationId xmlns:a16="http://schemas.microsoft.com/office/drawing/2014/main" id="{55C684A0-CC23-2432-423B-431E946A5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496" y="3559613"/>
            <a:ext cx="2752436" cy="2957213"/>
          </a:xfrm>
          <a:prstGeom prst="rect">
            <a:avLst/>
          </a:prstGeom>
        </p:spPr>
      </p:pic>
      <p:pic>
        <p:nvPicPr>
          <p:cNvPr id="7" name="Picture 6" descr="A screen shot of a computer&#10;&#10;Description automatically generated">
            <a:extLst>
              <a:ext uri="{FF2B5EF4-FFF2-40B4-BE49-F238E27FC236}">
                <a16:creationId xmlns:a16="http://schemas.microsoft.com/office/drawing/2014/main" id="{55B1F00F-107B-CA11-56DB-D63D2AA12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682" y="3559613"/>
            <a:ext cx="4471745" cy="2138660"/>
          </a:xfrm>
          <a:prstGeom prst="rect">
            <a:avLst/>
          </a:prstGeom>
        </p:spPr>
      </p:pic>
    </p:spTree>
    <p:extLst>
      <p:ext uri="{BB962C8B-B14F-4D97-AF65-F5344CB8AC3E}">
        <p14:creationId xmlns:p14="http://schemas.microsoft.com/office/powerpoint/2010/main" val="282834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CD4A-DD7C-B86D-2AC6-739709932D57}"/>
              </a:ext>
            </a:extLst>
          </p:cNvPr>
          <p:cNvSpPr>
            <a:spLocks noGrp="1"/>
          </p:cNvSpPr>
          <p:nvPr>
            <p:ph type="title"/>
          </p:nvPr>
        </p:nvSpPr>
        <p:spPr/>
        <p:txBody>
          <a:bodyPr/>
          <a:lstStyle/>
          <a:p>
            <a:r>
              <a:rPr lang="en-US" dirty="0"/>
              <a:t>Example 1 – Cont. </a:t>
            </a:r>
          </a:p>
        </p:txBody>
      </p:sp>
      <p:sp>
        <p:nvSpPr>
          <p:cNvPr id="3" name="Content Placeholder 2">
            <a:extLst>
              <a:ext uri="{FF2B5EF4-FFF2-40B4-BE49-F238E27FC236}">
                <a16:creationId xmlns:a16="http://schemas.microsoft.com/office/drawing/2014/main" id="{6C211DFB-A516-AB6C-258E-3DE8F55CA911}"/>
              </a:ext>
            </a:extLst>
          </p:cNvPr>
          <p:cNvSpPr>
            <a:spLocks noGrp="1"/>
          </p:cNvSpPr>
          <p:nvPr>
            <p:ph idx="1"/>
          </p:nvPr>
        </p:nvSpPr>
        <p:spPr/>
        <p:txBody>
          <a:bodyPr/>
          <a:lstStyle/>
          <a:p>
            <a:r>
              <a:rPr lang="en-US" dirty="0"/>
              <a:t>After establishing the inner and outer diameter of the gear, we can draw the teeth.</a:t>
            </a:r>
          </a:p>
          <a:p>
            <a:pPr lvl="1"/>
            <a:r>
              <a:rPr lang="en-US" dirty="0"/>
              <a:t>We can make this easy by drawing out one tooth, and then revolving it around the </a:t>
            </a:r>
            <a:r>
              <a:rPr lang="en-US" dirty="0" err="1"/>
              <a:t>centerpoint</a:t>
            </a:r>
            <a:r>
              <a:rPr lang="en-US" dirty="0"/>
              <a:t>. We can create as many teeth as we want this way.</a:t>
            </a:r>
          </a:p>
          <a:p>
            <a:pPr lvl="1"/>
            <a:r>
              <a:rPr lang="en-US" dirty="0"/>
              <a:t>Note: the dimension </a:t>
            </a:r>
            <a:r>
              <a:rPr lang="en-US" dirty="0" err="1"/>
              <a:t>fx</a:t>
            </a:r>
            <a:r>
              <a:rPr lang="en-US" dirty="0"/>
              <a:t>: .018 was created by dividing the dimension </a:t>
            </a:r>
            <a:r>
              <a:rPr lang="en-US" dirty="0" err="1"/>
              <a:t>fx</a:t>
            </a:r>
            <a:r>
              <a:rPr lang="en-US" dirty="0"/>
              <a:t>: .035 by 2.</a:t>
            </a:r>
          </a:p>
        </p:txBody>
      </p:sp>
      <p:pic>
        <p:nvPicPr>
          <p:cNvPr id="5" name="Picture 4" descr="A drawing of a circle with a point and lines&#10;&#10;Description automatically generated">
            <a:extLst>
              <a:ext uri="{FF2B5EF4-FFF2-40B4-BE49-F238E27FC236}">
                <a16:creationId xmlns:a16="http://schemas.microsoft.com/office/drawing/2014/main" id="{81D0501C-7C00-B369-1FC3-131DF420C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116" y="111707"/>
            <a:ext cx="2870721" cy="3535304"/>
          </a:xfrm>
          <a:prstGeom prst="rect">
            <a:avLst/>
          </a:prstGeom>
        </p:spPr>
      </p:pic>
      <p:pic>
        <p:nvPicPr>
          <p:cNvPr id="7" name="Picture 6" descr="A computer screen shot of a drawing&#10;&#10;Description automatically generated">
            <a:extLst>
              <a:ext uri="{FF2B5EF4-FFF2-40B4-BE49-F238E27FC236}">
                <a16:creationId xmlns:a16="http://schemas.microsoft.com/office/drawing/2014/main" id="{7CBA4CEE-D8EB-BE3A-A377-D0E4E2D82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744" y="3822512"/>
            <a:ext cx="3717093" cy="2923781"/>
          </a:xfrm>
          <a:prstGeom prst="rect">
            <a:avLst/>
          </a:prstGeom>
        </p:spPr>
      </p:pic>
    </p:spTree>
    <p:extLst>
      <p:ext uri="{BB962C8B-B14F-4D97-AF65-F5344CB8AC3E}">
        <p14:creationId xmlns:p14="http://schemas.microsoft.com/office/powerpoint/2010/main" val="373123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F024-282F-95A6-CACA-08187D78ECBB}"/>
              </a:ext>
            </a:extLst>
          </p:cNvPr>
          <p:cNvSpPr>
            <a:spLocks noGrp="1"/>
          </p:cNvSpPr>
          <p:nvPr>
            <p:ph type="title"/>
          </p:nvPr>
        </p:nvSpPr>
        <p:spPr/>
        <p:txBody>
          <a:bodyPr/>
          <a:lstStyle/>
          <a:p>
            <a:r>
              <a:rPr lang="en-US" dirty="0"/>
              <a:t>Example 1 – Cont.</a:t>
            </a:r>
          </a:p>
        </p:txBody>
      </p:sp>
      <p:sp>
        <p:nvSpPr>
          <p:cNvPr id="3" name="Content Placeholder 2">
            <a:extLst>
              <a:ext uri="{FF2B5EF4-FFF2-40B4-BE49-F238E27FC236}">
                <a16:creationId xmlns:a16="http://schemas.microsoft.com/office/drawing/2014/main" id="{6DA6C932-6B50-9535-361C-D0CFDAA5727B}"/>
              </a:ext>
            </a:extLst>
          </p:cNvPr>
          <p:cNvSpPr>
            <a:spLocks noGrp="1"/>
          </p:cNvSpPr>
          <p:nvPr>
            <p:ph idx="1"/>
          </p:nvPr>
        </p:nvSpPr>
        <p:spPr/>
        <p:txBody>
          <a:bodyPr/>
          <a:lstStyle/>
          <a:p>
            <a:r>
              <a:rPr lang="en-US" dirty="0"/>
              <a:t>Once we’ve drawn the teeth, we should trim the segments inside so that the space is interconnected. This can be done with the “Trim” feature.</a:t>
            </a:r>
          </a:p>
        </p:txBody>
      </p:sp>
      <p:pic>
        <p:nvPicPr>
          <p:cNvPr id="5" name="Picture 4" descr="A drawing of a gear with lines and dots&#10;&#10;Description automatically generated">
            <a:extLst>
              <a:ext uri="{FF2B5EF4-FFF2-40B4-BE49-F238E27FC236}">
                <a16:creationId xmlns:a16="http://schemas.microsoft.com/office/drawing/2014/main" id="{B11E641D-060B-2480-90F9-525779838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045569"/>
            <a:ext cx="3181631" cy="336360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29B1646E-E0F4-2C9E-10FD-6C38CA68F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3197" y="3045569"/>
            <a:ext cx="3693260" cy="2401448"/>
          </a:xfrm>
          <a:prstGeom prst="rect">
            <a:avLst/>
          </a:prstGeom>
        </p:spPr>
      </p:pic>
    </p:spTree>
    <p:extLst>
      <p:ext uri="{BB962C8B-B14F-4D97-AF65-F5344CB8AC3E}">
        <p14:creationId xmlns:p14="http://schemas.microsoft.com/office/powerpoint/2010/main" val="324633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4A86-51C3-1BE6-EABE-E1ABBCCE3B22}"/>
              </a:ext>
            </a:extLst>
          </p:cNvPr>
          <p:cNvSpPr>
            <a:spLocks noGrp="1"/>
          </p:cNvSpPr>
          <p:nvPr>
            <p:ph type="title"/>
          </p:nvPr>
        </p:nvSpPr>
        <p:spPr/>
        <p:txBody>
          <a:bodyPr/>
          <a:lstStyle/>
          <a:p>
            <a:r>
              <a:rPr lang="en-US" dirty="0"/>
              <a:t>Example 1 – Cont. </a:t>
            </a:r>
          </a:p>
        </p:txBody>
      </p:sp>
      <p:sp>
        <p:nvSpPr>
          <p:cNvPr id="3" name="Content Placeholder 2">
            <a:extLst>
              <a:ext uri="{FF2B5EF4-FFF2-40B4-BE49-F238E27FC236}">
                <a16:creationId xmlns:a16="http://schemas.microsoft.com/office/drawing/2014/main" id="{CA242366-C40A-6AED-6653-8C6564EF7659}"/>
              </a:ext>
            </a:extLst>
          </p:cNvPr>
          <p:cNvSpPr>
            <a:spLocks noGrp="1"/>
          </p:cNvSpPr>
          <p:nvPr>
            <p:ph idx="1"/>
          </p:nvPr>
        </p:nvSpPr>
        <p:spPr/>
        <p:txBody>
          <a:bodyPr/>
          <a:lstStyle/>
          <a:p>
            <a:r>
              <a:rPr lang="en-US" dirty="0"/>
              <a:t>Finally, this shape is ready to be extruded into 3D. The length of the extrusion can be modified.</a:t>
            </a:r>
          </a:p>
          <a:p>
            <a:pPr lvl="1"/>
            <a:r>
              <a:rPr lang="en-US" dirty="0"/>
              <a:t>Extrusions can also be used to cut out a negative space in an already-existing object or performed in both directions. In addition, you can specify the distance of the extrusion toward an already-existing surface if one exists.</a:t>
            </a:r>
          </a:p>
        </p:txBody>
      </p:sp>
      <p:pic>
        <p:nvPicPr>
          <p:cNvPr id="5" name="Picture 4" descr="A screenshot of a computer&#10;&#10;Description automatically generated">
            <a:extLst>
              <a:ext uri="{FF2B5EF4-FFF2-40B4-BE49-F238E27FC236}">
                <a16:creationId xmlns:a16="http://schemas.microsoft.com/office/drawing/2014/main" id="{4E981CDF-1F8E-1083-5D75-B765AE1E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180" y="3822165"/>
            <a:ext cx="5246480" cy="2623240"/>
          </a:xfrm>
          <a:prstGeom prst="rect">
            <a:avLst/>
          </a:prstGeom>
        </p:spPr>
      </p:pic>
    </p:spTree>
    <p:extLst>
      <p:ext uri="{BB962C8B-B14F-4D97-AF65-F5344CB8AC3E}">
        <p14:creationId xmlns:p14="http://schemas.microsoft.com/office/powerpoint/2010/main" val="1067634174"/>
      </p:ext>
    </p:extLst>
  </p:cSld>
  <p:clrMapOvr>
    <a:masterClrMapping/>
  </p:clrMapOvr>
</p:sld>
</file>

<file path=ppt/theme/theme1.xml><?xml version="1.0" encoding="utf-8"?>
<a:theme xmlns:a="http://schemas.openxmlformats.org/drawingml/2006/main" name="Tropic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229</TotalTime>
  <Words>1003</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Gill Sans Nova</vt:lpstr>
      <vt:lpstr>TropicVTI</vt:lpstr>
      <vt:lpstr>Day 1: Autodesk Inventor Tutorial</vt:lpstr>
      <vt:lpstr>Getting Started</vt:lpstr>
      <vt:lpstr>New Part</vt:lpstr>
      <vt:lpstr>Your First Sketch</vt:lpstr>
      <vt:lpstr>3D-Modeling</vt:lpstr>
      <vt:lpstr>Example 1: 8-Toothed Gear</vt:lpstr>
      <vt:lpstr>Example 1 – Cont. </vt:lpstr>
      <vt:lpstr>Example 1 – Cont.</vt:lpstr>
      <vt:lpstr>Example 1 – Cont. </vt:lpstr>
      <vt:lpstr>Example 1 – Cont. </vt:lpstr>
      <vt:lpstr>PowerPoint Presentation</vt:lpstr>
      <vt:lpstr>Creating an Assembly</vt:lpstr>
      <vt:lpstr>Example 2: Nut and Bolt</vt:lpstr>
      <vt:lpstr>Creating Part 1</vt:lpstr>
      <vt:lpstr>Creating Part 1</vt:lpstr>
      <vt:lpstr>Creating Part 2</vt:lpstr>
      <vt:lpstr>Creating the Assembly</vt:lpstr>
      <vt:lpstr>Additional Features</vt:lpstr>
      <vt:lpstr>Drawings</vt:lpstr>
      <vt:lpstr>Drawing - Example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 Autodesk Inventor Tutorial</dc:title>
  <dc:creator>Plues, Noah</dc:creator>
  <cp:lastModifiedBy>Plues, Noah</cp:lastModifiedBy>
  <cp:revision>5</cp:revision>
  <dcterms:created xsi:type="dcterms:W3CDTF">2023-11-04T22:25:42Z</dcterms:created>
  <dcterms:modified xsi:type="dcterms:W3CDTF">2023-11-06T15:58:19Z</dcterms:modified>
</cp:coreProperties>
</file>