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1"/>
    <p:restoredTop sz="94607"/>
  </p:normalViewPr>
  <p:slideViewPr>
    <p:cSldViewPr snapToGrid="0" snapToObjects="1">
      <p:cViewPr>
        <p:scale>
          <a:sx n="69" d="100"/>
          <a:sy n="69" d="100"/>
        </p:scale>
        <p:origin x="488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7BD37-1B5E-1843-B5BE-412E2A6E9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F5CE70-763F-0F4F-AADE-C36202A20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7B6DC-CF82-E445-9208-BC8054F03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AADB-4674-6144-8DBD-31949FC71F5C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6BAB4-93F3-0547-AC1C-F569AC291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14B44-D09E-CC41-9F0E-C8E0CCE90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1572-8482-2344-A157-65ACDB97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42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30E21-F468-E04E-B456-44FD097D7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8A91EC-AD2D-DF4D-A311-3ABDB195D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3B2E4-4831-BF4E-8880-87B29479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AADB-4674-6144-8DBD-31949FC71F5C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D2B61-C5F5-5947-80FE-80B1E48EF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4649B-E2F2-DB4A-906E-8CC25F48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1572-8482-2344-A157-65ACDB97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3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431616-C15A-0C45-8DE7-00733DF350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85726-BC4C-ED45-BFB6-E994ED732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49806-2E45-1F45-BA8B-A445995E3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AADB-4674-6144-8DBD-31949FC71F5C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BFF5A-AF31-034F-8F0A-268CDD3E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39A46-67A6-DD48-B858-9160BDC7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1572-8482-2344-A157-65ACDB97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9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1E740-9062-1441-977A-160730134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DBFEC-4A37-6C48-A494-C5B4F48ED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4557B-8706-3B42-9753-586FE3078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AADB-4674-6144-8DBD-31949FC71F5C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0D164-E3E8-6A4C-8B29-7E2A0D17C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04859-C78F-8C41-A3C1-901EEEFC9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1572-8482-2344-A157-65ACDB97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1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859B2-EDC7-5346-B2D1-223AC1DC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BC9DF-4B88-EE4F-A901-E5913D37C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A78A4-41DA-824B-9400-5AD5437E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AADB-4674-6144-8DBD-31949FC71F5C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CC002-95F4-8B44-9BA6-26703325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81E2F-510B-844A-B5C9-13D0986B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1572-8482-2344-A157-65ACDB97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31B1D-AD25-5643-9E02-61B59B39F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E63BC-CD81-8F4F-AB79-9337ACBA7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6A570-77A6-C041-915F-090C8B4E7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01D6AC-DA89-714E-B9AD-C868745D8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AADB-4674-6144-8DBD-31949FC71F5C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40BE0-2B93-844D-BCEF-031917A69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038C9-E979-7A4F-AF80-98A4F99FD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1572-8482-2344-A157-65ACDB97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A9358-91CD-A74B-80A7-2AC4B4EA4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B3BF7-7243-6F46-930C-6BFCB2FD2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7300D-6E89-3C41-A882-7BE300531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C15FF-E56B-EE46-8E78-430DB091F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13B20-1704-934F-8027-13BF954FA5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65AF2D-EBCF-C14B-BF92-D6C61605A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AADB-4674-6144-8DBD-31949FC71F5C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606404-B12C-CF45-BBE9-C1C5A3ED6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8B56C7-3330-8648-A9E2-CF1988C11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1572-8482-2344-A157-65ACDB97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7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8CA60-7037-E740-9FAF-13D36837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7ADE9B-0EC7-9E4A-AD7E-09B41BE49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AADB-4674-6144-8DBD-31949FC71F5C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759FA9-B11B-9D46-A788-FC69C5DD9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49ADF-BDEB-0D43-AED5-79F0334D6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1572-8482-2344-A157-65ACDB97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2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CA717B-DC0D-4E4A-82CE-2BBD686A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AADB-4674-6144-8DBD-31949FC71F5C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5A276D-82C6-EF48-9857-F1C4DCB1A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DEE8-8FA8-244D-9A1A-B56C18857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1572-8482-2344-A157-65ACDB97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38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80DC8-961F-5540-9C73-476386B85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F3E85-2335-2642-8C00-6AF73903F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E7AE42-91A2-D746-8E42-D80E071FF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C02BA-CB43-4E41-AA34-6FB7F79F1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AADB-4674-6144-8DBD-31949FC71F5C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15F113-635C-7A4B-930E-8DA4498AB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31C31-F9A3-7744-9B98-FE8D4631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1572-8482-2344-A157-65ACDB97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8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343CE-68AD-3241-9E40-45C01A533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D091AD-3236-6C45-99D7-F4769EE87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50B7CA-F4DB-B240-BE8B-4B387C7A6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98C5C-9233-7E43-AE97-6F29282E4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AADB-4674-6144-8DBD-31949FC71F5C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39E92-5AEC-0146-9F37-33F8B9B6E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3A6078-E9B6-D440-A941-CDAEF39F3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1572-8482-2344-A157-65ACDB97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8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37EB82-847D-994E-B829-55C7B4FA2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C2566-4A71-8A49-A8A9-55757913B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97D64-96D9-5A4D-96DC-1205318397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2AADB-4674-6144-8DBD-31949FC71F5C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38D27-CCB9-0841-B734-8232B0284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19B5F-36DF-0746-83A1-3CC8D8E7C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41572-8482-2344-A157-65ACDB97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9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Dulong&#8211;Petit_law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ds.cern.ch/record/1973682/files/arXiv:1501.07100.pdf" TargetMode="External"/><Relationship Id="rId2" Type="http://schemas.openxmlformats.org/officeDocument/2006/relationships/hyperlink" Target="https://en.wikipedia.org/wiki/Wiedemann&#8211;Franz_la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8AA48-9B61-C843-9404-FBEAC56CA5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PHYS 5300-019</a:t>
            </a:r>
            <a:br>
              <a:rPr lang="en-US" dirty="0"/>
            </a:br>
            <a:r>
              <a:rPr lang="en-US" dirty="0"/>
              <a:t>Measured properties of solids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9F2A49-8107-174A-8CFF-33F4198CF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16438"/>
            <a:ext cx="9144000" cy="1655762"/>
          </a:xfrm>
        </p:spPr>
        <p:txBody>
          <a:bodyPr/>
          <a:lstStyle/>
          <a:p>
            <a:r>
              <a:rPr lang="en-US" dirty="0"/>
              <a:t>R. V. Duncan, Ph.D.</a:t>
            </a:r>
          </a:p>
          <a:p>
            <a:r>
              <a:rPr lang="en-US" dirty="0"/>
              <a:t>October 13, 2022 </a:t>
            </a:r>
          </a:p>
        </p:txBody>
      </p:sp>
    </p:spTree>
    <p:extLst>
      <p:ext uri="{BB962C8B-B14F-4D97-AF65-F5344CB8AC3E}">
        <p14:creationId xmlns:p14="http://schemas.microsoft.com/office/powerpoint/2010/main" val="1989965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378BE-1156-534A-806F-863272CC2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great CMP text</a:t>
            </a:r>
          </a:p>
        </p:txBody>
      </p:sp>
      <p:pic>
        <p:nvPicPr>
          <p:cNvPr id="1026" name="Picture 2" descr="/var/folders/jb/tm1zcv1s6ks4zdwwk8wqg_kr5g_h7x/T/com.microsoft.Powerpoint/WebArchiveCopyPasteTempFiles/cide53e140e-edc2-473c-a797-76f39e5e9355@namprd06.prod.outlook.com">
            <a:extLst>
              <a:ext uri="{FF2B5EF4-FFF2-40B4-BE49-F238E27FC236}">
                <a16:creationId xmlns:a16="http://schemas.microsoft.com/office/drawing/2014/main" id="{02C66C32-4A13-4840-89FE-E387DF92FE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79418" y="2550031"/>
            <a:ext cx="428336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/var/folders/jb/tm1zcv1s6ks4zdwwk8wqg_kr5g_h7x/T/com.microsoft.Powerpoint/WebArchiveCopyPasteTempFiles/cid04ecbec1-79aa-4b43-87e5-ea0f6b2898c9@namprd06.prod.outlook.com">
            <a:extLst>
              <a:ext uri="{FF2B5EF4-FFF2-40B4-BE49-F238E27FC236}">
                <a16:creationId xmlns:a16="http://schemas.microsoft.com/office/drawing/2014/main" id="{06BB56DD-6423-AC49-A19F-8AF247030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28494" y="2467768"/>
            <a:ext cx="4283365" cy="321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47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EA667-2438-424C-A735-D6C59591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 specific heat </a:t>
            </a:r>
          </a:p>
        </p:txBody>
      </p:sp>
      <p:pic>
        <p:nvPicPr>
          <p:cNvPr id="2050" name="Picture 2" descr="/var/folders/jb/tm1zcv1s6ks4zdwwk8wqg_kr5g_h7x/T/com.microsoft.Powerpoint/WebArchiveCopyPasteTempFiles/cide0d84824-fc2b-4b9e-bbf3-6dfa3e8cf9db@namprd06.prod.outlook.com">
            <a:extLst>
              <a:ext uri="{FF2B5EF4-FFF2-40B4-BE49-F238E27FC236}">
                <a16:creationId xmlns:a16="http://schemas.microsoft.com/office/drawing/2014/main" id="{4D5B9907-1B12-F54F-A45C-156752C326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722" y="625144"/>
            <a:ext cx="4427096" cy="332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/var/folders/jb/tm1zcv1s6ks4zdwwk8wqg_kr5g_h7x/T/com.microsoft.Powerpoint/WebArchiveCopyPasteTempFiles/cid25066240-2176-4545-b6cc-c3652056151f@namprd06.prod.outlook.com">
            <a:extLst>
              <a:ext uri="{FF2B5EF4-FFF2-40B4-BE49-F238E27FC236}">
                <a16:creationId xmlns:a16="http://schemas.microsoft.com/office/drawing/2014/main" id="{55C791DB-2ED1-8940-8609-89B4F9FE9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72569"/>
            <a:ext cx="5399952" cy="404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/var/folders/jb/tm1zcv1s6ks4zdwwk8wqg_kr5g_h7x/T/com.microsoft.Powerpoint/WebArchiveCopyPasteTempFiles/cidfcb7689a-0406-455c-a0c3-961129542c1e@namprd06.prod.outlook.com">
            <a:extLst>
              <a:ext uri="{FF2B5EF4-FFF2-40B4-BE49-F238E27FC236}">
                <a16:creationId xmlns:a16="http://schemas.microsoft.com/office/drawing/2014/main" id="{D34F0A43-B58B-9844-9FA7-4D1949FEB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722" y="3225799"/>
            <a:ext cx="4427096" cy="332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6F5AC2-43F2-2B4B-AD9A-6C86443DF2B5}"/>
              </a:ext>
            </a:extLst>
          </p:cNvPr>
          <p:cNvSpPr txBox="1"/>
          <p:nvPr/>
        </p:nvSpPr>
        <p:spPr>
          <a:xfrm>
            <a:off x="1058333" y="1608699"/>
            <a:ext cx="4679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 T: Dulong and Petit</a:t>
            </a:r>
          </a:p>
          <a:p>
            <a:r>
              <a:rPr lang="en-US" dirty="0">
                <a:hlinkClick r:id="rId5"/>
              </a:rPr>
              <a:t>https://en.wikipedia.org/wiki/Dulong–Petit_law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755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46809-45AD-BD43-BB24-3AC18256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Debye temperatures </a:t>
            </a:r>
          </a:p>
        </p:txBody>
      </p:sp>
      <p:pic>
        <p:nvPicPr>
          <p:cNvPr id="3074" name="Picture 2" descr="/var/folders/jb/tm1zcv1s6ks4zdwwk8wqg_kr5g_h7x/T/com.microsoft.Powerpoint/WebArchiveCopyPasteTempFiles/cidfbce6089-11a5-4eef-934f-cb2ce89868b5@namprd06.prod.outlook.com">
            <a:extLst>
              <a:ext uri="{FF2B5EF4-FFF2-40B4-BE49-F238E27FC236}">
                <a16:creationId xmlns:a16="http://schemas.microsoft.com/office/drawing/2014/main" id="{F443CFC5-781F-514B-B01E-B3189E7795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33" y="1690688"/>
            <a:ext cx="5964060" cy="447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/var/folders/jb/tm1zcv1s6ks4zdwwk8wqg_kr5g_h7x/T/com.microsoft.Powerpoint/WebArchiveCopyPasteTempFiles/cid0ef761b8-7332-448e-8ae6-3767ef9d322b@namprd06.prod.outlook.com">
            <a:extLst>
              <a:ext uri="{FF2B5EF4-FFF2-40B4-BE49-F238E27FC236}">
                <a16:creationId xmlns:a16="http://schemas.microsoft.com/office/drawing/2014/main" id="{987DFBD2-167E-5B4E-AAA7-B18A8C399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98067" y="990600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189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9E062-75B8-3E4C-9F90-22BBAF00D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208400"/>
            <a:ext cx="10515600" cy="1325563"/>
          </a:xfrm>
        </p:spPr>
        <p:txBody>
          <a:bodyPr/>
          <a:lstStyle/>
          <a:p>
            <a:r>
              <a:rPr lang="en-US" dirty="0"/>
              <a:t>Conduction electrons: specific heat </a:t>
            </a:r>
          </a:p>
        </p:txBody>
      </p:sp>
      <p:pic>
        <p:nvPicPr>
          <p:cNvPr id="4098" name="Picture 2" descr="/var/folders/jb/tm1zcv1s6ks4zdwwk8wqg_kr5g_h7x/T/com.microsoft.Powerpoint/WebArchiveCopyPasteTempFiles/cid7c4d7312-5b3f-4079-aad8-4c9cf7b37ef6@namprd06.prod.outlook.com">
            <a:extLst>
              <a:ext uri="{FF2B5EF4-FFF2-40B4-BE49-F238E27FC236}">
                <a16:creationId xmlns:a16="http://schemas.microsoft.com/office/drawing/2014/main" id="{20B3AEEB-B5FA-5842-8921-E190D5F11A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2211" y="1766273"/>
            <a:ext cx="4179094" cy="313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/var/folders/jb/tm1zcv1s6ks4zdwwk8wqg_kr5g_h7x/T/com.microsoft.Powerpoint/WebArchiveCopyPasteTempFiles/cid78b6b2ff-21d7-47ee-af34-5ee6aaffe402@namprd06.prod.outlook.com">
            <a:extLst>
              <a:ext uri="{FF2B5EF4-FFF2-40B4-BE49-F238E27FC236}">
                <a16:creationId xmlns:a16="http://schemas.microsoft.com/office/drawing/2014/main" id="{8B99ED52-6CD7-334C-AF6D-AF1A67B58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3661" y="3830958"/>
            <a:ext cx="5450837" cy="408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/var/folders/jb/tm1zcv1s6ks4zdwwk8wqg_kr5g_h7x/T/com.microsoft.Powerpoint/WebArchiveCopyPasteTempFiles/cide4aeb125-011e-4e6f-ba73-436b45741610@namprd06.prod.outlook.com">
            <a:extLst>
              <a:ext uri="{FF2B5EF4-FFF2-40B4-BE49-F238E27FC236}">
                <a16:creationId xmlns:a16="http://schemas.microsoft.com/office/drawing/2014/main" id="{07A2629A-FA72-504B-8643-2412F7A6C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8462" y="1954343"/>
            <a:ext cx="5683655" cy="426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/var/folders/jb/tm1zcv1s6ks4zdwwk8wqg_kr5g_h7x/T/com.microsoft.Powerpoint/WebArchiveCopyPasteTempFiles/cid83d6e2f3-1120-4ec1-936c-99930bd23a88@namprd06.prod.outlook.com">
            <a:extLst>
              <a:ext uri="{FF2B5EF4-FFF2-40B4-BE49-F238E27FC236}">
                <a16:creationId xmlns:a16="http://schemas.microsoft.com/office/drawing/2014/main" id="{2E611F04-B5FF-3847-BE48-9DF25B86C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337" y="2876232"/>
            <a:ext cx="4333663" cy="325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BE413C-27ED-1241-9008-4488AAB3F4D1}"/>
              </a:ext>
            </a:extLst>
          </p:cNvPr>
          <p:cNvSpPr txBox="1"/>
          <p:nvPr/>
        </p:nvSpPr>
        <p:spPr>
          <a:xfrm>
            <a:off x="8481660" y="1825704"/>
            <a:ext cx="36114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does the lattice specific heat</a:t>
            </a:r>
          </a:p>
          <a:p>
            <a:r>
              <a:rPr lang="en-US" dirty="0"/>
              <a:t> become greater than the electronic </a:t>
            </a:r>
          </a:p>
          <a:p>
            <a:r>
              <a:rPr lang="en-US" dirty="0"/>
              <a:t>contribution?  Well…  </a:t>
            </a:r>
          </a:p>
        </p:txBody>
      </p:sp>
    </p:spTree>
    <p:extLst>
      <p:ext uri="{BB962C8B-B14F-4D97-AF65-F5344CB8AC3E}">
        <p14:creationId xmlns:p14="http://schemas.microsoft.com/office/powerpoint/2010/main" val="2827713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14CE0-21F6-0E42-8AAA-65F5C102B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" y="221964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Electrical and </a:t>
            </a:r>
            <a:br>
              <a:rPr lang="en-US" sz="5300" dirty="0"/>
            </a:br>
            <a:r>
              <a:rPr lang="en-US" sz="5300" dirty="0"/>
              <a:t>thermal conductivity</a:t>
            </a:r>
            <a:br>
              <a:rPr lang="en-US" sz="5300" dirty="0"/>
            </a:br>
            <a:br>
              <a:rPr lang="en-US" dirty="0"/>
            </a:br>
            <a:r>
              <a:rPr lang="en-US" dirty="0">
                <a:latin typeface="Symbol" pitchFamily="2" charset="2"/>
              </a:rPr>
              <a:t>s = 1/r </a:t>
            </a:r>
            <a:br>
              <a:rPr lang="en-US" dirty="0">
                <a:latin typeface="Symbol" pitchFamily="2" charset="2"/>
              </a:rPr>
            </a:br>
            <a:br>
              <a:rPr lang="en-US" dirty="0">
                <a:latin typeface="Symbol" pitchFamily="2" charset="2"/>
              </a:rPr>
            </a:br>
            <a:r>
              <a:rPr lang="en-US" dirty="0">
                <a:latin typeface="+mn-lt"/>
              </a:rPr>
              <a:t>RRR = </a:t>
            </a:r>
            <a:r>
              <a:rPr lang="en-US" dirty="0">
                <a:latin typeface="Symbol" pitchFamily="2" charset="2"/>
              </a:rPr>
              <a:t>r</a:t>
            </a:r>
            <a:r>
              <a:rPr lang="en-US" dirty="0">
                <a:latin typeface="+mn-lt"/>
              </a:rPr>
              <a:t>(300K) / </a:t>
            </a:r>
            <a:r>
              <a:rPr lang="en-US" dirty="0">
                <a:latin typeface="Symbol" pitchFamily="2" charset="2"/>
              </a:rPr>
              <a:t>r</a:t>
            </a:r>
            <a:r>
              <a:rPr lang="en-US" dirty="0">
                <a:latin typeface="+mn-lt"/>
              </a:rPr>
              <a:t>(~0K)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good pure Cu: RRR &gt; 1,000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most dirty metals: RRR ~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36CBA-F6FE-E14A-A2DD-25AA78411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3910282"/>
            <a:ext cx="6578824" cy="2449925"/>
          </a:xfrm>
        </p:spPr>
        <p:txBody>
          <a:bodyPr>
            <a:normAutofit fontScale="3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4200" dirty="0"/>
          </a:p>
          <a:p>
            <a:r>
              <a:rPr lang="en-US" sz="4200" dirty="0"/>
              <a:t>At low-T:  </a:t>
            </a:r>
            <a:r>
              <a:rPr lang="en-US" sz="4200" dirty="0">
                <a:hlinkClick r:id="rId2"/>
              </a:rPr>
              <a:t>https://en.wikipedia.org/wiki/Wiedemann–Franz_law</a:t>
            </a:r>
            <a:endParaRPr lang="en-US" sz="4200" dirty="0"/>
          </a:p>
          <a:p>
            <a:r>
              <a:rPr lang="en-US" sz="4200" dirty="0"/>
              <a:t>Useful: </a:t>
            </a:r>
            <a:r>
              <a:rPr lang="en-US" sz="4200" dirty="0">
                <a:hlinkClick r:id="rId3"/>
              </a:rPr>
              <a:t>https://cds.cern.ch/record/1973682/files/arXiv:1501.07100.pdf</a:t>
            </a:r>
            <a:r>
              <a:rPr lang="en-US" sz="4200" dirty="0"/>
              <a:t> </a:t>
            </a:r>
          </a:p>
          <a:p>
            <a:endParaRPr lang="en-US" dirty="0"/>
          </a:p>
        </p:txBody>
      </p:sp>
      <p:pic>
        <p:nvPicPr>
          <p:cNvPr id="5124" name="Picture 4" descr="/var/folders/jb/tm1zcv1s6ks4zdwwk8wqg_kr5g_h7x/T/com.microsoft.Powerpoint/WebArchiveCopyPasteTempFiles/cide93bc0b4-0b3f-4aaf-a74d-b7ca9470ee78@namprd06.prod.outlook.com">
            <a:extLst>
              <a:ext uri="{FF2B5EF4-FFF2-40B4-BE49-F238E27FC236}">
                <a16:creationId xmlns:a16="http://schemas.microsoft.com/office/drawing/2014/main" id="{FAC5897B-85B9-4745-A576-886D0B7B0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39180" y="1160145"/>
            <a:ext cx="6360160" cy="477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437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CE563-780B-DC49-82A2-9B184D48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Mossbauer and quantum nucleonics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DF46FD-F290-D84E-9359-7957852BB662}"/>
              </a:ext>
            </a:extLst>
          </p:cNvPr>
          <p:cNvSpPr/>
          <p:nvPr/>
        </p:nvSpPr>
        <p:spPr>
          <a:xfrm>
            <a:off x="2072640" y="2667000"/>
            <a:ext cx="1082040" cy="20116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41EA9D-05E0-B94F-BE37-47C82C5CC5A0}"/>
              </a:ext>
            </a:extLst>
          </p:cNvPr>
          <p:cNvSpPr/>
          <p:nvPr/>
        </p:nvSpPr>
        <p:spPr>
          <a:xfrm>
            <a:off x="3882234" y="2667000"/>
            <a:ext cx="1082040" cy="20116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26D8F17-B549-E644-9DF2-55033E600F6A}"/>
              </a:ext>
            </a:extLst>
          </p:cNvPr>
          <p:cNvCxnSpPr/>
          <p:nvPr/>
        </p:nvCxnSpPr>
        <p:spPr>
          <a:xfrm flipH="1">
            <a:off x="2187484" y="5159828"/>
            <a:ext cx="85235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E81AF78-C3B6-5048-8486-EE9CD88ACC7E}"/>
              </a:ext>
            </a:extLst>
          </p:cNvPr>
          <p:cNvSpPr txBox="1"/>
          <p:nvPr/>
        </p:nvSpPr>
        <p:spPr>
          <a:xfrm>
            <a:off x="2187484" y="5285660"/>
            <a:ext cx="2129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v(t) ~ (1 cm/s) sin </a:t>
            </a:r>
            <a:r>
              <a:rPr lang="en-US" dirty="0" err="1">
                <a:latin typeface="Symbol" pitchFamily="2" charset="2"/>
              </a:rPr>
              <a:t>w</a:t>
            </a:r>
            <a:r>
              <a:rPr lang="en-US" dirty="0" err="1"/>
              <a:t>t</a:t>
            </a:r>
            <a:endParaRPr lang="en-US" dirty="0"/>
          </a:p>
          <a:p>
            <a:endParaRPr lang="en-US" dirty="0"/>
          </a:p>
          <a:p>
            <a:r>
              <a:rPr lang="en-US" dirty="0">
                <a:latin typeface="Symbol" pitchFamily="2" charset="2"/>
              </a:rPr>
              <a:t>b</a:t>
            </a:r>
            <a:r>
              <a:rPr lang="en-US" dirty="0"/>
              <a:t>  ~ 3.3x10</a:t>
            </a:r>
            <a:r>
              <a:rPr lang="en-US" baseline="30000" dirty="0"/>
              <a:t>-11</a:t>
            </a:r>
            <a:r>
              <a:rPr lang="en-US" dirty="0"/>
              <a:t> sin </a:t>
            </a:r>
            <a:r>
              <a:rPr lang="en-US" dirty="0" err="1">
                <a:latin typeface="Symbol" pitchFamily="2" charset="2"/>
              </a:rPr>
              <a:t>w</a:t>
            </a:r>
            <a:r>
              <a:rPr lang="en-US" dirty="0" err="1"/>
              <a:t>t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A2ABC9-553B-F044-92CB-6BC972B26AB6}"/>
              </a:ext>
            </a:extLst>
          </p:cNvPr>
          <p:cNvSpPr txBox="1"/>
          <p:nvPr/>
        </p:nvSpPr>
        <p:spPr>
          <a:xfrm>
            <a:off x="3863677" y="2667000"/>
            <a:ext cx="55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57</a:t>
            </a:r>
            <a:r>
              <a:rPr lang="en-US" dirty="0"/>
              <a:t>Fe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CBD4FE-2FAA-EB47-801E-9D33914366BF}"/>
              </a:ext>
            </a:extLst>
          </p:cNvPr>
          <p:cNvSpPr txBox="1"/>
          <p:nvPr/>
        </p:nvSpPr>
        <p:spPr>
          <a:xfrm>
            <a:off x="2039956" y="2667000"/>
            <a:ext cx="559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57</a:t>
            </a:r>
            <a:r>
              <a:rPr lang="en-US" dirty="0"/>
              <a:t>Fe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E57D92A-A50F-BB40-A3D3-8A35E9FBB79C}"/>
              </a:ext>
            </a:extLst>
          </p:cNvPr>
          <p:cNvSpPr/>
          <p:nvPr/>
        </p:nvSpPr>
        <p:spPr>
          <a:xfrm>
            <a:off x="2282420" y="3245488"/>
            <a:ext cx="130629" cy="162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27D5910-3790-5C45-9F40-D4FD07B18F2E}"/>
              </a:ext>
            </a:extLst>
          </p:cNvPr>
          <p:cNvSpPr/>
          <p:nvPr/>
        </p:nvSpPr>
        <p:spPr>
          <a:xfrm>
            <a:off x="2613659" y="3591508"/>
            <a:ext cx="130629" cy="162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839D9C9-E182-A04E-ABEB-42D0C26D9B45}"/>
              </a:ext>
            </a:extLst>
          </p:cNvPr>
          <p:cNvSpPr/>
          <p:nvPr/>
        </p:nvSpPr>
        <p:spPr>
          <a:xfrm>
            <a:off x="2260647" y="3889300"/>
            <a:ext cx="130629" cy="162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F449A76-F65E-B04D-8153-0869FDB8C493}"/>
              </a:ext>
            </a:extLst>
          </p:cNvPr>
          <p:cNvSpPr/>
          <p:nvPr/>
        </p:nvSpPr>
        <p:spPr>
          <a:xfrm>
            <a:off x="2734956" y="3972430"/>
            <a:ext cx="130629" cy="162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AF5C7E9-6A28-CE41-BC3E-7C235DC204C1}"/>
              </a:ext>
            </a:extLst>
          </p:cNvPr>
          <p:cNvSpPr/>
          <p:nvPr/>
        </p:nvSpPr>
        <p:spPr>
          <a:xfrm>
            <a:off x="2865585" y="3221914"/>
            <a:ext cx="130629" cy="162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1B73AA5-1EF1-7D43-B2AB-0479252DDA71}"/>
              </a:ext>
            </a:extLst>
          </p:cNvPr>
          <p:cNvSpPr/>
          <p:nvPr/>
        </p:nvSpPr>
        <p:spPr>
          <a:xfrm>
            <a:off x="2483030" y="4361152"/>
            <a:ext cx="130629" cy="162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A44F0B-2F32-3644-827E-2845DFD5F3D6}"/>
              </a:ext>
            </a:extLst>
          </p:cNvPr>
          <p:cNvSpPr/>
          <p:nvPr/>
        </p:nvSpPr>
        <p:spPr>
          <a:xfrm>
            <a:off x="5489510" y="3408152"/>
            <a:ext cx="1212979" cy="5624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Detector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7A92CAF-7799-F34E-AEEF-4A5DF517D1AF}"/>
              </a:ext>
            </a:extLst>
          </p:cNvPr>
          <p:cNvCxnSpPr/>
          <p:nvPr/>
        </p:nvCxnSpPr>
        <p:spPr>
          <a:xfrm>
            <a:off x="2774459" y="3672840"/>
            <a:ext cx="24880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9E6338C-7726-2D4E-B708-8C320885ACF0}"/>
              </a:ext>
            </a:extLst>
          </p:cNvPr>
          <p:cNvSpPr txBox="1"/>
          <p:nvPr/>
        </p:nvSpPr>
        <p:spPr>
          <a:xfrm>
            <a:off x="3454090" y="3240593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66162B-CEE7-7D45-8713-5AE8A23CFED2}"/>
              </a:ext>
            </a:extLst>
          </p:cNvPr>
          <p:cNvSpPr txBox="1"/>
          <p:nvPr/>
        </p:nvSpPr>
        <p:spPr>
          <a:xfrm>
            <a:off x="6929534" y="1892124"/>
            <a:ext cx="5225790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P</a:t>
            </a:r>
            <a:r>
              <a:rPr lang="en-US" sz="3600" baseline="-25000" dirty="0" err="1"/>
              <a:t>recoilless</a:t>
            </a:r>
            <a:r>
              <a:rPr lang="en-US" sz="3600" dirty="0"/>
              <a:t> = </a:t>
            </a:r>
            <a:r>
              <a:rPr lang="en-US" sz="3600" dirty="0" err="1"/>
              <a:t>exp</a:t>
            </a:r>
            <a:r>
              <a:rPr lang="en-US" sz="3600" dirty="0"/>
              <a:t>(-</a:t>
            </a:r>
            <a:r>
              <a:rPr lang="en-US" sz="3600" dirty="0" err="1"/>
              <a:t>E</a:t>
            </a:r>
            <a:r>
              <a:rPr lang="en-US" sz="3600" baseline="-25000" dirty="0" err="1"/>
              <a:t>r</a:t>
            </a:r>
            <a:r>
              <a:rPr lang="en-US" sz="3600" dirty="0"/>
              <a:t>/</a:t>
            </a:r>
            <a:r>
              <a:rPr lang="en-US" sz="3600" dirty="0" err="1"/>
              <a:t>k</a:t>
            </a:r>
            <a:r>
              <a:rPr lang="en-US" sz="3600" baseline="-25000" dirty="0" err="1"/>
              <a:t>B</a:t>
            </a:r>
            <a:r>
              <a:rPr lang="en-US" sz="3600" dirty="0" err="1">
                <a:latin typeface="Symbol" pitchFamily="2" charset="2"/>
              </a:rPr>
              <a:t>Q</a:t>
            </a:r>
            <a:r>
              <a:rPr lang="en-US" sz="3600" baseline="-25000" dirty="0" err="1"/>
              <a:t>D</a:t>
            </a:r>
            <a:r>
              <a:rPr lang="en-US" sz="3600" dirty="0"/>
              <a:t>)</a:t>
            </a:r>
          </a:p>
          <a:p>
            <a:endParaRPr lang="en-US" sz="3600" dirty="0"/>
          </a:p>
          <a:p>
            <a:r>
              <a:rPr lang="en-US" sz="3600" dirty="0" err="1"/>
              <a:t>E</a:t>
            </a:r>
            <a:r>
              <a:rPr lang="en-US" sz="3600" baseline="-25000" dirty="0" err="1"/>
              <a:t>r</a:t>
            </a:r>
            <a:r>
              <a:rPr lang="en-US" sz="3600" dirty="0"/>
              <a:t> ~ 2 </a:t>
            </a:r>
            <a:r>
              <a:rPr lang="en-US" sz="3600" dirty="0" err="1"/>
              <a:t>meV</a:t>
            </a:r>
            <a:r>
              <a:rPr lang="en-US" sz="3600" dirty="0"/>
              <a:t>, </a:t>
            </a:r>
            <a:r>
              <a:rPr lang="en-US" sz="3600" dirty="0" err="1"/>
              <a:t>k</a:t>
            </a:r>
            <a:r>
              <a:rPr lang="en-US" sz="3600" baseline="-25000" dirty="0" err="1"/>
              <a:t>B</a:t>
            </a:r>
            <a:r>
              <a:rPr lang="en-US" sz="3600" dirty="0" err="1">
                <a:latin typeface="Symbol" pitchFamily="2" charset="2"/>
              </a:rPr>
              <a:t>Q</a:t>
            </a:r>
            <a:r>
              <a:rPr lang="en-US" sz="3600" baseline="-25000" dirty="0" err="1"/>
              <a:t>D</a:t>
            </a:r>
            <a:r>
              <a:rPr lang="en-US" sz="3600" dirty="0"/>
              <a:t> ~ 41 </a:t>
            </a:r>
            <a:r>
              <a:rPr lang="en-US" sz="3600" dirty="0" err="1"/>
              <a:t>meV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 err="1"/>
              <a:t>P</a:t>
            </a:r>
            <a:r>
              <a:rPr lang="en-US" sz="3600" baseline="-25000" dirty="0" err="1"/>
              <a:t>recoilless</a:t>
            </a:r>
            <a:r>
              <a:rPr lang="en-US" sz="3600" dirty="0"/>
              <a:t> = 0.95</a:t>
            </a:r>
          </a:p>
          <a:p>
            <a:endParaRPr lang="en-US" sz="3600" dirty="0"/>
          </a:p>
          <a:p>
            <a:r>
              <a:rPr lang="en-US" sz="3600" dirty="0"/>
              <a:t>P</a:t>
            </a:r>
            <a:r>
              <a:rPr lang="en-US" sz="3600" baseline="30000" dirty="0"/>
              <a:t>2</a:t>
            </a:r>
            <a:r>
              <a:rPr lang="en-US" sz="3600" dirty="0"/>
              <a:t> = 0.91</a:t>
            </a:r>
          </a:p>
          <a:p>
            <a:endParaRPr lang="en-US" sz="3600" dirty="0"/>
          </a:p>
          <a:p>
            <a:r>
              <a:rPr lang="en-US" sz="2000" dirty="0"/>
              <a:t>https://</a:t>
            </a:r>
            <a:r>
              <a:rPr lang="en-US" sz="2000" dirty="0" err="1"/>
              <a:t>en.wikipedia.org</a:t>
            </a:r>
            <a:r>
              <a:rPr lang="en-US" sz="2000" dirty="0"/>
              <a:t>/wiki/</a:t>
            </a:r>
            <a:r>
              <a:rPr lang="en-US" sz="2000" dirty="0" err="1"/>
              <a:t>Mössbauer_effect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1525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13319-80B0-EB44-A058-1D4F5DB87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55" y="195261"/>
            <a:ext cx="11133220" cy="1325563"/>
          </a:xfrm>
        </p:spPr>
        <p:txBody>
          <a:bodyPr/>
          <a:lstStyle/>
          <a:p>
            <a:r>
              <a:rPr lang="en-US" b="1" dirty="0"/>
              <a:t>Solid-state control of nuclear quantum dynamics</a:t>
            </a:r>
          </a:p>
        </p:txBody>
      </p:sp>
      <p:pic>
        <p:nvPicPr>
          <p:cNvPr id="1100" name="Picture 76" descr="/var/folders/jb/tm1zcv1s6ks4zdwwk8wqg_kr5g_h7x/T/com.microsoft.Powerpoint/WebArchiveCopyPasteTempFiles/cide6d99cd4-0ad7-41aa-be29-9fa27b846745@namprd06.prod.outlook.com">
            <a:extLst>
              <a:ext uri="{FF2B5EF4-FFF2-40B4-BE49-F238E27FC236}">
                <a16:creationId xmlns:a16="http://schemas.microsoft.com/office/drawing/2014/main" id="{E9C97134-7987-C443-868A-7E55B35DD7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372" y="1520824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9F3D9496-756A-F74D-83B5-AFFEBC05D457}"/>
              </a:ext>
            </a:extLst>
          </p:cNvPr>
          <p:cNvSpPr/>
          <p:nvPr/>
        </p:nvSpPr>
        <p:spPr>
          <a:xfrm>
            <a:off x="5673264" y="6488668"/>
            <a:ext cx="6243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    (</a:t>
            </a:r>
            <a:r>
              <a:rPr lang="en-US" dirty="0" err="1">
                <a:effectLst/>
                <a:latin typeface="Helvetica" pitchFamily="2" charset="0"/>
              </a:rPr>
              <a:t>Bocklage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et al., </a:t>
            </a:r>
            <a:r>
              <a:rPr lang="en-US" dirty="0">
                <a:effectLst/>
                <a:latin typeface="Helvetica" pitchFamily="2" charset="0"/>
              </a:rPr>
              <a:t>Sci. Adv. </a:t>
            </a:r>
            <a:r>
              <a:rPr lang="en-US" u="sng" dirty="0">
                <a:effectLst/>
                <a:latin typeface="Helvetica" pitchFamily="2" charset="0"/>
              </a:rPr>
              <a:t>7</a:t>
            </a:r>
            <a:r>
              <a:rPr lang="en-US" dirty="0">
                <a:effectLst/>
                <a:latin typeface="Helvetica" pitchFamily="2" charset="0"/>
              </a:rPr>
              <a:t> : eabc3991 29 Jan  2021)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6F11589-E944-7544-988D-2404BBC29842}"/>
              </a:ext>
            </a:extLst>
          </p:cNvPr>
          <p:cNvSpPr/>
          <p:nvPr/>
        </p:nvSpPr>
        <p:spPr>
          <a:xfrm>
            <a:off x="5820372" y="58805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“Coherent control of collective nuclear quantum states</a:t>
            </a:r>
          </a:p>
          <a:p>
            <a:r>
              <a:rPr lang="en-US" dirty="0">
                <a:effectLst/>
                <a:latin typeface="Helvetica" pitchFamily="2" charset="0"/>
              </a:rPr>
              <a:t>via transient magnons”, Fig.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FB1D8-1F56-6B41-9E09-F00B38A5F4AD}"/>
              </a:ext>
            </a:extLst>
          </p:cNvPr>
          <p:cNvSpPr txBox="1"/>
          <p:nvPr/>
        </p:nvSpPr>
        <p:spPr>
          <a:xfrm>
            <a:off x="196769" y="1501679"/>
            <a:ext cx="562360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Lattice excitations, circularly polarized magnons, in a </a:t>
            </a:r>
            <a:r>
              <a:rPr lang="en-US" dirty="0" err="1"/>
              <a:t>permalloy</a:t>
            </a:r>
            <a:r>
              <a:rPr lang="en-US" dirty="0"/>
              <a:t> film, change the magnetic field at the </a:t>
            </a:r>
            <a:r>
              <a:rPr lang="en-US" baseline="30000" dirty="0"/>
              <a:t>57</a:t>
            </a:r>
            <a:r>
              <a:rPr lang="en-US" dirty="0"/>
              <a:t>Fe nucleus from 28 T to 25T, resulting in shifted energy transitions shown in blue. </a:t>
            </a:r>
            <a:r>
              <a:rPr lang="en-US" u="sng" dirty="0"/>
              <a:t>Hence, this lattice excitation modifies quantum coherence in </a:t>
            </a:r>
            <a:r>
              <a:rPr lang="en-US" u="sng" baseline="30000" dirty="0"/>
              <a:t>47</a:t>
            </a:r>
            <a:r>
              <a:rPr lang="en-US" u="sng" dirty="0"/>
              <a:t>Fe nuclei.  </a:t>
            </a:r>
          </a:p>
          <a:p>
            <a:endParaRPr lang="en-US" dirty="0"/>
          </a:p>
          <a:p>
            <a:r>
              <a:rPr lang="en-US" dirty="0"/>
              <a:t>See also K.P. </a:t>
            </a:r>
            <a:r>
              <a:rPr lang="en-US" dirty="0" err="1"/>
              <a:t>Heeg</a:t>
            </a:r>
            <a:r>
              <a:rPr lang="en-US" dirty="0"/>
              <a:t>, </a:t>
            </a:r>
            <a:r>
              <a:rPr lang="en-US" i="1" dirty="0"/>
              <a:t>et al</a:t>
            </a:r>
            <a:r>
              <a:rPr lang="en-US" dirty="0"/>
              <a:t>., “Coherent X-ray – optical control of nuclear excitons” in Nature </a:t>
            </a:r>
            <a:r>
              <a:rPr lang="en-US" u="sng" dirty="0"/>
              <a:t>590</a:t>
            </a:r>
            <a:r>
              <a:rPr lang="en-US" dirty="0"/>
              <a:t>, pp.401 – 418 (2021). They state that these results may “… unlock coherent optical control for nuclei, and pave the way for nuclear Ramsey spectroscopy and spin-echo-like techniques, which should not only advance nuclear quantum optics, but also help to realize X-ray clocks and frequency standards.” We have seen this in force at PQE’22!</a:t>
            </a:r>
          </a:p>
          <a:p>
            <a:endParaRPr lang="en-US" dirty="0"/>
          </a:p>
          <a:p>
            <a:r>
              <a:rPr lang="en-US" u="sng" dirty="0">
                <a:solidFill>
                  <a:srgbClr val="FF0000"/>
                </a:solidFill>
              </a:rPr>
              <a:t>A new suggestion</a:t>
            </a:r>
            <a:r>
              <a:rPr lang="en-US" dirty="0">
                <a:solidFill>
                  <a:srgbClr val="FF0000"/>
                </a:solidFill>
              </a:rPr>
              <a:t>: Can this also influence novel nuclear reactions, and thereby impact future nuclear science? Not certain yet, but possibly yes    </a:t>
            </a:r>
          </a:p>
        </p:txBody>
      </p:sp>
    </p:spTree>
    <p:extLst>
      <p:ext uri="{BB962C8B-B14F-4D97-AF65-F5344CB8AC3E}">
        <p14:creationId xmlns:p14="http://schemas.microsoft.com/office/powerpoint/2010/main" val="2572264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415</Words>
  <Application>Microsoft Macintosh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Symbol</vt:lpstr>
      <vt:lpstr>Office Theme</vt:lpstr>
      <vt:lpstr>PHYS 5300-019 Measured properties of solids </vt:lpstr>
      <vt:lpstr>A great CMP text</vt:lpstr>
      <vt:lpstr>Lattice specific heat </vt:lpstr>
      <vt:lpstr>Debye temperatures </vt:lpstr>
      <vt:lpstr>Conduction electrons: specific heat </vt:lpstr>
      <vt:lpstr>Electrical and  thermal conductivity  s = 1/r   RRR = r(300K) / r(~0K) good pure Cu: RRR &gt; 1,000 most dirty metals: RRR ~ 5</vt:lpstr>
      <vt:lpstr>Back to Mossbauer and quantum nucleonics </vt:lpstr>
      <vt:lpstr>Solid-state control of nuclear quantum dynamics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Duncan, Robert</dc:creator>
  <cp:lastModifiedBy>Duncan, Robert</cp:lastModifiedBy>
  <cp:revision>10</cp:revision>
  <dcterms:created xsi:type="dcterms:W3CDTF">2022-10-12T13:34:26Z</dcterms:created>
  <dcterms:modified xsi:type="dcterms:W3CDTF">2022-10-13T14:08:20Z</dcterms:modified>
</cp:coreProperties>
</file>