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60" r:id="rId5"/>
    <p:sldId id="257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34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28D6C-374C-0858-9689-32CFE5DA0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8FB12C-99F5-EBEB-3F79-BAF40AFE9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371B8-FF95-CAC7-ECC2-88890D796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61BB-B60D-1741-8B0F-BFF79FAE8C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2CF38-B7A9-D45C-F0F7-E2170AEE2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97664-58F5-1A83-BE82-3801D480B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CC00-91E9-6C4D-9042-4F7B1884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39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74BA7-167A-DD36-E0AE-E1EF6C4FB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700706-2404-BA08-C879-FC084021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5233C-412A-F260-B511-70DABB090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61BB-B60D-1741-8B0F-BFF79FAE8C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6AFB4-AA87-785B-B786-B3FBD9964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D019E-7FA7-C0ED-E4F6-2691DEDD4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CC00-91E9-6C4D-9042-4F7B1884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844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BF8020-FD24-1A2E-A46C-989C272EBD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332912-01FC-7172-B1F8-D825644C5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20132-1892-D533-BA9D-53CBFB5D0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61BB-B60D-1741-8B0F-BFF79FAE8C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58B5E-0F64-5733-5483-DB8FFD9C0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A9294-7CA5-86B2-119E-6F71358E9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CC00-91E9-6C4D-9042-4F7B1884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8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79B0D-C004-B57D-02E0-53875D76F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946E2-A2F8-0694-644D-DCDE64AFD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014E2-B9F5-D0DF-18F4-1786E7A57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61BB-B60D-1741-8B0F-BFF79FAE8C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502C3-9439-D47C-D9B8-25DEEB0FC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29E2-8C89-36A4-0256-D332BB85A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CC00-91E9-6C4D-9042-4F7B1884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0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25194-E6F5-5025-7D7F-BDEEA0A35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CD92B5-A330-6136-A927-72A7E14EE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21716-82A4-116F-7FC0-D9A02A034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61BB-B60D-1741-8B0F-BFF79FAE8C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E1F3D-6122-90A7-7D49-6E19BECEF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D12D3-3F4A-4DEE-8BB2-8ED1CBBB0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CC00-91E9-6C4D-9042-4F7B1884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8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718AE-2796-C6B5-E961-573B38DAF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CBD56-2B67-CC04-7C6A-08C7D71140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62E8E9-89D9-98E4-6B02-F1F49195B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D83C3-226C-AF0F-CDFA-748511395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61BB-B60D-1741-8B0F-BFF79FAE8C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CA88B5-458A-582A-0D49-2959FDF9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33C3CF-BB69-7409-02BD-892F0F6D2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CC00-91E9-6C4D-9042-4F7B1884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1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88D49-670A-C201-3374-5DF40BEB7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6D9A0-0094-4303-A6BC-36E1AE0A8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9F4915-C3AA-B66F-58D2-5264EA9F5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B7A5EE-1649-D923-FA20-6DD4AA994E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40827E-F659-B3E2-BC09-B3CA0B25CD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00E634-47B2-83F1-249A-ECAC18860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61BB-B60D-1741-8B0F-BFF79FAE8C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21861A-7C8F-9623-1E58-0488853E7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99201D-6344-285E-3362-8D24801F4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CC00-91E9-6C4D-9042-4F7B1884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06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7EFE9-066F-6177-F9F8-AAC7D3852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2FCD51-4557-5EC0-B313-08FC90C83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61BB-B60D-1741-8B0F-BFF79FAE8C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2A1ABA-ABBB-8BAA-7703-215F85167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8E68F0-C457-00A1-D222-78EE65DA1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CC00-91E9-6C4D-9042-4F7B1884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167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45500E-D3FB-B62D-04CE-99EC45CD8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61BB-B60D-1741-8B0F-BFF79FAE8C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E8B65A-5CE6-CC1B-E432-9AE9CD23A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29207-E1AC-B268-D8F3-DA976A19B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CC00-91E9-6C4D-9042-4F7B1884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43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AAD2E-4E5A-2FBF-137D-C9A2B39C6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FF615-898C-3C34-9FC6-BD01E22F5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62E158-013F-B3B8-2F3F-2F0B682E5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F9C4D-DB0C-BF53-5A9E-470E4AED5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61BB-B60D-1741-8B0F-BFF79FAE8C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149445-AE78-43F0-7A10-92C8511F0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A45249-072D-68D3-E073-12B6A4553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CC00-91E9-6C4D-9042-4F7B1884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0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CE82-8B70-60D0-E73A-4E424C050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F3F037-2B63-0045-ABA0-1246AC17BF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C23759-327A-A5EF-EEA5-0245A827F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F9A87-79C2-2B33-7BAF-395F59A8F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61BB-B60D-1741-8B0F-BFF79FAE8C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14389A-4465-4255-FF73-EB6DC5247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2FFBB5-6095-C331-11E9-897CF1295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CC00-91E9-6C4D-9042-4F7B1884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6AD28B-7AEC-DD61-5C2D-FFC69D76D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64A33-643D-D38E-9139-FE469D8F9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845DC-4426-E60D-510D-B0B1700CB8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B61BB-B60D-1741-8B0F-BFF79FAE8C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1A8DE-7E6E-2826-BBDD-210CF7D70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14ABF-A112-98C9-0EAF-741EA114C3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BCC00-91E9-6C4D-9042-4F7B1884E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0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feiffer-vacuum.com/en/know-how/introduction-to-vacuum-technology/fundamentals/types-of-flow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ubs.acs.org/doi/10.1021/ja065242z" TargetMode="External"/><Relationship Id="rId2" Type="http://schemas.openxmlformats.org/officeDocument/2006/relationships/hyperlink" Target="https://en.wikipedia.org/wiki/Brownian_moti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CDD31-79BA-1C96-19A2-A8392DFC3A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size matters in physics </a:t>
            </a:r>
            <a:br>
              <a:rPr lang="en-US" dirty="0"/>
            </a:br>
            <a:r>
              <a:rPr lang="en-US" dirty="0"/>
              <a:t>Physics 5300-019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B6F560-546D-07B5-5047-58A11003CF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R. V. Duncan </a:t>
            </a:r>
          </a:p>
          <a:p>
            <a:r>
              <a:rPr lang="en-US" dirty="0"/>
              <a:t>October 10, 2023</a:t>
            </a:r>
          </a:p>
        </p:txBody>
      </p:sp>
    </p:spTree>
    <p:extLst>
      <p:ext uri="{BB962C8B-B14F-4D97-AF65-F5344CB8AC3E}">
        <p14:creationId xmlns:p14="http://schemas.microsoft.com/office/powerpoint/2010/main" val="3139088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20A93-2C22-AC2D-1401-A5BDB8A6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size effects discussed so far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BFD59-545F-F374-9DFC-59D021FE8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Feynman’s amazing paper </a:t>
            </a:r>
          </a:p>
          <a:p>
            <a:r>
              <a:rPr lang="en-US" dirty="0"/>
              <a:t>Compare bulk effects (i.e. gravity and momentum) to surface effects (i.e. pressure and viscosity / drag) and consider how life changes as you go small</a:t>
            </a:r>
          </a:p>
          <a:p>
            <a:pPr lvl="1"/>
            <a:r>
              <a:rPr lang="en-US" dirty="0"/>
              <a:t>Why small things have low terminal velocities </a:t>
            </a:r>
          </a:p>
          <a:p>
            <a:pPr lvl="1"/>
            <a:r>
              <a:rPr lang="en-US" dirty="0"/>
              <a:t>Why small things ‘swim’ through viscid fluids with no momentum built up </a:t>
            </a:r>
          </a:p>
          <a:p>
            <a:r>
              <a:rPr lang="en-US" dirty="0"/>
              <a:t>Electrical charging and the transition to single electron devices </a:t>
            </a:r>
          </a:p>
          <a:p>
            <a:pPr lvl="1"/>
            <a:r>
              <a:rPr lang="en-US" dirty="0" err="1"/>
              <a:t>E</a:t>
            </a:r>
            <a:r>
              <a:rPr lang="en-US" baseline="-25000" dirty="0" err="1"/>
              <a:t>charge</a:t>
            </a:r>
            <a:r>
              <a:rPr lang="en-US" dirty="0"/>
              <a:t> = e</a:t>
            </a:r>
            <a:r>
              <a:rPr lang="en-US" baseline="30000" dirty="0"/>
              <a:t>2</a:t>
            </a:r>
            <a:r>
              <a:rPr lang="en-US" dirty="0"/>
              <a:t>/(2C), so for one e</a:t>
            </a:r>
            <a:r>
              <a:rPr lang="en-US" baseline="30000" dirty="0"/>
              <a:t>-</a:t>
            </a:r>
            <a:r>
              <a:rPr lang="en-US" dirty="0"/>
              <a:t>, C ~ 3 </a:t>
            </a:r>
            <a:r>
              <a:rPr lang="en-US" dirty="0" err="1"/>
              <a:t>aF</a:t>
            </a:r>
            <a:r>
              <a:rPr lang="en-US" dirty="0"/>
              <a:t> results in </a:t>
            </a:r>
            <a:r>
              <a:rPr lang="en-US" dirty="0" err="1"/>
              <a:t>E</a:t>
            </a:r>
            <a:r>
              <a:rPr lang="en-US" baseline="-25000" dirty="0" err="1"/>
              <a:t>charge</a:t>
            </a:r>
            <a:r>
              <a:rPr lang="en-US" dirty="0"/>
              <a:t> = </a:t>
            </a:r>
            <a:r>
              <a:rPr lang="en-US" dirty="0" err="1"/>
              <a:t>kT</a:t>
            </a:r>
            <a:r>
              <a:rPr lang="en-US" baseline="-25000" dirty="0" err="1"/>
              <a:t>room</a:t>
            </a:r>
            <a:r>
              <a:rPr lang="en-US" baseline="-25000" dirty="0"/>
              <a:t>  </a:t>
            </a:r>
            <a:r>
              <a:rPr lang="en-US" dirty="0"/>
              <a:t>~ 26 </a:t>
            </a:r>
            <a:r>
              <a:rPr lang="en-US" dirty="0" err="1"/>
              <a:t>meV</a:t>
            </a:r>
            <a:endParaRPr lang="en-US" dirty="0"/>
          </a:p>
          <a:p>
            <a:pPr lvl="1"/>
            <a:r>
              <a:rPr lang="en-US" dirty="0"/>
              <a:t>But that is not enough: </a:t>
            </a:r>
            <a:r>
              <a:rPr lang="en-US" dirty="0">
                <a:latin typeface="Symbol" pitchFamily="2" charset="2"/>
              </a:rPr>
              <a:t>D</a:t>
            </a:r>
            <a:r>
              <a:rPr lang="en-US" dirty="0"/>
              <a:t>E &lt;&lt; E, so R (to ground) &gt;&gt; e</a:t>
            </a:r>
            <a:r>
              <a:rPr lang="en-US" baseline="30000" dirty="0"/>
              <a:t>2</a:t>
            </a:r>
            <a:r>
              <a:rPr lang="en-US" dirty="0"/>
              <a:t>/h ~ 25.8 k</a:t>
            </a:r>
            <a:r>
              <a:rPr lang="en-US" dirty="0">
                <a:latin typeface="Symbol" pitchFamily="2" charset="2"/>
              </a:rPr>
              <a:t>W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9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900EB-76A2-C384-1D4F-8CCF355E5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Size effects in heat and fluid transport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A01F4-013E-50C4-96AE-69261863F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Thermal conduction time: </a:t>
            </a:r>
            <a:r>
              <a:rPr lang="en-US" dirty="0">
                <a:latin typeface="Symbol" pitchFamily="2" charset="2"/>
              </a:rPr>
              <a:t>t</a:t>
            </a:r>
            <a:r>
              <a:rPr lang="en-US" dirty="0"/>
              <a:t> ~ d</a:t>
            </a:r>
            <a:r>
              <a:rPr lang="en-US" baseline="30000" dirty="0"/>
              <a:t>2</a:t>
            </a:r>
            <a:r>
              <a:rPr lang="en-US" dirty="0"/>
              <a:t>/D</a:t>
            </a:r>
            <a:r>
              <a:rPr lang="en-US" baseline="-25000" dirty="0"/>
              <a:t>T  </a:t>
            </a:r>
            <a:r>
              <a:rPr lang="en-US" dirty="0"/>
              <a:t>where D</a:t>
            </a:r>
            <a:r>
              <a:rPr lang="en-US" baseline="-25000" dirty="0"/>
              <a:t>T</a:t>
            </a:r>
            <a:r>
              <a:rPr lang="en-US" dirty="0"/>
              <a:t> = </a:t>
            </a:r>
            <a:r>
              <a:rPr lang="en-US" dirty="0">
                <a:latin typeface="Symbol" pitchFamily="2" charset="2"/>
              </a:rPr>
              <a:t>k</a:t>
            </a:r>
            <a:r>
              <a:rPr lang="en-US" dirty="0"/>
              <a:t> / (</a:t>
            </a:r>
            <a:r>
              <a:rPr lang="en-US" dirty="0">
                <a:latin typeface="Symbol" pitchFamily="2" charset="2"/>
              </a:rPr>
              <a:t>r</a:t>
            </a:r>
            <a:r>
              <a:rPr lang="en-US" dirty="0"/>
              <a:t> C</a:t>
            </a:r>
            <a:r>
              <a:rPr lang="en-US" baseline="-25000" dirty="0"/>
              <a:t>P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Heat conduction Q = </a:t>
            </a:r>
            <a:r>
              <a:rPr lang="en-US" dirty="0" err="1">
                <a:latin typeface="Symbol" pitchFamily="2" charset="2"/>
              </a:rPr>
              <a:t>k</a:t>
            </a:r>
            <a:r>
              <a:rPr lang="en-US" dirty="0" err="1"/>
              <a:t>A</a:t>
            </a:r>
            <a:r>
              <a:rPr lang="en-US" dirty="0" err="1">
                <a:latin typeface="Symbol" pitchFamily="2" charset="2"/>
              </a:rPr>
              <a:t>D</a:t>
            </a:r>
            <a:r>
              <a:rPr lang="en-US" dirty="0" err="1"/>
              <a:t>T</a:t>
            </a:r>
            <a:r>
              <a:rPr lang="en-US" dirty="0"/>
              <a:t>/d  where:               d </a:t>
            </a:r>
            <a:r>
              <a:rPr lang="en-US" dirty="0">
                <a:latin typeface="Symbol" pitchFamily="2" charset="2"/>
              </a:rPr>
              <a:t>D</a:t>
            </a:r>
            <a:r>
              <a:rPr lang="en-US" dirty="0"/>
              <a:t>T</a:t>
            </a:r>
          </a:p>
          <a:p>
            <a:pPr lvl="1"/>
            <a:r>
              <a:rPr lang="en-US" dirty="0"/>
              <a:t>Remember Feynman’s analysis, and our discussions of when conduction cooling is sufficient and convection cooling is unnecessary and not possible.</a:t>
            </a:r>
          </a:p>
          <a:p>
            <a:pPr lvl="1"/>
            <a:r>
              <a:rPr lang="en-US" dirty="0"/>
              <a:t>Convective heat transfer: Rayleigh number R</a:t>
            </a:r>
            <a:r>
              <a:rPr lang="en-US" baseline="-25000" dirty="0"/>
              <a:t>a</a:t>
            </a:r>
            <a:r>
              <a:rPr lang="en-US" dirty="0"/>
              <a:t> = </a:t>
            </a:r>
            <a:r>
              <a:rPr lang="en-US" dirty="0">
                <a:latin typeface="Symbol" pitchFamily="2" charset="2"/>
              </a:rPr>
              <a:t>ar</a:t>
            </a:r>
            <a:r>
              <a:rPr lang="en-US" dirty="0"/>
              <a:t>g</a:t>
            </a:r>
            <a:r>
              <a:rPr lang="en-US" dirty="0">
                <a:latin typeface="Symbol" pitchFamily="2" charset="2"/>
              </a:rPr>
              <a:t>D</a:t>
            </a:r>
            <a:r>
              <a:rPr lang="en-US" dirty="0"/>
              <a:t>Td</a:t>
            </a:r>
            <a:r>
              <a:rPr lang="en-US" baseline="30000" dirty="0"/>
              <a:t>3</a:t>
            </a:r>
            <a:r>
              <a:rPr lang="en-US" dirty="0"/>
              <a:t>/</a:t>
            </a:r>
            <a:r>
              <a:rPr lang="en-US" dirty="0">
                <a:latin typeface="Symbol" pitchFamily="2" charset="2"/>
              </a:rPr>
              <a:t>km </a:t>
            </a:r>
            <a:r>
              <a:rPr lang="en-US" dirty="0"/>
              <a:t>is the ratio of convection heat transfer to conducted heat after convection starts</a:t>
            </a:r>
          </a:p>
          <a:p>
            <a:pPr lvl="1"/>
            <a:r>
              <a:rPr lang="en-US" dirty="0"/>
              <a:t>For convection to start, R</a:t>
            </a:r>
            <a:r>
              <a:rPr lang="en-US" baseline="-25000" dirty="0"/>
              <a:t>a</a:t>
            </a:r>
            <a:r>
              <a:rPr lang="en-US" dirty="0"/>
              <a:t> &gt; </a:t>
            </a:r>
            <a:r>
              <a:rPr lang="en-US" dirty="0" err="1"/>
              <a:t>R</a:t>
            </a:r>
            <a:r>
              <a:rPr lang="en-US" baseline="-25000" dirty="0" err="1"/>
              <a:t>a,crit</a:t>
            </a:r>
            <a:r>
              <a:rPr lang="en-US" baseline="-25000" dirty="0"/>
              <a:t> </a:t>
            </a:r>
            <a:r>
              <a:rPr lang="en-US" dirty="0"/>
              <a:t>~ 1708</a:t>
            </a:r>
          </a:p>
          <a:p>
            <a:r>
              <a:rPr lang="en-US" dirty="0">
                <a:hlinkClick r:id="rId2"/>
              </a:rPr>
              <a:t>https://www.pfeiffer-vacuum.com/en/know-how/introduction-to-vacuum-technology/fundamentals/types-of-flow/</a:t>
            </a:r>
            <a:r>
              <a:rPr lang="en-US" dirty="0"/>
              <a:t> </a:t>
            </a:r>
          </a:p>
          <a:p>
            <a:r>
              <a:rPr lang="en-US" dirty="0"/>
              <a:t>Laminar becomes turbulent flow when the Reynold’s number ~ 2400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3A1A58-125A-97CE-3CFE-67CE0041E825}"/>
              </a:ext>
            </a:extLst>
          </p:cNvPr>
          <p:cNvSpPr/>
          <p:nvPr/>
        </p:nvSpPr>
        <p:spPr>
          <a:xfrm>
            <a:off x="6306207" y="2249215"/>
            <a:ext cx="798786" cy="48347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0A77A8-69D6-AC21-30A2-39F3EA8E1905}"/>
              </a:ext>
            </a:extLst>
          </p:cNvPr>
          <p:cNvSpPr/>
          <p:nvPr/>
        </p:nvSpPr>
        <p:spPr>
          <a:xfrm>
            <a:off x="6306207" y="2385848"/>
            <a:ext cx="798786" cy="2417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D9C8C0F-6E05-7D01-3BF2-93FA8D6C64E4}"/>
              </a:ext>
            </a:extLst>
          </p:cNvPr>
          <p:cNvCxnSpPr/>
          <p:nvPr/>
        </p:nvCxnSpPr>
        <p:spPr>
          <a:xfrm>
            <a:off x="6947338" y="2385848"/>
            <a:ext cx="0" cy="24173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807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78E02-9F35-E4E6-B037-81B31C5DC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fluid effects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CF8DF-2921-E1C7-1BA6-C4F914E60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Brownian motion: </a:t>
            </a:r>
            <a:r>
              <a:rPr lang="en-US" dirty="0">
                <a:hlinkClick r:id="rId2"/>
              </a:rPr>
              <a:t>https://en.wikipedia.org/wiki/Brownian_motion</a:t>
            </a:r>
            <a:endParaRPr lang="en-US" dirty="0"/>
          </a:p>
          <a:p>
            <a:pPr lvl="1"/>
            <a:r>
              <a:rPr lang="en-US" dirty="0"/>
              <a:t>For particles with d &lt; 10 </a:t>
            </a:r>
            <a:r>
              <a:rPr lang="en-US" dirty="0">
                <a:latin typeface="Symbol" pitchFamily="2" charset="2"/>
              </a:rPr>
              <a:t>m</a:t>
            </a:r>
            <a:r>
              <a:rPr lang="en-US" dirty="0"/>
              <a:t>m, random air collisions can transport the particles </a:t>
            </a:r>
          </a:p>
          <a:p>
            <a:pPr lvl="1"/>
            <a:r>
              <a:rPr lang="en-US" u="sng" dirty="0"/>
              <a:t>Always</a:t>
            </a:r>
            <a:r>
              <a:rPr lang="en-US" dirty="0"/>
              <a:t> handle dry nanoparticles under a watch hood! </a:t>
            </a:r>
          </a:p>
          <a:p>
            <a:r>
              <a:rPr lang="en-US" dirty="0"/>
              <a:t>Surface tension creates huge local forces on a small scale </a:t>
            </a:r>
          </a:p>
          <a:p>
            <a:pPr lvl="1"/>
            <a:r>
              <a:rPr lang="en-US" dirty="0"/>
              <a:t>Young-Laplace: </a:t>
            </a:r>
            <a:r>
              <a:rPr lang="en-US" dirty="0">
                <a:latin typeface="Symbol" pitchFamily="2" charset="2"/>
              </a:rPr>
              <a:t>D</a:t>
            </a:r>
            <a:r>
              <a:rPr lang="en-US" dirty="0"/>
              <a:t>P = 2</a:t>
            </a:r>
            <a:r>
              <a:rPr lang="en-US" dirty="0">
                <a:latin typeface="Symbol" pitchFamily="2" charset="2"/>
              </a:rPr>
              <a:t>s</a:t>
            </a:r>
            <a:r>
              <a:rPr lang="en-US" dirty="0"/>
              <a:t>/d, </a:t>
            </a:r>
            <a:r>
              <a:rPr lang="en-US" dirty="0" err="1">
                <a:latin typeface="Symbol" pitchFamily="2" charset="2"/>
              </a:rPr>
              <a:t>s</a:t>
            </a:r>
            <a:r>
              <a:rPr lang="en-US" baseline="-25000" dirty="0" err="1"/>
              <a:t>water</a:t>
            </a:r>
            <a:r>
              <a:rPr lang="en-US" dirty="0"/>
              <a:t> = 0.0728 N/m</a:t>
            </a:r>
          </a:p>
          <a:p>
            <a:pPr lvl="1"/>
            <a:r>
              <a:rPr lang="en-US" dirty="0"/>
              <a:t>So, a 1 nm diameter bubble has an internal pressure ~ 700 atm </a:t>
            </a:r>
          </a:p>
          <a:p>
            <a:pPr lvl="1"/>
            <a:r>
              <a:rPr lang="en-US" dirty="0"/>
              <a:t>See, for example: </a:t>
            </a:r>
            <a:r>
              <a:rPr lang="en-US" dirty="0">
                <a:hlinkClick r:id="rId3"/>
              </a:rPr>
              <a:t>https://pubs.acs.org/doi/10.1021/ja065242z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955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1F37A-FC91-59FA-32F7-8A82DC0D5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does quantum become important?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6618F-7CFF-DD2F-7F7B-EB822EA40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Distinct features of quantum mechanics:</a:t>
            </a:r>
          </a:p>
          <a:p>
            <a:pPr lvl="1"/>
            <a:r>
              <a:rPr lang="en-US" dirty="0"/>
              <a:t>Wave / particle duality,  p = (h/</a:t>
            </a:r>
            <a:r>
              <a:rPr lang="en-US" dirty="0" err="1"/>
              <a:t>i</a:t>
            </a:r>
            <a:r>
              <a:rPr lang="en-US" dirty="0"/>
              <a:t>) ▽ </a:t>
            </a:r>
          </a:p>
          <a:p>
            <a:pPr lvl="1"/>
            <a:r>
              <a:rPr lang="en-US" dirty="0"/>
              <a:t>Identical quantum particles are physically indistinguishable in an ensemble </a:t>
            </a:r>
          </a:p>
          <a:p>
            <a:pPr lvl="1"/>
            <a:r>
              <a:rPr lang="en-US" dirty="0"/>
              <a:t>Wave function symmetry corresponds to fundamental classes of quantum particles</a:t>
            </a:r>
          </a:p>
          <a:p>
            <a:pPr lvl="1"/>
            <a:r>
              <a:rPr lang="en-US" dirty="0"/>
              <a:t>Quantum eigenstate is ‘projected’ from a quantum state by a measurement  </a:t>
            </a:r>
          </a:p>
          <a:p>
            <a:endParaRPr lang="en-US" dirty="0"/>
          </a:p>
          <a:p>
            <a:r>
              <a:rPr lang="en-US" dirty="0" err="1"/>
              <a:t>deBroglie</a:t>
            </a:r>
            <a:r>
              <a:rPr lang="en-US" dirty="0"/>
              <a:t> wavelength sets the scale:  </a:t>
            </a:r>
            <a:r>
              <a:rPr lang="en-US" dirty="0" err="1">
                <a:latin typeface="Symbol" pitchFamily="2" charset="2"/>
              </a:rPr>
              <a:t>l</a:t>
            </a:r>
            <a:r>
              <a:rPr lang="en-US" baseline="-25000" dirty="0" err="1"/>
              <a:t>dB</a:t>
            </a:r>
            <a:r>
              <a:rPr lang="en-US" dirty="0"/>
              <a:t> = h / p</a:t>
            </a:r>
          </a:p>
          <a:p>
            <a:pPr lvl="1"/>
            <a:r>
              <a:rPr lang="en-US" dirty="0"/>
              <a:t>Remember superfluid helium: </a:t>
            </a:r>
            <a:r>
              <a:rPr lang="en-US" dirty="0" err="1">
                <a:latin typeface="Symbol" pitchFamily="2" charset="2"/>
              </a:rPr>
              <a:t>l</a:t>
            </a:r>
            <a:r>
              <a:rPr lang="en-US" baseline="-25000" dirty="0" err="1"/>
              <a:t>dB</a:t>
            </a:r>
            <a:r>
              <a:rPr lang="en-US" dirty="0"/>
              <a:t> ~ spacing at p = (3mkT)</a:t>
            </a:r>
            <a:r>
              <a:rPr lang="en-US" baseline="30000" dirty="0"/>
              <a:t>1/2</a:t>
            </a:r>
            <a:r>
              <a:rPr lang="en-US" dirty="0"/>
              <a:t>, T = 2.2 K</a:t>
            </a:r>
          </a:p>
          <a:p>
            <a:pPr lvl="1"/>
            <a:r>
              <a:rPr lang="en-US" dirty="0"/>
              <a:t>Matter wave coherence exists for bosons when </a:t>
            </a:r>
            <a:r>
              <a:rPr lang="en-US" dirty="0" err="1">
                <a:latin typeface="Symbol" pitchFamily="2" charset="2"/>
              </a:rPr>
              <a:t>l</a:t>
            </a:r>
            <a:r>
              <a:rPr lang="en-US" baseline="-25000" dirty="0" err="1"/>
              <a:t>dB</a:t>
            </a:r>
            <a:r>
              <a:rPr lang="en-US" dirty="0"/>
              <a:t> ~ boson spacing </a:t>
            </a:r>
          </a:p>
          <a:p>
            <a:pPr lvl="1"/>
            <a:r>
              <a:rPr lang="en-US" dirty="0"/>
              <a:t>More generally… for particles in a degenerate state… </a:t>
            </a:r>
          </a:p>
          <a:p>
            <a:pPr lvl="2"/>
            <a:r>
              <a:rPr lang="en-US" dirty="0"/>
              <a:t>Superconductivity, 2D electron gasses and the quantum Hall effect, etc.  </a:t>
            </a:r>
          </a:p>
          <a:p>
            <a:pPr lvl="2"/>
            <a:r>
              <a:rPr lang="en-US" dirty="0"/>
              <a:t>Always compare </a:t>
            </a:r>
            <a:r>
              <a:rPr lang="en-US" dirty="0" err="1">
                <a:latin typeface="Symbol" pitchFamily="2" charset="2"/>
              </a:rPr>
              <a:t>l</a:t>
            </a:r>
            <a:r>
              <a:rPr lang="en-US" baseline="-25000" dirty="0" err="1"/>
              <a:t>dB</a:t>
            </a:r>
            <a:r>
              <a:rPr lang="en-US" dirty="0"/>
              <a:t> to some other characteristic length in the system </a:t>
            </a:r>
          </a:p>
        </p:txBody>
      </p:sp>
    </p:spTree>
    <p:extLst>
      <p:ext uri="{BB962C8B-B14F-4D97-AF65-F5344CB8AC3E}">
        <p14:creationId xmlns:p14="http://schemas.microsoft.com/office/powerpoint/2010/main" val="238276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37B70-DA6B-89CC-411B-F6D6EF339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few classes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84B37-E8B1-184F-932E-D954FB66F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 10/12</a:t>
            </a:r>
            <a:r>
              <a:rPr lang="en-US" dirty="0"/>
              <a:t>, we will cover tritium (</a:t>
            </a:r>
            <a:r>
              <a:rPr lang="en-US" baseline="30000" dirty="0"/>
              <a:t>3</a:t>
            </a:r>
            <a:r>
              <a:rPr lang="en-US" dirty="0"/>
              <a:t>H) measurements, and measurements of very low energy beta particles, to complete our nuclear measurements section of this course. Meet in ESB 153. </a:t>
            </a:r>
          </a:p>
          <a:p>
            <a:r>
              <a:rPr lang="en-US" dirty="0"/>
              <a:t>On 10/17 and 10/19, we will cover the Quantum Design PPMS system, phase-lock amplification, and the quantum Hall effect. Prof. Y.S. </a:t>
            </a:r>
            <a:r>
              <a:rPr lang="en-US" dirty="0" err="1"/>
              <a:t>Eo</a:t>
            </a:r>
            <a:r>
              <a:rPr lang="en-US" dirty="0"/>
              <a:t> will guest-lecture. Meet in Science Room 118.   </a:t>
            </a:r>
          </a:p>
          <a:p>
            <a:r>
              <a:rPr lang="en-US" dirty="0"/>
              <a:t>On 10/24 and 10/26, we will meet on-line again to discuss an exciting new sub-discipline called ‘quantum nucleonics’, and nanoscale opportunities in nuclear physics and engineering. </a:t>
            </a:r>
          </a:p>
          <a:p>
            <a:r>
              <a:rPr lang="en-US" dirty="0"/>
              <a:t>On 10/31 to the end of this term we will explore quantum sensing    </a:t>
            </a:r>
          </a:p>
        </p:txBody>
      </p:sp>
    </p:spTree>
    <p:extLst>
      <p:ext uri="{BB962C8B-B14F-4D97-AF65-F5344CB8AC3E}">
        <p14:creationId xmlns:p14="http://schemas.microsoft.com/office/powerpoint/2010/main" val="910671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613</Words>
  <Application>Microsoft Macintosh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Office Theme</vt:lpstr>
      <vt:lpstr>How size matters in physics  Physics 5300-019  </vt:lpstr>
      <vt:lpstr>Review of size effects discussed so far </vt:lpstr>
      <vt:lpstr>Size effects in heat and fluid transport  </vt:lpstr>
      <vt:lpstr>Other fluid effects </vt:lpstr>
      <vt:lpstr>When does quantum become important? </vt:lpstr>
      <vt:lpstr>Next few classes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size matters in physics  Physics 5300-019  </dc:title>
  <dc:creator>Duncan, Robert</dc:creator>
  <cp:lastModifiedBy>Duncan, Robert</cp:lastModifiedBy>
  <cp:revision>3</cp:revision>
  <dcterms:created xsi:type="dcterms:W3CDTF">2023-10-09T17:36:53Z</dcterms:created>
  <dcterms:modified xsi:type="dcterms:W3CDTF">2023-10-10T15:02:48Z</dcterms:modified>
</cp:coreProperties>
</file>