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7" r:id="rId3"/>
    <p:sldId id="266" r:id="rId4"/>
    <p:sldId id="269" r:id="rId5"/>
    <p:sldId id="261" r:id="rId6"/>
    <p:sldId id="260" r:id="rId7"/>
    <p:sldId id="270" r:id="rId8"/>
    <p:sldId id="274" r:id="rId9"/>
    <p:sldId id="259" r:id="rId10"/>
    <p:sldId id="275" r:id="rId11"/>
    <p:sldId id="265" r:id="rId12"/>
    <p:sldId id="276" r:id="rId13"/>
    <p:sldId id="272" r:id="rId14"/>
    <p:sldId id="273" r:id="rId15"/>
    <p:sldId id="277" r:id="rId16"/>
    <p:sldId id="278" r:id="rId17"/>
    <p:sldId id="280"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6" d="100"/>
          <a:sy n="76" d="100"/>
        </p:scale>
        <p:origin x="200" y="3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4EAA-E897-4BBB-A92A-12F7E4A50E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7B55D9-DA36-4C0C-B20B-749E7BD18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F77C07-6CAA-439B-B0D4-C3FB6B185AB5}"/>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5" name="Footer Placeholder 4">
            <a:extLst>
              <a:ext uri="{FF2B5EF4-FFF2-40B4-BE49-F238E27FC236}">
                <a16:creationId xmlns:a16="http://schemas.microsoft.com/office/drawing/2014/main" id="{710A6035-06FA-44A5-B10E-E19DFE76C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29AA6-9D7D-476D-8D65-2B25EA4F09F1}"/>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382187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5FC7-5433-449C-803E-E966E8FB45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DD8BB4-D1BF-49C4-B296-6B5E743300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C059B-648B-44C2-8EE6-D982F7527068}"/>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5" name="Footer Placeholder 4">
            <a:extLst>
              <a:ext uri="{FF2B5EF4-FFF2-40B4-BE49-F238E27FC236}">
                <a16:creationId xmlns:a16="http://schemas.microsoft.com/office/drawing/2014/main" id="{0C6C48C1-6EFC-4642-A5BA-5F9D97A98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7AD14-8922-49DD-9F31-47CA9D590055}"/>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1708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5BC69-069B-44E6-BD26-47024216AC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5EFEA-5BFD-462D-A6E6-6E34E8B467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31C03-1BCA-4D22-B9C8-53BCAE0004A8}"/>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5" name="Footer Placeholder 4">
            <a:extLst>
              <a:ext uri="{FF2B5EF4-FFF2-40B4-BE49-F238E27FC236}">
                <a16:creationId xmlns:a16="http://schemas.microsoft.com/office/drawing/2014/main" id="{9B587F6E-9B88-4240-88A7-6A1905B47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F71DA-AD9E-4575-ACFC-36FAF5F17FAA}"/>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414524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EA87-1556-4F96-9B6A-BD78099FE2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66839C-8759-4A91-958F-2E16F911C3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B9A6B-0A43-43EC-81B4-87F51C769D55}"/>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5" name="Footer Placeholder 4">
            <a:extLst>
              <a:ext uri="{FF2B5EF4-FFF2-40B4-BE49-F238E27FC236}">
                <a16:creationId xmlns:a16="http://schemas.microsoft.com/office/drawing/2014/main" id="{7E6AC269-7E6F-4321-B84A-D50D50C66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CF154-0407-4385-B051-46B52DC8B423}"/>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424943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B8D8-7474-475E-9CBF-B636DE8B6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AF3AD-9EC2-442A-B8A9-384508B3E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AE5B5D-0D60-4222-A5F6-1F20EFD99637}"/>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5" name="Footer Placeholder 4">
            <a:extLst>
              <a:ext uri="{FF2B5EF4-FFF2-40B4-BE49-F238E27FC236}">
                <a16:creationId xmlns:a16="http://schemas.microsoft.com/office/drawing/2014/main" id="{01AE2166-1985-4D42-8E46-0239348FC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40D5C-324C-4A30-9E46-882FCD2D727B}"/>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278082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5D61-1BDC-4740-B8CA-C47D4E2A8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B4384-DB29-4FC1-B457-653300635C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287B8-9415-43B3-89E8-3EC2F5D611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165D8-88EB-44F0-9BE6-F0EA78A9515F}"/>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6" name="Footer Placeholder 5">
            <a:extLst>
              <a:ext uri="{FF2B5EF4-FFF2-40B4-BE49-F238E27FC236}">
                <a16:creationId xmlns:a16="http://schemas.microsoft.com/office/drawing/2014/main" id="{48F0F97B-86BA-4D46-9730-3464E991B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EF765-F78F-4AD4-B16E-F86EDFD9214C}"/>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231857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51D1-6BF0-4CE7-8868-6779A99D10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AEDEF0-3ED8-4076-A944-38028B5BB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613DFC-6A32-460C-8CD3-9EE36D0E1E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2942F-6F8D-4087-BA4E-364BA06F5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A079D-0E42-49EE-B8AC-A5CE28D138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A1F24-44CE-45C3-8CF1-A3A6F8AF2259}"/>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8" name="Footer Placeholder 7">
            <a:extLst>
              <a:ext uri="{FF2B5EF4-FFF2-40B4-BE49-F238E27FC236}">
                <a16:creationId xmlns:a16="http://schemas.microsoft.com/office/drawing/2014/main" id="{1C5D739D-5C3A-4D8F-802A-D20D241A2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F0FC5D-8DD4-4499-827B-6314AB96D45B}"/>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44797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C251-D0F5-4587-99F3-DADD76782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336D90-F1F6-4129-ADDD-BC422AAC56EF}"/>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4" name="Footer Placeholder 3">
            <a:extLst>
              <a:ext uri="{FF2B5EF4-FFF2-40B4-BE49-F238E27FC236}">
                <a16:creationId xmlns:a16="http://schemas.microsoft.com/office/drawing/2014/main" id="{7806BF1D-A190-477D-BAF7-0ADA6B3C2F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C8F33-212D-4DEF-9441-B152539DB563}"/>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17082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D540D-567B-47BD-B8E8-15532122550D}"/>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3" name="Footer Placeholder 2">
            <a:extLst>
              <a:ext uri="{FF2B5EF4-FFF2-40B4-BE49-F238E27FC236}">
                <a16:creationId xmlns:a16="http://schemas.microsoft.com/office/drawing/2014/main" id="{642074AE-E4DE-44FA-9F50-BF706084F9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1792A8-A7AC-43F8-AB42-2837038962B6}"/>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332865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B81C-BEC1-4D8B-835F-A6D2E49A6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DBB353-D2BA-4BBB-B1AB-0F883BFEC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3032D2-CB9C-49C8-9F8E-9999D3805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FC251-759A-42B2-8969-5DA25BD44142}"/>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6" name="Footer Placeholder 5">
            <a:extLst>
              <a:ext uri="{FF2B5EF4-FFF2-40B4-BE49-F238E27FC236}">
                <a16:creationId xmlns:a16="http://schemas.microsoft.com/office/drawing/2014/main" id="{5B8340FB-9793-464F-AD6E-51282335C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268D3-901D-45D8-A3BA-719BAA5C6328}"/>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227680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A3A7-9BCF-4D01-9B73-F4DCFB460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93B1D5-D1A3-4A94-A05D-E0C7748AB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84AFA2-C18E-400C-B504-4683EE732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5EBB46-AEB9-418B-9889-E232148BC855}"/>
              </a:ext>
            </a:extLst>
          </p:cNvPr>
          <p:cNvSpPr>
            <a:spLocks noGrp="1"/>
          </p:cNvSpPr>
          <p:nvPr>
            <p:ph type="dt" sz="half" idx="10"/>
          </p:nvPr>
        </p:nvSpPr>
        <p:spPr/>
        <p:txBody>
          <a:bodyPr/>
          <a:lstStyle/>
          <a:p>
            <a:fld id="{772584A2-7877-4BD0-B44C-8F274BF953D6}" type="datetimeFigureOut">
              <a:rPr lang="en-US" smtClean="0"/>
              <a:pPr/>
              <a:t>10/29/22</a:t>
            </a:fld>
            <a:endParaRPr lang="en-US"/>
          </a:p>
        </p:txBody>
      </p:sp>
      <p:sp>
        <p:nvSpPr>
          <p:cNvPr id="6" name="Footer Placeholder 5">
            <a:extLst>
              <a:ext uri="{FF2B5EF4-FFF2-40B4-BE49-F238E27FC236}">
                <a16:creationId xmlns:a16="http://schemas.microsoft.com/office/drawing/2014/main" id="{C159B01A-0EC6-4F9D-B432-57B2B0F59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E5AEC-C4E5-45C8-A5E5-B2319C27677A}"/>
              </a:ext>
            </a:extLst>
          </p:cNvPr>
          <p:cNvSpPr>
            <a:spLocks noGrp="1"/>
          </p:cNvSpPr>
          <p:nvPr>
            <p:ph type="sldNum" sz="quarter" idx="12"/>
          </p:nvPr>
        </p:nvSpPr>
        <p:spPr/>
        <p:txBody>
          <a:bodyPr/>
          <a:lstStyle/>
          <a:p>
            <a:fld id="{09A87023-A59E-4453-80DD-44F00B59EEA8}" type="slidenum">
              <a:rPr lang="en-US" smtClean="0"/>
              <a:pPr/>
              <a:t>‹#›</a:t>
            </a:fld>
            <a:endParaRPr lang="en-US"/>
          </a:p>
        </p:txBody>
      </p:sp>
    </p:spTree>
    <p:extLst>
      <p:ext uri="{BB962C8B-B14F-4D97-AF65-F5344CB8AC3E}">
        <p14:creationId xmlns:p14="http://schemas.microsoft.com/office/powerpoint/2010/main" val="213214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D5072-3063-4CB8-BE86-AE2C0D077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C941D0-2849-4744-A1B2-C9CF16DC9D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D60CB-F8D1-4F58-AE8F-F1370DF4C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584A2-7877-4BD0-B44C-8F274BF953D6}" type="datetimeFigureOut">
              <a:rPr lang="en-US" smtClean="0"/>
              <a:pPr/>
              <a:t>10/29/22</a:t>
            </a:fld>
            <a:endParaRPr lang="en-US"/>
          </a:p>
        </p:txBody>
      </p:sp>
      <p:sp>
        <p:nvSpPr>
          <p:cNvPr id="5" name="Footer Placeholder 4">
            <a:extLst>
              <a:ext uri="{FF2B5EF4-FFF2-40B4-BE49-F238E27FC236}">
                <a16:creationId xmlns:a16="http://schemas.microsoft.com/office/drawing/2014/main" id="{6F57E56F-9E5F-4B7E-9B7A-53C1D12CD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301A34-012B-4AD9-AA1B-40CF2F612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87023-A59E-4453-80DD-44F00B59EEA8}" type="slidenum">
              <a:rPr lang="en-US" smtClean="0"/>
              <a:pPr/>
              <a:t>‹#›</a:t>
            </a:fld>
            <a:endParaRPr lang="en-US"/>
          </a:p>
        </p:txBody>
      </p:sp>
    </p:spTree>
    <p:extLst>
      <p:ext uri="{BB962C8B-B14F-4D97-AF65-F5344CB8AC3E}">
        <p14:creationId xmlns:p14="http://schemas.microsoft.com/office/powerpoint/2010/main" val="386426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hamber and Inlens">
            <a:extLst>
              <a:ext uri="{FF2B5EF4-FFF2-40B4-BE49-F238E27FC236}">
                <a16:creationId xmlns:a16="http://schemas.microsoft.com/office/drawing/2014/main" id="{7BE881C7-CAAB-4095-B5F6-6CDC552EB514}"/>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842176" y="0"/>
            <a:ext cx="4771433" cy="5943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1ACB85-ECD1-4BC3-8782-2C951D2F0F84}"/>
              </a:ext>
            </a:extLst>
          </p:cNvPr>
          <p:cNvSpPr/>
          <p:nvPr/>
        </p:nvSpPr>
        <p:spPr>
          <a:xfrm rot="2160000">
            <a:off x="2232292" y="3008263"/>
            <a:ext cx="2114025" cy="181437"/>
          </a:xfrm>
          <a:prstGeom prst="rect">
            <a:avLst/>
          </a:prstGeom>
          <a:scene3d>
            <a:camera prst="perspectiveRelaxedModerately"/>
            <a:lightRig rig="threePt" dir="t"/>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5588E2-8FA9-46CA-8814-3C2DB2F00E0F}"/>
              </a:ext>
            </a:extLst>
          </p:cNvPr>
          <p:cNvSpPr txBox="1"/>
          <p:nvPr/>
        </p:nvSpPr>
        <p:spPr>
          <a:xfrm>
            <a:off x="1339704" y="2159705"/>
            <a:ext cx="1175194" cy="369332"/>
          </a:xfrm>
          <a:prstGeom prst="rect">
            <a:avLst/>
          </a:prstGeom>
          <a:noFill/>
        </p:spPr>
        <p:txBody>
          <a:bodyPr wrap="none" rtlCol="0">
            <a:spAutoFit/>
          </a:bodyPr>
          <a:lstStyle/>
          <a:p>
            <a:r>
              <a:rPr lang="en-US" dirty="0"/>
              <a:t>FIB system</a:t>
            </a:r>
          </a:p>
        </p:txBody>
      </p:sp>
      <p:sp>
        <p:nvSpPr>
          <p:cNvPr id="4" name="Rectangle 3">
            <a:extLst>
              <a:ext uri="{FF2B5EF4-FFF2-40B4-BE49-F238E27FC236}">
                <a16:creationId xmlns:a16="http://schemas.microsoft.com/office/drawing/2014/main" id="{B2E1F2B6-3F33-4897-B5FC-10F9C3A6E0A5}"/>
              </a:ext>
            </a:extLst>
          </p:cNvPr>
          <p:cNvSpPr/>
          <p:nvPr/>
        </p:nvSpPr>
        <p:spPr>
          <a:xfrm>
            <a:off x="2412493" y="5645020"/>
            <a:ext cx="1963564" cy="205273"/>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1D7D83-2AFC-44CD-A5BF-4B1ED3B10172}"/>
              </a:ext>
            </a:extLst>
          </p:cNvPr>
          <p:cNvSpPr txBox="1"/>
          <p:nvPr/>
        </p:nvSpPr>
        <p:spPr>
          <a:xfrm>
            <a:off x="452987" y="5562990"/>
            <a:ext cx="2061911" cy="369332"/>
          </a:xfrm>
          <a:prstGeom prst="rect">
            <a:avLst/>
          </a:prstGeom>
          <a:noFill/>
        </p:spPr>
        <p:txBody>
          <a:bodyPr wrap="none" rtlCol="0">
            <a:spAutoFit/>
          </a:bodyPr>
          <a:lstStyle/>
          <a:p>
            <a:r>
              <a:rPr lang="en-US" dirty="0"/>
              <a:t>Oxford EBSD system</a:t>
            </a:r>
          </a:p>
        </p:txBody>
      </p:sp>
      <p:sp>
        <p:nvSpPr>
          <p:cNvPr id="9" name="Rectangle 8">
            <a:extLst>
              <a:ext uri="{FF2B5EF4-FFF2-40B4-BE49-F238E27FC236}">
                <a16:creationId xmlns:a16="http://schemas.microsoft.com/office/drawing/2014/main" id="{D0F21228-DFB3-4AB7-BC27-94294F4A34B8}"/>
              </a:ext>
            </a:extLst>
          </p:cNvPr>
          <p:cNvSpPr/>
          <p:nvPr/>
        </p:nvSpPr>
        <p:spPr>
          <a:xfrm rot="1500000">
            <a:off x="2232291" y="4207636"/>
            <a:ext cx="2114025" cy="181437"/>
          </a:xfrm>
          <a:prstGeom prst="rect">
            <a:avLst/>
          </a:prstGeom>
          <a:scene3d>
            <a:camera prst="perspectiveRelaxedModerately"/>
            <a:lightRig rig="threePt" dir="t"/>
          </a:scene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F0A7ADC-2E4E-44F9-9796-68998280502E}"/>
              </a:ext>
            </a:extLst>
          </p:cNvPr>
          <p:cNvSpPr txBox="1"/>
          <p:nvPr/>
        </p:nvSpPr>
        <p:spPr>
          <a:xfrm>
            <a:off x="597223" y="3584756"/>
            <a:ext cx="1247329" cy="369332"/>
          </a:xfrm>
          <a:prstGeom prst="rect">
            <a:avLst/>
          </a:prstGeom>
          <a:noFill/>
        </p:spPr>
        <p:txBody>
          <a:bodyPr wrap="none" rtlCol="0">
            <a:spAutoFit/>
          </a:bodyPr>
          <a:lstStyle/>
          <a:p>
            <a:r>
              <a:rPr lang="en-US" dirty="0"/>
              <a:t>EDS system</a:t>
            </a:r>
          </a:p>
        </p:txBody>
      </p:sp>
      <p:sp>
        <p:nvSpPr>
          <p:cNvPr id="5" name="Rectangle 4">
            <a:extLst>
              <a:ext uri="{FF2B5EF4-FFF2-40B4-BE49-F238E27FC236}">
                <a16:creationId xmlns:a16="http://schemas.microsoft.com/office/drawing/2014/main" id="{94275FFE-203A-4045-8428-99421420C289}"/>
              </a:ext>
            </a:extLst>
          </p:cNvPr>
          <p:cNvSpPr/>
          <p:nvPr/>
        </p:nvSpPr>
        <p:spPr>
          <a:xfrm>
            <a:off x="7697755" y="5144086"/>
            <a:ext cx="1306286" cy="8378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Sample Loading</a:t>
            </a:r>
          </a:p>
        </p:txBody>
      </p:sp>
      <p:sp>
        <p:nvSpPr>
          <p:cNvPr id="11" name="Rectangle 10">
            <a:extLst>
              <a:ext uri="{FF2B5EF4-FFF2-40B4-BE49-F238E27FC236}">
                <a16:creationId xmlns:a16="http://schemas.microsoft.com/office/drawing/2014/main" id="{79F4F3DF-F00D-431D-A573-4C712A2ACCA5}"/>
              </a:ext>
            </a:extLst>
          </p:cNvPr>
          <p:cNvSpPr/>
          <p:nvPr/>
        </p:nvSpPr>
        <p:spPr>
          <a:xfrm>
            <a:off x="5075853" y="6251510"/>
            <a:ext cx="1020147" cy="3732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STEM detector</a:t>
            </a:r>
          </a:p>
        </p:txBody>
      </p:sp>
      <p:cxnSp>
        <p:nvCxnSpPr>
          <p:cNvPr id="13" name="Straight Arrow Connector 12">
            <a:extLst>
              <a:ext uri="{FF2B5EF4-FFF2-40B4-BE49-F238E27FC236}">
                <a16:creationId xmlns:a16="http://schemas.microsoft.com/office/drawing/2014/main" id="{8C7362FC-B31A-4AD9-B4CF-CD5F839FEC1D}"/>
              </a:ext>
            </a:extLst>
          </p:cNvPr>
          <p:cNvCxnSpPr/>
          <p:nvPr/>
        </p:nvCxnSpPr>
        <p:spPr>
          <a:xfrm flipH="1" flipV="1">
            <a:off x="6447453" y="6102220"/>
            <a:ext cx="1026367" cy="345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983EFF0-4495-4EFA-9161-AD73F147BE68}"/>
              </a:ext>
            </a:extLst>
          </p:cNvPr>
          <p:cNvSpPr txBox="1"/>
          <p:nvPr/>
        </p:nvSpPr>
        <p:spPr>
          <a:xfrm>
            <a:off x="7837714" y="6251510"/>
            <a:ext cx="2069797" cy="923330"/>
          </a:xfrm>
          <a:prstGeom prst="rect">
            <a:avLst/>
          </a:prstGeom>
          <a:noFill/>
        </p:spPr>
        <p:txBody>
          <a:bodyPr wrap="none" rtlCol="0">
            <a:spAutoFit/>
          </a:bodyPr>
          <a:lstStyle/>
          <a:p>
            <a:r>
              <a:rPr lang="en-US" dirty="0"/>
              <a:t>Stage Rotation 360</a:t>
            </a:r>
            <a:r>
              <a:rPr lang="en-US" baseline="30000" dirty="0"/>
              <a:t> o</a:t>
            </a:r>
          </a:p>
          <a:p>
            <a:r>
              <a:rPr lang="en-US" dirty="0"/>
              <a:t>Tilt: 70 </a:t>
            </a:r>
            <a:r>
              <a:rPr lang="en-US" baseline="30000" dirty="0"/>
              <a:t>o</a:t>
            </a:r>
          </a:p>
          <a:p>
            <a:endParaRPr lang="en-US" dirty="0"/>
          </a:p>
        </p:txBody>
      </p:sp>
      <p:sp>
        <p:nvSpPr>
          <p:cNvPr id="15" name="Rectangle 14">
            <a:extLst>
              <a:ext uri="{FF2B5EF4-FFF2-40B4-BE49-F238E27FC236}">
                <a16:creationId xmlns:a16="http://schemas.microsoft.com/office/drawing/2014/main" id="{B0617D92-C35B-4C31-8389-97E4C4DD67DE}"/>
              </a:ext>
            </a:extLst>
          </p:cNvPr>
          <p:cNvSpPr/>
          <p:nvPr/>
        </p:nvSpPr>
        <p:spPr>
          <a:xfrm>
            <a:off x="5870222" y="5562990"/>
            <a:ext cx="327378" cy="8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0874D04-57E8-4C01-AEE6-83B533F1AFF2}"/>
              </a:ext>
            </a:extLst>
          </p:cNvPr>
          <p:cNvSpPr txBox="1"/>
          <p:nvPr/>
        </p:nvSpPr>
        <p:spPr>
          <a:xfrm>
            <a:off x="6323132" y="5450116"/>
            <a:ext cx="1028038" cy="307777"/>
          </a:xfrm>
          <a:prstGeom prst="rect">
            <a:avLst/>
          </a:prstGeom>
          <a:noFill/>
        </p:spPr>
        <p:txBody>
          <a:bodyPr wrap="none" rtlCol="0">
            <a:spAutoFit/>
          </a:bodyPr>
          <a:lstStyle/>
          <a:p>
            <a:r>
              <a:rPr lang="en-US" sz="1400" dirty="0"/>
              <a:t>BS detector</a:t>
            </a:r>
          </a:p>
        </p:txBody>
      </p:sp>
      <p:sp>
        <p:nvSpPr>
          <p:cNvPr id="17" name="TextBox 16">
            <a:extLst>
              <a:ext uri="{FF2B5EF4-FFF2-40B4-BE49-F238E27FC236}">
                <a16:creationId xmlns:a16="http://schemas.microsoft.com/office/drawing/2014/main" id="{77FD16BF-CF4F-4F11-A915-030839618D57}"/>
              </a:ext>
            </a:extLst>
          </p:cNvPr>
          <p:cNvSpPr txBox="1"/>
          <p:nvPr/>
        </p:nvSpPr>
        <p:spPr>
          <a:xfrm>
            <a:off x="7697755" y="5225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2562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B98865-A178-4A9A-89AA-E9F7899291A5}"/>
              </a:ext>
            </a:extLst>
          </p:cNvPr>
          <p:cNvSpPr txBox="1"/>
          <p:nvPr/>
        </p:nvSpPr>
        <p:spPr>
          <a:xfrm>
            <a:off x="1101013" y="195942"/>
            <a:ext cx="10291665" cy="646331"/>
          </a:xfrm>
          <a:prstGeom prst="rect">
            <a:avLst/>
          </a:prstGeom>
          <a:noFill/>
        </p:spPr>
        <p:txBody>
          <a:bodyPr wrap="square" rtlCol="0">
            <a:spAutoFit/>
          </a:bodyPr>
          <a:lstStyle/>
          <a:p>
            <a:r>
              <a:rPr lang="en-US" dirty="0"/>
              <a:t>In our experiments, back scatter detector is often used for collecting phase contrast image, mainly for statistical analysis of the grain size.</a:t>
            </a:r>
          </a:p>
        </p:txBody>
      </p:sp>
      <p:pic>
        <p:nvPicPr>
          <p:cNvPr id="3" name="Picture Placeholder 5" descr="369.4nmperpixel_test v2.tif @ 33.3% (Gray/8#)">
            <a:extLst>
              <a:ext uri="{FF2B5EF4-FFF2-40B4-BE49-F238E27FC236}">
                <a16:creationId xmlns:a16="http://schemas.microsoft.com/office/drawing/2014/main" id="{45C61120-A12F-4738-869E-012F5AA6812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308923" y="1289630"/>
            <a:ext cx="5285699" cy="3864856"/>
          </a:xfrm>
          <a:prstGeom prst="rect">
            <a:avLst/>
          </a:prstGeom>
        </p:spPr>
      </p:pic>
      <p:pic>
        <p:nvPicPr>
          <p:cNvPr id="4" name="Picture 3">
            <a:extLst>
              <a:ext uri="{FF2B5EF4-FFF2-40B4-BE49-F238E27FC236}">
                <a16:creationId xmlns:a16="http://schemas.microsoft.com/office/drawing/2014/main" id="{6E877C0B-C749-4518-A097-9A526561EBF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98055" y="1289630"/>
            <a:ext cx="5822293" cy="3864856"/>
          </a:xfrm>
          <a:prstGeom prst="rect">
            <a:avLst/>
          </a:prstGeom>
        </p:spPr>
      </p:pic>
      <p:sp>
        <p:nvSpPr>
          <p:cNvPr id="5" name="TextBox 4">
            <a:extLst>
              <a:ext uri="{FF2B5EF4-FFF2-40B4-BE49-F238E27FC236}">
                <a16:creationId xmlns:a16="http://schemas.microsoft.com/office/drawing/2014/main" id="{5FACD45B-707B-4636-8D75-7C540987241A}"/>
              </a:ext>
            </a:extLst>
          </p:cNvPr>
          <p:cNvSpPr txBox="1"/>
          <p:nvPr/>
        </p:nvSpPr>
        <p:spPr>
          <a:xfrm>
            <a:off x="1625600" y="5601843"/>
            <a:ext cx="5953938" cy="369332"/>
          </a:xfrm>
          <a:prstGeom prst="rect">
            <a:avLst/>
          </a:prstGeom>
          <a:noFill/>
        </p:spPr>
        <p:txBody>
          <a:bodyPr wrap="none" rtlCol="0">
            <a:spAutoFit/>
          </a:bodyPr>
          <a:lstStyle/>
          <a:p>
            <a:r>
              <a:rPr lang="en-US" dirty="0"/>
              <a:t>BSD images of 1cm * 1cm foil sample after annealing at 900 C</a:t>
            </a:r>
          </a:p>
        </p:txBody>
      </p:sp>
    </p:spTree>
    <p:extLst>
      <p:ext uri="{BB962C8B-B14F-4D97-AF65-F5344CB8AC3E}">
        <p14:creationId xmlns:p14="http://schemas.microsoft.com/office/powerpoint/2010/main" val="255445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eds sem oxford">
            <a:extLst>
              <a:ext uri="{FF2B5EF4-FFF2-40B4-BE49-F238E27FC236}">
                <a16:creationId xmlns:a16="http://schemas.microsoft.com/office/drawing/2014/main" id="{0BC9047B-3848-4DEB-A97F-4BF9BB85E406}"/>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276838"/>
            <a:ext cx="4335632" cy="16276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52C1BDF-21FD-4538-BB09-E71E05A47F82}"/>
              </a:ext>
            </a:extLst>
          </p:cNvPr>
          <p:cNvSpPr/>
          <p:nvPr/>
        </p:nvSpPr>
        <p:spPr>
          <a:xfrm>
            <a:off x="7455159" y="0"/>
            <a:ext cx="4266033" cy="2585323"/>
          </a:xfrm>
          <a:prstGeom prst="rect">
            <a:avLst/>
          </a:prstGeom>
        </p:spPr>
        <p:txBody>
          <a:bodyPr wrap="square">
            <a:spAutoFit/>
          </a:bodyPr>
          <a:lstStyle/>
          <a:p>
            <a:r>
              <a:rPr lang="en-US" b="1" i="0" dirty="0">
                <a:effectLst/>
                <a:latin typeface="Arial" panose="020B0604020202020204" pitchFamily="34" charset="0"/>
              </a:rPr>
              <a:t>Energy Dispersive Spectroscopy (EDS) Analysis provides elemental and chemical analysis of a sample inside the SEM, TEM or FIB. Oxford Instruments provides </a:t>
            </a:r>
            <a:r>
              <a:rPr lang="en-US" b="1" i="0" dirty="0" err="1">
                <a:effectLst/>
                <a:latin typeface="Arial" panose="020B0604020202020204" pitchFamily="34" charset="0"/>
              </a:rPr>
              <a:t>AZtec</a:t>
            </a:r>
            <a:r>
              <a:rPr lang="en-US" b="1" i="0" dirty="0">
                <a:effectLst/>
                <a:latin typeface="Arial" panose="020B0604020202020204" pitchFamily="34" charset="0"/>
              </a:rPr>
              <a:t>, a new and revolutionary materials </a:t>
            </a:r>
            <a:r>
              <a:rPr lang="en-US" b="1" i="0" dirty="0" err="1">
                <a:effectLst/>
                <a:latin typeface="Arial" panose="020B0604020202020204" pitchFamily="34" charset="0"/>
              </a:rPr>
              <a:t>characterisation</a:t>
            </a:r>
            <a:r>
              <a:rPr lang="en-US" b="1" i="0" dirty="0">
                <a:effectLst/>
                <a:latin typeface="Arial" panose="020B0604020202020204" pitchFamily="34" charset="0"/>
              </a:rPr>
              <a:t> system that  gathers accurate data at the micro- and nanoscales.</a:t>
            </a:r>
            <a:endParaRPr lang="en-US" dirty="0"/>
          </a:p>
        </p:txBody>
      </p:sp>
      <p:pic>
        <p:nvPicPr>
          <p:cNvPr id="6" name="Picture 5">
            <a:extLst>
              <a:ext uri="{FF2B5EF4-FFF2-40B4-BE49-F238E27FC236}">
                <a16:creationId xmlns:a16="http://schemas.microsoft.com/office/drawing/2014/main" id="{305DD3B8-4F7E-40EC-BD7F-73EF884F7BA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4490" b="23809"/>
          <a:stretch/>
        </p:blipFill>
        <p:spPr>
          <a:xfrm>
            <a:off x="-19828" y="1940767"/>
            <a:ext cx="12180173" cy="4917233"/>
          </a:xfrm>
          <a:prstGeom prst="rect">
            <a:avLst/>
          </a:prstGeom>
        </p:spPr>
      </p:pic>
      <p:pic>
        <p:nvPicPr>
          <p:cNvPr id="7" name="Picture 4" descr="https://sites.ualberta.ca/~ccwj/teaching/microscopy/Figs/PNG/electronemission.png">
            <a:extLst>
              <a:ext uri="{FF2B5EF4-FFF2-40B4-BE49-F238E27FC236}">
                <a16:creationId xmlns:a16="http://schemas.microsoft.com/office/drawing/2014/main" id="{4AB1A00D-9A93-4C8D-917A-772F362A1F6B}"/>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935278" y="276838"/>
            <a:ext cx="2080728" cy="2401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3F02E1-CF6D-4BC9-BD24-8E972046B5A3}"/>
              </a:ext>
            </a:extLst>
          </p:cNvPr>
          <p:cNvSpPr txBox="1"/>
          <p:nvPr/>
        </p:nvSpPr>
        <p:spPr>
          <a:xfrm>
            <a:off x="5001416" y="0"/>
            <a:ext cx="2014590" cy="523220"/>
          </a:xfrm>
          <a:prstGeom prst="rect">
            <a:avLst/>
          </a:prstGeom>
          <a:noFill/>
        </p:spPr>
        <p:txBody>
          <a:bodyPr wrap="none" rtlCol="0">
            <a:spAutoFit/>
          </a:bodyPr>
          <a:lstStyle/>
          <a:p>
            <a:r>
              <a:rPr lang="en-US" sz="2800" b="1" dirty="0"/>
              <a:t>EDS analysis</a:t>
            </a:r>
          </a:p>
        </p:txBody>
      </p:sp>
    </p:spTree>
    <p:extLst>
      <p:ext uri="{BB962C8B-B14F-4D97-AF65-F5344CB8AC3E}">
        <p14:creationId xmlns:p14="http://schemas.microsoft.com/office/powerpoint/2010/main" val="93761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41E039-9B6A-465D-B7C5-38882388B2F7}"/>
              </a:ext>
            </a:extLst>
          </p:cNvPr>
          <p:cNvSpPr txBox="1"/>
          <p:nvPr/>
        </p:nvSpPr>
        <p:spPr>
          <a:xfrm>
            <a:off x="83976" y="326571"/>
            <a:ext cx="11805411" cy="369332"/>
          </a:xfrm>
          <a:prstGeom prst="rect">
            <a:avLst/>
          </a:prstGeom>
          <a:noFill/>
        </p:spPr>
        <p:txBody>
          <a:bodyPr wrap="none" rtlCol="0">
            <a:spAutoFit/>
          </a:bodyPr>
          <a:lstStyle/>
          <a:p>
            <a:r>
              <a:rPr lang="en-US" dirty="0"/>
              <a:t>In our experiments, EDS system is often used to map the elements,  showing the spatial distribution of elements in a sample</a:t>
            </a:r>
          </a:p>
        </p:txBody>
      </p:sp>
      <p:pic>
        <p:nvPicPr>
          <p:cNvPr id="3" name="Picture 2">
            <a:extLst>
              <a:ext uri="{FF2B5EF4-FFF2-40B4-BE49-F238E27FC236}">
                <a16:creationId xmlns:a16="http://schemas.microsoft.com/office/drawing/2014/main" id="{1A858048-A821-4A83-924F-113515392B9A}"/>
              </a:ext>
            </a:extLst>
          </p:cNvPr>
          <p:cNvPicPr/>
          <p:nvPr/>
        </p:nvPicPr>
        <p:blipFill>
          <a:blip r:embed="rId2" cstate="screen"/>
          <a:srcRect/>
          <a:stretch>
            <a:fillRect/>
          </a:stretch>
        </p:blipFill>
        <p:spPr bwMode="auto">
          <a:xfrm>
            <a:off x="154206" y="853581"/>
            <a:ext cx="6246594" cy="4361886"/>
          </a:xfrm>
          <a:prstGeom prst="rect">
            <a:avLst/>
          </a:prstGeom>
          <a:noFill/>
          <a:ln w="9525">
            <a:noFill/>
            <a:miter lim="800000"/>
            <a:headEnd/>
            <a:tailEnd/>
          </a:ln>
        </p:spPr>
      </p:pic>
      <p:sp>
        <p:nvSpPr>
          <p:cNvPr id="4" name="TextBox 3">
            <a:extLst>
              <a:ext uri="{FF2B5EF4-FFF2-40B4-BE49-F238E27FC236}">
                <a16:creationId xmlns:a16="http://schemas.microsoft.com/office/drawing/2014/main" id="{3EF6411B-A784-4E59-A52F-D0CDDF576EA9}"/>
              </a:ext>
            </a:extLst>
          </p:cNvPr>
          <p:cNvSpPr txBox="1"/>
          <p:nvPr/>
        </p:nvSpPr>
        <p:spPr>
          <a:xfrm>
            <a:off x="711200" y="5655733"/>
            <a:ext cx="5284908" cy="369332"/>
          </a:xfrm>
          <a:prstGeom prst="rect">
            <a:avLst/>
          </a:prstGeom>
          <a:noFill/>
        </p:spPr>
        <p:txBody>
          <a:bodyPr wrap="none" rtlCol="0">
            <a:spAutoFit/>
          </a:bodyPr>
          <a:lstStyle/>
          <a:p>
            <a:r>
              <a:rPr lang="en-US" dirty="0"/>
              <a:t>EDS mapping of the volcano feature of C100A sample. </a:t>
            </a:r>
          </a:p>
        </p:txBody>
      </p:sp>
    </p:spTree>
    <p:extLst>
      <p:ext uri="{BB962C8B-B14F-4D97-AF65-F5344CB8AC3E}">
        <p14:creationId xmlns:p14="http://schemas.microsoft.com/office/powerpoint/2010/main" val="34699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FIB zeiss">
            <a:extLst>
              <a:ext uri="{FF2B5EF4-FFF2-40B4-BE49-F238E27FC236}">
                <a16:creationId xmlns:a16="http://schemas.microsoft.com/office/drawing/2014/main" id="{15AFCFE9-43D3-444B-B9CD-DE17C809FA1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26326" y="1331878"/>
            <a:ext cx="8135527" cy="51928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80584E3-068B-4EAA-8F80-94D32DC8EEAC}"/>
              </a:ext>
            </a:extLst>
          </p:cNvPr>
          <p:cNvSpPr/>
          <p:nvPr/>
        </p:nvSpPr>
        <p:spPr>
          <a:xfrm>
            <a:off x="7600879" y="1666166"/>
            <a:ext cx="4323644" cy="4524315"/>
          </a:xfrm>
          <a:prstGeom prst="rect">
            <a:avLst/>
          </a:prstGeom>
        </p:spPr>
        <p:txBody>
          <a:bodyPr wrap="square">
            <a:spAutoFit/>
          </a:bodyPr>
          <a:lstStyle/>
          <a:p>
            <a:pPr>
              <a:buFont typeface="Arial" panose="020B0604020202020204" pitchFamily="34" charset="0"/>
              <a:buChar char="•"/>
            </a:pPr>
            <a:r>
              <a:rPr lang="en-US" b="0" i="0" dirty="0">
                <a:solidFill>
                  <a:srgbClr val="4D4F53"/>
                </a:solidFill>
                <a:effectLst/>
                <a:latin typeface="inherit"/>
              </a:rPr>
              <a:t>Access five orders of magnitude in beam current, from 1 </a:t>
            </a:r>
            <a:r>
              <a:rPr lang="en-US" b="0" i="0" dirty="0" err="1">
                <a:solidFill>
                  <a:srgbClr val="4D4F53"/>
                </a:solidFill>
                <a:effectLst/>
                <a:latin typeface="inherit"/>
              </a:rPr>
              <a:t>pA</a:t>
            </a:r>
            <a:r>
              <a:rPr lang="en-US" b="0" i="0" dirty="0">
                <a:solidFill>
                  <a:srgbClr val="4D4F53"/>
                </a:solidFill>
                <a:effectLst/>
                <a:latin typeface="inherit"/>
              </a:rPr>
              <a:t> up to 100 </a:t>
            </a:r>
            <a:r>
              <a:rPr lang="en-US" b="0" i="0" dirty="0" err="1">
                <a:solidFill>
                  <a:srgbClr val="4D4F53"/>
                </a:solidFill>
                <a:effectLst/>
                <a:latin typeface="inherit"/>
              </a:rPr>
              <a:t>nA</a:t>
            </a:r>
            <a:endParaRPr lang="en-US" b="0" i="0" dirty="0">
              <a:solidFill>
                <a:srgbClr val="4D4F53"/>
              </a:solidFill>
              <a:effectLst/>
              <a:latin typeface="inherit"/>
            </a:endParaRPr>
          </a:p>
          <a:p>
            <a:pPr>
              <a:buFont typeface="Arial" panose="020B0604020202020204" pitchFamily="34" charset="0"/>
              <a:buChar char="•"/>
            </a:pPr>
            <a:r>
              <a:rPr lang="en-US" b="0" i="0" dirty="0">
                <a:solidFill>
                  <a:srgbClr val="4D4F53"/>
                </a:solidFill>
                <a:effectLst/>
                <a:latin typeface="inherit"/>
              </a:rPr>
              <a:t>Get precise and reproducible results with maximum stability during acquisition</a:t>
            </a:r>
          </a:p>
          <a:p>
            <a:pPr>
              <a:buFont typeface="Arial" panose="020B0604020202020204" pitchFamily="34" charset="0"/>
              <a:buChar char="•"/>
            </a:pPr>
            <a:r>
              <a:rPr lang="en-US" b="0" i="0" dirty="0">
                <a:solidFill>
                  <a:srgbClr val="4D4F53"/>
                </a:solidFill>
                <a:effectLst/>
                <a:latin typeface="inherit"/>
              </a:rPr>
              <a:t>Benefit from fast and precise material removal or milling thanks to the larger beam currents of up to 100 </a:t>
            </a:r>
            <a:r>
              <a:rPr lang="en-US" b="0" i="0" dirty="0" err="1">
                <a:solidFill>
                  <a:srgbClr val="4D4F53"/>
                </a:solidFill>
                <a:effectLst/>
                <a:latin typeface="inherit"/>
              </a:rPr>
              <a:t>nA</a:t>
            </a:r>
            <a:endParaRPr lang="en-US" b="0" i="0" dirty="0">
              <a:solidFill>
                <a:srgbClr val="4D4F53"/>
              </a:solidFill>
              <a:effectLst/>
              <a:latin typeface="inherit"/>
            </a:endParaRPr>
          </a:p>
          <a:p>
            <a:pPr>
              <a:buFont typeface="Arial" panose="020B0604020202020204" pitchFamily="34" charset="0"/>
              <a:buChar char="•"/>
            </a:pPr>
            <a:r>
              <a:rPr lang="en-US" b="0" i="0" dirty="0">
                <a:solidFill>
                  <a:srgbClr val="4D4F53"/>
                </a:solidFill>
                <a:effectLst/>
                <a:latin typeface="inherit"/>
              </a:rPr>
              <a:t>Achieve exceptionally small probe sizes with a diameter of less than 3 nm at currents as low as 1 </a:t>
            </a:r>
            <a:r>
              <a:rPr lang="en-US" b="0" i="0" dirty="0" err="1">
                <a:solidFill>
                  <a:srgbClr val="4D4F53"/>
                </a:solidFill>
                <a:effectLst/>
                <a:latin typeface="inherit"/>
              </a:rPr>
              <a:t>pA</a:t>
            </a:r>
            <a:endParaRPr lang="en-US" b="0" i="0" dirty="0">
              <a:solidFill>
                <a:srgbClr val="4D4F53"/>
              </a:solidFill>
              <a:effectLst/>
              <a:latin typeface="inherit"/>
            </a:endParaRPr>
          </a:p>
          <a:p>
            <a:pPr>
              <a:buFont typeface="Arial" panose="020B0604020202020204" pitchFamily="34" charset="0"/>
              <a:buChar char="•"/>
            </a:pPr>
            <a:r>
              <a:rPr lang="en-US" b="0" i="0" dirty="0">
                <a:solidFill>
                  <a:srgbClr val="4D4F53"/>
                </a:solidFill>
                <a:effectLst/>
                <a:latin typeface="inherit"/>
              </a:rPr>
              <a:t>The Crossbeam family now additionally comes with automatic FIB emission recovery for long-term experiments</a:t>
            </a:r>
            <a:br>
              <a:rPr lang="en-US" b="0" i="0" dirty="0">
                <a:solidFill>
                  <a:srgbClr val="4D4F53"/>
                </a:solidFill>
                <a:effectLst/>
                <a:latin typeface="inherit"/>
              </a:rPr>
            </a:br>
            <a:endParaRPr lang="en-US" b="0" i="0" dirty="0">
              <a:solidFill>
                <a:srgbClr val="4D4F53"/>
              </a:solidFill>
              <a:effectLst/>
              <a:latin typeface="inherit"/>
            </a:endParaRPr>
          </a:p>
          <a:p>
            <a:br>
              <a:rPr lang="en-US" dirty="0"/>
            </a:br>
            <a:endParaRPr lang="en-US" dirty="0"/>
          </a:p>
        </p:txBody>
      </p:sp>
      <p:sp>
        <p:nvSpPr>
          <p:cNvPr id="3" name="TextBox 2">
            <a:extLst>
              <a:ext uri="{FF2B5EF4-FFF2-40B4-BE49-F238E27FC236}">
                <a16:creationId xmlns:a16="http://schemas.microsoft.com/office/drawing/2014/main" id="{7B9D722A-DB4D-4CF8-B869-84895AADA294}"/>
              </a:ext>
            </a:extLst>
          </p:cNvPr>
          <p:cNvSpPr txBox="1"/>
          <p:nvPr/>
        </p:nvSpPr>
        <p:spPr>
          <a:xfrm>
            <a:off x="5001208" y="457200"/>
            <a:ext cx="1175194" cy="369332"/>
          </a:xfrm>
          <a:prstGeom prst="rect">
            <a:avLst/>
          </a:prstGeom>
          <a:noFill/>
        </p:spPr>
        <p:txBody>
          <a:bodyPr wrap="none" rtlCol="0">
            <a:spAutoFit/>
          </a:bodyPr>
          <a:lstStyle/>
          <a:p>
            <a:r>
              <a:rPr lang="en-US" dirty="0"/>
              <a:t>FIB system</a:t>
            </a:r>
          </a:p>
        </p:txBody>
      </p:sp>
      <p:pic>
        <p:nvPicPr>
          <p:cNvPr id="6" name="Picture 2" descr="https://www.azom.com/image.axd?picture=2017%2f3%2fPPP-1b-3.jpg">
            <a:extLst>
              <a:ext uri="{FF2B5EF4-FFF2-40B4-BE49-F238E27FC236}">
                <a16:creationId xmlns:a16="http://schemas.microsoft.com/office/drawing/2014/main" id="{7B257AFC-C15E-4934-9560-E8F9BF130E3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7932" y="826532"/>
            <a:ext cx="2460488" cy="184536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3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84A6BA-BC92-41D6-AACD-22E01D7B10DA}"/>
              </a:ext>
            </a:extLst>
          </p:cNvPr>
          <p:cNvSpPr/>
          <p:nvPr/>
        </p:nvSpPr>
        <p:spPr>
          <a:xfrm>
            <a:off x="518782" y="4813513"/>
            <a:ext cx="10443209" cy="2031325"/>
          </a:xfrm>
          <a:prstGeom prst="rect">
            <a:avLst/>
          </a:prstGeom>
        </p:spPr>
        <p:txBody>
          <a:bodyPr wrap="square">
            <a:spAutoFit/>
          </a:bodyPr>
          <a:lstStyle/>
          <a:p>
            <a:r>
              <a:rPr lang="en-US" b="0" i="0" dirty="0">
                <a:effectLst/>
                <a:latin typeface="Arial" panose="020B0604020202020204" pitchFamily="34" charset="0"/>
              </a:rPr>
              <a:t> Operating principle of a FIB/SEM microscope. (a) A focused gallium ion beam removes material from the sample in a process called milling. Non-destructive imaging is performed with the electron beam. (b) Ion beam milling: kinetic energy transfer during multiple ion-atom collisions causes surface atoms to overcome their surface binding energy and to become ejected as a sputtered species. Scanning the ion beam multiple times over the target surface leads to progressive removal of material. (c) Electron beam-assisted deposition: the electron beam is used to deposit materials (Pt, C </a:t>
            </a:r>
            <a:r>
              <a:rPr lang="en-US" b="0" i="0" dirty="0" err="1">
                <a:effectLst/>
                <a:latin typeface="Arial" panose="020B0604020202020204" pitchFamily="34" charset="0"/>
              </a:rPr>
              <a:t>etc</a:t>
            </a:r>
            <a:r>
              <a:rPr lang="en-US" b="0" i="0" dirty="0">
                <a:effectLst/>
                <a:latin typeface="Arial" panose="020B0604020202020204" pitchFamily="34" charset="0"/>
              </a:rPr>
              <a:t>) released from a gas-injection needle onto the specimen surface.</a:t>
            </a:r>
            <a:endParaRPr lang="en-US" dirty="0"/>
          </a:p>
        </p:txBody>
      </p:sp>
      <p:sp>
        <p:nvSpPr>
          <p:cNvPr id="6" name="TextBox 5">
            <a:extLst>
              <a:ext uri="{FF2B5EF4-FFF2-40B4-BE49-F238E27FC236}">
                <a16:creationId xmlns:a16="http://schemas.microsoft.com/office/drawing/2014/main" id="{1731BC6A-A353-43E1-A9EE-4DEDE22ED528}"/>
              </a:ext>
            </a:extLst>
          </p:cNvPr>
          <p:cNvSpPr txBox="1"/>
          <p:nvPr/>
        </p:nvSpPr>
        <p:spPr>
          <a:xfrm>
            <a:off x="3938842" y="280046"/>
            <a:ext cx="3797001" cy="369332"/>
          </a:xfrm>
          <a:prstGeom prst="rect">
            <a:avLst/>
          </a:prstGeom>
          <a:noFill/>
        </p:spPr>
        <p:txBody>
          <a:bodyPr wrap="none" rtlCol="0">
            <a:spAutoFit/>
          </a:bodyPr>
          <a:lstStyle/>
          <a:p>
            <a:r>
              <a:rPr lang="en-US" dirty="0"/>
              <a:t>FIB application: Milling and Deposition</a:t>
            </a:r>
          </a:p>
        </p:txBody>
      </p:sp>
      <p:grpSp>
        <p:nvGrpSpPr>
          <p:cNvPr id="9" name="Group 8">
            <a:extLst>
              <a:ext uri="{FF2B5EF4-FFF2-40B4-BE49-F238E27FC236}">
                <a16:creationId xmlns:a16="http://schemas.microsoft.com/office/drawing/2014/main" id="{583B91A3-C18A-4838-89A9-A0C8270CF4FC}"/>
              </a:ext>
            </a:extLst>
          </p:cNvPr>
          <p:cNvGrpSpPr/>
          <p:nvPr/>
        </p:nvGrpSpPr>
        <p:grpSpPr>
          <a:xfrm>
            <a:off x="518782" y="1017037"/>
            <a:ext cx="10543841" cy="3135086"/>
            <a:chOff x="565421" y="1315616"/>
            <a:chExt cx="10543841" cy="3049736"/>
          </a:xfrm>
        </p:grpSpPr>
        <p:grpSp>
          <p:nvGrpSpPr>
            <p:cNvPr id="3" name="Group 2">
              <a:extLst>
                <a:ext uri="{FF2B5EF4-FFF2-40B4-BE49-F238E27FC236}">
                  <a16:creationId xmlns:a16="http://schemas.microsoft.com/office/drawing/2014/main" id="{F252A898-B1F0-4C15-8654-91CB8CA7F44A}"/>
                </a:ext>
              </a:extLst>
            </p:cNvPr>
            <p:cNvGrpSpPr/>
            <p:nvPr/>
          </p:nvGrpSpPr>
          <p:grpSpPr>
            <a:xfrm>
              <a:off x="565421" y="1315616"/>
              <a:ext cx="10543841" cy="3049736"/>
              <a:chOff x="591839" y="-969698"/>
              <a:chExt cx="13355360" cy="3944602"/>
            </a:xfrm>
          </p:grpSpPr>
          <p:pic>
            <p:nvPicPr>
              <p:cNvPr id="10246" name="Picture 6" descr="https://ars.els-cdn.com/content/image/1-s2.0-S0003986115000715-gr1_lrg.jpg">
                <a:extLst>
                  <a:ext uri="{FF2B5EF4-FFF2-40B4-BE49-F238E27FC236}">
                    <a16:creationId xmlns:a16="http://schemas.microsoft.com/office/drawing/2014/main" id="{E627D3A8-A94A-4E1F-8185-4ACCFCBBC51A}"/>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91839" y="-969698"/>
                <a:ext cx="6034087" cy="39446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ars.els-cdn.com/content/image/1-s2.0-S0003986115000715-gr1_lrg.jpg">
                <a:extLst>
                  <a:ext uri="{FF2B5EF4-FFF2-40B4-BE49-F238E27FC236}">
                    <a16:creationId xmlns:a16="http://schemas.microsoft.com/office/drawing/2014/main" id="{34CB8FD5-1409-4AA9-B333-A198FAF415C8}"/>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913112" y="34388"/>
                <a:ext cx="6034087" cy="244144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4344A85E-85C8-42E1-898B-40EEC790F790}"/>
                </a:ext>
              </a:extLst>
            </p:cNvPr>
            <p:cNvSpPr/>
            <p:nvPr/>
          </p:nvSpPr>
          <p:spPr>
            <a:xfrm>
              <a:off x="9944819" y="2091917"/>
              <a:ext cx="508000" cy="33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grpSp>
    </p:spTree>
    <p:extLst>
      <p:ext uri="{BB962C8B-B14F-4D97-AF65-F5344CB8AC3E}">
        <p14:creationId xmlns:p14="http://schemas.microsoft.com/office/powerpoint/2010/main" val="281413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3B8D6-7380-4B59-8D1D-9537D4CA5A72}"/>
              </a:ext>
            </a:extLst>
          </p:cNvPr>
          <p:cNvSpPr txBox="1"/>
          <p:nvPr/>
        </p:nvSpPr>
        <p:spPr>
          <a:xfrm>
            <a:off x="610126" y="298579"/>
            <a:ext cx="10502634" cy="646331"/>
          </a:xfrm>
          <a:prstGeom prst="rect">
            <a:avLst/>
          </a:prstGeom>
          <a:noFill/>
        </p:spPr>
        <p:txBody>
          <a:bodyPr wrap="square" rtlCol="0">
            <a:spAutoFit/>
          </a:bodyPr>
          <a:lstStyle/>
          <a:p>
            <a:r>
              <a:rPr lang="en-US" dirty="0"/>
              <a:t>In our experiments, FIB system is used to further study “special feature’ of the sample, such as failure analysis and 3D construction.</a:t>
            </a:r>
          </a:p>
        </p:txBody>
      </p:sp>
      <p:pic>
        <p:nvPicPr>
          <p:cNvPr id="6" name="Picture 5">
            <a:extLst>
              <a:ext uri="{FF2B5EF4-FFF2-40B4-BE49-F238E27FC236}">
                <a16:creationId xmlns:a16="http://schemas.microsoft.com/office/drawing/2014/main" id="{A4B39FC2-5E4B-4D7C-942A-B732BAC1C0A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98609" y="1275819"/>
            <a:ext cx="6393391" cy="4795043"/>
          </a:xfrm>
          <a:prstGeom prst="rect">
            <a:avLst/>
          </a:prstGeom>
        </p:spPr>
      </p:pic>
      <p:sp>
        <p:nvSpPr>
          <p:cNvPr id="4098" name="AutoShape 2" descr="https://outlook.office365.com/owa/service.svc/s/GetFileAttachment?id=AAMkAGVlYzRkMmZlLTg2MmEtNGE2My1hOGQ5LTNkMDJiODNjYjQzNwBGAAAAAACHSsvVLX7IRJAUd1bRqjBcBwCeWrCyftSCSbeauNotCsYnAAAALawRAABnZe5%2F1nFZTbzdLJ5sGbEuAACOwAeuAAABEgAQAACki92O3gpPoHKJ0wbSx54%3D&amp;X-OWA-CANARY=qSAReFwR8UWZwmTapqAb9SA9IniXWNUYyIYaZ766aOJlftaCF6uvzUFFvD7E8eb_v3GPjr_KoF4.&amp;isImagePreview=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IMG_1895.JPG"/>
          <p:cNvPicPr>
            <a:picLocks noChangeAspect="1"/>
          </p:cNvPicPr>
          <p:nvPr/>
        </p:nvPicPr>
        <p:blipFill>
          <a:blip r:embed="rId3" cstate="screen"/>
          <a:srcRect/>
          <a:stretch>
            <a:fillRect/>
          </a:stretch>
        </p:blipFill>
        <p:spPr>
          <a:xfrm>
            <a:off x="0" y="1178352"/>
            <a:ext cx="5677525" cy="4883084"/>
          </a:xfrm>
          <a:prstGeom prst="rect">
            <a:avLst/>
          </a:prstGeom>
        </p:spPr>
      </p:pic>
    </p:spTree>
    <p:extLst>
      <p:ext uri="{BB962C8B-B14F-4D97-AF65-F5344CB8AC3E}">
        <p14:creationId xmlns:p14="http://schemas.microsoft.com/office/powerpoint/2010/main" val="366827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226856-CFF8-4236-AE19-74C204515605}"/>
              </a:ext>
            </a:extLst>
          </p:cNvPr>
          <p:cNvSpPr/>
          <p:nvPr/>
        </p:nvSpPr>
        <p:spPr>
          <a:xfrm>
            <a:off x="416766" y="5305828"/>
            <a:ext cx="10854613" cy="1200329"/>
          </a:xfrm>
          <a:prstGeom prst="rect">
            <a:avLst/>
          </a:prstGeom>
        </p:spPr>
        <p:txBody>
          <a:bodyPr wrap="square">
            <a:spAutoFit/>
          </a:bodyPr>
          <a:lstStyle/>
          <a:p>
            <a:r>
              <a:rPr lang="en-US" b="0" i="0" dirty="0">
                <a:solidFill>
                  <a:srgbClr val="666666"/>
                </a:solidFill>
                <a:effectLst/>
                <a:latin typeface="Helvetica Neue"/>
              </a:rPr>
              <a:t>This animation shows the basic principle. In this case, an electron beam moves to 5 points on the sample - each point is made from the same material but the grains/crystals are oriented in different ways. Each of the 5 points results in a different backscatter pattern, this is analyzed by the software to derive the crystal orientation at that point.</a:t>
            </a:r>
            <a:endParaRPr lang="en-US" dirty="0"/>
          </a:p>
        </p:txBody>
      </p:sp>
      <p:pic>
        <p:nvPicPr>
          <p:cNvPr id="4" name="Picture 3">
            <a:extLst>
              <a:ext uri="{FF2B5EF4-FFF2-40B4-BE49-F238E27FC236}">
                <a16:creationId xmlns:a16="http://schemas.microsoft.com/office/drawing/2014/main" id="{7AFB449D-FC19-4B59-B4ED-18601F8BD84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133771" y="1151468"/>
            <a:ext cx="2571750" cy="3333750"/>
          </a:xfrm>
          <a:prstGeom prst="rect">
            <a:avLst/>
          </a:prstGeom>
        </p:spPr>
      </p:pic>
      <p:pic>
        <p:nvPicPr>
          <p:cNvPr id="11266" name="Picture 2" descr="http://www.ebsd.com/images/articles/51/picture_left.jpg">
            <a:extLst>
              <a:ext uri="{FF2B5EF4-FFF2-40B4-BE49-F238E27FC236}">
                <a16:creationId xmlns:a16="http://schemas.microsoft.com/office/drawing/2014/main" id="{A1456143-645A-4C4F-A780-88FB839028BF}"/>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9412" y="1151468"/>
            <a:ext cx="4232117" cy="324449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ebsd.com/images/articles/51/picture_right.jpg">
            <a:extLst>
              <a:ext uri="{FF2B5EF4-FFF2-40B4-BE49-F238E27FC236}">
                <a16:creationId xmlns:a16="http://schemas.microsoft.com/office/drawing/2014/main" id="{B63E3F73-5D91-4766-A808-450E36A616CF}"/>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00672" y="1118483"/>
            <a:ext cx="4413956" cy="33104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71A8AC-669C-4333-AEE1-A3B40DC5EB50}"/>
              </a:ext>
            </a:extLst>
          </p:cNvPr>
          <p:cNvSpPr txBox="1"/>
          <p:nvPr/>
        </p:nvSpPr>
        <p:spPr>
          <a:xfrm>
            <a:off x="9779176" y="4666231"/>
            <a:ext cx="1492203" cy="369332"/>
          </a:xfrm>
          <a:prstGeom prst="rect">
            <a:avLst/>
          </a:prstGeom>
          <a:noFill/>
        </p:spPr>
        <p:txBody>
          <a:bodyPr wrap="none" rtlCol="0">
            <a:spAutoFit/>
          </a:bodyPr>
          <a:lstStyle/>
          <a:p>
            <a:r>
              <a:rPr lang="en-US" dirty="0">
                <a:solidFill>
                  <a:srgbClr val="C00000"/>
                </a:solidFill>
              </a:rPr>
              <a:t>Animation, F5</a:t>
            </a:r>
          </a:p>
        </p:txBody>
      </p:sp>
      <p:sp>
        <p:nvSpPr>
          <p:cNvPr id="6" name="TextBox 5">
            <a:extLst>
              <a:ext uri="{FF2B5EF4-FFF2-40B4-BE49-F238E27FC236}">
                <a16:creationId xmlns:a16="http://schemas.microsoft.com/office/drawing/2014/main" id="{B972CD92-5357-42D1-9A96-31AE7CC815EB}"/>
              </a:ext>
            </a:extLst>
          </p:cNvPr>
          <p:cNvSpPr txBox="1"/>
          <p:nvPr/>
        </p:nvSpPr>
        <p:spPr>
          <a:xfrm>
            <a:off x="4264090" y="335902"/>
            <a:ext cx="1402820" cy="369332"/>
          </a:xfrm>
          <a:prstGeom prst="rect">
            <a:avLst/>
          </a:prstGeom>
          <a:noFill/>
        </p:spPr>
        <p:txBody>
          <a:bodyPr wrap="none" rtlCol="0">
            <a:spAutoFit/>
          </a:bodyPr>
          <a:lstStyle/>
          <a:p>
            <a:r>
              <a:rPr lang="en-US" dirty="0"/>
              <a:t>EBSD system</a:t>
            </a:r>
          </a:p>
        </p:txBody>
      </p:sp>
      <p:sp>
        <p:nvSpPr>
          <p:cNvPr id="7" name="Rectangle 6">
            <a:extLst>
              <a:ext uri="{FF2B5EF4-FFF2-40B4-BE49-F238E27FC236}">
                <a16:creationId xmlns:a16="http://schemas.microsoft.com/office/drawing/2014/main" id="{87F4220E-B78C-4AFF-A083-B4BF66FABD54}"/>
              </a:ext>
            </a:extLst>
          </p:cNvPr>
          <p:cNvSpPr/>
          <p:nvPr/>
        </p:nvSpPr>
        <p:spPr>
          <a:xfrm>
            <a:off x="3311272" y="6407090"/>
            <a:ext cx="4132542" cy="369332"/>
          </a:xfrm>
          <a:prstGeom prst="rect">
            <a:avLst/>
          </a:prstGeom>
        </p:spPr>
        <p:txBody>
          <a:bodyPr wrap="none">
            <a:spAutoFit/>
          </a:bodyPr>
          <a:lstStyle/>
          <a:p>
            <a:r>
              <a:rPr lang="en-US" dirty="0"/>
              <a:t>http://www.ebsd.com/ebsd-for-beginners</a:t>
            </a:r>
          </a:p>
        </p:txBody>
      </p:sp>
    </p:spTree>
    <p:extLst>
      <p:ext uri="{BB962C8B-B14F-4D97-AF65-F5344CB8AC3E}">
        <p14:creationId xmlns:p14="http://schemas.microsoft.com/office/powerpoint/2010/main" val="223655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BD8FB9-1DAC-4E1F-8ECB-B78755CAC5BA}"/>
              </a:ext>
            </a:extLst>
          </p:cNvPr>
          <p:cNvSpPr/>
          <p:nvPr/>
        </p:nvSpPr>
        <p:spPr>
          <a:xfrm>
            <a:off x="1295299" y="211885"/>
            <a:ext cx="8865739" cy="646331"/>
          </a:xfrm>
          <a:prstGeom prst="rect">
            <a:avLst/>
          </a:prstGeom>
        </p:spPr>
        <p:txBody>
          <a:bodyPr wrap="square">
            <a:spAutoFit/>
          </a:bodyPr>
          <a:lstStyle/>
          <a:p>
            <a:r>
              <a:rPr lang="en-US" b="0" i="0" dirty="0">
                <a:effectLst/>
                <a:latin typeface="Helvetica Neue"/>
              </a:rPr>
              <a:t>In our applications, EBSD is used to collect maps of crystal as well as to study the grain </a:t>
            </a:r>
            <a:r>
              <a:rPr lang="en-US" dirty="0"/>
              <a:t>boundaries and measure the distribution of various boundary types in a sample</a:t>
            </a:r>
          </a:p>
        </p:txBody>
      </p:sp>
      <p:pic>
        <p:nvPicPr>
          <p:cNvPr id="4" name="Picture 2">
            <a:extLst>
              <a:ext uri="{FF2B5EF4-FFF2-40B4-BE49-F238E27FC236}">
                <a16:creationId xmlns:a16="http://schemas.microsoft.com/office/drawing/2014/main" id="{A527F953-573D-4EE3-8F48-790E002E7DB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 y="858216"/>
            <a:ext cx="5305778" cy="365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85B40B5-F53A-4C9F-A8F3-2E3F87A90C9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696428" y="-67892"/>
            <a:ext cx="5129388" cy="49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963BD53-B4B4-4183-A4D0-F5280FE76D0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3811" y="4255380"/>
            <a:ext cx="2819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A69B036-7744-4EBB-980F-3DE1EF170BF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973211" y="4255380"/>
            <a:ext cx="2819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5311578-0757-47DD-8432-83E0B9E8208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792611" y="4255380"/>
            <a:ext cx="2819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17420269-5C47-4DA3-90FF-49554EDD992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402262" y="1015209"/>
            <a:ext cx="13874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1A24800-9B31-4A04-A06A-D20201862416}"/>
              </a:ext>
            </a:extLst>
          </p:cNvPr>
          <p:cNvSpPr/>
          <p:nvPr/>
        </p:nvSpPr>
        <p:spPr>
          <a:xfrm>
            <a:off x="8855868" y="4303042"/>
            <a:ext cx="2726091" cy="1477328"/>
          </a:xfrm>
          <a:prstGeom prst="rect">
            <a:avLst/>
          </a:prstGeom>
        </p:spPr>
        <p:txBody>
          <a:bodyPr wrap="square">
            <a:spAutoFit/>
          </a:bodyPr>
          <a:lstStyle/>
          <a:p>
            <a:r>
              <a:rPr lang="en-US" altLang="en-US" i="1" dirty="0"/>
              <a:t>Inverse Pole Figure maps and All Euler Map to study the grain </a:t>
            </a:r>
            <a:r>
              <a:rPr lang="en-US" altLang="en-US" i="1" dirty="0" err="1"/>
              <a:t>boudry</a:t>
            </a:r>
            <a:r>
              <a:rPr lang="en-US" altLang="en-US" i="1" dirty="0"/>
              <a:t> and crystal orientation of the 75 um foil sample</a:t>
            </a:r>
            <a:endParaRPr lang="en-US" dirty="0"/>
          </a:p>
        </p:txBody>
      </p:sp>
    </p:spTree>
    <p:extLst>
      <p:ext uri="{BB962C8B-B14F-4D97-AF65-F5344CB8AC3E}">
        <p14:creationId xmlns:p14="http://schemas.microsoft.com/office/powerpoint/2010/main" val="15773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62B389-0320-4397-BA4E-6A0FD8BF68E8}"/>
              </a:ext>
            </a:extLst>
          </p:cNvPr>
          <p:cNvSpPr/>
          <p:nvPr/>
        </p:nvSpPr>
        <p:spPr>
          <a:xfrm>
            <a:off x="5054082" y="2010089"/>
            <a:ext cx="6096000" cy="3416320"/>
          </a:xfrm>
          <a:prstGeom prst="rect">
            <a:avLst/>
          </a:prstGeom>
        </p:spPr>
        <p:txBody>
          <a:bodyPr>
            <a:spAutoFit/>
          </a:bodyPr>
          <a:lstStyle/>
          <a:p>
            <a:r>
              <a:rPr lang="en-US" dirty="0"/>
              <a:t>Energy selective Backscattered (</a:t>
            </a:r>
            <a:r>
              <a:rPr lang="en-US" dirty="0" err="1"/>
              <a:t>EsB</a:t>
            </a:r>
            <a:r>
              <a:rPr lang="en-US" dirty="0"/>
              <a:t>) Detector is suitable for clear compositional contrast. It is an annular shaped in-column detector that is located above the In-lens detector. The ability to detect BSE makes sub-surface information and </a:t>
            </a:r>
            <a:r>
              <a:rPr lang="en-US" dirty="0" err="1"/>
              <a:t>nano</a:t>
            </a:r>
            <a:r>
              <a:rPr lang="en-US" dirty="0"/>
              <a:t>-scale composition visible. To prevent detection of SE, a filtering grid is installed in front of the </a:t>
            </a:r>
            <a:r>
              <a:rPr lang="en-US" dirty="0" err="1"/>
              <a:t>EsB</a:t>
            </a:r>
            <a:r>
              <a:rPr lang="en-US" dirty="0"/>
              <a:t> Detector. By switching on the filtering grid voltage, the SE will be rejected and only BSE will be detected. Below a landing energy of 1.5 kV, the filtering grid has the additional function of selecting the desired energy of the BSE. This means the threshold energy of </a:t>
            </a:r>
            <a:r>
              <a:rPr lang="en-US" dirty="0" err="1"/>
              <a:t>inelastically</a:t>
            </a:r>
            <a:r>
              <a:rPr lang="en-US" dirty="0"/>
              <a:t> scattered BSE can be selected to enhance contrast and resolution</a:t>
            </a:r>
          </a:p>
        </p:txBody>
      </p:sp>
      <p:pic>
        <p:nvPicPr>
          <p:cNvPr id="12290" name="Picture 2" descr="Image result for esb detector">
            <a:extLst>
              <a:ext uri="{FF2B5EF4-FFF2-40B4-BE49-F238E27FC236}">
                <a16:creationId xmlns:a16="http://schemas.microsoft.com/office/drawing/2014/main" id="{B3563CCA-54AF-4016-BA61-282BBA7AF09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909637"/>
            <a:ext cx="4762500" cy="5038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8DA2D91-2A81-4DC5-990A-EAED1C76DD4B}"/>
              </a:ext>
            </a:extLst>
          </p:cNvPr>
          <p:cNvSpPr/>
          <p:nvPr/>
        </p:nvSpPr>
        <p:spPr>
          <a:xfrm>
            <a:off x="3259964" y="6145579"/>
            <a:ext cx="4498026" cy="369332"/>
          </a:xfrm>
          <a:prstGeom prst="rect">
            <a:avLst/>
          </a:prstGeom>
        </p:spPr>
        <p:txBody>
          <a:bodyPr wrap="none">
            <a:spAutoFit/>
          </a:bodyPr>
          <a:lstStyle/>
          <a:p>
            <a:r>
              <a:rPr lang="en-US" dirty="0"/>
              <a:t>http://syzx.scnu.edu.cn/semdoc/detector.htm</a:t>
            </a:r>
          </a:p>
        </p:txBody>
      </p:sp>
      <p:sp>
        <p:nvSpPr>
          <p:cNvPr id="4" name="TextBox 3">
            <a:extLst>
              <a:ext uri="{FF2B5EF4-FFF2-40B4-BE49-F238E27FC236}">
                <a16:creationId xmlns:a16="http://schemas.microsoft.com/office/drawing/2014/main" id="{435E408C-A333-4629-8734-4157CDBBA168}"/>
              </a:ext>
            </a:extLst>
          </p:cNvPr>
          <p:cNvSpPr txBox="1"/>
          <p:nvPr/>
        </p:nvSpPr>
        <p:spPr>
          <a:xfrm>
            <a:off x="5054082" y="309223"/>
            <a:ext cx="3817621" cy="369332"/>
          </a:xfrm>
          <a:prstGeom prst="rect">
            <a:avLst/>
          </a:prstGeom>
          <a:noFill/>
        </p:spPr>
        <p:txBody>
          <a:bodyPr wrap="square" rtlCol="0">
            <a:spAutoFit/>
          </a:bodyPr>
          <a:lstStyle/>
          <a:p>
            <a:r>
              <a:rPr lang="en-US" dirty="0"/>
              <a:t>ASB detector</a:t>
            </a:r>
          </a:p>
        </p:txBody>
      </p:sp>
    </p:spTree>
    <p:extLst>
      <p:ext uri="{BB962C8B-B14F-4D97-AF65-F5344CB8AC3E}">
        <p14:creationId xmlns:p14="http://schemas.microsoft.com/office/powerpoint/2010/main" val="259513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4E29324-A71D-47B5-8FB6-E270591467EA}"/>
              </a:ext>
            </a:extLst>
          </p:cNvPr>
          <p:cNvGraphicFramePr>
            <a:graphicFrameLocks noGrp="1"/>
          </p:cNvGraphicFramePr>
          <p:nvPr/>
        </p:nvGraphicFramePr>
        <p:xfrm>
          <a:off x="251243" y="1147791"/>
          <a:ext cx="8128000" cy="4327525"/>
        </p:xfrm>
        <a:graphic>
          <a:graphicData uri="http://schemas.openxmlformats.org/drawingml/2006/table">
            <a:tbl>
              <a:tblPr firstRow="1" bandRow="1">
                <a:tableStyleId>{93296810-A885-4BE3-A3E7-6D5BEEA58F35}</a:tableStyleId>
              </a:tblPr>
              <a:tblGrid>
                <a:gridCol w="1625600">
                  <a:extLst>
                    <a:ext uri="{9D8B030D-6E8A-4147-A177-3AD203B41FA5}">
                      <a16:colId xmlns:a16="http://schemas.microsoft.com/office/drawing/2014/main" val="1627946250"/>
                    </a:ext>
                  </a:extLst>
                </a:gridCol>
                <a:gridCol w="1568741">
                  <a:extLst>
                    <a:ext uri="{9D8B030D-6E8A-4147-A177-3AD203B41FA5}">
                      <a16:colId xmlns:a16="http://schemas.microsoft.com/office/drawing/2014/main" val="4221446410"/>
                    </a:ext>
                  </a:extLst>
                </a:gridCol>
                <a:gridCol w="1682459">
                  <a:extLst>
                    <a:ext uri="{9D8B030D-6E8A-4147-A177-3AD203B41FA5}">
                      <a16:colId xmlns:a16="http://schemas.microsoft.com/office/drawing/2014/main" val="3528134566"/>
                    </a:ext>
                  </a:extLst>
                </a:gridCol>
                <a:gridCol w="1625600">
                  <a:extLst>
                    <a:ext uri="{9D8B030D-6E8A-4147-A177-3AD203B41FA5}">
                      <a16:colId xmlns:a16="http://schemas.microsoft.com/office/drawing/2014/main" val="1724151339"/>
                    </a:ext>
                  </a:extLst>
                </a:gridCol>
                <a:gridCol w="1625600">
                  <a:extLst>
                    <a:ext uri="{9D8B030D-6E8A-4147-A177-3AD203B41FA5}">
                      <a16:colId xmlns:a16="http://schemas.microsoft.com/office/drawing/2014/main" val="2794148175"/>
                    </a:ext>
                  </a:extLst>
                </a:gridCol>
              </a:tblGrid>
              <a:tr h="370840">
                <a:tc>
                  <a:txBody>
                    <a:bodyPr/>
                    <a:lstStyle/>
                    <a:p>
                      <a:pPr algn="l" fontAlgn="b"/>
                      <a:r>
                        <a:rPr lang="en-US" sz="2000" u="none" strike="noStrike" dirty="0">
                          <a:effectLst/>
                          <a:latin typeface="Arial" panose="020B0604020202020204" pitchFamily="34" charset="0"/>
                          <a:cs typeface="Arial" panose="020B0604020202020204" pitchFamily="34" charset="0"/>
                        </a:rPr>
                        <a:t>V, kV</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2000" u="none" strike="noStrike">
                          <a:effectLst/>
                          <a:latin typeface="Arial" panose="020B0604020202020204" pitchFamily="34" charset="0"/>
                          <a:cs typeface="Arial" panose="020B0604020202020204" pitchFamily="34" charset="0"/>
                        </a:rPr>
                        <a:t>depth, um</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2000" u="none" strike="noStrike">
                          <a:effectLst/>
                          <a:latin typeface="Arial" panose="020B0604020202020204" pitchFamily="34" charset="0"/>
                          <a:cs typeface="Arial" panose="020B0604020202020204" pitchFamily="34" charset="0"/>
                        </a:rPr>
                        <a:t>A</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2000" u="none" strike="noStrike">
                          <a:effectLst/>
                          <a:latin typeface="Arial" panose="020B0604020202020204" pitchFamily="34" charset="0"/>
                          <a:cs typeface="Arial" panose="020B0604020202020204" pitchFamily="34" charset="0"/>
                        </a:rPr>
                        <a:t>Density g/cm3</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US" sz="2000" u="none" strike="noStrike">
                          <a:effectLst/>
                          <a:latin typeface="Arial" panose="020B0604020202020204" pitchFamily="34" charset="0"/>
                          <a:cs typeface="Arial" panose="020B0604020202020204" pitchFamily="34" charset="0"/>
                        </a:rPr>
                        <a:t>Z </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72513371"/>
                  </a:ext>
                </a:extLst>
              </a:tr>
              <a:tr h="370840">
                <a:tc>
                  <a:txBody>
                    <a:bodyPr/>
                    <a:lstStyle/>
                    <a:p>
                      <a:pPr algn="r" fontAlgn="b"/>
                      <a:r>
                        <a:rPr lang="en-US" sz="2000" u="none" strike="noStrike" dirty="0">
                          <a:effectLst/>
                          <a:latin typeface="Arial" panose="020B0604020202020204" pitchFamily="34" charset="0"/>
                          <a:cs typeface="Arial" panose="020B0604020202020204" pitchFamily="34" charset="0"/>
                        </a:rPr>
                        <a:t>1</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0.00818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a:effectLst/>
                          <a:latin typeface="Arial" panose="020B0604020202020204" pitchFamily="34" charset="0"/>
                          <a:cs typeface="Arial" panose="020B0604020202020204" pitchFamily="34" charset="0"/>
                        </a:rPr>
                        <a:t>106.42</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a:effectLst/>
                          <a:latin typeface="Arial" panose="020B0604020202020204" pitchFamily="34" charset="0"/>
                          <a:cs typeface="Arial" panose="020B0604020202020204" pitchFamily="34" charset="0"/>
                        </a:rPr>
                        <a:t>11.9</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a:effectLst/>
                          <a:latin typeface="Arial" panose="020B0604020202020204" pitchFamily="34" charset="0"/>
                          <a:cs typeface="Arial" panose="020B0604020202020204" pitchFamily="34" charset="0"/>
                        </a:rPr>
                        <a:t>46</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72607268"/>
                  </a:ext>
                </a:extLst>
              </a:tr>
              <a:tr h="370840">
                <a:tc>
                  <a:txBody>
                    <a:bodyPr/>
                    <a:lstStyle/>
                    <a:p>
                      <a:pPr algn="r" fontAlgn="b"/>
                      <a:r>
                        <a:rPr lang="en-US" sz="2000" u="none" strike="noStrike" dirty="0">
                          <a:effectLst/>
                          <a:latin typeface="Arial" panose="020B0604020202020204" pitchFamily="34" charset="0"/>
                          <a:cs typeface="Arial" panose="020B0604020202020204" pitchFamily="34" charset="0"/>
                        </a:rPr>
                        <a:t>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0.0260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12399996"/>
                  </a:ext>
                </a:extLst>
              </a:tr>
              <a:tr h="370840">
                <a:tc>
                  <a:txBody>
                    <a:bodyPr/>
                    <a:lstStyle/>
                    <a:p>
                      <a:pPr algn="r" fontAlgn="b"/>
                      <a:r>
                        <a:rPr lang="en-US" sz="2000" u="none" strike="noStrike">
                          <a:effectLst/>
                          <a:latin typeface="Arial" panose="020B0604020202020204" pitchFamily="34" charset="0"/>
                          <a:cs typeface="Arial" panose="020B0604020202020204" pitchFamily="34" charset="0"/>
                        </a:rPr>
                        <a:t>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37828602"/>
                  </a:ext>
                </a:extLst>
              </a:tr>
              <a:tr h="370840">
                <a:tc>
                  <a:txBody>
                    <a:bodyPr/>
                    <a:lstStyle/>
                    <a:p>
                      <a:pPr algn="r" fontAlgn="b"/>
                      <a:r>
                        <a:rPr lang="en-US" sz="2000" u="none" strike="noStrike" dirty="0">
                          <a:effectLst/>
                          <a:latin typeface="Arial" panose="020B0604020202020204" pitchFamily="34" charset="0"/>
                          <a:cs typeface="Arial" panose="020B0604020202020204" pitchFamily="34" charset="0"/>
                        </a:rPr>
                        <a:t>10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0.382</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84089042"/>
                  </a:ext>
                </a:extLst>
              </a:tr>
              <a:tr h="370840">
                <a:tc>
                  <a:txBody>
                    <a:bodyPr/>
                    <a:lstStyle/>
                    <a:p>
                      <a:pPr algn="r" fontAlgn="b"/>
                      <a:r>
                        <a:rPr lang="en-US" sz="2000" u="none" strike="noStrike">
                          <a:effectLst/>
                          <a:latin typeface="Arial" panose="020B0604020202020204" pitchFamily="34" charset="0"/>
                          <a:cs typeface="Arial" panose="020B0604020202020204" pitchFamily="34" charset="0"/>
                        </a:rPr>
                        <a:t>12</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0.518</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0016347"/>
                  </a:ext>
                </a:extLst>
              </a:tr>
              <a:tr h="370840">
                <a:tc>
                  <a:txBody>
                    <a:bodyPr/>
                    <a:lstStyle/>
                    <a:p>
                      <a:pPr algn="r" fontAlgn="b"/>
                      <a:r>
                        <a:rPr lang="en-US" sz="2000" u="none" strike="noStrike">
                          <a:effectLst/>
                          <a:latin typeface="Arial" panose="020B0604020202020204" pitchFamily="34" charset="0"/>
                          <a:cs typeface="Arial" panose="020B0604020202020204" pitchFamily="34" charset="0"/>
                        </a:rPr>
                        <a:t>15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0.753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587121163"/>
                  </a:ext>
                </a:extLst>
              </a:tr>
              <a:tr h="370840">
                <a:tc>
                  <a:txBody>
                    <a:bodyPr/>
                    <a:lstStyle/>
                    <a:p>
                      <a:pPr algn="r" fontAlgn="b"/>
                      <a:r>
                        <a:rPr lang="en-US" sz="2000" u="none" strike="noStrike">
                          <a:effectLst/>
                          <a:latin typeface="Arial" panose="020B0604020202020204" pitchFamily="34" charset="0"/>
                          <a:cs typeface="Arial" panose="020B0604020202020204" pitchFamily="34" charset="0"/>
                        </a:rPr>
                        <a:t>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1.22</a:t>
                      </a:r>
                    </a:p>
                  </a:txBody>
                  <a:tcPr marL="9525" marR="9525" marT="9525"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526531303"/>
                  </a:ext>
                </a:extLst>
              </a:tr>
              <a:tr h="370840">
                <a:tc>
                  <a:txBody>
                    <a:bodyPr/>
                    <a:lstStyle/>
                    <a:p>
                      <a:pPr algn="r" fontAlgn="b"/>
                      <a:r>
                        <a:rPr lang="en-US" sz="2000" u="none" strike="noStrike">
                          <a:effectLst/>
                          <a:latin typeface="Arial" panose="020B0604020202020204" pitchFamily="34" charset="0"/>
                          <a:cs typeface="Arial" panose="020B0604020202020204" pitchFamily="34" charset="0"/>
                        </a:rPr>
                        <a:t>22</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1.43</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99814308"/>
                  </a:ext>
                </a:extLst>
              </a:tr>
              <a:tr h="370840">
                <a:tc>
                  <a:txBody>
                    <a:bodyPr/>
                    <a:lstStyle/>
                    <a:p>
                      <a:pPr algn="r" fontAlgn="b"/>
                      <a:r>
                        <a:rPr lang="en-US" sz="2000" u="none" strike="noStrike">
                          <a:effectLst/>
                          <a:latin typeface="Arial" panose="020B0604020202020204" pitchFamily="34" charset="0"/>
                          <a:cs typeface="Arial" panose="020B0604020202020204" pitchFamily="34" charset="0"/>
                        </a:rPr>
                        <a:t>25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1.77</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0389190"/>
                  </a:ext>
                </a:extLst>
              </a:tr>
              <a:tr h="370840">
                <a:tc>
                  <a:txBody>
                    <a:bodyPr/>
                    <a:lstStyle/>
                    <a:p>
                      <a:pPr algn="r" fontAlgn="b"/>
                      <a:r>
                        <a:rPr lang="en-US" sz="2000" u="none" strike="noStrike">
                          <a:effectLst/>
                          <a:latin typeface="Arial" panose="020B0604020202020204" pitchFamily="34" charset="0"/>
                          <a:cs typeface="Arial" panose="020B0604020202020204" pitchFamily="34" charset="0"/>
                        </a:rPr>
                        <a:t>30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2000" u="none" strike="noStrike" dirty="0">
                          <a:effectLst/>
                          <a:latin typeface="Arial" panose="020B0604020202020204" pitchFamily="34" charset="0"/>
                          <a:cs typeface="Arial" panose="020B0604020202020204" pitchFamily="34" charset="0"/>
                        </a:rPr>
                        <a:t>2.40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66779729"/>
                  </a:ext>
                </a:extLst>
              </a:tr>
            </a:tbl>
          </a:graphicData>
        </a:graphic>
      </p:graphicFrame>
      <p:sp>
        <p:nvSpPr>
          <p:cNvPr id="7" name="TextBox 6">
            <a:extLst>
              <a:ext uri="{FF2B5EF4-FFF2-40B4-BE49-F238E27FC236}">
                <a16:creationId xmlns:a16="http://schemas.microsoft.com/office/drawing/2014/main" id="{1961A25E-FF91-4074-A278-E73DAE17507D}"/>
              </a:ext>
            </a:extLst>
          </p:cNvPr>
          <p:cNvSpPr txBox="1"/>
          <p:nvPr/>
        </p:nvSpPr>
        <p:spPr>
          <a:xfrm>
            <a:off x="1048625" y="745299"/>
            <a:ext cx="5745099" cy="369332"/>
          </a:xfrm>
          <a:prstGeom prst="rect">
            <a:avLst/>
          </a:prstGeom>
          <a:noFill/>
        </p:spPr>
        <p:txBody>
          <a:bodyPr wrap="none" rtlCol="0">
            <a:spAutoFit/>
          </a:bodyPr>
          <a:lstStyle/>
          <a:p>
            <a:r>
              <a:rPr lang="en-US" dirty="0"/>
              <a:t>Penetration depth of </a:t>
            </a:r>
            <a:r>
              <a:rPr lang="en-US" dirty="0" err="1"/>
              <a:t>Pd</a:t>
            </a:r>
            <a:r>
              <a:rPr lang="en-US" dirty="0"/>
              <a:t> as function of Acceleration Voltage</a:t>
            </a:r>
          </a:p>
        </p:txBody>
      </p:sp>
      <p:pic>
        <p:nvPicPr>
          <p:cNvPr id="8" name="Picture 7" descr="volume_vt-and-atomic_both.png">
            <a:extLst>
              <a:ext uri="{FF2B5EF4-FFF2-40B4-BE49-F238E27FC236}">
                <a16:creationId xmlns:a16="http://schemas.microsoft.com/office/drawing/2014/main" id="{F52FA501-C8CD-4608-8D45-BC0F02FC93DF}"/>
              </a:ext>
            </a:extLst>
          </p:cNvPr>
          <p:cNvPicPr>
            <a:picLocks noChangeAspect="1"/>
          </p:cNvPicPr>
          <p:nvPr/>
        </p:nvPicPr>
        <p:blipFill>
          <a:blip r:embed="rId2" cstate="screen"/>
          <a:stretch>
            <a:fillRect/>
          </a:stretch>
        </p:blipFill>
        <p:spPr>
          <a:xfrm>
            <a:off x="8714792" y="929965"/>
            <a:ext cx="3023118" cy="2371647"/>
          </a:xfrm>
          <a:prstGeom prst="rect">
            <a:avLst/>
          </a:prstGeom>
        </p:spPr>
      </p:pic>
      <p:sp>
        <p:nvSpPr>
          <p:cNvPr id="9" name="Rectangle 8">
            <a:extLst>
              <a:ext uri="{FF2B5EF4-FFF2-40B4-BE49-F238E27FC236}">
                <a16:creationId xmlns:a16="http://schemas.microsoft.com/office/drawing/2014/main" id="{7F549C69-0C0E-4AFB-B3EF-269A9AD619B7}"/>
              </a:ext>
            </a:extLst>
          </p:cNvPr>
          <p:cNvSpPr/>
          <p:nvPr/>
        </p:nvSpPr>
        <p:spPr>
          <a:xfrm>
            <a:off x="8714792" y="3556389"/>
            <a:ext cx="3225965" cy="523220"/>
          </a:xfrm>
          <a:prstGeom prst="rect">
            <a:avLst/>
          </a:prstGeom>
          <a:solidFill>
            <a:schemeClr val="bg1"/>
          </a:solidFill>
        </p:spPr>
        <p:txBody>
          <a:bodyPr wrap="square">
            <a:spAutoFit/>
          </a:bodyPr>
          <a:lstStyle/>
          <a:p>
            <a:r>
              <a:rPr lang="en-US" sz="1400" dirty="0" err="1"/>
              <a:t>http://www.ammrf.org.au/myscope/sem/practice/principles/voltagevstype.php</a:t>
            </a:r>
            <a:endParaRPr lang="en-US" sz="1400" dirty="0"/>
          </a:p>
        </p:txBody>
      </p:sp>
      <p:sp>
        <p:nvSpPr>
          <p:cNvPr id="2" name="Rectangle 1">
            <a:extLst>
              <a:ext uri="{FF2B5EF4-FFF2-40B4-BE49-F238E27FC236}">
                <a16:creationId xmlns:a16="http://schemas.microsoft.com/office/drawing/2014/main" id="{8F1DC512-2153-470E-8272-BEEE213E159B}"/>
              </a:ext>
            </a:extLst>
          </p:cNvPr>
          <p:cNvSpPr/>
          <p:nvPr/>
        </p:nvSpPr>
        <p:spPr>
          <a:xfrm>
            <a:off x="1810147" y="210619"/>
            <a:ext cx="3698833" cy="369332"/>
          </a:xfrm>
          <a:prstGeom prst="rect">
            <a:avLst/>
          </a:prstGeom>
        </p:spPr>
        <p:txBody>
          <a:bodyPr wrap="none">
            <a:spAutoFit/>
          </a:bodyPr>
          <a:lstStyle/>
          <a:p>
            <a:r>
              <a:rPr lang="en-US" dirty="0"/>
              <a:t>Zeiss Acceleration Voltage: max 30 kV</a:t>
            </a:r>
          </a:p>
        </p:txBody>
      </p:sp>
    </p:spTree>
    <p:extLst>
      <p:ext uri="{BB962C8B-B14F-4D97-AF65-F5344CB8AC3E}">
        <p14:creationId xmlns:p14="http://schemas.microsoft.com/office/powerpoint/2010/main" val="151912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3</a:t>
            </a:fld>
            <a:endParaRPr lang="en-US"/>
          </a:p>
        </p:txBody>
      </p:sp>
      <p:pic>
        <p:nvPicPr>
          <p:cNvPr id="6" name="Picture 5"/>
          <p:cNvPicPr>
            <a:picLocks noChangeAspect="1"/>
          </p:cNvPicPr>
          <p:nvPr/>
        </p:nvPicPr>
        <p:blipFill>
          <a:blip r:embed="rId2" cstate="screen"/>
          <a:stretch>
            <a:fillRect/>
          </a:stretch>
        </p:blipFill>
        <p:spPr>
          <a:xfrm>
            <a:off x="3581401" y="6284229"/>
            <a:ext cx="5880100" cy="406400"/>
          </a:xfrm>
          <a:prstGeom prst="rect">
            <a:avLst/>
          </a:prstGeom>
        </p:spPr>
      </p:pic>
      <p:pic>
        <p:nvPicPr>
          <p:cNvPr id="7" name="Picture 6"/>
          <p:cNvPicPr>
            <a:picLocks noChangeAspect="1"/>
          </p:cNvPicPr>
          <p:nvPr/>
        </p:nvPicPr>
        <p:blipFill>
          <a:blip r:embed="rId3" cstate="screen"/>
          <a:stretch>
            <a:fillRect/>
          </a:stretch>
        </p:blipFill>
        <p:spPr>
          <a:xfrm>
            <a:off x="1532811" y="4688048"/>
            <a:ext cx="9163050" cy="1473694"/>
          </a:xfrm>
          <a:prstGeom prst="rect">
            <a:avLst/>
          </a:prstGeom>
        </p:spPr>
      </p:pic>
      <p:sp>
        <p:nvSpPr>
          <p:cNvPr id="9" name="TextBox 8"/>
          <p:cNvSpPr txBox="1"/>
          <p:nvPr/>
        </p:nvSpPr>
        <p:spPr>
          <a:xfrm>
            <a:off x="1252056" y="884486"/>
            <a:ext cx="8113872" cy="3477875"/>
          </a:xfrm>
          <a:prstGeom prst="rect">
            <a:avLst/>
          </a:prstGeom>
          <a:noFill/>
          <a:ln>
            <a:solidFill>
              <a:schemeClr val="tx1"/>
            </a:solidFill>
          </a:ln>
        </p:spPr>
        <p:txBody>
          <a:bodyPr wrap="square" rtlCol="0">
            <a:spAutoFit/>
          </a:bodyPr>
          <a:lstStyle/>
          <a:p>
            <a:r>
              <a:rPr lang="en-US" sz="2400" dirty="0"/>
              <a:t>Penetration Depth, H = </a:t>
            </a:r>
            <a:r>
              <a:rPr lang="en-US" sz="2400" u="sng" dirty="0"/>
              <a:t>0.0276 A V </a:t>
            </a:r>
            <a:r>
              <a:rPr lang="en-US" sz="2400" u="sng" baseline="30000" dirty="0"/>
              <a:t>1.67 </a:t>
            </a:r>
            <a:r>
              <a:rPr lang="en-US" sz="2400" baseline="30000" dirty="0"/>
              <a:t>    </a:t>
            </a:r>
            <a:r>
              <a:rPr lang="en-US" sz="2400" dirty="0"/>
              <a:t> , </a:t>
            </a:r>
            <a:r>
              <a:rPr lang="en-US" sz="2400" dirty="0" err="1"/>
              <a:t>μm</a:t>
            </a:r>
            <a:endParaRPr lang="en-US" sz="2400" u="sng" dirty="0"/>
          </a:p>
          <a:p>
            <a:r>
              <a:rPr lang="en-US" sz="2400" dirty="0"/>
              <a:t>                                            z</a:t>
            </a:r>
            <a:r>
              <a:rPr lang="en-US" sz="2400" baseline="30000" dirty="0"/>
              <a:t>0.89 </a:t>
            </a:r>
            <a:r>
              <a:rPr lang="en-US" sz="2400" dirty="0" err="1"/>
              <a:t>ρ</a:t>
            </a:r>
            <a:endParaRPr lang="en-US" sz="2400" dirty="0"/>
          </a:p>
          <a:p>
            <a:endParaRPr lang="en-US" sz="2400" dirty="0"/>
          </a:p>
          <a:p>
            <a:r>
              <a:rPr lang="en-US" sz="2000" dirty="0"/>
              <a:t>                              A= atomic weight, </a:t>
            </a:r>
            <a:r>
              <a:rPr lang="en-US" sz="2000" dirty="0" err="1"/>
              <a:t>g</a:t>
            </a:r>
            <a:r>
              <a:rPr lang="en-US" sz="2000" dirty="0"/>
              <a:t> mol</a:t>
            </a:r>
            <a:r>
              <a:rPr lang="en-US" sz="2000" baseline="30000" dirty="0"/>
              <a:t>-1</a:t>
            </a:r>
            <a:endParaRPr lang="en-US" sz="2000" dirty="0"/>
          </a:p>
          <a:p>
            <a:r>
              <a:rPr lang="en-US" sz="2000" dirty="0"/>
              <a:t>                              V= accelerating voltage, kV</a:t>
            </a:r>
          </a:p>
          <a:p>
            <a:r>
              <a:rPr lang="en-US" sz="2000" dirty="0"/>
              <a:t>                              </a:t>
            </a:r>
            <a:r>
              <a:rPr lang="en-US" sz="2000" dirty="0" err="1"/>
              <a:t>z</a:t>
            </a:r>
            <a:r>
              <a:rPr lang="en-US" sz="2000" dirty="0"/>
              <a:t>= atomic number </a:t>
            </a:r>
          </a:p>
          <a:p>
            <a:r>
              <a:rPr lang="en-US" sz="2000" dirty="0"/>
              <a:t>                              </a:t>
            </a:r>
            <a:r>
              <a:rPr lang="en-US" sz="2000" dirty="0" err="1"/>
              <a:t>ρ</a:t>
            </a:r>
            <a:r>
              <a:rPr lang="en-US" sz="2000" dirty="0"/>
              <a:t>= density, </a:t>
            </a:r>
            <a:r>
              <a:rPr lang="en-US" sz="2000" dirty="0" err="1"/>
              <a:t>g</a:t>
            </a:r>
            <a:r>
              <a:rPr lang="en-US" sz="2000" dirty="0"/>
              <a:t> cm</a:t>
            </a:r>
            <a:r>
              <a:rPr lang="en-US" sz="2000" baseline="30000" dirty="0"/>
              <a:t>-3</a:t>
            </a:r>
          </a:p>
          <a:p>
            <a:endParaRPr lang="en-US" sz="2000" dirty="0"/>
          </a:p>
          <a:p>
            <a:pPr algn="ctr"/>
            <a:r>
              <a:rPr lang="en-US" sz="2400" b="1" dirty="0"/>
              <a:t>Penetration Depth </a:t>
            </a:r>
            <a:r>
              <a:rPr lang="en-US" sz="2400" b="1" dirty="0" err="1"/>
              <a:t>α</a:t>
            </a:r>
            <a:r>
              <a:rPr lang="en-US" sz="2400" b="1" dirty="0"/>
              <a:t> Interaction Volume</a:t>
            </a:r>
          </a:p>
          <a:p>
            <a:endParaRPr lang="en-US" sz="2400" dirty="0"/>
          </a:p>
        </p:txBody>
      </p:sp>
    </p:spTree>
    <p:extLst>
      <p:ext uri="{BB962C8B-B14F-4D97-AF65-F5344CB8AC3E}">
        <p14:creationId xmlns:p14="http://schemas.microsoft.com/office/powerpoint/2010/main" val="303366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4</a:t>
            </a:fld>
            <a:endParaRPr lang="en-US"/>
          </a:p>
        </p:txBody>
      </p:sp>
      <p:sp>
        <p:nvSpPr>
          <p:cNvPr id="5" name="Up-Down Arrow 4"/>
          <p:cNvSpPr/>
          <p:nvPr/>
        </p:nvSpPr>
        <p:spPr>
          <a:xfrm>
            <a:off x="5143500" y="800100"/>
            <a:ext cx="1447800" cy="5410200"/>
          </a:xfrm>
          <a:prstGeom prst="up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be 5"/>
          <p:cNvSpPr/>
          <p:nvPr/>
        </p:nvSpPr>
        <p:spPr>
          <a:xfrm>
            <a:off x="4038600" y="2590800"/>
            <a:ext cx="3733800" cy="1371600"/>
          </a:xfrm>
          <a:prstGeom prst="cube">
            <a:avLst/>
          </a:prstGeom>
          <a:solidFill>
            <a:schemeClr val="bg1"/>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Accelerating Voltage</a:t>
            </a:r>
          </a:p>
        </p:txBody>
      </p:sp>
      <p:sp>
        <p:nvSpPr>
          <p:cNvPr id="7" name="TextBox 6"/>
          <p:cNvSpPr txBox="1"/>
          <p:nvPr/>
        </p:nvSpPr>
        <p:spPr>
          <a:xfrm>
            <a:off x="5562600" y="338436"/>
            <a:ext cx="1028700" cy="461665"/>
          </a:xfrm>
          <a:prstGeom prst="rect">
            <a:avLst/>
          </a:prstGeom>
          <a:noFill/>
        </p:spPr>
        <p:txBody>
          <a:bodyPr wrap="square" rtlCol="0">
            <a:spAutoFit/>
          </a:bodyPr>
          <a:lstStyle/>
          <a:p>
            <a:r>
              <a:rPr lang="en-US" sz="2400" b="1" dirty="0">
                <a:solidFill>
                  <a:srgbClr val="000000"/>
                </a:solidFill>
              </a:rPr>
              <a:t>High</a:t>
            </a:r>
          </a:p>
        </p:txBody>
      </p:sp>
      <p:sp>
        <p:nvSpPr>
          <p:cNvPr id="8" name="TextBox 7"/>
          <p:cNvSpPr txBox="1"/>
          <p:nvPr/>
        </p:nvSpPr>
        <p:spPr>
          <a:xfrm>
            <a:off x="5562600" y="6210301"/>
            <a:ext cx="1028700" cy="461665"/>
          </a:xfrm>
          <a:prstGeom prst="rect">
            <a:avLst/>
          </a:prstGeom>
          <a:noFill/>
        </p:spPr>
        <p:txBody>
          <a:bodyPr wrap="square" rtlCol="0">
            <a:spAutoFit/>
          </a:bodyPr>
          <a:lstStyle/>
          <a:p>
            <a:r>
              <a:rPr lang="en-US" sz="2400" b="1" dirty="0">
                <a:solidFill>
                  <a:srgbClr val="000000"/>
                </a:solidFill>
              </a:rPr>
              <a:t>Low</a:t>
            </a:r>
          </a:p>
        </p:txBody>
      </p:sp>
      <p:sp>
        <p:nvSpPr>
          <p:cNvPr id="13" name="Rectangle 12"/>
          <p:cNvSpPr/>
          <p:nvPr/>
        </p:nvSpPr>
        <p:spPr>
          <a:xfrm>
            <a:off x="2209800" y="12192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00"/>
                </a:solidFill>
              </a:rPr>
              <a:t>High Resolution</a:t>
            </a:r>
          </a:p>
        </p:txBody>
      </p:sp>
      <p:sp>
        <p:nvSpPr>
          <p:cNvPr id="14" name="Rectangle 13"/>
          <p:cNvSpPr/>
          <p:nvPr/>
        </p:nvSpPr>
        <p:spPr>
          <a:xfrm>
            <a:off x="7239000" y="47244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00"/>
                </a:solidFill>
              </a:rPr>
              <a:t>Low Resolution</a:t>
            </a:r>
          </a:p>
        </p:txBody>
      </p:sp>
      <p:sp>
        <p:nvSpPr>
          <p:cNvPr id="15" name="Rectangle 14"/>
          <p:cNvSpPr/>
          <p:nvPr/>
        </p:nvSpPr>
        <p:spPr>
          <a:xfrm>
            <a:off x="7391400" y="4191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rPr>
              <a:t>Unclear surface structures</a:t>
            </a:r>
          </a:p>
        </p:txBody>
      </p:sp>
      <p:sp>
        <p:nvSpPr>
          <p:cNvPr id="16" name="Rectangle 15"/>
          <p:cNvSpPr/>
          <p:nvPr/>
        </p:nvSpPr>
        <p:spPr>
          <a:xfrm>
            <a:off x="7391400" y="8001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More edge effect</a:t>
            </a:r>
          </a:p>
        </p:txBody>
      </p:sp>
      <p:sp>
        <p:nvSpPr>
          <p:cNvPr id="17" name="Rectangle 16"/>
          <p:cNvSpPr/>
          <p:nvPr/>
        </p:nvSpPr>
        <p:spPr>
          <a:xfrm>
            <a:off x="7391400" y="18669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More beam damage</a:t>
            </a:r>
          </a:p>
        </p:txBody>
      </p:sp>
      <p:sp>
        <p:nvSpPr>
          <p:cNvPr id="18" name="Rectangle 17"/>
          <p:cNvSpPr/>
          <p:nvPr/>
        </p:nvSpPr>
        <p:spPr>
          <a:xfrm>
            <a:off x="7391400" y="13335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More charge-up</a:t>
            </a:r>
          </a:p>
        </p:txBody>
      </p:sp>
      <p:sp>
        <p:nvSpPr>
          <p:cNvPr id="19" name="Rectangle 18"/>
          <p:cNvSpPr/>
          <p:nvPr/>
        </p:nvSpPr>
        <p:spPr>
          <a:xfrm>
            <a:off x="2057400" y="42672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000"/>
                </a:solidFill>
              </a:rPr>
              <a:t>Clear surface structures</a:t>
            </a:r>
          </a:p>
        </p:txBody>
      </p:sp>
      <p:sp>
        <p:nvSpPr>
          <p:cNvPr id="20" name="Rectangle 19"/>
          <p:cNvSpPr/>
          <p:nvPr/>
        </p:nvSpPr>
        <p:spPr>
          <a:xfrm>
            <a:off x="2057400" y="48006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Less edge effect</a:t>
            </a:r>
          </a:p>
        </p:txBody>
      </p:sp>
      <p:sp>
        <p:nvSpPr>
          <p:cNvPr id="21" name="Rectangle 20"/>
          <p:cNvSpPr/>
          <p:nvPr/>
        </p:nvSpPr>
        <p:spPr>
          <a:xfrm>
            <a:off x="2057400" y="58674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Less beam damage</a:t>
            </a:r>
          </a:p>
        </p:txBody>
      </p:sp>
      <p:sp>
        <p:nvSpPr>
          <p:cNvPr id="22" name="Rectangle 21"/>
          <p:cNvSpPr/>
          <p:nvPr/>
        </p:nvSpPr>
        <p:spPr>
          <a:xfrm>
            <a:off x="2057400" y="53340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Less charge-up</a:t>
            </a:r>
          </a:p>
        </p:txBody>
      </p:sp>
    </p:spTree>
    <p:extLst>
      <p:ext uri="{BB962C8B-B14F-4D97-AF65-F5344CB8AC3E}">
        <p14:creationId xmlns:p14="http://schemas.microsoft.com/office/powerpoint/2010/main" val="58017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m penetration depth">
            <a:extLst>
              <a:ext uri="{FF2B5EF4-FFF2-40B4-BE49-F238E27FC236}">
                <a16:creationId xmlns:a16="http://schemas.microsoft.com/office/drawing/2014/main" id="{8034B1D4-5736-4E21-9498-82627DF1CE29}"/>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42781" y="448743"/>
            <a:ext cx="39243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ites.ualberta.ca/~ccwj/teaching/microscopy/Figs/PNG/electronemission.png">
            <a:extLst>
              <a:ext uri="{FF2B5EF4-FFF2-40B4-BE49-F238E27FC236}">
                <a16:creationId xmlns:a16="http://schemas.microsoft.com/office/drawing/2014/main" id="{F67F140C-DC30-499F-A7BE-9DC681E848F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76534" y="170284"/>
            <a:ext cx="6764014" cy="2945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54ACD9D-5A4A-4FEA-8FC7-7BAFF4F35A9B}"/>
              </a:ext>
            </a:extLst>
          </p:cNvPr>
          <p:cNvSpPr/>
          <p:nvPr/>
        </p:nvSpPr>
        <p:spPr>
          <a:xfrm>
            <a:off x="5632579" y="3255513"/>
            <a:ext cx="6096000" cy="3139321"/>
          </a:xfrm>
          <a:prstGeom prst="rect">
            <a:avLst/>
          </a:prstGeom>
        </p:spPr>
        <p:txBody>
          <a:bodyPr>
            <a:spAutoFit/>
          </a:bodyPr>
          <a:lstStyle/>
          <a:p>
            <a:r>
              <a:rPr lang="en-US" b="0" i="0" dirty="0">
                <a:solidFill>
                  <a:srgbClr val="000000"/>
                </a:solidFill>
                <a:effectLst/>
                <a:latin typeface="helvetica" panose="020B0604020202020204" pitchFamily="34" charset="0"/>
              </a:rPr>
              <a:t>Various modes of electron emission from incident x-rays or electrons. Secondary electrons are </a:t>
            </a:r>
            <a:r>
              <a:rPr lang="en-US" b="0" i="0" dirty="0" err="1">
                <a:solidFill>
                  <a:srgbClr val="000000"/>
                </a:solidFill>
                <a:effectLst/>
                <a:latin typeface="helvetica" panose="020B0604020202020204" pitchFamily="34" charset="0"/>
              </a:rPr>
              <a:t>inelastically</a:t>
            </a:r>
            <a:r>
              <a:rPr lang="en-US" b="0" i="0" dirty="0">
                <a:solidFill>
                  <a:srgbClr val="000000"/>
                </a:solidFill>
                <a:effectLst/>
                <a:latin typeface="helvetica" panose="020B0604020202020204" pitchFamily="34" charset="0"/>
              </a:rPr>
              <a:t> scattered from the emission of valence electrons, backscattered electrons are elastically scattered where larger atoms deflect more electrons increasing collection rates. Auger and x-ray effects are caused by the ejection of inner shell electron compensated for by an electron in a higher orbital dropping down and filling the vacant energy level where then excess energy will either be given off in the form of a characteristic x-ray or the ejection of an outer orbital electron</a:t>
            </a:r>
            <a:endParaRPr lang="en-US" dirty="0"/>
          </a:p>
        </p:txBody>
      </p:sp>
      <p:sp>
        <p:nvSpPr>
          <p:cNvPr id="4" name="Rectangle 3">
            <a:extLst>
              <a:ext uri="{FF2B5EF4-FFF2-40B4-BE49-F238E27FC236}">
                <a16:creationId xmlns:a16="http://schemas.microsoft.com/office/drawing/2014/main" id="{C2FAC909-810E-4DDA-A83C-5DFC323D9FB7}"/>
              </a:ext>
            </a:extLst>
          </p:cNvPr>
          <p:cNvSpPr/>
          <p:nvPr/>
        </p:nvSpPr>
        <p:spPr>
          <a:xfrm>
            <a:off x="6079578" y="6431286"/>
            <a:ext cx="5202001" cy="369332"/>
          </a:xfrm>
          <a:prstGeom prst="rect">
            <a:avLst/>
          </a:prstGeom>
        </p:spPr>
        <p:txBody>
          <a:bodyPr wrap="none">
            <a:spAutoFit/>
          </a:bodyPr>
          <a:lstStyle/>
          <a:p>
            <a:r>
              <a:rPr lang="en-US" dirty="0"/>
              <a:t>https://sites.ualberta.ca/~ccwj/teaching/microscopy/</a:t>
            </a:r>
          </a:p>
        </p:txBody>
      </p:sp>
      <p:sp>
        <p:nvSpPr>
          <p:cNvPr id="5" name="Rectangle 4">
            <a:extLst>
              <a:ext uri="{FF2B5EF4-FFF2-40B4-BE49-F238E27FC236}">
                <a16:creationId xmlns:a16="http://schemas.microsoft.com/office/drawing/2014/main" id="{618522BD-6CB2-4391-B994-EF4CEE2E217A}"/>
              </a:ext>
            </a:extLst>
          </p:cNvPr>
          <p:cNvSpPr/>
          <p:nvPr/>
        </p:nvSpPr>
        <p:spPr>
          <a:xfrm>
            <a:off x="942781" y="4581707"/>
            <a:ext cx="3670040" cy="646331"/>
          </a:xfrm>
          <a:prstGeom prst="rect">
            <a:avLst/>
          </a:prstGeom>
        </p:spPr>
        <p:txBody>
          <a:bodyPr wrap="square">
            <a:spAutoFit/>
          </a:bodyPr>
          <a:lstStyle/>
          <a:p>
            <a:r>
              <a:rPr lang="en-US" b="0" i="0" dirty="0">
                <a:solidFill>
                  <a:srgbClr val="222222"/>
                </a:solidFill>
                <a:effectLst/>
                <a:latin typeface="Arial" panose="020B0604020202020204" pitchFamily="34" charset="0"/>
              </a:rPr>
              <a:t>Signals emitted from different parts of the interaction volume</a:t>
            </a:r>
            <a:endParaRPr lang="en-US" dirty="0"/>
          </a:p>
        </p:txBody>
      </p:sp>
    </p:spTree>
    <p:extLst>
      <p:ext uri="{BB962C8B-B14F-4D97-AF65-F5344CB8AC3E}">
        <p14:creationId xmlns:p14="http://schemas.microsoft.com/office/powerpoint/2010/main" val="175368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4C547-EF1D-41AB-AF8C-3B82CA8989C7}"/>
              </a:ext>
            </a:extLst>
          </p:cNvPr>
          <p:cNvSpPr/>
          <p:nvPr/>
        </p:nvSpPr>
        <p:spPr>
          <a:xfrm>
            <a:off x="77755" y="5657671"/>
            <a:ext cx="12192000" cy="1200329"/>
          </a:xfrm>
          <a:prstGeom prst="rect">
            <a:avLst/>
          </a:prstGeom>
        </p:spPr>
        <p:txBody>
          <a:bodyPr wrap="square">
            <a:spAutoFit/>
          </a:bodyPr>
          <a:lstStyle/>
          <a:p>
            <a:r>
              <a:rPr lang="en-US" b="1" i="0" dirty="0">
                <a:solidFill>
                  <a:srgbClr val="FF0000"/>
                </a:solidFill>
                <a:effectLst/>
                <a:latin typeface="Trebuchet MS" panose="020B0603020202020204" pitchFamily="34" charset="0"/>
              </a:rPr>
              <a:t>secondary electrons </a:t>
            </a:r>
            <a:r>
              <a:rPr lang="en-US" b="0" i="0" dirty="0">
                <a:solidFill>
                  <a:srgbClr val="444444"/>
                </a:solidFill>
                <a:effectLst/>
                <a:latin typeface="Trebuchet MS" panose="020B0603020202020204" pitchFamily="34" charset="0"/>
              </a:rPr>
              <a:t>originate from the surface or the near-surface regions of the sample. They are a result of inelastic interactions between the primary electron beam and the sample and have lower energy than the backscattered electrons (&lt;50 eV). Secondary electrons are very useful for the inspection of the topography of the sample’s surface,</a:t>
            </a:r>
            <a:endParaRPr lang="en-US" dirty="0"/>
          </a:p>
        </p:txBody>
      </p:sp>
      <p:pic>
        <p:nvPicPr>
          <p:cNvPr id="4" name="Picture 3">
            <a:extLst>
              <a:ext uri="{FF2B5EF4-FFF2-40B4-BE49-F238E27FC236}">
                <a16:creationId xmlns:a16="http://schemas.microsoft.com/office/drawing/2014/main" id="{704DC6BE-51E5-4331-9A4A-07492F95047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16890" y="1175810"/>
            <a:ext cx="5975815" cy="4481861"/>
          </a:xfrm>
          <a:prstGeom prst="rect">
            <a:avLst/>
          </a:prstGeom>
        </p:spPr>
      </p:pic>
      <p:sp>
        <p:nvSpPr>
          <p:cNvPr id="5" name="Rectangle 4">
            <a:extLst>
              <a:ext uri="{FF2B5EF4-FFF2-40B4-BE49-F238E27FC236}">
                <a16:creationId xmlns:a16="http://schemas.microsoft.com/office/drawing/2014/main" id="{52AD31DC-0282-4F54-A6EF-A1DDDDEE8849}"/>
              </a:ext>
            </a:extLst>
          </p:cNvPr>
          <p:cNvSpPr/>
          <p:nvPr/>
        </p:nvSpPr>
        <p:spPr>
          <a:xfrm>
            <a:off x="4067833" y="358522"/>
            <a:ext cx="3033203" cy="369332"/>
          </a:xfrm>
          <a:prstGeom prst="rect">
            <a:avLst/>
          </a:prstGeom>
        </p:spPr>
        <p:txBody>
          <a:bodyPr wrap="none">
            <a:spAutoFit/>
          </a:bodyPr>
          <a:lstStyle/>
          <a:p>
            <a:r>
              <a:rPr lang="en-US" b="1" i="0" dirty="0">
                <a:solidFill>
                  <a:srgbClr val="FF0000"/>
                </a:solidFill>
                <a:effectLst/>
                <a:latin typeface="Trebuchet MS" panose="020B0603020202020204" pitchFamily="34" charset="0"/>
              </a:rPr>
              <a:t>secondary electron Image </a:t>
            </a:r>
            <a:endParaRPr lang="en-US" dirty="0"/>
          </a:p>
        </p:txBody>
      </p:sp>
      <p:pic>
        <p:nvPicPr>
          <p:cNvPr id="4098" name="Picture 2" descr="File:Sem secondary electron.svg">
            <a:extLst>
              <a:ext uri="{FF2B5EF4-FFF2-40B4-BE49-F238E27FC236}">
                <a16:creationId xmlns:a16="http://schemas.microsoft.com/office/drawing/2014/main" id="{2A8C02E7-34E6-49CA-8C40-8F7D82A32E1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028730" y="1724219"/>
            <a:ext cx="1905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6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A26AF-A830-46BC-9F95-10E13597F226}"/>
              </a:ext>
            </a:extLst>
          </p:cNvPr>
          <p:cNvSpPr txBox="1"/>
          <p:nvPr/>
        </p:nvSpPr>
        <p:spPr>
          <a:xfrm>
            <a:off x="3359801" y="155368"/>
            <a:ext cx="4937442" cy="369332"/>
          </a:xfrm>
          <a:prstGeom prst="rect">
            <a:avLst/>
          </a:prstGeom>
          <a:noFill/>
        </p:spPr>
        <p:txBody>
          <a:bodyPr wrap="none" rtlCol="0">
            <a:spAutoFit/>
          </a:bodyPr>
          <a:lstStyle/>
          <a:p>
            <a:r>
              <a:rPr lang="en-US" dirty="0"/>
              <a:t>Zeiss Secondary Electron Detector: SESI and </a:t>
            </a:r>
            <a:r>
              <a:rPr lang="en-US" dirty="0" err="1"/>
              <a:t>Inlens</a:t>
            </a:r>
            <a:r>
              <a:rPr lang="en-US" dirty="0"/>
              <a:t> </a:t>
            </a:r>
          </a:p>
        </p:txBody>
      </p:sp>
      <p:pic>
        <p:nvPicPr>
          <p:cNvPr id="7170" name="Picture 2" descr="Image result for chamber and Inlens">
            <a:extLst>
              <a:ext uri="{FF2B5EF4-FFF2-40B4-BE49-F238E27FC236}">
                <a16:creationId xmlns:a16="http://schemas.microsoft.com/office/drawing/2014/main" id="{7C4EC13B-C785-46BD-900D-98F345184CF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59801" y="691661"/>
            <a:ext cx="4628956" cy="42203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E8F45B3-ECCC-4A95-9ED7-8E94DFC99197}"/>
              </a:ext>
            </a:extLst>
          </p:cNvPr>
          <p:cNvSpPr/>
          <p:nvPr/>
        </p:nvSpPr>
        <p:spPr>
          <a:xfrm>
            <a:off x="27018" y="4912033"/>
            <a:ext cx="12279084" cy="1754326"/>
          </a:xfrm>
          <a:prstGeom prst="rect">
            <a:avLst/>
          </a:prstGeom>
        </p:spPr>
        <p:txBody>
          <a:bodyPr wrap="square">
            <a:spAutoFit/>
          </a:bodyPr>
          <a:lstStyle/>
          <a:p>
            <a:r>
              <a:rPr lang="en-US" b="0" i="0" dirty="0">
                <a:solidFill>
                  <a:srgbClr val="000000"/>
                </a:solidFill>
                <a:effectLst/>
                <a:latin typeface="Verdana" panose="020B0604030504040204" pitchFamily="34" charset="0"/>
              </a:rPr>
              <a:t>the principle of in-lens secondary electron (SE) detection The beam is decelerated by an electrostatic lens and the field applied to decelerate also causes the acceleration of the scattered electrons in the other direction back into the lens on a helical path. The in-lens SE detector is placed on top of the final pole piece in the SEM chamber. The traditional SE detector (Everhart-Thornley (ET)) is also shown in the image, positioned outside the lens system and positively biased to draw SEs. The positioning of this detector favors both SE1 and SE2 electrons but the in-lens detector system favors mostly SE1s. </a:t>
            </a:r>
            <a:endParaRPr lang="en-US" dirty="0"/>
          </a:p>
        </p:txBody>
      </p:sp>
      <p:cxnSp>
        <p:nvCxnSpPr>
          <p:cNvPr id="6" name="Straight Arrow Connector 5">
            <a:extLst>
              <a:ext uri="{FF2B5EF4-FFF2-40B4-BE49-F238E27FC236}">
                <a16:creationId xmlns:a16="http://schemas.microsoft.com/office/drawing/2014/main" id="{2F5C1506-61F4-477A-9910-FF85B0E4F864}"/>
              </a:ext>
            </a:extLst>
          </p:cNvPr>
          <p:cNvCxnSpPr/>
          <p:nvPr/>
        </p:nvCxnSpPr>
        <p:spPr>
          <a:xfrm flipH="1" flipV="1">
            <a:off x="4546833" y="3355596"/>
            <a:ext cx="1127446" cy="419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8F5CE391-3D86-4F76-B84D-B7A9C366B07E}"/>
              </a:ext>
            </a:extLst>
          </p:cNvPr>
          <p:cNvSpPr txBox="1"/>
          <p:nvPr/>
        </p:nvSpPr>
        <p:spPr>
          <a:xfrm>
            <a:off x="4731391" y="3246539"/>
            <a:ext cx="409086" cy="276999"/>
          </a:xfrm>
          <a:prstGeom prst="rect">
            <a:avLst/>
          </a:prstGeom>
          <a:noFill/>
        </p:spPr>
        <p:txBody>
          <a:bodyPr wrap="none" rtlCol="0">
            <a:spAutoFit/>
          </a:bodyPr>
          <a:lstStyle/>
          <a:p>
            <a:r>
              <a:rPr lang="en-US" sz="1200" dirty="0">
                <a:solidFill>
                  <a:srgbClr val="C00000"/>
                </a:solidFill>
              </a:rPr>
              <a:t>SE1</a:t>
            </a:r>
          </a:p>
        </p:txBody>
      </p:sp>
    </p:spTree>
    <p:extLst>
      <p:ext uri="{BB962C8B-B14F-4D97-AF65-F5344CB8AC3E}">
        <p14:creationId xmlns:p14="http://schemas.microsoft.com/office/powerpoint/2010/main" val="10600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CDF196-589F-44ED-8768-650D2B36DB90}"/>
              </a:ext>
            </a:extLst>
          </p:cNvPr>
          <p:cNvSpPr txBox="1"/>
          <p:nvPr/>
        </p:nvSpPr>
        <p:spPr>
          <a:xfrm>
            <a:off x="0" y="0"/>
            <a:ext cx="11440055" cy="461665"/>
          </a:xfrm>
          <a:prstGeom prst="rect">
            <a:avLst/>
          </a:prstGeom>
          <a:noFill/>
        </p:spPr>
        <p:txBody>
          <a:bodyPr wrap="none" rtlCol="0">
            <a:spAutoFit/>
          </a:bodyPr>
          <a:lstStyle/>
          <a:p>
            <a:r>
              <a:rPr lang="en-US" sz="2400" dirty="0"/>
              <a:t>In our application, multiple detectors image acquisition are used during large area imaging</a:t>
            </a:r>
          </a:p>
        </p:txBody>
      </p:sp>
      <p:pic>
        <p:nvPicPr>
          <p:cNvPr id="3" name="Picture 2">
            <a:extLst>
              <a:ext uri="{FF2B5EF4-FFF2-40B4-BE49-F238E27FC236}">
                <a16:creationId xmlns:a16="http://schemas.microsoft.com/office/drawing/2014/main" id="{319668CB-E92F-4434-A5FD-454A27454BE7}"/>
              </a:ext>
            </a:extLst>
          </p:cNvPr>
          <p:cNvPicPr>
            <a:picLocks noChangeAspect="1"/>
          </p:cNvPicPr>
          <p:nvPr/>
        </p:nvPicPr>
        <p:blipFill rotWithShape="1">
          <a:blip r:embed="rId2" cstate="screen"/>
          <a:srcRect/>
          <a:stretch/>
        </p:blipFill>
        <p:spPr>
          <a:xfrm>
            <a:off x="203200" y="668866"/>
            <a:ext cx="11401671" cy="5520267"/>
          </a:xfrm>
          <a:prstGeom prst="rect">
            <a:avLst/>
          </a:prstGeom>
        </p:spPr>
      </p:pic>
      <p:sp>
        <p:nvSpPr>
          <p:cNvPr id="4" name="TextBox 3">
            <a:extLst>
              <a:ext uri="{FF2B5EF4-FFF2-40B4-BE49-F238E27FC236}">
                <a16:creationId xmlns:a16="http://schemas.microsoft.com/office/drawing/2014/main" id="{BE8A24BE-FB07-47A0-A8EF-D1FEED4F5D33}"/>
              </a:ext>
            </a:extLst>
          </p:cNvPr>
          <p:cNvSpPr txBox="1"/>
          <p:nvPr/>
        </p:nvSpPr>
        <p:spPr>
          <a:xfrm>
            <a:off x="1108270" y="6404079"/>
            <a:ext cx="563937" cy="369332"/>
          </a:xfrm>
          <a:prstGeom prst="rect">
            <a:avLst/>
          </a:prstGeom>
          <a:noFill/>
        </p:spPr>
        <p:txBody>
          <a:bodyPr wrap="none" rtlCol="0">
            <a:spAutoFit/>
          </a:bodyPr>
          <a:lstStyle/>
          <a:p>
            <a:r>
              <a:rPr lang="en-US" dirty="0"/>
              <a:t>SESI</a:t>
            </a:r>
          </a:p>
        </p:txBody>
      </p:sp>
      <p:sp>
        <p:nvSpPr>
          <p:cNvPr id="5" name="TextBox 4">
            <a:extLst>
              <a:ext uri="{FF2B5EF4-FFF2-40B4-BE49-F238E27FC236}">
                <a16:creationId xmlns:a16="http://schemas.microsoft.com/office/drawing/2014/main" id="{E8445FBA-B72E-495A-A7DB-67298B6CE7F7}"/>
              </a:ext>
            </a:extLst>
          </p:cNvPr>
          <p:cNvSpPr txBox="1"/>
          <p:nvPr/>
        </p:nvSpPr>
        <p:spPr>
          <a:xfrm>
            <a:off x="5720027" y="6396334"/>
            <a:ext cx="744114" cy="369332"/>
          </a:xfrm>
          <a:prstGeom prst="rect">
            <a:avLst/>
          </a:prstGeom>
          <a:noFill/>
        </p:spPr>
        <p:txBody>
          <a:bodyPr wrap="none" rtlCol="0">
            <a:spAutoFit/>
          </a:bodyPr>
          <a:lstStyle/>
          <a:p>
            <a:r>
              <a:rPr lang="en-US" dirty="0" err="1"/>
              <a:t>Inlens</a:t>
            </a:r>
            <a:endParaRPr lang="en-US" dirty="0"/>
          </a:p>
        </p:txBody>
      </p:sp>
      <p:sp>
        <p:nvSpPr>
          <p:cNvPr id="6" name="TextBox 5">
            <a:extLst>
              <a:ext uri="{FF2B5EF4-FFF2-40B4-BE49-F238E27FC236}">
                <a16:creationId xmlns:a16="http://schemas.microsoft.com/office/drawing/2014/main" id="{7EEC223E-B885-4D62-8EA3-9D0E23A044BF}"/>
              </a:ext>
            </a:extLst>
          </p:cNvPr>
          <p:cNvSpPr txBox="1"/>
          <p:nvPr/>
        </p:nvSpPr>
        <p:spPr>
          <a:xfrm>
            <a:off x="9396288" y="6363838"/>
            <a:ext cx="1238801" cy="369332"/>
          </a:xfrm>
          <a:prstGeom prst="rect">
            <a:avLst/>
          </a:prstGeom>
          <a:noFill/>
        </p:spPr>
        <p:txBody>
          <a:bodyPr wrap="none" rtlCol="0">
            <a:spAutoFit/>
          </a:bodyPr>
          <a:lstStyle/>
          <a:p>
            <a:r>
              <a:rPr lang="en-US" dirty="0" err="1"/>
              <a:t>SESI+Inlens</a:t>
            </a:r>
            <a:endParaRPr lang="en-US" dirty="0"/>
          </a:p>
        </p:txBody>
      </p:sp>
    </p:spTree>
    <p:extLst>
      <p:ext uri="{BB962C8B-B14F-4D97-AF65-F5344CB8AC3E}">
        <p14:creationId xmlns:p14="http://schemas.microsoft.com/office/powerpoint/2010/main" val="383367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m-aluminum.png">
            <a:extLst>
              <a:ext uri="{FF2B5EF4-FFF2-40B4-BE49-F238E27FC236}">
                <a16:creationId xmlns:a16="http://schemas.microsoft.com/office/drawing/2014/main" id="{22679C30-497D-4AC7-A22D-0D92C1F7EB1C}"/>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12441" y="729358"/>
            <a:ext cx="5819775"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B8553E4-47A5-40A5-B52F-10B9FD3AED09}"/>
              </a:ext>
            </a:extLst>
          </p:cNvPr>
          <p:cNvSpPr/>
          <p:nvPr/>
        </p:nvSpPr>
        <p:spPr>
          <a:xfrm>
            <a:off x="160467" y="4060792"/>
            <a:ext cx="11210439" cy="2585323"/>
          </a:xfrm>
          <a:prstGeom prst="rect">
            <a:avLst/>
          </a:prstGeom>
        </p:spPr>
        <p:txBody>
          <a:bodyPr wrap="square">
            <a:spAutoFit/>
          </a:bodyPr>
          <a:lstStyle/>
          <a:p>
            <a:r>
              <a:rPr lang="en-US" b="0" i="0" dirty="0">
                <a:solidFill>
                  <a:srgbClr val="444444"/>
                </a:solidFill>
                <a:effectLst/>
                <a:latin typeface="Trebuchet MS" panose="020B0603020202020204" pitchFamily="34" charset="0"/>
              </a:rPr>
              <a:t>This type of electrons originate from a broad region within the interaction volume. They are a result of elastic collisions of electrons with atoms, which results in a change in the electrons’ trajectory. Think of the electron-atom collision as the so-called “billiard-ball” model, where small particles (electrons) collide with larger particles (atoms). Larger atoms are much stronger </a:t>
            </a:r>
            <a:r>
              <a:rPr lang="en-US" b="0" i="0" dirty="0" err="1">
                <a:solidFill>
                  <a:srgbClr val="444444"/>
                </a:solidFill>
                <a:effectLst/>
                <a:latin typeface="Trebuchet MS" panose="020B0603020202020204" pitchFamily="34" charset="0"/>
              </a:rPr>
              <a:t>scatterers</a:t>
            </a:r>
            <a:r>
              <a:rPr lang="en-US" b="0" i="0" dirty="0">
                <a:solidFill>
                  <a:srgbClr val="444444"/>
                </a:solidFill>
                <a:effectLst/>
                <a:latin typeface="Trebuchet MS" panose="020B0603020202020204" pitchFamily="34" charset="0"/>
              </a:rPr>
              <a:t> of electrons than light atoms, and therefore produce a higher signal .The number of the backscattered electrons reaching the detector is proportional to their Z number. This dependence of the number of BSE on the atomic number helps us differentiate between different phases, providing imaging that carries information on the sample’s composition. Moreover, BSE images can also provide valuable information on crystallography, topography and the magnetic field of the sample.</a:t>
            </a:r>
            <a:endParaRPr lang="en-US" dirty="0"/>
          </a:p>
        </p:txBody>
      </p:sp>
      <p:sp>
        <p:nvSpPr>
          <p:cNvPr id="3" name="TextBox 2">
            <a:extLst>
              <a:ext uri="{FF2B5EF4-FFF2-40B4-BE49-F238E27FC236}">
                <a16:creationId xmlns:a16="http://schemas.microsoft.com/office/drawing/2014/main" id="{67239E51-1F2A-49D1-BC62-79AF214B79C9}"/>
              </a:ext>
            </a:extLst>
          </p:cNvPr>
          <p:cNvSpPr txBox="1"/>
          <p:nvPr/>
        </p:nvSpPr>
        <p:spPr>
          <a:xfrm>
            <a:off x="2864498" y="171843"/>
            <a:ext cx="6615850" cy="369332"/>
          </a:xfrm>
          <a:prstGeom prst="rect">
            <a:avLst/>
          </a:prstGeom>
          <a:noFill/>
        </p:spPr>
        <p:txBody>
          <a:bodyPr wrap="none" rtlCol="0">
            <a:spAutoFit/>
          </a:bodyPr>
          <a:lstStyle/>
          <a:p>
            <a:r>
              <a:rPr lang="en-US" b="1" dirty="0"/>
              <a:t>Back Scattered Electron Image from BSD (Back Scattering Detector) </a:t>
            </a:r>
          </a:p>
        </p:txBody>
      </p:sp>
      <p:pic>
        <p:nvPicPr>
          <p:cNvPr id="4" name="Picture 3">
            <a:extLst>
              <a:ext uri="{FF2B5EF4-FFF2-40B4-BE49-F238E27FC236}">
                <a16:creationId xmlns:a16="http://schemas.microsoft.com/office/drawing/2014/main" id="{446639D6-36A4-413A-8F19-E24724EBDB63}"/>
              </a:ext>
            </a:extLst>
          </p:cNvPr>
          <p:cNvPicPr>
            <a:picLocks noChangeAspect="1"/>
          </p:cNvPicPr>
          <p:nvPr/>
        </p:nvPicPr>
        <p:blipFill>
          <a:blip r:embed="rId3" cstate="screen"/>
          <a:stretch>
            <a:fillRect/>
          </a:stretch>
        </p:blipFill>
        <p:spPr>
          <a:xfrm>
            <a:off x="160467" y="947372"/>
            <a:ext cx="5387446" cy="2925236"/>
          </a:xfrm>
          <a:prstGeom prst="rect">
            <a:avLst/>
          </a:prstGeom>
        </p:spPr>
      </p:pic>
    </p:spTree>
    <p:extLst>
      <p:ext uri="{BB962C8B-B14F-4D97-AF65-F5344CB8AC3E}">
        <p14:creationId xmlns:p14="http://schemas.microsoft.com/office/powerpoint/2010/main" val="611216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5574</TotalTime>
  <Words>1272</Words>
  <Application>Microsoft Macintosh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helvetica</vt:lpstr>
      <vt:lpstr>Helvetica Neue</vt:lpstr>
      <vt:lpstr>inherit</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DataAnalysis</dc:creator>
  <cp:lastModifiedBy>Duncan, Robert</cp:lastModifiedBy>
  <cp:revision>26</cp:revision>
  <dcterms:created xsi:type="dcterms:W3CDTF">2018-01-10T19:13:21Z</dcterms:created>
  <dcterms:modified xsi:type="dcterms:W3CDTF">2022-10-29T20:27:39Z</dcterms:modified>
</cp:coreProperties>
</file>