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4" r:id="rId3"/>
    <p:sldId id="259" r:id="rId4"/>
    <p:sldId id="269" r:id="rId5"/>
    <p:sldId id="263" r:id="rId6"/>
    <p:sldId id="260" r:id="rId7"/>
    <p:sldId id="262" r:id="rId8"/>
    <p:sldId id="265" r:id="rId9"/>
    <p:sldId id="257" r:id="rId10"/>
    <p:sldId id="258" r:id="rId11"/>
    <p:sldId id="268" r:id="rId12"/>
    <p:sldId id="266" r:id="rId13"/>
    <p:sldId id="267" r:id="rId14"/>
    <p:sldId id="261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C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4" autoAdjust="0"/>
    <p:restoredTop sz="94660"/>
  </p:normalViewPr>
  <p:slideViewPr>
    <p:cSldViewPr>
      <p:cViewPr varScale="1">
        <p:scale>
          <a:sx n="110" d="100"/>
          <a:sy n="110" d="100"/>
        </p:scale>
        <p:origin x="99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96EF65-5937-406D-9299-3185B421B9FA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A5C84-854D-4965-BF83-792C13EB3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C13625-EE1A-499B-8ECD-F2C7258C0702}" type="slidenum">
              <a:rPr lang="en-US"/>
              <a:pPr/>
              <a:t>9</a:t>
            </a:fld>
            <a:endParaRPr lang="en-US"/>
          </a:p>
        </p:txBody>
      </p:sp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hu-HU"/>
          </a:p>
        </p:txBody>
      </p:sp>
      <p:sp>
        <p:nvSpPr>
          <p:cNvPr id="2458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50DA6A-5C55-454B-B75A-0BE49C148FF9}" type="slidenum">
              <a:rPr lang="en-US" sz="1200"/>
              <a:pPr algn="r"/>
              <a:t>9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81E1AE-B141-481A-92DD-BE7BFFA1C088}" type="slidenum">
              <a:rPr lang="en-US"/>
              <a:pPr/>
              <a:t>10</a:t>
            </a:fld>
            <a:endParaRPr lang="en-US"/>
          </a:p>
        </p:txBody>
      </p:sp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hu-HU"/>
          </a:p>
        </p:txBody>
      </p:sp>
      <p:sp>
        <p:nvSpPr>
          <p:cNvPr id="3482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EBA5CD8-A7B5-4179-97D7-75D2F44D6040}" type="slidenum">
              <a:rPr lang="en-US" sz="1200"/>
              <a:pPr algn="r"/>
              <a:t>10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C2D6-AFE3-464C-9A71-94686463E57E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3A985-12D9-4B68-B76A-60BB7723A88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urope_pol_2004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43800" y="457200"/>
            <a:ext cx="913320" cy="11747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C2D6-AFE3-464C-9A71-94686463E57E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3A985-12D9-4B68-B76A-60BB7723A8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C2D6-AFE3-464C-9A71-94686463E57E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3A985-12D9-4B68-B76A-60BB7723A8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C2D6-AFE3-464C-9A71-94686463E57E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3A985-12D9-4B68-B76A-60BB7723A88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urope_pol_2004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77200" y="152400"/>
            <a:ext cx="913320" cy="1174744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C2D6-AFE3-464C-9A71-94686463E57E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3A985-12D9-4B68-B76A-60BB7723A8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C2D6-AFE3-464C-9A71-94686463E57E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3A985-12D9-4B68-B76A-60BB7723A8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C2D6-AFE3-464C-9A71-94686463E57E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3A985-12D9-4B68-B76A-60BB7723A8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C2D6-AFE3-464C-9A71-94686463E57E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3A985-12D9-4B68-B76A-60BB7723A8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C2D6-AFE3-464C-9A71-94686463E57E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3A985-12D9-4B68-B76A-60BB7723A8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C2D6-AFE3-464C-9A71-94686463E57E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3A985-12D9-4B68-B76A-60BB7723A8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C2D6-AFE3-464C-9A71-94686463E57E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3A985-12D9-4B68-B76A-60BB7723A8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0C2CE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9C2D6-AFE3-464C-9A71-94686463E57E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3A985-12D9-4B68-B76A-60BB7723A8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MIGRATION IN EUROPE: </a:t>
            </a:r>
            <a:br>
              <a:rPr lang="en-US" dirty="0" smtClean="0"/>
            </a:br>
            <a:r>
              <a:rPr lang="en-US" sz="3200" dirty="0" smtClean="0"/>
              <a:t>CURRENT TRENDS AND POLICIES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8001000" cy="9906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Cristina Bradatan, PhD, </a:t>
            </a:r>
          </a:p>
          <a:p>
            <a:r>
              <a:rPr lang="en-US" sz="2000" dirty="0" smtClean="0"/>
              <a:t>cristina.bradatan@ttu.edu</a:t>
            </a:r>
          </a:p>
          <a:p>
            <a:r>
              <a:rPr lang="en-US" sz="2000" dirty="0" smtClean="0"/>
              <a:t>Texas Tech Population Center, Department of SASW </a:t>
            </a:r>
          </a:p>
        </p:txBody>
      </p:sp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381000" y="5334000"/>
            <a:ext cx="8763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u="sng" dirty="0" smtClean="0"/>
              <a:t>Global Migration: Second Annual Peace and Security Forum, Texas Tech University</a:t>
            </a:r>
          </a:p>
          <a:p>
            <a:pPr algn="ctr"/>
            <a:r>
              <a:rPr lang="en-US" sz="2000" u="sng" dirty="0" smtClean="0"/>
              <a:t>March , 2010</a:t>
            </a:r>
          </a:p>
          <a:p>
            <a:endParaRPr lang="en-US" sz="20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8229600" cy="914400"/>
          </a:xfrm>
        </p:spPr>
        <p:txBody>
          <a:bodyPr/>
          <a:lstStyle/>
          <a:p>
            <a:r>
              <a:rPr lang="en-US" sz="3600" dirty="0"/>
              <a:t>Why Southern Europe?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04800" y="1295400"/>
            <a:ext cx="7924800" cy="5105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i="1" dirty="0"/>
              <a:t>Relatively</a:t>
            </a:r>
            <a:r>
              <a:rPr lang="en-US" sz="2400" dirty="0"/>
              <a:t> soft immigration policies </a:t>
            </a:r>
            <a:endParaRPr lang="en-US" sz="2400" dirty="0" smtClean="0"/>
          </a:p>
          <a:p>
            <a:pPr>
              <a:lnSpc>
                <a:spcPct val="80000"/>
              </a:lnSpc>
              <a:buNone/>
            </a:pP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Perception of openness due to early imprecision of policy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Enforcement focus at Southern </a:t>
            </a:r>
            <a:r>
              <a:rPr lang="en-US" sz="2400" dirty="0" smtClean="0"/>
              <a:t>border ( Africa )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Low internal controls, easier to overstay </a:t>
            </a:r>
            <a:r>
              <a:rPr lang="en-US" sz="2400" dirty="0" smtClean="0"/>
              <a:t>visas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Periodic regularizations present opportunity for stability</a:t>
            </a:r>
            <a:endParaRPr lang="hu-HU" sz="2400" dirty="0"/>
          </a:p>
          <a:p>
            <a:pPr lvl="1">
              <a:lnSpc>
                <a:spcPct val="80000"/>
              </a:lnSpc>
            </a:pPr>
            <a:r>
              <a:rPr lang="hu-HU" sz="2400" dirty="0"/>
              <a:t>Lack of long term government strategy (esp. in Italy</a:t>
            </a:r>
            <a:r>
              <a:rPr lang="hu-HU" sz="2400" dirty="0" smtClean="0"/>
              <a:t>)</a:t>
            </a:r>
            <a:endParaRPr lang="en-US" sz="2400" dirty="0" smtClean="0"/>
          </a:p>
          <a:p>
            <a:pPr>
              <a:lnSpc>
                <a:spcPct val="80000"/>
              </a:lnSpc>
            </a:pPr>
            <a:endParaRPr lang="en-US" sz="2200" dirty="0" smtClean="0"/>
          </a:p>
          <a:p>
            <a:pPr>
              <a:lnSpc>
                <a:spcPct val="80000"/>
              </a:lnSpc>
            </a:pPr>
            <a:r>
              <a:rPr lang="en-US" sz="2200" dirty="0" smtClean="0"/>
              <a:t>Migration of Roma (Gypsy)</a:t>
            </a:r>
          </a:p>
          <a:p>
            <a:pPr>
              <a:lnSpc>
                <a:spcPct val="80000"/>
              </a:lnSpc>
            </a:pPr>
            <a:endParaRPr lang="en-US" sz="2200" dirty="0"/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 lvl="1">
              <a:lnSpc>
                <a:spcPct val="80000"/>
              </a:lnSpc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‘New Europe’: migration and 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2004 and 2007 waves of integration</a:t>
            </a:r>
          </a:p>
          <a:p>
            <a:r>
              <a:rPr lang="en-US" dirty="0" smtClean="0"/>
              <a:t>Low fertility</a:t>
            </a:r>
          </a:p>
          <a:p>
            <a:r>
              <a:rPr lang="en-US" dirty="0" smtClean="0"/>
              <a:t>Emigration and immigration trends:</a:t>
            </a:r>
          </a:p>
          <a:p>
            <a:pPr lvl="1"/>
            <a:r>
              <a:rPr lang="en-US" dirty="0" smtClean="0"/>
              <a:t>Poland</a:t>
            </a:r>
          </a:p>
          <a:p>
            <a:pPr lvl="1"/>
            <a:r>
              <a:rPr lang="en-US" dirty="0" smtClean="0"/>
              <a:t>Bulgaria</a:t>
            </a:r>
          </a:p>
          <a:p>
            <a:pPr lvl="1"/>
            <a:r>
              <a:rPr lang="en-US" dirty="0" smtClean="0"/>
              <a:t>Romania</a:t>
            </a:r>
          </a:p>
          <a:p>
            <a:pPr lvl="1"/>
            <a:r>
              <a:rPr lang="en-US" dirty="0" smtClean="0"/>
              <a:t>Hungary</a:t>
            </a:r>
          </a:p>
          <a:p>
            <a:pPr lvl="1"/>
            <a:r>
              <a:rPr lang="en-US" dirty="0" smtClean="0"/>
              <a:t>Czech Republic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Russia: emigration and immigration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 1990s reality</a:t>
            </a:r>
          </a:p>
          <a:p>
            <a:r>
              <a:rPr lang="en-US" dirty="0" smtClean="0"/>
              <a:t>Russian citizens in former USSR countries</a:t>
            </a:r>
          </a:p>
          <a:p>
            <a:r>
              <a:rPr lang="en-US" dirty="0" smtClean="0"/>
              <a:t>Aging population – men life expectancy</a:t>
            </a:r>
          </a:p>
          <a:p>
            <a:r>
              <a:rPr lang="en-US" dirty="0" smtClean="0"/>
              <a:t>Immigration to Russia</a:t>
            </a:r>
          </a:p>
          <a:p>
            <a:r>
              <a:rPr lang="en-US" dirty="0" smtClean="0"/>
              <a:t>Policies toward Russians living abroad: Baltic countries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‘Other’ Europe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Former Yugoslav countries (Bosnia, Serbia, Croatia, Macedonia)</a:t>
            </a:r>
          </a:p>
          <a:p>
            <a:r>
              <a:rPr lang="en-US" dirty="0" smtClean="0"/>
              <a:t>Albania: emigration trends </a:t>
            </a:r>
          </a:p>
          <a:p>
            <a:r>
              <a:rPr lang="en-US" dirty="0" smtClean="0"/>
              <a:t>Emigration from Ukraine and Moldova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524000"/>
            <a:ext cx="8077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There are 5 million European born currently living in the US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The largest number of European immigrants come from the UK, Germany, Poland and Russia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Italy, Greece and Romania send a disproportionately large number of educated immigrants.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Most Europeans in the US come to study, work or through diversity visas</a:t>
            </a:r>
            <a:endParaRPr lang="en-US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28600"/>
            <a:ext cx="7772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European born living in the US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 in trends: Spain and Italy receive now large number of immigrants</a:t>
            </a:r>
          </a:p>
          <a:p>
            <a:r>
              <a:rPr lang="en-US" dirty="0" smtClean="0"/>
              <a:t>East to West migration</a:t>
            </a:r>
          </a:p>
          <a:p>
            <a:r>
              <a:rPr lang="en-US" dirty="0" smtClean="0"/>
              <a:t>Most migrants in Europe come from Africa or from another European country</a:t>
            </a:r>
          </a:p>
          <a:p>
            <a:r>
              <a:rPr lang="en-US" dirty="0" smtClean="0"/>
              <a:t>Emigrants from Europe tend to be mostly skilled workers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European Union migration</a:t>
            </a:r>
          </a:p>
          <a:p>
            <a:r>
              <a:rPr lang="en-US" dirty="0" smtClean="0"/>
              <a:t>Russia and migration</a:t>
            </a:r>
          </a:p>
          <a:p>
            <a:r>
              <a:rPr lang="en-US" dirty="0" smtClean="0"/>
              <a:t>Migration in ‘other Europe’</a:t>
            </a:r>
          </a:p>
          <a:p>
            <a:r>
              <a:rPr lang="en-US" dirty="0" smtClean="0"/>
              <a:t>European migrants in the US</a:t>
            </a:r>
          </a:p>
          <a:p>
            <a:r>
              <a:rPr lang="en-US" dirty="0" smtClean="0"/>
              <a:t>Conclusions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European immigration: introduction</a:t>
            </a:r>
            <a:endParaRPr 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While there is a long history of people moving back and forth within Europe, it was only after 1960s that Europe started to receive significant numbers of non European immigrants. </a:t>
            </a:r>
          </a:p>
          <a:p>
            <a:pPr eaLnBrk="1" hangingPunct="1"/>
            <a:r>
              <a:rPr lang="en-US" dirty="0" smtClean="0"/>
              <a:t>Units of analysis: </a:t>
            </a:r>
          </a:p>
          <a:p>
            <a:pPr lvl="1"/>
            <a:r>
              <a:rPr lang="en-US" dirty="0" smtClean="0"/>
              <a:t>European Union (27 states)</a:t>
            </a:r>
          </a:p>
          <a:p>
            <a:pPr lvl="1"/>
            <a:r>
              <a:rPr lang="en-US" dirty="0" smtClean="0"/>
              <a:t>‘other Europe’ </a:t>
            </a:r>
          </a:p>
          <a:p>
            <a:pPr lvl="1"/>
            <a:r>
              <a:rPr lang="en-US" dirty="0" smtClean="0"/>
              <a:t>Russia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europe_pol_20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47800" y="-2778"/>
            <a:ext cx="5562600" cy="6860778"/>
          </a:xfrm>
        </p:spPr>
      </p:pic>
      <p:cxnSp>
        <p:nvCxnSpPr>
          <p:cNvPr id="6" name="Straight Arrow Connector 5"/>
          <p:cNvCxnSpPr/>
          <p:nvPr/>
        </p:nvCxnSpPr>
        <p:spPr>
          <a:xfrm rot="5400000" flipH="1" flipV="1">
            <a:off x="1790700" y="6134100"/>
            <a:ext cx="838200" cy="15240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2019300" y="5295900"/>
            <a:ext cx="15240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2514600" y="5638800"/>
            <a:ext cx="1600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V="1">
            <a:off x="3086100" y="5372100"/>
            <a:ext cx="1600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438400" y="5105400"/>
            <a:ext cx="1981200" cy="144780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3124200" y="3505200"/>
            <a:ext cx="2133600" cy="30480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 flipV="1">
            <a:off x="2438400" y="4648200"/>
            <a:ext cx="3505200" cy="60960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 flipV="1">
            <a:off x="4800600" y="4724400"/>
            <a:ext cx="1219200" cy="76200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 flipV="1">
            <a:off x="4800600" y="3810000"/>
            <a:ext cx="1447800" cy="30480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638800" y="5562600"/>
            <a:ext cx="304800" cy="15240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0800000" flipV="1">
            <a:off x="5029200" y="5486400"/>
            <a:ext cx="609600" cy="15240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5410200" y="2590800"/>
            <a:ext cx="152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/>
          <p:nvPr/>
        </p:nvCxnSpPr>
        <p:spPr>
          <a:xfrm rot="10800000">
            <a:off x="4267200" y="4267200"/>
            <a:ext cx="2438400" cy="137160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history of EU 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European Union has been built as an economic community promoting free trade and labor force circulation between member states </a:t>
            </a:r>
            <a:r>
              <a:rPr lang="en-US" sz="1800" dirty="0" smtClean="0"/>
              <a:t>(European Coal and Steel Community – 1951, European Economic Community, 1957)</a:t>
            </a:r>
          </a:p>
          <a:p>
            <a:r>
              <a:rPr lang="en-US" dirty="0" smtClean="0"/>
              <a:t>Guest-worker programs in 1960s</a:t>
            </a:r>
          </a:p>
          <a:p>
            <a:r>
              <a:rPr lang="en-US" dirty="0" smtClean="0"/>
              <a:t>Family reunification in 1970s</a:t>
            </a:r>
          </a:p>
          <a:p>
            <a:r>
              <a:rPr lang="en-US" dirty="0" smtClean="0"/>
              <a:t>Refugees: European policies</a:t>
            </a:r>
          </a:p>
          <a:p>
            <a:r>
              <a:rPr lang="en-US" dirty="0" smtClean="0"/>
              <a:t>Economic boom of Southern European countries (Spain and Italy) in late 1980s</a:t>
            </a:r>
          </a:p>
          <a:p>
            <a:r>
              <a:rPr lang="en-US" dirty="0" smtClean="0"/>
              <a:t>The fall of the Berlin’s wall and emigration of Eastern Europeans (1990s)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EU migration: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 smtClean="0"/>
              <a:t>On January 1</a:t>
            </a:r>
            <a:r>
              <a:rPr lang="en-US" baseline="30000" dirty="0" smtClean="0"/>
              <a:t>st</a:t>
            </a:r>
            <a:r>
              <a:rPr lang="en-US" dirty="0" smtClean="0"/>
              <a:t> 2008,  30.8 million </a:t>
            </a:r>
            <a:r>
              <a:rPr lang="en-US" dirty="0" smtClean="0">
                <a:solidFill>
                  <a:srgbClr val="FF0000"/>
                </a:solidFill>
              </a:rPr>
              <a:t>foreign citizens </a:t>
            </a:r>
            <a:r>
              <a:rPr lang="en-US" dirty="0" smtClean="0"/>
              <a:t>lived in EU states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 smtClean="0"/>
              <a:t> 11.3 million of them were EU citizens of another state (</a:t>
            </a:r>
            <a:r>
              <a:rPr lang="en-US" dirty="0" err="1" smtClean="0"/>
              <a:t>Eurostat</a:t>
            </a:r>
            <a:r>
              <a:rPr lang="en-US" dirty="0" smtClean="0"/>
              <a:t>, 2009). The top three ethnic migrant groups in the EU are: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 smtClean="0"/>
              <a:t> Turkish (2.4 million), 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 smtClean="0"/>
              <a:t>Moroccans (1.7 million) 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 smtClean="0"/>
              <a:t>Romanians (1.6 million).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 smtClean="0"/>
              <a:t>Although negotiations are currently underway to unify immigration policies within EU, one cannot speak of a homogeneous EU-wide immigration policy. Each country has the freedom to define its own rules.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 immigration: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Among the European Union countries, the Southern ones (mostly Italy and Spain, but also Portugal to a lesser extent) became important destination for immigrants only in the past 10 years. </a:t>
            </a:r>
          </a:p>
          <a:p>
            <a:r>
              <a:rPr lang="en-US" dirty="0" smtClean="0"/>
              <a:t>While Germany still have the highest stock on immigrants (7.2 million – Germany), Spain has the second largest immigrant population (5.2 million) and Italy has 3.4 million (fifth largest) (</a:t>
            </a:r>
            <a:r>
              <a:rPr lang="en-US" dirty="0" err="1" smtClean="0"/>
              <a:t>Eurostat</a:t>
            </a:r>
            <a:r>
              <a:rPr lang="en-US" dirty="0" smtClean="0"/>
              <a:t>, 2009).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‘Old’ countries of immigration: France and Germany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Immigration to France - MAGREB</a:t>
            </a:r>
          </a:p>
          <a:p>
            <a:r>
              <a:rPr lang="en-US" dirty="0" smtClean="0"/>
              <a:t>Data problems; estimations</a:t>
            </a:r>
          </a:p>
          <a:p>
            <a:r>
              <a:rPr lang="en-US" dirty="0" smtClean="0"/>
              <a:t>Numbers:</a:t>
            </a:r>
          </a:p>
          <a:p>
            <a:r>
              <a:rPr lang="en-US" dirty="0" smtClean="0"/>
              <a:t>Germany: </a:t>
            </a:r>
          </a:p>
          <a:p>
            <a:pPr lvl="1"/>
            <a:r>
              <a:rPr lang="en-US" dirty="0" smtClean="0"/>
              <a:t>Turkish immigration</a:t>
            </a:r>
          </a:p>
          <a:p>
            <a:pPr lvl="1"/>
            <a:r>
              <a:rPr lang="en-US" dirty="0" smtClean="0"/>
              <a:t>German natives: policies and real life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New countries of immigration: why </a:t>
            </a:r>
            <a:r>
              <a:rPr lang="en-US" sz="3600" dirty="0"/>
              <a:t>Southern Europe?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Low fertility and old age structure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TFR </a:t>
            </a:r>
            <a:r>
              <a:rPr lang="en-US" sz="2000" dirty="0" smtClean="0"/>
              <a:t>around 1.3 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Percent 65+ </a:t>
            </a:r>
            <a:r>
              <a:rPr lang="en-US" sz="2000" dirty="0" smtClean="0"/>
              <a:t>:  16.8% </a:t>
            </a:r>
            <a:r>
              <a:rPr lang="en-US" sz="2000" dirty="0"/>
              <a:t>in Spain and </a:t>
            </a:r>
            <a:r>
              <a:rPr lang="en-US" sz="2000" dirty="0" smtClean="0"/>
              <a:t>19.7% </a:t>
            </a:r>
            <a:r>
              <a:rPr lang="en-US" sz="2000" dirty="0"/>
              <a:t>in </a:t>
            </a:r>
            <a:r>
              <a:rPr lang="en-US" sz="2000" dirty="0" smtClean="0"/>
              <a:t>Italy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dirty="0"/>
              <a:t>Labor market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Segmented</a:t>
            </a:r>
            <a:r>
              <a:rPr lang="en-US" sz="2000" dirty="0"/>
              <a:t>: migrants are concentrated in services, construction, agriculture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Temporary versus fixed contracts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dirty="0"/>
              <a:t>Strong informal economy</a:t>
            </a:r>
          </a:p>
          <a:p>
            <a:pPr lvl="1">
              <a:lnSpc>
                <a:spcPct val="70000"/>
              </a:lnSpc>
            </a:pPr>
            <a:r>
              <a:rPr lang="en-US" sz="2000" dirty="0"/>
              <a:t>Estimated to be worth 27% and 20% of the GDP in Italy and Spain </a:t>
            </a:r>
            <a:r>
              <a:rPr lang="en-US" sz="2000" dirty="0" smtClean="0"/>
              <a:t>respectively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13F9A"/>
      </a:accent1>
      <a:accent2>
        <a:srgbClr val="AC66BB"/>
      </a:accent2>
      <a:accent3>
        <a:srgbClr val="5A2C64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699</Words>
  <Application>Microsoft Office PowerPoint</Application>
  <PresentationFormat>On-screen Show (4:3)</PresentationFormat>
  <Paragraphs>97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Office Theme</vt:lpstr>
      <vt:lpstr>MIGRATION IN EUROPE:  CURRENT TRENDS AND POLICIES</vt:lpstr>
      <vt:lpstr>Overview</vt:lpstr>
      <vt:lpstr>European immigration: introduction</vt:lpstr>
      <vt:lpstr>PowerPoint Presentation</vt:lpstr>
      <vt:lpstr>Short history of EU migration</vt:lpstr>
      <vt:lpstr>EU migration: numbers</vt:lpstr>
      <vt:lpstr>EU immigration: numbers</vt:lpstr>
      <vt:lpstr>‘Old’ countries of immigration: France and Germany</vt:lpstr>
      <vt:lpstr>New countries of immigration: why Southern Europe?</vt:lpstr>
      <vt:lpstr>Why Southern Europe?</vt:lpstr>
      <vt:lpstr>‘New Europe’: migration and aging</vt:lpstr>
      <vt:lpstr>Russia: emigration and immigration</vt:lpstr>
      <vt:lpstr>‘Other’ Europe</vt:lpstr>
      <vt:lpstr>PowerPoint Presentation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Cristina Bradatan</dc:creator>
  <cp:lastModifiedBy>Reese, Keni</cp:lastModifiedBy>
  <cp:revision>21</cp:revision>
  <dcterms:created xsi:type="dcterms:W3CDTF">2010-03-25T14:54:38Z</dcterms:created>
  <dcterms:modified xsi:type="dcterms:W3CDTF">2017-03-29T17:21:35Z</dcterms:modified>
</cp:coreProperties>
</file>