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403" r:id="rId3"/>
    <p:sldId id="385" r:id="rId4"/>
    <p:sldId id="404" r:id="rId5"/>
    <p:sldId id="405" r:id="rId6"/>
    <p:sldId id="406"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FFFF00"/>
    <a:srgbClr val="CC0000"/>
    <a:srgbClr val="B83D00"/>
    <a:srgbClr val="5C1C49"/>
    <a:srgbClr val="713D0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2" d="100"/>
          <a:sy n="102" d="100"/>
        </p:scale>
        <p:origin x="-234" y="-84"/>
      </p:cViewPr>
      <p:guideLst>
        <p:guide orient="horz" pos="216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4363" y="-42863"/>
            <a:ext cx="7513637" cy="1143001"/>
          </a:xfrm>
        </p:spPr>
        <p:txBody>
          <a:bodyPr/>
          <a:lstStyle>
            <a:lvl1pPr>
              <a:lnSpc>
                <a:spcPct val="120000"/>
              </a:lnSpc>
              <a:spcAft>
                <a:spcPct val="20000"/>
              </a:spcAft>
              <a:defRPr/>
            </a:lvl1pPr>
          </a:lstStyle>
          <a:p>
            <a:r>
              <a:rPr lang="en-US"/>
              <a:t>Click to edit Master title style</a:t>
            </a:r>
          </a:p>
        </p:txBody>
      </p:sp>
      <p:sp>
        <p:nvSpPr>
          <p:cNvPr id="3075" name="Rectangle 3"/>
          <p:cNvSpPr>
            <a:spLocks noGrp="1" noChangeArrowheads="1"/>
          </p:cNvSpPr>
          <p:nvPr>
            <p:ph type="subTitle" idx="1"/>
          </p:nvPr>
        </p:nvSpPr>
        <p:spPr>
          <a:xfrm>
            <a:off x="566738" y="3076575"/>
            <a:ext cx="6400800" cy="1752600"/>
          </a:xfrm>
        </p:spPr>
        <p:txBody>
          <a:bodyPr/>
          <a:lstStyle>
            <a:lvl1pPr>
              <a:spcBef>
                <a:spcPct val="0"/>
              </a:spcBef>
              <a:spcAft>
                <a:spcPct val="0"/>
              </a:spcAft>
              <a:defRPr sz="36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7338" y="0"/>
            <a:ext cx="2162175" cy="6656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0813" y="0"/>
            <a:ext cx="6334125" cy="6656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9913" y="21304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1304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0813" y="0"/>
            <a:ext cx="75152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9913" y="213042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2400">
          <a:solidFill>
            <a:schemeClr val="bg1"/>
          </a:solidFill>
          <a:latin typeface="+mj-lt"/>
          <a:ea typeface="ＭＳ Ｐゴシック" pitchFamily="36" charset="-128"/>
          <a:cs typeface="ＭＳ Ｐゴシック" charset="-128"/>
        </a:defRPr>
      </a:lvl1pPr>
      <a:lvl2pPr algn="l" rtl="0" eaLnBrk="0" fontAlgn="base" hangingPunct="0">
        <a:spcBef>
          <a:spcPct val="0"/>
        </a:spcBef>
        <a:spcAft>
          <a:spcPct val="0"/>
        </a:spcAft>
        <a:defRPr sz="2400">
          <a:solidFill>
            <a:schemeClr val="bg1"/>
          </a:solidFill>
          <a:latin typeface="High Tower Text" pitchFamily="18" charset="0"/>
          <a:ea typeface="ＭＳ Ｐゴシック" pitchFamily="36" charset="-128"/>
          <a:cs typeface="ＭＳ Ｐゴシック" charset="-128"/>
        </a:defRPr>
      </a:lvl2pPr>
      <a:lvl3pPr algn="l" rtl="0" eaLnBrk="0" fontAlgn="base" hangingPunct="0">
        <a:spcBef>
          <a:spcPct val="0"/>
        </a:spcBef>
        <a:spcAft>
          <a:spcPct val="0"/>
        </a:spcAft>
        <a:defRPr sz="2400">
          <a:solidFill>
            <a:schemeClr val="bg1"/>
          </a:solidFill>
          <a:latin typeface="High Tower Text" pitchFamily="18" charset="0"/>
          <a:ea typeface="ＭＳ Ｐゴシック" pitchFamily="36" charset="-128"/>
          <a:cs typeface="ＭＳ Ｐゴシック" charset="-128"/>
        </a:defRPr>
      </a:lvl3pPr>
      <a:lvl4pPr algn="l" rtl="0" eaLnBrk="0" fontAlgn="base" hangingPunct="0">
        <a:spcBef>
          <a:spcPct val="0"/>
        </a:spcBef>
        <a:spcAft>
          <a:spcPct val="0"/>
        </a:spcAft>
        <a:defRPr sz="2400">
          <a:solidFill>
            <a:schemeClr val="bg1"/>
          </a:solidFill>
          <a:latin typeface="High Tower Text" pitchFamily="18" charset="0"/>
          <a:ea typeface="ＭＳ Ｐゴシック" pitchFamily="36" charset="-128"/>
          <a:cs typeface="ＭＳ Ｐゴシック" charset="-128"/>
        </a:defRPr>
      </a:lvl4pPr>
      <a:lvl5pPr algn="l" rtl="0" eaLnBrk="0" fontAlgn="base" hangingPunct="0">
        <a:spcBef>
          <a:spcPct val="0"/>
        </a:spcBef>
        <a:spcAft>
          <a:spcPct val="0"/>
        </a:spcAft>
        <a:defRPr sz="2400">
          <a:solidFill>
            <a:schemeClr val="bg1"/>
          </a:solidFill>
          <a:latin typeface="High Tower Text" pitchFamily="18" charset="0"/>
          <a:ea typeface="ＭＳ Ｐゴシック" pitchFamily="36" charset="-128"/>
          <a:cs typeface="ＭＳ Ｐゴシック" charset="-128"/>
        </a:defRPr>
      </a:lvl5pPr>
      <a:lvl6pPr marL="457200" algn="l" rtl="0" fontAlgn="base">
        <a:spcBef>
          <a:spcPct val="0"/>
        </a:spcBef>
        <a:spcAft>
          <a:spcPct val="0"/>
        </a:spcAft>
        <a:defRPr sz="2400">
          <a:solidFill>
            <a:schemeClr val="bg1"/>
          </a:solidFill>
          <a:latin typeface="High Tower Text" pitchFamily="18" charset="0"/>
        </a:defRPr>
      </a:lvl6pPr>
      <a:lvl7pPr marL="914400" algn="l" rtl="0" fontAlgn="base">
        <a:spcBef>
          <a:spcPct val="0"/>
        </a:spcBef>
        <a:spcAft>
          <a:spcPct val="0"/>
        </a:spcAft>
        <a:defRPr sz="2400">
          <a:solidFill>
            <a:schemeClr val="bg1"/>
          </a:solidFill>
          <a:latin typeface="High Tower Text" pitchFamily="18" charset="0"/>
        </a:defRPr>
      </a:lvl7pPr>
      <a:lvl8pPr marL="1371600" algn="l" rtl="0" fontAlgn="base">
        <a:spcBef>
          <a:spcPct val="0"/>
        </a:spcBef>
        <a:spcAft>
          <a:spcPct val="0"/>
        </a:spcAft>
        <a:defRPr sz="2400">
          <a:solidFill>
            <a:schemeClr val="bg1"/>
          </a:solidFill>
          <a:latin typeface="High Tower Text" pitchFamily="18" charset="0"/>
        </a:defRPr>
      </a:lvl8pPr>
      <a:lvl9pPr marL="1828800" algn="l" rtl="0" fontAlgn="base">
        <a:spcBef>
          <a:spcPct val="0"/>
        </a:spcBef>
        <a:spcAft>
          <a:spcPct val="0"/>
        </a:spcAft>
        <a:defRPr sz="2400">
          <a:solidFill>
            <a:schemeClr val="bg1"/>
          </a:solidFill>
          <a:latin typeface="High Tower Text" pitchFamily="18" charset="0"/>
        </a:defRPr>
      </a:lvl9pPr>
    </p:titleStyle>
    <p:bodyStyle>
      <a:lvl1pPr marL="342900" indent="-342900" algn="l" rtl="0" eaLnBrk="0" fontAlgn="base" hangingPunct="0">
        <a:spcBef>
          <a:spcPct val="20000"/>
        </a:spcBef>
        <a:spcAft>
          <a:spcPct val="25000"/>
        </a:spcAft>
        <a:defRPr sz="3200">
          <a:solidFill>
            <a:schemeClr val="bg1"/>
          </a:solidFill>
          <a:latin typeface="+mn-lt"/>
          <a:ea typeface="ＭＳ Ｐゴシック" pitchFamily="36" charset="-128"/>
          <a:cs typeface="ＭＳ Ｐゴシック" charset="-128"/>
        </a:defRPr>
      </a:lvl1pPr>
      <a:lvl2pPr marL="400050" indent="-285750" algn="l" rtl="0" eaLnBrk="0" fontAlgn="base" hangingPunct="0">
        <a:spcBef>
          <a:spcPct val="20000"/>
        </a:spcBef>
        <a:spcAft>
          <a:spcPct val="0"/>
        </a:spcAft>
        <a:buClr>
          <a:srgbClr val="CC0000"/>
        </a:buClr>
        <a:buSzPct val="90000"/>
        <a:buFont typeface="Wingdings" charset="2"/>
        <a:buChar char="§"/>
        <a:defRPr sz="2400">
          <a:solidFill>
            <a:schemeClr val="bg1"/>
          </a:solidFill>
          <a:latin typeface="+mn-lt"/>
          <a:ea typeface="ＭＳ Ｐゴシック" pitchFamily="36" charset="-128"/>
        </a:defRPr>
      </a:lvl2pPr>
      <a:lvl3pPr marL="742950" indent="-228600" algn="l" rtl="0" eaLnBrk="0" fontAlgn="base" hangingPunct="0">
        <a:spcBef>
          <a:spcPct val="40000"/>
        </a:spcBef>
        <a:spcAft>
          <a:spcPct val="0"/>
        </a:spcAft>
        <a:buChar char="•"/>
        <a:defRPr i="1">
          <a:solidFill>
            <a:schemeClr val="bg1"/>
          </a:solidFill>
          <a:latin typeface="+mn-lt"/>
          <a:ea typeface="ＭＳ Ｐゴシック" pitchFamily="36" charset="-128"/>
        </a:defRPr>
      </a:lvl3pPr>
      <a:lvl4pPr marL="1258888" indent="-228600" algn="l" rtl="0" eaLnBrk="0" fontAlgn="base" hangingPunct="0">
        <a:spcBef>
          <a:spcPct val="40000"/>
        </a:spcBef>
        <a:spcAft>
          <a:spcPct val="0"/>
        </a:spcAft>
        <a:buChar char="–"/>
        <a:defRPr>
          <a:solidFill>
            <a:schemeClr val="bg1"/>
          </a:solidFill>
          <a:latin typeface="+mn-lt"/>
          <a:ea typeface="ＭＳ Ｐゴシック" pitchFamily="36" charset="-128"/>
        </a:defRPr>
      </a:lvl4pPr>
      <a:lvl5pPr marL="1422400" indent="406400" algn="l" rtl="0" eaLnBrk="0" fontAlgn="base" hangingPunct="0">
        <a:spcBef>
          <a:spcPct val="20000"/>
        </a:spcBef>
        <a:spcAft>
          <a:spcPct val="0"/>
        </a:spcAft>
        <a:defRPr>
          <a:solidFill>
            <a:schemeClr val="bg1"/>
          </a:solidFill>
          <a:latin typeface="+mn-lt"/>
          <a:ea typeface="ＭＳ Ｐゴシック" pitchFamily="36" charset="-128"/>
        </a:defRPr>
      </a:lvl5pPr>
      <a:lvl6pPr marL="1879600" algn="l" rtl="0" fontAlgn="base">
        <a:spcBef>
          <a:spcPct val="20000"/>
        </a:spcBef>
        <a:spcAft>
          <a:spcPct val="0"/>
        </a:spcAft>
        <a:defRPr>
          <a:solidFill>
            <a:schemeClr val="bg1"/>
          </a:solidFill>
          <a:latin typeface="+mn-lt"/>
          <a:ea typeface="ＭＳ Ｐゴシック" pitchFamily="36" charset="-128"/>
        </a:defRPr>
      </a:lvl6pPr>
      <a:lvl7pPr marL="2336800" algn="l" rtl="0" fontAlgn="base">
        <a:spcBef>
          <a:spcPct val="20000"/>
        </a:spcBef>
        <a:spcAft>
          <a:spcPct val="0"/>
        </a:spcAft>
        <a:defRPr>
          <a:solidFill>
            <a:schemeClr val="bg1"/>
          </a:solidFill>
          <a:latin typeface="+mn-lt"/>
          <a:ea typeface="ＭＳ Ｐゴシック" pitchFamily="36" charset="-128"/>
        </a:defRPr>
      </a:lvl7pPr>
      <a:lvl8pPr marL="2794000" algn="l" rtl="0" fontAlgn="base">
        <a:spcBef>
          <a:spcPct val="20000"/>
        </a:spcBef>
        <a:spcAft>
          <a:spcPct val="0"/>
        </a:spcAft>
        <a:defRPr>
          <a:solidFill>
            <a:schemeClr val="bg1"/>
          </a:solidFill>
          <a:latin typeface="+mn-lt"/>
          <a:ea typeface="ＭＳ Ｐゴシック" pitchFamily="36" charset="-128"/>
        </a:defRPr>
      </a:lvl8pPr>
      <a:lvl9pPr marL="3251200" algn="l" rtl="0" fontAlgn="base">
        <a:spcBef>
          <a:spcPct val="20000"/>
        </a:spcBef>
        <a:spcAft>
          <a:spcPct val="0"/>
        </a:spcAft>
        <a:defRPr>
          <a:solidFill>
            <a:schemeClr val="bg1"/>
          </a:solidFill>
          <a:latin typeface="+mn-lt"/>
          <a:ea typeface="ＭＳ Ｐゴシック" pitchFamily="3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depts.ttu.edu/languagelab/placement.ph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15" descr="TTUS_Title Page 3"/>
          <p:cNvPicPr>
            <a:picLocks noChangeAspect="1" noChangeArrowheads="1"/>
          </p:cNvPicPr>
          <p:nvPr/>
        </p:nvPicPr>
        <p:blipFill>
          <a:blip r:embed="rId2"/>
          <a:srcRect/>
          <a:stretch>
            <a:fillRect/>
          </a:stretch>
        </p:blipFill>
        <p:spPr bwMode="auto">
          <a:xfrm>
            <a:off x="0" y="1139825"/>
            <a:ext cx="9144000" cy="5718175"/>
          </a:xfrm>
          <a:prstGeom prst="rect">
            <a:avLst/>
          </a:prstGeom>
          <a:noFill/>
          <a:ln w="9525">
            <a:noFill/>
            <a:miter lim="800000"/>
            <a:headEnd/>
            <a:tailEnd/>
          </a:ln>
        </p:spPr>
      </p:pic>
      <p:sp>
        <p:nvSpPr>
          <p:cNvPr id="2051" name="Rectangle 2"/>
          <p:cNvSpPr>
            <a:spLocks noGrp="1" noChangeArrowheads="1"/>
          </p:cNvSpPr>
          <p:nvPr>
            <p:ph type="ctrTitle"/>
          </p:nvPr>
        </p:nvSpPr>
        <p:spPr>
          <a:xfrm>
            <a:off x="249238" y="190500"/>
            <a:ext cx="7513637" cy="960438"/>
          </a:xfrm>
        </p:spPr>
        <p:txBody>
          <a:bodyPr/>
          <a:lstStyle/>
          <a:p>
            <a:pPr eaLnBrk="1" hangingPunct="1"/>
            <a:r>
              <a:rPr lang="en-US" b="1" smtClean="0">
                <a:latin typeface="Century" charset="0"/>
                <a:ea typeface="ＭＳ Ｐゴシック" charset="-128"/>
              </a:rPr>
              <a:t/>
            </a:r>
            <a:br>
              <a:rPr lang="en-US" b="1" smtClean="0">
                <a:latin typeface="Century" charset="0"/>
                <a:ea typeface="ＭＳ Ｐゴシック" charset="-128"/>
              </a:rPr>
            </a:br>
            <a:endParaRPr lang="en-US" b="1" smtClean="0">
              <a:latin typeface="Century" charset="0"/>
              <a:ea typeface="ＭＳ Ｐゴシック" charset="-128"/>
            </a:endParaRPr>
          </a:p>
        </p:txBody>
      </p:sp>
      <p:sp>
        <p:nvSpPr>
          <p:cNvPr id="2052" name="Rectangle 18"/>
          <p:cNvSpPr>
            <a:spLocks noChangeArrowheads="1"/>
          </p:cNvSpPr>
          <p:nvPr/>
        </p:nvSpPr>
        <p:spPr bwMode="auto">
          <a:xfrm>
            <a:off x="128588" y="1539875"/>
            <a:ext cx="7848600" cy="2862263"/>
          </a:xfrm>
          <a:prstGeom prst="rect">
            <a:avLst/>
          </a:prstGeom>
          <a:noFill/>
          <a:ln w="9525">
            <a:noFill/>
            <a:miter lim="800000"/>
            <a:headEnd/>
            <a:tailEnd/>
          </a:ln>
        </p:spPr>
        <p:txBody>
          <a:bodyPr>
            <a:spAutoFit/>
          </a:bodyPr>
          <a:lstStyle/>
          <a:p>
            <a:r>
              <a:rPr lang="en-US" sz="6000">
                <a:solidFill>
                  <a:schemeClr val="bg1"/>
                </a:solidFill>
                <a:latin typeface="Helvetica" charset="0"/>
              </a:rPr>
              <a:t>Foreign Language: The Placement Test</a:t>
            </a:r>
            <a:br>
              <a:rPr lang="en-US" sz="6000">
                <a:solidFill>
                  <a:schemeClr val="bg1"/>
                </a:solidFill>
                <a:latin typeface="Helvetica" charset="0"/>
              </a:rPr>
            </a:br>
            <a:endParaRPr lang="en-US" sz="6000">
              <a:solidFill>
                <a:schemeClr val="bg1"/>
              </a:solidFill>
              <a:latin typeface="Helvetica" charset="0"/>
            </a:endParaRPr>
          </a:p>
        </p:txBody>
      </p:sp>
      <p:sp>
        <p:nvSpPr>
          <p:cNvPr id="2053" name="Rectangle 20"/>
          <p:cNvSpPr>
            <a:spLocks noGrp="1" noChangeArrowheads="1"/>
          </p:cNvSpPr>
          <p:nvPr>
            <p:ph type="subTitle" idx="1"/>
          </p:nvPr>
        </p:nvSpPr>
        <p:spPr>
          <a:xfrm>
            <a:off x="2613025" y="5233988"/>
            <a:ext cx="4706938" cy="1138237"/>
          </a:xfrm>
          <a:noFill/>
        </p:spPr>
        <p:txBody>
          <a:bodyPr/>
          <a:lstStyle/>
          <a:p>
            <a:pPr marL="0" indent="0" eaLnBrk="1" hangingPunct="1"/>
            <a:endParaRPr lang="en-US" sz="2000" smtClean="0">
              <a:ea typeface="ＭＳ Ｐゴシック" charset="-128"/>
            </a:endParaRPr>
          </a:p>
          <a:p>
            <a:pPr marL="0" indent="0" eaLnBrk="1" hangingPunct="1"/>
            <a:r>
              <a:rPr lang="en-US" sz="2800" smtClean="0">
                <a:ea typeface="ＭＳ Ｐゴシック" charset="-128"/>
              </a:rPr>
              <a:t>Texas Tech University</a:t>
            </a:r>
          </a:p>
          <a:p>
            <a:pPr marL="0" indent="0" eaLnBrk="1" hangingPunct="1"/>
            <a:endParaRPr lang="en-US" sz="1800" smtClean="0">
              <a:ea typeface="ＭＳ Ｐゴシック" charset="-128"/>
            </a:endParaRPr>
          </a:p>
          <a:p>
            <a:pPr marL="0" indent="0" eaLnBrk="1" hangingPunct="1"/>
            <a:endParaRPr lang="en-US" sz="1800" i="1" smtClean="0">
              <a:ea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title" idx="4294967295"/>
          </p:nvPr>
        </p:nvSpPr>
        <p:spPr>
          <a:xfrm>
            <a:off x="0" y="0"/>
            <a:ext cx="7864475" cy="1143000"/>
          </a:xfrm>
        </p:spPr>
        <p:txBody>
          <a:bodyPr/>
          <a:lstStyle/>
          <a:p>
            <a:pPr eaLnBrk="1" hangingPunct="1"/>
            <a:r>
              <a:rPr lang="en-US" sz="3200" b="1" smtClean="0">
                <a:ea typeface="ＭＳ Ｐゴシック" charset="-128"/>
              </a:rPr>
              <a:t>Psychology Majors: The Foreign Language Placement Test</a:t>
            </a:r>
          </a:p>
        </p:txBody>
      </p:sp>
      <p:sp>
        <p:nvSpPr>
          <p:cNvPr id="4" name="TextBox 3"/>
          <p:cNvSpPr txBox="1"/>
          <p:nvPr/>
        </p:nvSpPr>
        <p:spPr>
          <a:xfrm>
            <a:off x="168275" y="1595438"/>
            <a:ext cx="8826500" cy="5448300"/>
          </a:xfrm>
          <a:prstGeom prst="rect">
            <a:avLst/>
          </a:prstGeom>
          <a:noFill/>
        </p:spPr>
        <p:txBody>
          <a:bodyPr>
            <a:spAutoFit/>
          </a:bodyPr>
          <a:lstStyle/>
          <a:p>
            <a:pPr>
              <a:buFont typeface="Arial" pitchFamily="34" charset="0"/>
              <a:buChar char="•"/>
              <a:defRPr/>
            </a:pPr>
            <a:r>
              <a:rPr lang="en-US" sz="2800" dirty="0">
                <a:solidFill>
                  <a:srgbClr val="FF0000"/>
                </a:solidFill>
              </a:rPr>
              <a:t>Psychology majors must complete 6 </a:t>
            </a:r>
            <a:r>
              <a:rPr lang="en-US" sz="2800" dirty="0">
                <a:solidFill>
                  <a:srgbClr val="FF0000"/>
                </a:solidFill>
              </a:rPr>
              <a:t>hours at the sophomore level or above in a single language.</a:t>
            </a:r>
          </a:p>
          <a:p>
            <a:pPr lvl="1">
              <a:buFont typeface="Arial" pitchFamily="34" charset="0"/>
              <a:buChar char="•"/>
              <a:defRPr/>
            </a:pPr>
            <a:r>
              <a:rPr lang="en-US" sz="2400" dirty="0">
                <a:solidFill>
                  <a:schemeClr val="bg1">
                    <a:lumMod val="95000"/>
                  </a:schemeClr>
                </a:solidFill>
              </a:rPr>
              <a:t>E.g., 2301 and 2302</a:t>
            </a:r>
          </a:p>
          <a:p>
            <a:pPr lvl="1">
              <a:defRPr/>
            </a:pPr>
            <a:endParaRPr lang="en-US" sz="2400" dirty="0">
              <a:solidFill>
                <a:schemeClr val="bg1">
                  <a:lumMod val="95000"/>
                </a:schemeClr>
              </a:solidFill>
            </a:endParaRPr>
          </a:p>
          <a:p>
            <a:pPr marL="0" lvl="1">
              <a:buFont typeface="Arial" pitchFamily="34" charset="0"/>
              <a:buChar char="•"/>
              <a:defRPr/>
            </a:pPr>
            <a:r>
              <a:rPr lang="en-US" sz="2800" u="sng" dirty="0">
                <a:solidFill>
                  <a:srgbClr val="FF0000"/>
                </a:solidFill>
              </a:rPr>
              <a:t>However</a:t>
            </a:r>
            <a:r>
              <a:rPr lang="en-US" sz="2800" dirty="0">
                <a:solidFill>
                  <a:srgbClr val="FF0000"/>
                </a:solidFill>
              </a:rPr>
              <a:t> students cannot start out at the second year level if they have not taken foreign language before!</a:t>
            </a:r>
          </a:p>
          <a:p>
            <a:pPr marL="0" lvl="1">
              <a:defRPr/>
            </a:pPr>
            <a:endParaRPr lang="en-US" sz="3000" dirty="0">
              <a:solidFill>
                <a:srgbClr val="FF0000"/>
              </a:solidFill>
            </a:endParaRPr>
          </a:p>
          <a:p>
            <a:pPr marL="0" lvl="1">
              <a:buFont typeface="Arial" pitchFamily="34" charset="0"/>
              <a:buChar char="•"/>
              <a:defRPr/>
            </a:pPr>
            <a:r>
              <a:rPr lang="en-US" sz="2800" dirty="0">
                <a:solidFill>
                  <a:srgbClr val="FF0000"/>
                </a:solidFill>
              </a:rPr>
              <a:t>Keep in mind that the </a:t>
            </a:r>
            <a:r>
              <a:rPr lang="en-US" sz="2800" u="sng" dirty="0">
                <a:solidFill>
                  <a:srgbClr val="FF0000"/>
                </a:solidFill>
              </a:rPr>
              <a:t>Spanish</a:t>
            </a:r>
            <a:r>
              <a:rPr lang="en-US" sz="2800" dirty="0">
                <a:solidFill>
                  <a:srgbClr val="FF0000"/>
                </a:solidFill>
              </a:rPr>
              <a:t> and </a:t>
            </a:r>
            <a:r>
              <a:rPr lang="en-US" sz="2800" u="sng" dirty="0">
                <a:solidFill>
                  <a:srgbClr val="FF0000"/>
                </a:solidFill>
              </a:rPr>
              <a:t>American Sign Language</a:t>
            </a:r>
            <a:r>
              <a:rPr lang="en-US" sz="2800" dirty="0">
                <a:solidFill>
                  <a:srgbClr val="FF0000"/>
                </a:solidFill>
              </a:rPr>
              <a:t> classes fill VERY quickly!!! </a:t>
            </a:r>
            <a:endParaRPr lang="en-US" sz="2800" dirty="0">
              <a:solidFill>
                <a:srgbClr val="FF0000"/>
              </a:solidFill>
            </a:endParaRPr>
          </a:p>
          <a:p>
            <a:pPr marL="457200" lvl="2">
              <a:buFont typeface="Arial" pitchFamily="34" charset="0"/>
              <a:buChar char="•"/>
              <a:defRPr/>
            </a:pPr>
            <a:r>
              <a:rPr lang="en-US" sz="2400" dirty="0">
                <a:solidFill>
                  <a:schemeClr val="bg1">
                    <a:lumMod val="95000"/>
                  </a:schemeClr>
                </a:solidFill>
              </a:rPr>
              <a:t>If students do not register on their designated registration date, it is likely that the class will already be full! SO register ASAP!</a:t>
            </a:r>
            <a:endParaRPr lang="en-US" sz="2400" dirty="0">
              <a:solidFill>
                <a:schemeClr val="bg1">
                  <a:lumMod val="95000"/>
                </a:schemeClr>
              </a:solidFill>
            </a:endParaRPr>
          </a:p>
          <a:p>
            <a:pPr marL="457200" lvl="2">
              <a:defRPr/>
            </a:pPr>
            <a:endParaRPr lang="en-US" sz="2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idx="4294967295"/>
          </p:nvPr>
        </p:nvSpPr>
        <p:spPr/>
        <p:txBody>
          <a:bodyPr/>
          <a:lstStyle/>
          <a:p>
            <a:pPr eaLnBrk="1" hangingPunct="1"/>
            <a:r>
              <a:rPr lang="en-US" sz="3600" b="1" smtClean="0">
                <a:ea typeface="ＭＳ Ｐゴシック" charset="-128"/>
              </a:rPr>
              <a:t>Foreign Language Options: starting out taking the basics</a:t>
            </a:r>
          </a:p>
        </p:txBody>
      </p:sp>
      <p:sp>
        <p:nvSpPr>
          <p:cNvPr id="4099" name="Rectangle 1027"/>
          <p:cNvSpPr>
            <a:spLocks noGrp="1" noChangeArrowheads="1"/>
          </p:cNvSpPr>
          <p:nvPr>
            <p:ph type="body" idx="4294967295"/>
          </p:nvPr>
        </p:nvSpPr>
        <p:spPr>
          <a:xfrm>
            <a:off x="0" y="1289050"/>
            <a:ext cx="9144000" cy="5568950"/>
          </a:xfrm>
        </p:spPr>
        <p:txBody>
          <a:bodyPr/>
          <a:lstStyle/>
          <a:p>
            <a:pPr marL="0" indent="0">
              <a:lnSpc>
                <a:spcPct val="80000"/>
              </a:lnSpc>
              <a:buFontTx/>
              <a:buChar char="•"/>
              <a:defRPr/>
            </a:pPr>
            <a:r>
              <a:rPr lang="en-US" dirty="0" smtClean="0">
                <a:solidFill>
                  <a:srgbClr val="FF0000"/>
                </a:solidFill>
                <a:latin typeface="Arial" charset="0"/>
                <a:ea typeface="ＭＳ Ｐゴシック" charset="-128"/>
              </a:rPr>
              <a:t> Students who have not taken a foreign language before (including high school) will have to take:</a:t>
            </a:r>
          </a:p>
          <a:p>
            <a:pPr marL="400050" lvl="2" indent="0">
              <a:lnSpc>
                <a:spcPct val="80000"/>
              </a:lnSpc>
              <a:defRPr/>
            </a:pPr>
            <a:r>
              <a:rPr lang="en-US" sz="2700" i="0" dirty="0" smtClean="0">
                <a:solidFill>
                  <a:schemeClr val="bg1">
                    <a:lumMod val="95000"/>
                  </a:schemeClr>
                </a:solidFill>
                <a:latin typeface="Arial" charset="0"/>
                <a:ea typeface="ＭＳ Ｐゴシック" charset="-128"/>
              </a:rPr>
              <a:t>The whole first year of foreign language before moving onto the second year: </a:t>
            </a:r>
          </a:p>
          <a:p>
            <a:pPr marL="915988" lvl="3" indent="0">
              <a:lnSpc>
                <a:spcPct val="80000"/>
              </a:lnSpc>
              <a:defRPr/>
            </a:pPr>
            <a:r>
              <a:rPr lang="en-US" sz="2100" dirty="0" smtClean="0">
                <a:solidFill>
                  <a:schemeClr val="bg1">
                    <a:lumMod val="95000"/>
                  </a:schemeClr>
                </a:solidFill>
                <a:latin typeface="Arial" charset="0"/>
                <a:ea typeface="ＭＳ Ｐゴシック" charset="-128"/>
              </a:rPr>
              <a:t>1501, 1502 OR 1301, 1302 (depending on the language)</a:t>
            </a:r>
          </a:p>
          <a:p>
            <a:pPr marL="915988" lvl="3" indent="0">
              <a:lnSpc>
                <a:spcPct val="80000"/>
              </a:lnSpc>
              <a:buFontTx/>
              <a:buNone/>
              <a:defRPr/>
            </a:pPr>
            <a:endParaRPr lang="en-US" sz="2100" dirty="0" smtClean="0">
              <a:solidFill>
                <a:schemeClr val="bg1">
                  <a:lumMod val="95000"/>
                </a:schemeClr>
              </a:solidFill>
              <a:latin typeface="Arial" charset="0"/>
              <a:ea typeface="ＭＳ Ｐゴシック" charset="-128"/>
            </a:endParaRPr>
          </a:p>
          <a:p>
            <a:pPr marL="400050" lvl="2" indent="0">
              <a:lnSpc>
                <a:spcPct val="80000"/>
              </a:lnSpc>
              <a:defRPr/>
            </a:pPr>
            <a:r>
              <a:rPr lang="en-US" sz="2700" i="0" dirty="0" smtClean="0">
                <a:solidFill>
                  <a:schemeClr val="bg1">
                    <a:lumMod val="95000"/>
                  </a:schemeClr>
                </a:solidFill>
                <a:latin typeface="Arial" charset="0"/>
                <a:ea typeface="ＭＳ Ｐゴシック" charset="-128"/>
              </a:rPr>
              <a:t>For Spanish, Texas Tech does not offer 1501 and 1502 so students will need to take SPCS 1511 and 1512. These are South Plains College courses that are taught on the Texas Tech Campus. (Once they verified that the student did not take Spanish in high school, Tech will enroll the student into SPCS 1511)</a:t>
            </a:r>
          </a:p>
          <a:p>
            <a:pPr marL="915988" lvl="3" indent="0">
              <a:lnSpc>
                <a:spcPct val="80000"/>
              </a:lnSpc>
              <a:defRPr/>
            </a:pPr>
            <a:r>
              <a:rPr lang="en-US" sz="2100" dirty="0" smtClean="0">
                <a:solidFill>
                  <a:schemeClr val="bg1">
                    <a:lumMod val="95000"/>
                  </a:schemeClr>
                </a:solidFill>
                <a:latin typeface="Arial" charset="0"/>
                <a:ea typeface="ＭＳ Ｐゴシック" charset="-128"/>
              </a:rPr>
              <a:t> In this case, the student will take 1511, 1512, 2301, and 2302 (four semesters or 16 hours)</a:t>
            </a:r>
          </a:p>
          <a:p>
            <a:pPr marL="915988" lvl="3" indent="0">
              <a:lnSpc>
                <a:spcPct val="80000"/>
              </a:lnSpc>
              <a:defRPr/>
            </a:pPr>
            <a:endParaRPr lang="en-US" dirty="0" smtClean="0">
              <a:solidFill>
                <a:srgbClr val="FF0000"/>
              </a:solidFill>
              <a:latin typeface="Arial" charset="0"/>
              <a:ea typeface="ＭＳ Ｐゴシック" charset="-128"/>
            </a:endParaRPr>
          </a:p>
          <a:p>
            <a:pPr marL="915988" lvl="3" indent="0">
              <a:lnSpc>
                <a:spcPct val="80000"/>
              </a:lnSpc>
              <a:defRPr/>
            </a:pPr>
            <a:endParaRPr lang="en-US" dirty="0" smtClean="0">
              <a:solidFill>
                <a:srgbClr val="FF0000"/>
              </a:solidFill>
              <a:latin typeface="Arial" charset="0"/>
              <a:ea typeface="ＭＳ Ｐゴシック"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idx="4294967295"/>
          </p:nvPr>
        </p:nvSpPr>
        <p:spPr/>
        <p:txBody>
          <a:bodyPr/>
          <a:lstStyle/>
          <a:p>
            <a:pPr eaLnBrk="1" hangingPunct="1"/>
            <a:r>
              <a:rPr lang="en-US" sz="3600" b="1" smtClean="0">
                <a:ea typeface="ＭＳ Ｐゴシック" charset="-128"/>
              </a:rPr>
              <a:t>Foreign Language Options: 1</a:t>
            </a:r>
            <a:r>
              <a:rPr lang="en-US" sz="3600" b="1" baseline="30000" smtClean="0">
                <a:ea typeface="ＭＳ Ｐゴシック" charset="-128"/>
              </a:rPr>
              <a:t>st</a:t>
            </a:r>
            <a:r>
              <a:rPr lang="en-US" sz="3600" b="1" smtClean="0">
                <a:ea typeface="ＭＳ Ｐゴシック" charset="-128"/>
              </a:rPr>
              <a:t> year review</a:t>
            </a:r>
          </a:p>
        </p:txBody>
      </p:sp>
      <p:sp>
        <p:nvSpPr>
          <p:cNvPr id="4099" name="Rectangle 1027"/>
          <p:cNvSpPr>
            <a:spLocks noGrp="1" noChangeArrowheads="1"/>
          </p:cNvSpPr>
          <p:nvPr>
            <p:ph type="body" idx="4294967295"/>
          </p:nvPr>
        </p:nvSpPr>
        <p:spPr>
          <a:xfrm>
            <a:off x="0" y="1289050"/>
            <a:ext cx="9144000" cy="5568950"/>
          </a:xfrm>
        </p:spPr>
        <p:txBody>
          <a:bodyPr/>
          <a:lstStyle/>
          <a:p>
            <a:pPr marL="0" indent="0">
              <a:lnSpc>
                <a:spcPct val="80000"/>
              </a:lnSpc>
              <a:buFontTx/>
              <a:buChar char="•"/>
              <a:defRPr/>
            </a:pPr>
            <a:r>
              <a:rPr lang="en-US" sz="2800" dirty="0" smtClean="0">
                <a:solidFill>
                  <a:srgbClr val="FF0000"/>
                </a:solidFill>
                <a:latin typeface="Arial" charset="0"/>
                <a:ea typeface="ＭＳ Ｐゴシック" charset="-128"/>
              </a:rPr>
              <a:t> </a:t>
            </a:r>
            <a:r>
              <a:rPr lang="en-US" dirty="0" smtClean="0">
                <a:solidFill>
                  <a:srgbClr val="FF0000"/>
                </a:solidFill>
                <a:latin typeface="Arial" charset="0"/>
                <a:ea typeface="ＭＳ Ｐゴシック" charset="-128"/>
              </a:rPr>
              <a:t>If the student took 2 yrs of the language in high school but are not particularly comfortable with it, the student should take 1507, a review of the first year foreign language </a:t>
            </a:r>
          </a:p>
          <a:p>
            <a:pPr marL="400050" lvl="2" indent="0">
              <a:lnSpc>
                <a:spcPct val="80000"/>
              </a:lnSpc>
              <a:defRPr/>
            </a:pPr>
            <a:r>
              <a:rPr lang="en-US" sz="2400" i="0" dirty="0" smtClean="0">
                <a:solidFill>
                  <a:schemeClr val="bg1">
                    <a:lumMod val="95000"/>
                  </a:schemeClr>
                </a:solidFill>
                <a:latin typeface="Arial" charset="0"/>
                <a:ea typeface="ＭＳ Ｐゴシック" charset="-128"/>
              </a:rPr>
              <a:t>Followed by 2301 and 2302 (e.g., 3 hrs or 11 hrs)</a:t>
            </a:r>
          </a:p>
          <a:p>
            <a:pPr marL="0" indent="0">
              <a:lnSpc>
                <a:spcPct val="80000"/>
              </a:lnSpc>
              <a:buFontTx/>
              <a:buChar char="•"/>
              <a:defRPr/>
            </a:pPr>
            <a:endParaRPr lang="en-US" dirty="0" smtClean="0">
              <a:solidFill>
                <a:srgbClr val="FF0000"/>
              </a:solidFill>
              <a:latin typeface="Arial" charset="0"/>
              <a:ea typeface="ＭＳ Ｐゴシック" charset="-128"/>
            </a:endParaRPr>
          </a:p>
          <a:p>
            <a:pPr marL="915988" lvl="3" indent="0">
              <a:lnSpc>
                <a:spcPct val="80000"/>
              </a:lnSpc>
              <a:defRPr/>
            </a:pPr>
            <a:endParaRPr lang="en-US" dirty="0" smtClean="0">
              <a:solidFill>
                <a:srgbClr val="FF0000"/>
              </a:solidFill>
              <a:latin typeface="Arial" charset="0"/>
              <a:ea typeface="ＭＳ Ｐゴシック"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idx="4294967295"/>
          </p:nvPr>
        </p:nvSpPr>
        <p:spPr/>
        <p:txBody>
          <a:bodyPr/>
          <a:lstStyle/>
          <a:p>
            <a:pPr eaLnBrk="1" hangingPunct="1"/>
            <a:r>
              <a:rPr lang="en-US" sz="3600" b="1" smtClean="0">
                <a:ea typeface="ＭＳ Ｐゴシック" charset="-128"/>
              </a:rPr>
              <a:t>Foreign Language Options: Getting into the sophomore level</a:t>
            </a:r>
          </a:p>
        </p:txBody>
      </p:sp>
      <p:sp>
        <p:nvSpPr>
          <p:cNvPr id="4099" name="Rectangle 1027"/>
          <p:cNvSpPr>
            <a:spLocks noGrp="1" noChangeArrowheads="1"/>
          </p:cNvSpPr>
          <p:nvPr>
            <p:ph type="body" idx="4294967295"/>
          </p:nvPr>
        </p:nvSpPr>
        <p:spPr>
          <a:xfrm>
            <a:off x="0" y="1289050"/>
            <a:ext cx="9144000" cy="5568950"/>
          </a:xfrm>
        </p:spPr>
        <p:txBody>
          <a:bodyPr/>
          <a:lstStyle/>
          <a:p>
            <a:pPr marL="0" indent="0">
              <a:lnSpc>
                <a:spcPct val="80000"/>
              </a:lnSpc>
              <a:buFontTx/>
              <a:buChar char="•"/>
              <a:defRPr/>
            </a:pPr>
            <a:r>
              <a:rPr lang="en-US" sz="2800" dirty="0" smtClean="0">
                <a:solidFill>
                  <a:srgbClr val="FF0000"/>
                </a:solidFill>
                <a:latin typeface="Arial" charset="0"/>
                <a:ea typeface="ＭＳ Ｐゴシック" charset="-128"/>
              </a:rPr>
              <a:t> </a:t>
            </a:r>
            <a:r>
              <a:rPr lang="en-US" dirty="0" smtClean="0">
                <a:solidFill>
                  <a:srgbClr val="FF0000"/>
                </a:solidFill>
                <a:latin typeface="Arial" charset="0"/>
                <a:ea typeface="ＭＳ Ｐゴシック" charset="-128"/>
              </a:rPr>
              <a:t>If the student took 3 or more years of foreign language in high school and feels comfortable with it, the student is encouraged to take the foreign language placement test. </a:t>
            </a:r>
          </a:p>
          <a:p>
            <a:pPr marL="400050" lvl="2" indent="0">
              <a:lnSpc>
                <a:spcPct val="80000"/>
              </a:lnSpc>
              <a:defRPr/>
            </a:pPr>
            <a:r>
              <a:rPr lang="en-US" sz="2400" i="0" dirty="0" smtClean="0">
                <a:solidFill>
                  <a:schemeClr val="bg1">
                    <a:lumMod val="95000"/>
                  </a:schemeClr>
                </a:solidFill>
                <a:latin typeface="Arial" charset="0"/>
                <a:ea typeface="ＭＳ Ｐゴシック" charset="-128"/>
              </a:rPr>
              <a:t>It is not unusual for students with a good background to test out of all or part of the foreign language requirements. </a:t>
            </a:r>
          </a:p>
          <a:p>
            <a:pPr marL="915988" lvl="3" indent="0">
              <a:lnSpc>
                <a:spcPct val="80000"/>
              </a:lnSpc>
              <a:defRPr/>
            </a:pPr>
            <a:r>
              <a:rPr lang="en-US" sz="2100" dirty="0" smtClean="0">
                <a:solidFill>
                  <a:schemeClr val="bg1">
                    <a:lumMod val="95000"/>
                  </a:schemeClr>
                </a:solidFill>
                <a:latin typeface="Arial" charset="0"/>
                <a:ea typeface="ＭＳ Ｐゴシック" charset="-128"/>
              </a:rPr>
              <a:t>This will save time and money!! </a:t>
            </a:r>
          </a:p>
          <a:p>
            <a:pPr marL="0" indent="0">
              <a:lnSpc>
                <a:spcPct val="80000"/>
              </a:lnSpc>
              <a:buFontTx/>
              <a:buChar char="•"/>
              <a:defRPr/>
            </a:pPr>
            <a:endParaRPr lang="en-US" dirty="0" smtClean="0">
              <a:solidFill>
                <a:srgbClr val="FF0000"/>
              </a:solidFill>
              <a:latin typeface="Arial" charset="0"/>
              <a:ea typeface="ＭＳ Ｐゴシック" charset="-128"/>
            </a:endParaRPr>
          </a:p>
          <a:p>
            <a:pPr marL="915988" lvl="3" indent="0">
              <a:lnSpc>
                <a:spcPct val="80000"/>
              </a:lnSpc>
              <a:defRPr/>
            </a:pPr>
            <a:endParaRPr lang="en-US" dirty="0" smtClean="0">
              <a:solidFill>
                <a:srgbClr val="FF0000"/>
              </a:solidFill>
              <a:latin typeface="Arial" charset="0"/>
              <a:ea typeface="ＭＳ Ｐゴシック"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idx="4294967295"/>
          </p:nvPr>
        </p:nvSpPr>
        <p:spPr/>
        <p:txBody>
          <a:bodyPr/>
          <a:lstStyle/>
          <a:p>
            <a:pPr eaLnBrk="1" hangingPunct="1"/>
            <a:r>
              <a:rPr lang="en-US" sz="3600" b="1" smtClean="0">
                <a:ea typeface="ＭＳ Ｐゴシック" charset="-128"/>
              </a:rPr>
              <a:t>Foreign Language Options</a:t>
            </a:r>
          </a:p>
        </p:txBody>
      </p:sp>
      <p:sp>
        <p:nvSpPr>
          <p:cNvPr id="7171" name="Rectangle 1027"/>
          <p:cNvSpPr>
            <a:spLocks noGrp="1" noChangeArrowheads="1"/>
          </p:cNvSpPr>
          <p:nvPr>
            <p:ph type="body" idx="4294967295"/>
          </p:nvPr>
        </p:nvSpPr>
        <p:spPr>
          <a:xfrm>
            <a:off x="0" y="1289050"/>
            <a:ext cx="9144000" cy="5568950"/>
          </a:xfrm>
        </p:spPr>
        <p:txBody>
          <a:bodyPr/>
          <a:lstStyle/>
          <a:p>
            <a:pPr marL="0" indent="0">
              <a:lnSpc>
                <a:spcPct val="80000"/>
              </a:lnSpc>
              <a:buFontTx/>
              <a:buChar char="•"/>
            </a:pPr>
            <a:r>
              <a:rPr lang="en-US" sz="2800" smtClean="0">
                <a:solidFill>
                  <a:srgbClr val="FF0000"/>
                </a:solidFill>
                <a:latin typeface="Arial" charset="0"/>
                <a:ea typeface="ＭＳ Ｐゴシック" charset="-128"/>
              </a:rPr>
              <a:t> </a:t>
            </a:r>
            <a:r>
              <a:rPr lang="en-US" smtClean="0">
                <a:solidFill>
                  <a:srgbClr val="FF0000"/>
                </a:solidFill>
                <a:latin typeface="Arial" charset="0"/>
                <a:ea typeface="ＭＳ Ｐゴシック" charset="-128"/>
              </a:rPr>
              <a:t>More information about the foreign language placement test can be found at:</a:t>
            </a:r>
          </a:p>
          <a:p>
            <a:pPr marL="915988" lvl="3" indent="0">
              <a:lnSpc>
                <a:spcPct val="80000"/>
              </a:lnSpc>
            </a:pPr>
            <a:r>
              <a:rPr lang="en-US" sz="2400" u="sng" smtClean="0">
                <a:ea typeface="ＭＳ Ｐゴシック" charset="-128"/>
                <a:hlinkClick r:id="rId2"/>
              </a:rPr>
              <a:t>http://www.depts.ttu.edu/languagelab/placement.php</a:t>
            </a:r>
            <a:endParaRPr lang="en-US" sz="2400" smtClean="0">
              <a:ea typeface="ＭＳ Ｐゴシック" charset="-128"/>
            </a:endParaRPr>
          </a:p>
          <a:p>
            <a:pPr marL="0" indent="0">
              <a:lnSpc>
                <a:spcPct val="80000"/>
              </a:lnSpc>
              <a:buFontTx/>
              <a:buChar char="•"/>
            </a:pPr>
            <a:endParaRPr lang="en-US" smtClean="0">
              <a:solidFill>
                <a:srgbClr val="FF0000"/>
              </a:solidFill>
              <a:latin typeface="Arial" charset="0"/>
              <a:ea typeface="ＭＳ Ｐゴシック" charset="-128"/>
            </a:endParaRPr>
          </a:p>
          <a:p>
            <a:pPr marL="915988" lvl="3" indent="0">
              <a:lnSpc>
                <a:spcPct val="80000"/>
              </a:lnSpc>
            </a:pPr>
            <a:endParaRPr lang="en-US" smtClean="0">
              <a:solidFill>
                <a:srgbClr val="FF0000"/>
              </a:solidFill>
              <a:latin typeface="Arial" charset="0"/>
              <a:ea typeface="ＭＳ Ｐゴシック" charset="-128"/>
            </a:endParaRP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646464"/>
      </a:lt2>
      <a:accent1>
        <a:srgbClr val="B50C00"/>
      </a:accent1>
      <a:accent2>
        <a:srgbClr val="052147"/>
      </a:accent2>
      <a:accent3>
        <a:srgbClr val="FFFFFF"/>
      </a:accent3>
      <a:accent4>
        <a:srgbClr val="000000"/>
      </a:accent4>
      <a:accent5>
        <a:srgbClr val="D7AAAA"/>
      </a:accent5>
      <a:accent6>
        <a:srgbClr val="041D3F"/>
      </a:accent6>
      <a:hlink>
        <a:srgbClr val="BD8C00"/>
      </a:hlink>
      <a:folHlink>
        <a:srgbClr val="3F4A01"/>
      </a:folHlink>
    </a:clrScheme>
    <a:fontScheme name="Default Design">
      <a:majorFont>
        <a:latin typeface="High Tower Text"/>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333333"/>
        </a:lt2>
        <a:accent1>
          <a:srgbClr val="FF1100"/>
        </a:accent1>
        <a:accent2>
          <a:srgbClr val="333399"/>
        </a:accent2>
        <a:accent3>
          <a:srgbClr val="FFFFFF"/>
        </a:accent3>
        <a:accent4>
          <a:srgbClr val="000000"/>
        </a:accent4>
        <a:accent5>
          <a:srgbClr val="FFA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00"/>
        </a:dk2>
        <a:lt2>
          <a:srgbClr val="333333"/>
        </a:lt2>
        <a:accent1>
          <a:srgbClr val="CC0000"/>
        </a:accent1>
        <a:accent2>
          <a:srgbClr val="333399"/>
        </a:accent2>
        <a:accent3>
          <a:srgbClr val="FFFFFF"/>
        </a:accent3>
        <a:accent4>
          <a:srgbClr val="000000"/>
        </a:accent4>
        <a:accent5>
          <a:srgbClr val="E2A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333333"/>
        </a:lt2>
        <a:accent1>
          <a:srgbClr val="B50C00"/>
        </a:accent1>
        <a:accent2>
          <a:srgbClr val="052147"/>
        </a:accent2>
        <a:accent3>
          <a:srgbClr val="FFFFFF"/>
        </a:accent3>
        <a:accent4>
          <a:srgbClr val="000000"/>
        </a:accent4>
        <a:accent5>
          <a:srgbClr val="D7AAAA"/>
        </a:accent5>
        <a:accent6>
          <a:srgbClr val="041D3F"/>
        </a:accent6>
        <a:hlink>
          <a:srgbClr val="BD8C00"/>
        </a:hlink>
        <a:folHlink>
          <a:srgbClr val="3F4A01"/>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2978</TotalTime>
  <Words>388</Words>
  <Application>Microsoft Office PowerPoint</Application>
  <PresentationFormat>On-screen Show (4:3)</PresentationFormat>
  <Paragraphs>29</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ＭＳ Ｐゴシック</vt:lpstr>
      <vt:lpstr>High Tower Text</vt:lpstr>
      <vt:lpstr>Helvetica</vt:lpstr>
      <vt:lpstr>Wingdings</vt:lpstr>
      <vt:lpstr>Calibri</vt:lpstr>
      <vt:lpstr>Century</vt:lpstr>
      <vt:lpstr>Default Design</vt:lpstr>
      <vt:lpstr> </vt:lpstr>
      <vt:lpstr>Psychology Majors: The Foreign Language Placement Test</vt:lpstr>
      <vt:lpstr>Foreign Language Options: starting out taking the basics</vt:lpstr>
      <vt:lpstr>Foreign Language Options: 1st year review</vt:lpstr>
      <vt:lpstr>Foreign Language Options: Getting into the sophomore level</vt:lpstr>
      <vt:lpstr>Foreign Language Options</vt:lpstr>
    </vt:vector>
  </TitlesOfParts>
  <Company>Presentation Diva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Lori Randel</dc:creator>
  <cp:lastModifiedBy>eschlege</cp:lastModifiedBy>
  <cp:revision>280</cp:revision>
  <dcterms:created xsi:type="dcterms:W3CDTF">2011-04-29T02:39:48Z</dcterms:created>
  <dcterms:modified xsi:type="dcterms:W3CDTF">2011-12-05T20:08:12Z</dcterms:modified>
</cp:coreProperties>
</file>