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403" r:id="rId3"/>
    <p:sldId id="385" r:id="rId4"/>
    <p:sldId id="404" r:id="rId5"/>
    <p:sldId id="405" r:id="rId6"/>
    <p:sldId id="411" r:id="rId7"/>
    <p:sldId id="412" r:id="rId8"/>
    <p:sldId id="413" r:id="rId9"/>
    <p:sldId id="41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00"/>
    <a:srgbClr val="CC0000"/>
    <a:srgbClr val="B83D00"/>
    <a:srgbClr val="5C1C49"/>
    <a:srgbClr val="713D04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34" y="-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-42863"/>
            <a:ext cx="7513637" cy="11430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3076575"/>
            <a:ext cx="6400800" cy="1752600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162175" cy="6656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0"/>
            <a:ext cx="6334125" cy="6656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0"/>
            <a:ext cx="751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9913" y="2130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pitchFamily="36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defRPr sz="3200">
          <a:solidFill>
            <a:schemeClr val="bg1"/>
          </a:solidFill>
          <a:latin typeface="+mn-lt"/>
          <a:ea typeface="ＭＳ Ｐゴシック" pitchFamily="36" charset="-128"/>
          <a:cs typeface="ＭＳ Ｐゴシック" charset="-128"/>
        </a:defRPr>
      </a:lvl1pPr>
      <a:lvl2pPr marL="4000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charset="2"/>
        <a:buChar char="§"/>
        <a:defRPr sz="2400">
          <a:solidFill>
            <a:schemeClr val="bg1"/>
          </a:solidFill>
          <a:latin typeface="+mn-lt"/>
          <a:ea typeface="ＭＳ Ｐゴシック" pitchFamily="36" charset="-128"/>
        </a:defRPr>
      </a:lvl2pPr>
      <a:lvl3pPr marL="742950" indent="-228600" algn="l" rtl="0" eaLnBrk="0" fontAlgn="base" hangingPunct="0">
        <a:spcBef>
          <a:spcPct val="40000"/>
        </a:spcBef>
        <a:spcAft>
          <a:spcPct val="0"/>
        </a:spcAft>
        <a:buChar char="•"/>
        <a:defRPr i="1">
          <a:solidFill>
            <a:schemeClr val="bg1"/>
          </a:solidFill>
          <a:latin typeface="+mn-lt"/>
          <a:ea typeface="ＭＳ Ｐゴシック" pitchFamily="36" charset="-128"/>
        </a:defRPr>
      </a:lvl3pPr>
      <a:lvl4pPr marL="1258888" indent="-228600" algn="l" rtl="0" eaLnBrk="0" fontAlgn="base" hangingPunct="0">
        <a:spcBef>
          <a:spcPct val="4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pitchFamily="36" charset="-128"/>
        </a:defRPr>
      </a:lvl4pPr>
      <a:lvl5pPr marL="1422400" indent="406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5pPr>
      <a:lvl6pPr marL="1879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6pPr>
      <a:lvl7pPr marL="23368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7pPr>
      <a:lvl8pPr marL="27940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8pPr>
      <a:lvl9pPr marL="32512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TTUS_Title P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9825"/>
            <a:ext cx="914400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238" y="190500"/>
            <a:ext cx="7513637" cy="960438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entury" charset="0"/>
                <a:ea typeface="ＭＳ Ｐゴシック" charset="-128"/>
              </a:rPr>
              <a:t/>
            </a:r>
            <a:br>
              <a:rPr lang="en-US" b="1" smtClean="0">
                <a:latin typeface="Century" charset="0"/>
                <a:ea typeface="ＭＳ Ｐゴシック" charset="-128"/>
              </a:rPr>
            </a:br>
            <a:endParaRPr lang="en-US" b="1" smtClean="0">
              <a:latin typeface="Century" charset="0"/>
              <a:ea typeface="ＭＳ Ｐゴシック" charset="-128"/>
            </a:endParaRPr>
          </a:p>
        </p:txBody>
      </p:sp>
      <p:sp>
        <p:nvSpPr>
          <p:cNvPr id="2052" name="Rectangle 18"/>
          <p:cNvSpPr>
            <a:spLocks noChangeArrowheads="1"/>
          </p:cNvSpPr>
          <p:nvPr/>
        </p:nvSpPr>
        <p:spPr bwMode="auto">
          <a:xfrm>
            <a:off x="128588" y="1539875"/>
            <a:ext cx="7848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Helvetica" charset="0"/>
              </a:rPr>
              <a:t>TTU undergrads: Thinking about Applying to grad school?</a:t>
            </a:r>
            <a:br>
              <a:rPr lang="en-US" sz="6000">
                <a:solidFill>
                  <a:schemeClr val="bg1"/>
                </a:solidFill>
                <a:latin typeface="Helvetica" charset="0"/>
              </a:rPr>
            </a:br>
            <a:endParaRPr lang="en-US" sz="600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2053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613025" y="5233988"/>
            <a:ext cx="4706938" cy="1138237"/>
          </a:xfrm>
          <a:noFill/>
        </p:spPr>
        <p:txBody>
          <a:bodyPr/>
          <a:lstStyle/>
          <a:p>
            <a:pPr marL="0" indent="0" eaLnBrk="1" hangingPunct="1"/>
            <a:endParaRPr lang="en-US" sz="2000" smtClean="0">
              <a:ea typeface="ＭＳ Ｐゴシック" charset="-128"/>
            </a:endParaRPr>
          </a:p>
          <a:p>
            <a:pPr marL="0" indent="0" eaLnBrk="1" hangingPunct="1"/>
            <a:r>
              <a:rPr lang="en-US" sz="2800" smtClean="0">
                <a:ea typeface="ＭＳ Ｐゴシック" charset="-128"/>
              </a:rPr>
              <a:t>Texas Tech University</a:t>
            </a:r>
          </a:p>
          <a:p>
            <a:pPr marL="0" indent="0" eaLnBrk="1" hangingPunct="1"/>
            <a:endParaRPr lang="en-US" sz="1800" smtClean="0">
              <a:ea typeface="ＭＳ Ｐゴシック" charset="-128"/>
            </a:endParaRPr>
          </a:p>
          <a:p>
            <a:pPr marL="0" indent="0" eaLnBrk="1" hangingPunct="1"/>
            <a:endParaRPr lang="en-US" sz="1800" i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64475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charset="-128"/>
              </a:rPr>
              <a:t>Grad School Preparations and Applications</a:t>
            </a:r>
            <a:endParaRPr lang="en-US" sz="3200" b="1" smtClean="0"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75" y="1595438"/>
            <a:ext cx="8826500" cy="489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Graduate school applications take a lot of time so plan ahead!!!!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Start looking into and considering the general requirements ASAP: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E.g., GRE, GPA, research experience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Keep in mind that competitive graduate schools require competitive applications, so: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Look at grad school requirements early (sophomore year) and plan accordingly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Maintain high grades throughout your college career </a:t>
            </a: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Do NOT wait until the last minute to apply or look into general requirements!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ea typeface="ＭＳ Ｐゴシック" charset="-128"/>
              </a:rPr>
              <a:t>GPA Requirements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460500"/>
            <a:ext cx="8229600" cy="433228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Very Competitive </a:t>
            </a:r>
          </a:p>
          <a:p>
            <a:pPr marL="400050" lvl="2" indent="0">
              <a:lnSpc>
                <a:spcPct val="80000"/>
              </a:lnSpc>
              <a:defRPr/>
            </a:pPr>
            <a:r>
              <a:rPr lang="en-US" sz="2400" dirty="0" smtClean="0">
                <a:latin typeface="Arial" charset="0"/>
                <a:ea typeface="ＭＳ Ｐゴシック" charset="-128"/>
              </a:rPr>
              <a:t> </a:t>
            </a:r>
            <a:r>
              <a:rPr lang="en-US" sz="2000" i="0" dirty="0" smtClean="0">
                <a:latin typeface="Arial" charset="0"/>
                <a:ea typeface="ＭＳ Ｐゴシック" charset="-128"/>
              </a:rPr>
              <a:t>GPA 3.5 or higher</a:t>
            </a:r>
            <a:endParaRPr lang="en-US" sz="500" i="0" dirty="0" smtClean="0">
              <a:ea typeface="ＭＳ Ｐゴシック" charset="-128"/>
            </a:endParaRPr>
          </a:p>
          <a:p>
            <a:pPr lvl="2" eaLnBrk="1" hangingPunct="1">
              <a:lnSpc>
                <a:spcPct val="80000"/>
              </a:lnSpc>
              <a:buClr>
                <a:srgbClr val="CC0000"/>
              </a:buClr>
              <a:buFontTx/>
              <a:buNone/>
              <a:defRPr/>
            </a:pPr>
            <a:endParaRPr lang="en-US" sz="800" i="0" dirty="0" smtClean="0">
              <a:ea typeface="ＭＳ Ｐゴシック" charset="-128"/>
            </a:endParaRPr>
          </a:p>
          <a:p>
            <a:pPr marL="0" indent="0">
              <a:lnSpc>
                <a:spcPct val="80000"/>
              </a:lnSpc>
              <a:buFontTx/>
              <a:buChar char="•"/>
              <a:defRPr/>
            </a:pPr>
            <a:r>
              <a:rPr lang="en-US" sz="2800" dirty="0" smtClean="0">
                <a:solidFill>
                  <a:srgbClr val="CC0000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Less Competitive</a:t>
            </a:r>
          </a:p>
          <a:p>
            <a:pPr marL="400050" lvl="2" indent="0">
              <a:lnSpc>
                <a:spcPct val="80000"/>
              </a:lnSpc>
              <a:defRPr/>
            </a:pPr>
            <a:r>
              <a:rPr lang="en-US" sz="2000" i="0" dirty="0" smtClean="0">
                <a:latin typeface="Arial" charset="0"/>
                <a:ea typeface="ＭＳ Ｐゴシック" charset="-128"/>
              </a:rPr>
              <a:t> Roughly 3.0 or higher </a:t>
            </a:r>
          </a:p>
          <a:p>
            <a:pPr marL="400050" lvl="2" indent="0">
              <a:lnSpc>
                <a:spcPct val="80000"/>
              </a:lnSpc>
              <a:buFontTx/>
              <a:buNone/>
              <a:defRPr/>
            </a:pPr>
            <a:endParaRPr lang="en-US" sz="2000" i="0" dirty="0" smtClean="0">
              <a:latin typeface="Arial" charset="0"/>
              <a:ea typeface="ＭＳ Ｐゴシック" charset="-128"/>
            </a:endParaRPr>
          </a:p>
          <a:p>
            <a:pPr marL="57150" lvl="1" indent="0">
              <a:lnSpc>
                <a:spcPct val="80000"/>
              </a:lnSpc>
              <a:buFontTx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Higher GPA the better your chances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06463" y="5792788"/>
            <a:ext cx="75993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__________</a:t>
            </a:r>
          </a:p>
          <a:p>
            <a:r>
              <a:rPr lang="en-US" sz="1200">
                <a:solidFill>
                  <a:schemeClr val="bg1"/>
                </a:solidFill>
              </a:rPr>
              <a:t>   Landauer, T. K. (1986). How much do people remember? Some estimates of the quantity of learned information in long-term memory. </a:t>
            </a:r>
            <a:r>
              <a:rPr lang="en-US" sz="1200" i="1">
                <a:solidFill>
                  <a:schemeClr val="bg1"/>
                </a:solidFill>
              </a:rPr>
              <a:t>Cognitive Science,</a:t>
            </a:r>
            <a:r>
              <a:rPr lang="en-US" sz="1200">
                <a:solidFill>
                  <a:schemeClr val="bg1"/>
                </a:solidFill>
              </a:rPr>
              <a:t> </a:t>
            </a:r>
            <a:r>
              <a:rPr lang="en-US" sz="1200" i="1">
                <a:solidFill>
                  <a:schemeClr val="bg1"/>
                </a:solidFill>
              </a:rPr>
              <a:t>10</a:t>
            </a:r>
            <a:r>
              <a:rPr lang="en-US" sz="1200">
                <a:solidFill>
                  <a:schemeClr val="bg1"/>
                </a:solidFill>
              </a:rPr>
              <a:t>, 477-493.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5400"/>
            <a:ext cx="7515225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ＭＳ Ｐゴシック" charset="-128"/>
              </a:rPr>
              <a:t>The GRE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447800"/>
            <a:ext cx="8229600" cy="503872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800" dirty="0" smtClean="0">
                <a:latin typeface="Arial" charset="0"/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GRE scores are one of the most important criteria for graduate school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 3 sections of the GRE: verbal, math, and analytic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Some schools require the Psychology subject test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Plan to take the GRE well in advance and no later than October of the year you plan to apply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ＭＳ Ｐゴシック" charset="-128"/>
              </a:rPr>
              <a:t>Study Aids	</a:t>
            </a:r>
          </a:p>
          <a:p>
            <a:pPr marL="400050" lvl="2" indent="0" eaLnBrk="1" hangingPunct="1">
              <a:defRPr/>
            </a:pPr>
            <a:r>
              <a:rPr lang="en-US" sz="1600" dirty="0" smtClean="0">
                <a:latin typeface="Arial" charset="0"/>
                <a:ea typeface="ＭＳ Ｐゴシック" charset="-128"/>
              </a:rPr>
              <a:t>  </a:t>
            </a:r>
            <a:r>
              <a:rPr lang="en-US" sz="2000" i="0" dirty="0" smtClean="0">
                <a:latin typeface="Arial" charset="0"/>
                <a:ea typeface="ＭＳ Ｐゴシック" charset="-128"/>
              </a:rPr>
              <a:t>Kaplan courses, books, </a:t>
            </a:r>
            <a:r>
              <a:rPr lang="en-US" sz="2000" i="0" dirty="0" err="1" smtClean="0">
                <a:latin typeface="Arial" charset="0"/>
                <a:ea typeface="ＭＳ Ｐゴシック" charset="-128"/>
              </a:rPr>
              <a:t>vocab</a:t>
            </a:r>
            <a:r>
              <a:rPr lang="en-US" sz="2000" i="0" dirty="0" smtClean="0">
                <a:latin typeface="Arial" charset="0"/>
                <a:ea typeface="ＭＳ Ｐゴシック" charset="-128"/>
              </a:rPr>
              <a:t> cards, online resources </a:t>
            </a:r>
            <a:endParaRPr lang="en-US" sz="700" dirty="0" smtClean="0">
              <a:ea typeface="ＭＳ Ｐゴシック" charset="-128"/>
            </a:endParaRPr>
          </a:p>
          <a:p>
            <a:pPr marL="0" indent="0">
              <a:defRPr/>
            </a:pPr>
            <a:endParaRPr lang="en-US" sz="4000" dirty="0" smtClean="0">
              <a:ea typeface="ＭＳ Ｐゴシック" charset="-128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104900" y="51038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Trial 1</a:t>
            </a:r>
          </a:p>
        </p:txBody>
      </p:sp>
      <p:sp>
        <p:nvSpPr>
          <p:cNvPr id="5125" name="Line 16"/>
          <p:cNvSpPr>
            <a:spLocks noChangeShapeType="1"/>
          </p:cNvSpPr>
          <p:nvPr/>
        </p:nvSpPr>
        <p:spPr bwMode="auto">
          <a:xfrm flipV="1">
            <a:off x="3302000" y="3022600"/>
            <a:ext cx="825500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5400"/>
            <a:ext cx="7515225" cy="1143000"/>
          </a:xfrm>
        </p:spPr>
        <p:txBody>
          <a:bodyPr/>
          <a:lstStyle/>
          <a:p>
            <a:pPr eaLnBrk="1" hangingPunct="1"/>
            <a:r>
              <a:rPr lang="en-US" sz="4400" b="1" smtClean="0">
                <a:ea typeface="ＭＳ Ｐゴシック" charset="-128"/>
              </a:rPr>
              <a:t>Research Experience 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69913" y="1290638"/>
            <a:ext cx="8229600" cy="5408612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buClr>
                <a:srgbClr val="CC0000"/>
              </a:buClr>
              <a:buFontTx/>
              <a:buChar char="•"/>
            </a:pPr>
            <a:r>
              <a:rPr lang="en-US" sz="3600" smtClean="0">
                <a:latin typeface="Arial" charset="0"/>
                <a:ea typeface="ＭＳ Ｐゴシック" charset="-128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Research experience is very important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</a:pPr>
            <a:r>
              <a:rPr lang="en-US" sz="36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To gain research experience undergrads can apply to work with faculty members as a research assistant (RA). </a:t>
            </a:r>
          </a:p>
          <a:p>
            <a:pPr marL="400050" lvl="2" indent="0" eaLnBrk="1" hangingPunct="1"/>
            <a:r>
              <a:rPr lang="en-US" sz="2400" i="0" smtClean="0">
                <a:latin typeface="Arial" charset="0"/>
                <a:ea typeface="ＭＳ Ｐゴシック" charset="-128"/>
              </a:rPr>
              <a:t>Find a professor that matches your interests </a:t>
            </a:r>
          </a:p>
          <a:p>
            <a:pPr marL="400050" lvl="2" indent="0" eaLnBrk="1" hangingPunct="1"/>
            <a:r>
              <a:rPr lang="en-US" sz="2400" i="0" smtClean="0">
                <a:latin typeface="Arial" charset="0"/>
                <a:ea typeface="ＭＳ Ｐゴシック" charset="-128"/>
              </a:rPr>
              <a:t>Individuals problem course (4000)</a:t>
            </a:r>
          </a:p>
          <a:p>
            <a:pPr marL="400050" lvl="2" indent="0" eaLnBrk="1" hangingPunct="1"/>
            <a:r>
              <a:rPr lang="en-US" sz="2400" i="0" smtClean="0">
                <a:latin typeface="Arial" charset="0"/>
                <a:ea typeface="ＭＳ Ｐゴシック" charset="-128"/>
              </a:rPr>
              <a:t>Email the professor to ask for open RA position</a:t>
            </a:r>
            <a:r>
              <a:rPr lang="en-US" sz="2200" i="0" smtClean="0">
                <a:latin typeface="Arial" charset="0"/>
                <a:ea typeface="ＭＳ Ｐゴシック" charset="-128"/>
              </a:rPr>
              <a:t>s</a:t>
            </a:r>
          </a:p>
          <a:p>
            <a:pPr marL="400050" lvl="2" indent="0" eaLnBrk="1" hangingPunct="1"/>
            <a:endParaRPr lang="en-US" sz="2000" i="0" smtClean="0">
              <a:ea typeface="ＭＳ Ｐゴシック" charset="-128"/>
            </a:endParaRPr>
          </a:p>
          <a:p>
            <a:pPr marL="0" indent="0"/>
            <a:endParaRPr lang="en-US" sz="2800" smtClean="0">
              <a:ea typeface="ＭＳ Ｐゴシック" charset="-128"/>
            </a:endParaRPr>
          </a:p>
          <a:p>
            <a:pPr marL="0" indent="0"/>
            <a:endParaRPr lang="en-US" sz="48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5400"/>
            <a:ext cx="7515225" cy="1143000"/>
          </a:xfrm>
        </p:spPr>
        <p:txBody>
          <a:bodyPr/>
          <a:lstStyle/>
          <a:p>
            <a:pPr eaLnBrk="1" hangingPunct="1"/>
            <a:r>
              <a:rPr lang="en-US" sz="4400" b="1" smtClean="0">
                <a:ea typeface="ＭＳ Ｐゴシック" charset="-128"/>
              </a:rPr>
              <a:t>Letters of Recommendation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04788" y="1290638"/>
            <a:ext cx="8594725" cy="5287962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Strong letters of recommendation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may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compensate for GPA’s and GRE that are a bit weak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Most, but not all, colleges/universities require letters of recommendation by professors in the related field.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3600" dirty="0" smtClean="0">
                <a:latin typeface="Arial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How to get </a:t>
            </a:r>
            <a:r>
              <a:rPr lang="en-US" dirty="0" err="1" smtClean="0">
                <a:solidFill>
                  <a:srgbClr val="FF0000"/>
                </a:solidFill>
              </a:rPr>
              <a:t>rec</a:t>
            </a:r>
            <a:r>
              <a:rPr lang="en-US" dirty="0" smtClean="0">
                <a:solidFill>
                  <a:srgbClr val="FF0000"/>
                </a:solidFill>
              </a:rPr>
              <a:t> letters:</a:t>
            </a:r>
            <a:endParaRPr lang="en-US" sz="3600" dirty="0" smtClean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  <a:p>
            <a:pPr marL="400050" lvl="2" indent="0" eaLnBrk="1" hangingPunct="1">
              <a:defRPr/>
            </a:pPr>
            <a:r>
              <a:rPr lang="en-US" sz="2200" i="0" dirty="0" smtClean="0">
                <a:latin typeface="Arial" charset="0"/>
                <a:ea typeface="ＭＳ Ｐゴシック" charset="-128"/>
              </a:rPr>
              <a:t>Get to know your professor</a:t>
            </a:r>
          </a:p>
          <a:p>
            <a:pPr marL="400050" lvl="2" indent="0" eaLnBrk="1" hangingPunct="1">
              <a:defRPr/>
            </a:pPr>
            <a:r>
              <a:rPr lang="en-US" sz="2200" i="0" dirty="0" smtClean="0">
                <a:latin typeface="Arial" charset="0"/>
                <a:ea typeface="ＭＳ Ｐゴシック" charset="-128"/>
              </a:rPr>
              <a:t>Work as an research assistant </a:t>
            </a:r>
          </a:p>
          <a:p>
            <a:pPr marL="400050" lvl="2" indent="0" eaLnBrk="1" hangingPunct="1">
              <a:buFontTx/>
              <a:buNone/>
              <a:defRPr/>
            </a:pPr>
            <a:endParaRPr lang="en-US" sz="3000" dirty="0" smtClean="0">
              <a:latin typeface="Arial" charset="0"/>
              <a:ea typeface="ＭＳ Ｐゴシック" charset="-128"/>
            </a:endParaRPr>
          </a:p>
          <a:p>
            <a:pPr marL="57150" lvl="1" indent="0" eaLnBrk="1" hangingPunct="1">
              <a:buFont typeface="Wingdings" charset="2"/>
              <a:buNone/>
              <a:defRPr/>
            </a:pP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lvl="2" eaLnBrk="1" hangingPunct="1">
              <a:buClr>
                <a:srgbClr val="CC0000"/>
              </a:buClr>
              <a:defRPr/>
            </a:pPr>
            <a:endParaRPr lang="en-US" sz="2000" i="0" dirty="0" smtClean="0">
              <a:latin typeface="Arial" charset="0"/>
              <a:ea typeface="ＭＳ Ｐゴシック" charset="-128"/>
            </a:endParaRPr>
          </a:p>
          <a:p>
            <a:pPr marL="0" indent="0">
              <a:defRPr/>
            </a:pPr>
            <a:endParaRPr lang="en-US" sz="3600" dirty="0" smtClean="0">
              <a:latin typeface="Arial" charset="0"/>
              <a:ea typeface="ＭＳ Ｐゴシック" charset="-128"/>
            </a:endParaRPr>
          </a:p>
          <a:p>
            <a:pPr lvl="2" eaLnBrk="1" hangingPunct="1">
              <a:buClr>
                <a:srgbClr val="CC0000"/>
              </a:buClr>
              <a:buFontTx/>
              <a:buNone/>
              <a:defRPr/>
            </a:pPr>
            <a:endParaRPr lang="en-US" sz="1600" dirty="0" smtClean="0">
              <a:ea typeface="ＭＳ Ｐゴシック" charset="-128"/>
            </a:endParaRPr>
          </a:p>
          <a:p>
            <a:pPr marL="0" indent="0">
              <a:defRPr/>
            </a:pPr>
            <a:endParaRPr lang="en-US" sz="2800" dirty="0" smtClean="0">
              <a:ea typeface="ＭＳ Ｐゴシック" charset="-128"/>
            </a:endParaRPr>
          </a:p>
          <a:p>
            <a:pPr marL="0" indent="0">
              <a:defRPr/>
            </a:pPr>
            <a:endParaRPr lang="en-US" sz="4800" dirty="0" smtClean="0">
              <a:ea typeface="ＭＳ Ｐゴシック" charset="-128"/>
            </a:endParaRPr>
          </a:p>
        </p:txBody>
      </p:sp>
      <p:sp>
        <p:nvSpPr>
          <p:cNvPr id="7172" name="Text Box 13"/>
          <p:cNvSpPr txBox="1">
            <a:spLocks noChangeArrowheads="1"/>
          </p:cNvSpPr>
          <p:nvPr/>
        </p:nvSpPr>
        <p:spPr bwMode="auto">
          <a:xfrm>
            <a:off x="889000" y="5470525"/>
            <a:ext cx="1857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5400"/>
            <a:ext cx="7515225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ea typeface="ＭＳ Ｐゴシック" charset="-128"/>
              </a:rPr>
              <a:t>Writing a Personal Statement 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61938" y="1290638"/>
            <a:ext cx="8537575" cy="536257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3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A personal statement (statement of purpose; SOP) is a critical part of the grad school application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Take a lot of time and consideration when writing the SOP. This means plan to revise, edit, proofread, and ask for feedback.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Three themes most typical of graduate program essays:</a:t>
            </a:r>
          </a:p>
          <a:p>
            <a:pPr lvl="2" indent="-342900" eaLnBrk="1" hangingPunct="1">
              <a:buFont typeface="+mj-lt"/>
              <a:buAutoNum type="arabicPeriod"/>
              <a:defRPr/>
            </a:pPr>
            <a:r>
              <a:rPr lang="en-US" i="0" dirty="0" smtClean="0">
                <a:latin typeface="Arial" charset="0"/>
                <a:ea typeface="ＭＳ Ｐゴシック" charset="-128"/>
              </a:rPr>
              <a:t>Long term career plans</a:t>
            </a:r>
          </a:p>
          <a:p>
            <a:pPr lvl="2" indent="-342900" eaLnBrk="1" hangingPunct="1">
              <a:buFont typeface="+mj-lt"/>
              <a:buAutoNum type="arabicPeriod"/>
              <a:defRPr/>
            </a:pPr>
            <a:r>
              <a:rPr lang="en-US" i="0" dirty="0" smtClean="0">
                <a:latin typeface="Arial" charset="0"/>
                <a:ea typeface="ＭＳ Ｐゴシック" charset="-128"/>
              </a:rPr>
              <a:t>Areas of interest in psychology </a:t>
            </a:r>
          </a:p>
          <a:p>
            <a:pPr lvl="2" indent="-342900" eaLnBrk="1" hangingPunct="1">
              <a:buFont typeface="+mj-lt"/>
              <a:buAutoNum type="arabicPeriod"/>
              <a:defRPr/>
            </a:pPr>
            <a:r>
              <a:rPr lang="en-US" i="0" dirty="0" smtClean="0">
                <a:latin typeface="Arial" charset="0"/>
                <a:ea typeface="ＭＳ Ｐゴシック" charset="-128"/>
              </a:rPr>
              <a:t>Reasons for applying to that specific university </a:t>
            </a:r>
            <a:endParaRPr lang="en-US" sz="2000" dirty="0" smtClean="0">
              <a:latin typeface="Arial" charset="0"/>
              <a:ea typeface="ＭＳ Ｐゴシック" charset="-128"/>
            </a:endParaRP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Essays should be original to every program </a:t>
            </a:r>
          </a:p>
          <a:p>
            <a:pPr marL="0" indent="0"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Word limits: typically 500-1000 words</a:t>
            </a:r>
            <a:r>
              <a:rPr lang="en-US" sz="2400" dirty="0" smtClean="0">
                <a:latin typeface="Arial" charset="0"/>
                <a:ea typeface="ＭＳ Ｐゴシック" charset="-128"/>
              </a:rPr>
              <a:t> </a:t>
            </a:r>
          </a:p>
          <a:p>
            <a:pPr marL="400050" lvl="2" indent="0" eaLnBrk="1" hangingPunct="1">
              <a:defRPr/>
            </a:pPr>
            <a:r>
              <a:rPr lang="en-US" sz="1700" dirty="0" smtClean="0">
                <a:latin typeface="Arial" charset="0"/>
                <a:ea typeface="ＭＳ Ｐゴシック" charset="-128"/>
              </a:rPr>
              <a:t> Be concise, direct, and effective in every sentence</a:t>
            </a:r>
          </a:p>
          <a:p>
            <a:pPr marL="400050" lvl="2" indent="0" eaLnBrk="1" hangingPunct="1">
              <a:buFontTx/>
              <a:buNone/>
              <a:defRPr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marL="400050" lvl="2" indent="0" eaLnBrk="1" hangingPunct="1">
              <a:defRPr/>
            </a:pPr>
            <a:endParaRPr lang="en-US" dirty="0" smtClean="0">
              <a:latin typeface="Arial" charset="0"/>
              <a:ea typeface="ＭＳ Ｐゴシック" charset="-128"/>
            </a:endParaRPr>
          </a:p>
          <a:p>
            <a:pPr lvl="2" indent="-342900" eaLnBrk="1" hangingPunct="1">
              <a:buFontTx/>
              <a:buNone/>
              <a:defRPr/>
            </a:pPr>
            <a:endParaRPr lang="en-US" i="0" dirty="0" smtClean="0">
              <a:latin typeface="Arial" charset="0"/>
              <a:ea typeface="ＭＳ Ｐゴシック" charset="-128"/>
            </a:endParaRPr>
          </a:p>
          <a:p>
            <a:pPr lvl="2" indent="-342900" eaLnBrk="1" hangingPunct="1">
              <a:buFont typeface="+mj-lt"/>
              <a:buAutoNum type="arabicPeriod"/>
              <a:defRPr/>
            </a:pPr>
            <a:endParaRPr lang="en-US" i="0" dirty="0" smtClean="0">
              <a:latin typeface="Arial" charset="0"/>
              <a:ea typeface="ＭＳ Ｐゴシック" charset="-128"/>
            </a:endParaRPr>
          </a:p>
          <a:p>
            <a:pPr lvl="2" indent="-342900" eaLnBrk="1" hangingPunct="1">
              <a:buFont typeface="+mj-lt"/>
              <a:buAutoNum type="arabicPeriod"/>
              <a:defRPr/>
            </a:pPr>
            <a:endParaRPr lang="en-US" i="0" dirty="0" smtClean="0">
              <a:latin typeface="Arial" charset="0"/>
              <a:ea typeface="ＭＳ Ｐゴシック" charset="-128"/>
            </a:endParaRPr>
          </a:p>
          <a:p>
            <a:pPr lvl="2" indent="-342900" eaLnBrk="1" hangingPunct="1">
              <a:buFont typeface="+mj-lt"/>
              <a:buAutoNum type="arabicPeriod"/>
              <a:defRPr/>
            </a:pPr>
            <a:endParaRPr lang="en-US" i="0" dirty="0" smtClean="0">
              <a:latin typeface="Arial" charset="0"/>
              <a:ea typeface="ＭＳ Ｐゴシック" charset="-128"/>
            </a:endParaRPr>
          </a:p>
          <a:p>
            <a:pPr marL="0" indent="0">
              <a:defRPr/>
            </a:pPr>
            <a:endParaRPr lang="en-US" sz="3600" dirty="0" smtClean="0">
              <a:latin typeface="Arial" charset="0"/>
              <a:ea typeface="ＭＳ Ｐゴシック" charset="-128"/>
            </a:endParaRPr>
          </a:p>
          <a:p>
            <a:pPr marL="400050" lvl="2" indent="0" eaLnBrk="1" hangingPunct="1">
              <a:buClr>
                <a:srgbClr val="CC0000"/>
              </a:buClr>
              <a:buFontTx/>
              <a:buNone/>
              <a:defRPr/>
            </a:pPr>
            <a:endParaRPr lang="en-US" sz="1600" dirty="0" smtClean="0">
              <a:ea typeface="ＭＳ Ｐゴシック" charset="-128"/>
            </a:endParaRPr>
          </a:p>
          <a:p>
            <a:pPr marL="0" indent="0">
              <a:defRPr/>
            </a:pPr>
            <a:endParaRPr lang="en-US" sz="2800" dirty="0" smtClean="0">
              <a:ea typeface="ＭＳ Ｐゴシック" charset="-128"/>
            </a:endParaRPr>
          </a:p>
          <a:p>
            <a:pPr marL="0" indent="0">
              <a:defRPr/>
            </a:pPr>
            <a:endParaRPr lang="en-US" sz="4800" dirty="0" smtClean="0">
              <a:ea typeface="ＭＳ Ｐゴシック" charset="-128"/>
            </a:endParaRPr>
          </a:p>
        </p:txBody>
      </p:sp>
      <p:sp>
        <p:nvSpPr>
          <p:cNvPr id="8196" name="Text Box 13"/>
          <p:cNvSpPr txBox="1">
            <a:spLocks noChangeArrowheads="1"/>
          </p:cNvSpPr>
          <p:nvPr/>
        </p:nvSpPr>
        <p:spPr bwMode="auto">
          <a:xfrm>
            <a:off x="889000" y="5470525"/>
            <a:ext cx="1857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8" y="295275"/>
            <a:ext cx="48910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Curriculum Vita (CV)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466725" y="2230438"/>
            <a:ext cx="81375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 An “Academic Resume” that summarizes Education, Research Experience, Clinical Experience, Honors and Awards, and other important highlights of your academic career 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 Use this document to “Fill-in-the-Gaps” in your application and show some additional aspects of your </a:t>
            </a:r>
          </a:p>
          <a:p>
            <a:r>
              <a:rPr lang="en-US" sz="2400">
                <a:solidFill>
                  <a:srgbClr val="FF0000"/>
                </a:solidFill>
              </a:rPr>
              <a:t>Professional development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663" y="358775"/>
            <a:ext cx="545941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The Interview Process</a:t>
            </a:r>
          </a:p>
        </p:txBody>
      </p:sp>
      <p:sp>
        <p:nvSpPr>
          <p:cNvPr id="10243" name="TextBox 6"/>
          <p:cNvSpPr txBox="1">
            <a:spLocks noChangeArrowheads="1"/>
          </p:cNvSpPr>
          <p:nvPr/>
        </p:nvSpPr>
        <p:spPr bwMode="auto">
          <a:xfrm>
            <a:off x="503238" y="1819275"/>
            <a:ext cx="75247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You may be offered an opportunity to interview</a:t>
            </a:r>
          </a:p>
          <a:p>
            <a:r>
              <a:rPr lang="en-US" sz="2400">
                <a:solidFill>
                  <a:srgbClr val="FF0000"/>
                </a:solidFill>
              </a:rPr>
              <a:t>  at a school, particularly if you are a strong candidate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 It is important to know the research of the lab you   </a:t>
            </a:r>
          </a:p>
          <a:p>
            <a:r>
              <a:rPr lang="en-US" sz="2400">
                <a:solidFill>
                  <a:srgbClr val="FF0000"/>
                </a:solidFill>
              </a:rPr>
              <a:t>  are interviewing for, so that you can be adequately  </a:t>
            </a:r>
          </a:p>
          <a:p>
            <a:r>
              <a:rPr lang="en-US" sz="2400">
                <a:solidFill>
                  <a:srgbClr val="FF0000"/>
                </a:solidFill>
              </a:rPr>
              <a:t>  prepared to discuss how your research interests </a:t>
            </a:r>
          </a:p>
          <a:p>
            <a:r>
              <a:rPr lang="en-US" sz="2400">
                <a:solidFill>
                  <a:srgbClr val="FF0000"/>
                </a:solidFill>
              </a:rPr>
              <a:t>  match.</a:t>
            </a:r>
          </a:p>
          <a:p>
            <a:endParaRPr lang="en-US" sz="240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FF0000"/>
                </a:solidFill>
              </a:rPr>
              <a:t> In-person interviews are ideal, so plan on traveling if </a:t>
            </a:r>
          </a:p>
          <a:p>
            <a:r>
              <a:rPr lang="en-US" sz="2400">
                <a:solidFill>
                  <a:srgbClr val="FF0000"/>
                </a:solidFill>
              </a:rPr>
              <a:t>  you can! 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01"/>
      </a:folHlink>
    </a:clrScheme>
    <a:fontScheme name="Default Design">
      <a:majorFont>
        <a:latin typeface="High Tower Text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</TotalTime>
  <Words>542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ＭＳ Ｐゴシック</vt:lpstr>
      <vt:lpstr>High Tower Text</vt:lpstr>
      <vt:lpstr>Helvetica</vt:lpstr>
      <vt:lpstr>Wingdings</vt:lpstr>
      <vt:lpstr>Calibri</vt:lpstr>
      <vt:lpstr>Century</vt:lpstr>
      <vt:lpstr>Default Design</vt:lpstr>
      <vt:lpstr> </vt:lpstr>
      <vt:lpstr>Grad School Preparations and Applications</vt:lpstr>
      <vt:lpstr>GPA Requirements</vt:lpstr>
      <vt:lpstr>The GRE</vt:lpstr>
      <vt:lpstr>Research Experience </vt:lpstr>
      <vt:lpstr>Letters of Recommendation</vt:lpstr>
      <vt:lpstr>Writing a Personal Statement </vt:lpstr>
      <vt:lpstr>Slide 8</vt:lpstr>
      <vt:lpstr>Slide 9</vt:lpstr>
    </vt:vector>
  </TitlesOfParts>
  <Company>Presentation Diva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eschlege</cp:lastModifiedBy>
  <cp:revision>276</cp:revision>
  <dcterms:created xsi:type="dcterms:W3CDTF">2011-04-29T02:39:48Z</dcterms:created>
  <dcterms:modified xsi:type="dcterms:W3CDTF">2011-12-05T20:09:14Z</dcterms:modified>
</cp:coreProperties>
</file>