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403" r:id="rId3"/>
    <p:sldId id="385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FF"/>
    <a:srgbClr val="FFFF00"/>
    <a:srgbClr val="CC0000"/>
    <a:srgbClr val="B83D00"/>
    <a:srgbClr val="5C1C49"/>
    <a:srgbClr val="713D04"/>
    <a:srgbClr val="8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74" y="-84"/>
      </p:cViewPr>
      <p:guideLst>
        <p:guide orient="horz" pos="216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4363" y="-42863"/>
            <a:ext cx="7513637" cy="1143001"/>
          </a:xfrm>
        </p:spPr>
        <p:txBody>
          <a:bodyPr/>
          <a:lstStyle>
            <a:lvl1pPr>
              <a:lnSpc>
                <a:spcPct val="120000"/>
              </a:lnSpc>
              <a:spcAft>
                <a:spcPct val="20000"/>
              </a:spcAft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66738" y="3076575"/>
            <a:ext cx="6400800" cy="1752600"/>
          </a:xfrm>
        </p:spPr>
        <p:txBody>
          <a:bodyPr/>
          <a:lstStyle>
            <a:lvl1pPr>
              <a:spcBef>
                <a:spcPct val="0"/>
              </a:spcBef>
              <a:spcAft>
                <a:spcPct val="0"/>
              </a:spcAft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7338" y="0"/>
            <a:ext cx="2162175" cy="6656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13" y="0"/>
            <a:ext cx="6334125" cy="6656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9913" y="21304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1304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0813" y="0"/>
            <a:ext cx="75152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9913" y="213042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ＭＳ Ｐゴシック" pitchFamily="36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High Tower Text" pitchFamily="18" charset="0"/>
          <a:ea typeface="ＭＳ Ｐゴシック" pitchFamily="36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High Tower Text" pitchFamily="18" charset="0"/>
          <a:ea typeface="ＭＳ Ｐゴシック" pitchFamily="36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High Tower Text" pitchFamily="18" charset="0"/>
          <a:ea typeface="ＭＳ Ｐゴシック" pitchFamily="36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High Tower Text" pitchFamily="18" charset="0"/>
          <a:ea typeface="ＭＳ Ｐゴシック" pitchFamily="36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High Tower Text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High Tower Text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High Tower Text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High Tower Text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5000"/>
        </a:spcAft>
        <a:defRPr sz="3200">
          <a:solidFill>
            <a:schemeClr val="bg1"/>
          </a:solidFill>
          <a:latin typeface="+mn-lt"/>
          <a:ea typeface="ＭＳ Ｐゴシック" pitchFamily="36" charset="-128"/>
          <a:cs typeface="ＭＳ Ｐゴシック" charset="-128"/>
        </a:defRPr>
      </a:lvl1pPr>
      <a:lvl2pPr marL="400050" indent="-28575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90000"/>
        <a:buFont typeface="Wingdings" charset="2"/>
        <a:buChar char="§"/>
        <a:defRPr sz="2400">
          <a:solidFill>
            <a:schemeClr val="bg1"/>
          </a:solidFill>
          <a:latin typeface="+mn-lt"/>
          <a:ea typeface="ＭＳ Ｐゴシック" pitchFamily="36" charset="-128"/>
        </a:defRPr>
      </a:lvl2pPr>
      <a:lvl3pPr marL="742950" indent="-228600" algn="l" rtl="0" eaLnBrk="0" fontAlgn="base" hangingPunct="0">
        <a:spcBef>
          <a:spcPct val="40000"/>
        </a:spcBef>
        <a:spcAft>
          <a:spcPct val="0"/>
        </a:spcAft>
        <a:buChar char="•"/>
        <a:defRPr i="1">
          <a:solidFill>
            <a:schemeClr val="bg1"/>
          </a:solidFill>
          <a:latin typeface="+mn-lt"/>
          <a:ea typeface="ＭＳ Ｐゴシック" pitchFamily="36" charset="-128"/>
        </a:defRPr>
      </a:lvl3pPr>
      <a:lvl4pPr marL="1258888" indent="-228600" algn="l" rtl="0" eaLnBrk="0" fontAlgn="base" hangingPunct="0">
        <a:spcBef>
          <a:spcPct val="40000"/>
        </a:spcBef>
        <a:spcAft>
          <a:spcPct val="0"/>
        </a:spcAft>
        <a:buChar char="–"/>
        <a:defRPr>
          <a:solidFill>
            <a:schemeClr val="bg1"/>
          </a:solidFill>
          <a:latin typeface="+mn-lt"/>
          <a:ea typeface="ＭＳ Ｐゴシック" pitchFamily="36" charset="-128"/>
        </a:defRPr>
      </a:lvl4pPr>
      <a:lvl5pPr marL="1422400" indent="4064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bg1"/>
          </a:solidFill>
          <a:latin typeface="+mn-lt"/>
          <a:ea typeface="ＭＳ Ｐゴシック" pitchFamily="36" charset="-128"/>
        </a:defRPr>
      </a:lvl5pPr>
      <a:lvl6pPr marL="1879600" algn="l" rtl="0" fontAlgn="base">
        <a:spcBef>
          <a:spcPct val="20000"/>
        </a:spcBef>
        <a:spcAft>
          <a:spcPct val="0"/>
        </a:spcAft>
        <a:defRPr>
          <a:solidFill>
            <a:schemeClr val="bg1"/>
          </a:solidFill>
          <a:latin typeface="+mn-lt"/>
          <a:ea typeface="ＭＳ Ｐゴシック" pitchFamily="36" charset="-128"/>
        </a:defRPr>
      </a:lvl6pPr>
      <a:lvl7pPr marL="2336800" algn="l" rtl="0" fontAlgn="base">
        <a:spcBef>
          <a:spcPct val="20000"/>
        </a:spcBef>
        <a:spcAft>
          <a:spcPct val="0"/>
        </a:spcAft>
        <a:defRPr>
          <a:solidFill>
            <a:schemeClr val="bg1"/>
          </a:solidFill>
          <a:latin typeface="+mn-lt"/>
          <a:ea typeface="ＭＳ Ｐゴシック" pitchFamily="36" charset="-128"/>
        </a:defRPr>
      </a:lvl7pPr>
      <a:lvl8pPr marL="2794000" algn="l" rtl="0" fontAlgn="base">
        <a:spcBef>
          <a:spcPct val="20000"/>
        </a:spcBef>
        <a:spcAft>
          <a:spcPct val="0"/>
        </a:spcAft>
        <a:defRPr>
          <a:solidFill>
            <a:schemeClr val="bg1"/>
          </a:solidFill>
          <a:latin typeface="+mn-lt"/>
          <a:ea typeface="ＭＳ Ｐゴシック" pitchFamily="36" charset="-128"/>
        </a:defRPr>
      </a:lvl8pPr>
      <a:lvl9pPr marL="3251200" algn="l" rtl="0" fontAlgn="base">
        <a:spcBef>
          <a:spcPct val="20000"/>
        </a:spcBef>
        <a:spcAft>
          <a:spcPct val="0"/>
        </a:spcAft>
        <a:defRPr>
          <a:solidFill>
            <a:schemeClr val="bg1"/>
          </a:solidFill>
          <a:latin typeface="+mn-lt"/>
          <a:ea typeface="ＭＳ Ｐゴシック" pitchFamily="36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.ttu.edu/placement/" TargetMode="External"/><Relationship Id="rId2" Type="http://schemas.openxmlformats.org/officeDocument/2006/relationships/hyperlink" Target="http://www.math.ttu.edu/placement/newstudents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5" descr="TTUS_Title Pag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39825"/>
            <a:ext cx="9144000" cy="571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9238" y="190500"/>
            <a:ext cx="7513637" cy="960438"/>
          </a:xfrm>
        </p:spPr>
        <p:txBody>
          <a:bodyPr/>
          <a:lstStyle/>
          <a:p>
            <a:pPr eaLnBrk="1" hangingPunct="1"/>
            <a:r>
              <a:rPr lang="en-US" b="1" smtClean="0">
                <a:latin typeface="Century" charset="0"/>
                <a:ea typeface="ＭＳ Ｐゴシック" charset="-128"/>
              </a:rPr>
              <a:t/>
            </a:r>
            <a:br>
              <a:rPr lang="en-US" b="1" smtClean="0">
                <a:latin typeface="Century" charset="0"/>
                <a:ea typeface="ＭＳ Ｐゴシック" charset="-128"/>
              </a:rPr>
            </a:br>
            <a:endParaRPr lang="en-US" b="1" smtClean="0">
              <a:latin typeface="Century" charset="0"/>
              <a:ea typeface="ＭＳ Ｐゴシック" charset="-128"/>
            </a:endParaRPr>
          </a:p>
        </p:txBody>
      </p:sp>
      <p:sp>
        <p:nvSpPr>
          <p:cNvPr id="2052" name="Rectangle 18"/>
          <p:cNvSpPr>
            <a:spLocks noChangeArrowheads="1"/>
          </p:cNvSpPr>
          <p:nvPr/>
        </p:nvSpPr>
        <p:spPr bwMode="auto">
          <a:xfrm>
            <a:off x="128588" y="1539875"/>
            <a:ext cx="7848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>
                <a:solidFill>
                  <a:schemeClr val="bg1"/>
                </a:solidFill>
                <a:latin typeface="Helvetica" charset="0"/>
              </a:rPr>
              <a:t>Math Placement Test</a:t>
            </a:r>
            <a:br>
              <a:rPr lang="en-US" sz="6000">
                <a:solidFill>
                  <a:schemeClr val="bg1"/>
                </a:solidFill>
                <a:latin typeface="Helvetica" charset="0"/>
              </a:rPr>
            </a:br>
            <a:endParaRPr lang="en-US" sz="6000">
              <a:solidFill>
                <a:schemeClr val="bg1"/>
              </a:solidFill>
              <a:latin typeface="Helvetica" charset="0"/>
            </a:endParaRPr>
          </a:p>
        </p:txBody>
      </p:sp>
      <p:sp>
        <p:nvSpPr>
          <p:cNvPr id="2053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613025" y="5233988"/>
            <a:ext cx="4706938" cy="1138237"/>
          </a:xfrm>
          <a:noFill/>
        </p:spPr>
        <p:txBody>
          <a:bodyPr/>
          <a:lstStyle/>
          <a:p>
            <a:pPr marL="0" indent="0" eaLnBrk="1" hangingPunct="1"/>
            <a:endParaRPr lang="en-US" sz="2000" smtClean="0">
              <a:ea typeface="ＭＳ Ｐゴシック" charset="-128"/>
            </a:endParaRPr>
          </a:p>
          <a:p>
            <a:pPr marL="0" indent="0" eaLnBrk="1" hangingPunct="1"/>
            <a:r>
              <a:rPr lang="en-US" sz="2800" smtClean="0">
                <a:ea typeface="ＭＳ Ｐゴシック" charset="-128"/>
              </a:rPr>
              <a:t>Texas Tech University</a:t>
            </a:r>
          </a:p>
          <a:p>
            <a:pPr marL="0" indent="0" eaLnBrk="1" hangingPunct="1"/>
            <a:endParaRPr lang="en-US" sz="1800" smtClean="0">
              <a:ea typeface="ＭＳ Ｐゴシック" charset="-128"/>
            </a:endParaRPr>
          </a:p>
          <a:p>
            <a:pPr marL="0" indent="0" eaLnBrk="1" hangingPunct="1"/>
            <a:endParaRPr lang="en-US" sz="1800" i="1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7864475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ea typeface="ＭＳ Ｐゴシック" charset="-128"/>
              </a:rPr>
              <a:t>Psychology Majors: Math Requirements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8275" y="1595438"/>
            <a:ext cx="8826500" cy="4832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FF0000"/>
                </a:solidFill>
              </a:rPr>
              <a:t>Psychology majors must complete 6 hours of math. </a:t>
            </a:r>
          </a:p>
          <a:p>
            <a:pPr marL="0" lvl="1"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FF0000"/>
                </a:solidFill>
              </a:rPr>
              <a:t>Students are required to take the math placement test prior to taking any Math for credit unless they are exempt </a:t>
            </a:r>
            <a:r>
              <a:rPr lang="en-US" sz="2800" dirty="0">
                <a:solidFill>
                  <a:srgbClr val="FF0000"/>
                </a:solidFill>
              </a:rPr>
              <a:t>due to</a:t>
            </a:r>
            <a:r>
              <a:rPr lang="en-US" sz="2800" dirty="0">
                <a:solidFill>
                  <a:srgbClr val="FF0000"/>
                </a:solidFill>
              </a:rPr>
              <a:t>: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bg1"/>
                </a:solidFill>
              </a:rPr>
              <a:t>Very high SAT or ACT math scores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bg1"/>
                </a:solidFill>
              </a:rPr>
              <a:t>Transferring in Math 1320 or above </a:t>
            </a:r>
            <a:endParaRPr lang="en-US" sz="2800" dirty="0">
              <a:solidFill>
                <a:schemeClr val="bg1"/>
              </a:solidFill>
            </a:endParaRPr>
          </a:p>
          <a:p>
            <a:pPr marL="0" lvl="1"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FF0000"/>
                </a:solidFill>
              </a:rPr>
              <a:t>More information can be found at:</a:t>
            </a:r>
            <a:endParaRPr lang="en-US" sz="2800" dirty="0">
              <a:solidFill>
                <a:srgbClr val="FF0000"/>
              </a:solidFill>
            </a:endParaRPr>
          </a:p>
          <a:p>
            <a:pPr marL="457200" lvl="2">
              <a:buFont typeface="Arial" pitchFamily="34" charset="0"/>
              <a:buChar char="•"/>
              <a:defRPr/>
            </a:pPr>
            <a:r>
              <a:rPr lang="en-US" sz="2800" u="sng" dirty="0">
                <a:solidFill>
                  <a:schemeClr val="bg1"/>
                </a:solidFill>
                <a:hlinkClick r:id="rId2"/>
              </a:rPr>
              <a:t>http://www.math.ttu.edu/placement/newstudents</a:t>
            </a:r>
            <a:r>
              <a:rPr lang="en-US" sz="2800" u="sng" dirty="0">
                <a:solidFill>
                  <a:schemeClr val="bg1"/>
                </a:solidFill>
                <a:hlinkClick r:id="rId2"/>
              </a:rPr>
              <a:t>/</a:t>
            </a:r>
            <a:endParaRPr lang="en-US" sz="2800" u="sng" dirty="0">
              <a:hlinkClick r:id="rId3"/>
            </a:endParaRPr>
          </a:p>
          <a:p>
            <a:pPr marL="457200" lvl="2">
              <a:buFont typeface="Arial" pitchFamily="34" charset="0"/>
              <a:buChar char="•"/>
              <a:defRPr/>
            </a:pPr>
            <a:r>
              <a:rPr lang="en-US" sz="2800" u="sng" dirty="0">
                <a:solidFill>
                  <a:schemeClr val="bg1"/>
                </a:solidFill>
                <a:hlinkClick r:id="rId3"/>
              </a:rPr>
              <a:t>http</a:t>
            </a:r>
            <a:r>
              <a:rPr lang="en-US" sz="2800" u="sng" dirty="0">
                <a:solidFill>
                  <a:schemeClr val="bg1"/>
                </a:solidFill>
                <a:hlinkClick r:id="rId3"/>
              </a:rPr>
              <a:t>://www.math.ttu.edu/placement</a:t>
            </a:r>
            <a:r>
              <a:rPr lang="en-US" sz="2800" u="sng" dirty="0">
                <a:solidFill>
                  <a:schemeClr val="bg1"/>
                </a:solidFill>
                <a:hlinkClick r:id="rId3"/>
              </a:rPr>
              <a:t>/</a:t>
            </a:r>
            <a:endParaRPr lang="en-US" sz="2800" u="sng" dirty="0">
              <a:solidFill>
                <a:schemeClr val="bg1"/>
              </a:solidFill>
            </a:endParaRPr>
          </a:p>
          <a:p>
            <a:pPr marL="457200" lvl="2"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bg1"/>
                </a:solidFill>
              </a:rPr>
              <a:t>Or contact the math department directly </a:t>
            </a:r>
            <a:endParaRPr lang="en-US" sz="2800" dirty="0">
              <a:solidFill>
                <a:schemeClr val="bg1"/>
              </a:solidFill>
            </a:endParaRPr>
          </a:p>
          <a:p>
            <a:pPr marL="457200" lvl="2">
              <a:defRPr/>
            </a:pP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b="1" smtClean="0">
                <a:ea typeface="ＭＳ Ｐゴシック" charset="-128"/>
              </a:rPr>
              <a:t>Scores on the Math Placement Test</a:t>
            </a:r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9050"/>
            <a:ext cx="9144000" cy="556895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Char char="•"/>
            </a:pPr>
            <a:r>
              <a:rPr lang="en-US" sz="2800" smtClean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 </a:t>
            </a:r>
            <a:r>
              <a:rPr lang="en-US" sz="2400" smtClean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The math placement test is not the same as the accuplacer. </a:t>
            </a:r>
          </a:p>
          <a:p>
            <a:pPr marL="0" indent="0">
              <a:lnSpc>
                <a:spcPct val="80000"/>
              </a:lnSpc>
              <a:buFontTx/>
              <a:buChar char="•"/>
            </a:pPr>
            <a:r>
              <a:rPr lang="en-US" sz="2400" smtClean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Scores on the math placement test will determine which math class the student is eligible to take. </a:t>
            </a:r>
          </a:p>
          <a:p>
            <a:pPr marL="0" indent="0">
              <a:lnSpc>
                <a:spcPct val="80000"/>
              </a:lnSpc>
              <a:buFontTx/>
              <a:buChar char="•"/>
            </a:pPr>
            <a:r>
              <a:rPr lang="en-US" sz="2400" smtClean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A score of 3 is required to take Math 1300, the recommended first math course</a:t>
            </a:r>
          </a:p>
          <a:p>
            <a:pPr marL="0" indent="0">
              <a:lnSpc>
                <a:spcPct val="80000"/>
              </a:lnSpc>
              <a:buFontTx/>
              <a:buChar char="•"/>
            </a:pPr>
            <a:r>
              <a:rPr lang="en-US" sz="2400" smtClean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The second recommended math course is Math 2300</a:t>
            </a:r>
          </a:p>
          <a:p>
            <a:pPr marL="400050" lvl="2" indent="0">
              <a:lnSpc>
                <a:spcPct val="80000"/>
              </a:lnSpc>
            </a:pPr>
            <a:r>
              <a:rPr lang="en-US" i="0" smtClean="0">
                <a:latin typeface="Arial" charset="0"/>
                <a:ea typeface="ＭＳ Ｐゴシック" charset="-128"/>
              </a:rPr>
              <a:t>In order to take Math 2300, students must take a freshman level math course for credit OR score a 4 on the math placement test. </a:t>
            </a:r>
          </a:p>
          <a:p>
            <a:pPr marL="0" indent="0">
              <a:lnSpc>
                <a:spcPct val="80000"/>
              </a:lnSpc>
              <a:buFontTx/>
              <a:buChar char="•"/>
            </a:pPr>
            <a:r>
              <a:rPr lang="en-US" sz="2400" smtClean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Scoring a 2 on the math placement test:</a:t>
            </a:r>
          </a:p>
          <a:p>
            <a:pPr marL="400050" lvl="2" indent="0">
              <a:lnSpc>
                <a:spcPct val="80000"/>
              </a:lnSpc>
            </a:pPr>
            <a:r>
              <a:rPr lang="en-US" i="0" smtClean="0">
                <a:latin typeface="Arial" charset="0"/>
                <a:ea typeface="ＭＳ Ｐゴシック" charset="-128"/>
              </a:rPr>
              <a:t>Take Math 0302 – a developmental class; no credit is allotted </a:t>
            </a:r>
          </a:p>
          <a:p>
            <a:pPr marL="400050" lvl="2" indent="0">
              <a:lnSpc>
                <a:spcPct val="80000"/>
              </a:lnSpc>
            </a:pPr>
            <a:r>
              <a:rPr lang="en-US" i="0" smtClean="0">
                <a:latin typeface="Arial" charset="0"/>
                <a:ea typeface="ＭＳ Ｐゴシック" charset="-128"/>
              </a:rPr>
              <a:t>Take Math 1420 – College Algebra review. This is the recommended option (it is a 4 credit class)</a:t>
            </a:r>
            <a:endParaRPr lang="en-US" sz="2400" smtClean="0">
              <a:latin typeface="Arial" charset="0"/>
              <a:ea typeface="ＭＳ Ｐゴシック" charset="-128"/>
            </a:endParaRPr>
          </a:p>
          <a:p>
            <a:pPr marL="0" indent="0">
              <a:lnSpc>
                <a:spcPct val="80000"/>
              </a:lnSpc>
              <a:buFontTx/>
              <a:buChar char="•"/>
            </a:pPr>
            <a:r>
              <a:rPr lang="en-US" sz="2400" smtClean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Scoring a 1 on the math placement test:</a:t>
            </a:r>
          </a:p>
          <a:p>
            <a:pPr marL="400050" lvl="2" indent="0">
              <a:lnSpc>
                <a:spcPct val="80000"/>
              </a:lnSpc>
            </a:pPr>
            <a:r>
              <a:rPr lang="en-US" i="0" smtClean="0">
                <a:latin typeface="Arial" charset="0"/>
                <a:ea typeface="ＭＳ Ｐゴシック" charset="-128"/>
              </a:rPr>
              <a:t> Students must take Math 0301 and then Math 0302 before taking any other math course</a:t>
            </a:r>
          </a:p>
          <a:p>
            <a:pPr marL="0" indent="0">
              <a:lnSpc>
                <a:spcPct val="80000"/>
              </a:lnSpc>
              <a:buFontTx/>
              <a:buChar char="•"/>
            </a:pPr>
            <a:endParaRPr lang="en-US" sz="2400" smtClean="0">
              <a:solidFill>
                <a:srgbClr val="FF0000"/>
              </a:solidFill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646464"/>
      </a:lt2>
      <a:accent1>
        <a:srgbClr val="B50C00"/>
      </a:accent1>
      <a:accent2>
        <a:srgbClr val="052147"/>
      </a:accent2>
      <a:accent3>
        <a:srgbClr val="FFFFFF"/>
      </a:accent3>
      <a:accent4>
        <a:srgbClr val="000000"/>
      </a:accent4>
      <a:accent5>
        <a:srgbClr val="D7AAAA"/>
      </a:accent5>
      <a:accent6>
        <a:srgbClr val="041D3F"/>
      </a:accent6>
      <a:hlink>
        <a:srgbClr val="BD8C00"/>
      </a:hlink>
      <a:folHlink>
        <a:srgbClr val="3F4A01"/>
      </a:folHlink>
    </a:clrScheme>
    <a:fontScheme name="Default Design">
      <a:majorFont>
        <a:latin typeface="High Tower Text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FF11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CC00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50C00"/>
        </a:accent1>
        <a:accent2>
          <a:srgbClr val="052147"/>
        </a:accent2>
        <a:accent3>
          <a:srgbClr val="FFFFFF"/>
        </a:accent3>
        <a:accent4>
          <a:srgbClr val="000000"/>
        </a:accent4>
        <a:accent5>
          <a:srgbClr val="D7AAAA"/>
        </a:accent5>
        <a:accent6>
          <a:srgbClr val="041D3F"/>
        </a:accent6>
        <a:hlink>
          <a:srgbClr val="BD8C00"/>
        </a:hlink>
        <a:folHlink>
          <a:srgbClr val="3F4A0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2950</TotalTime>
  <Words>232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ＭＳ Ｐゴシック</vt:lpstr>
      <vt:lpstr>High Tower Text</vt:lpstr>
      <vt:lpstr>Helvetica</vt:lpstr>
      <vt:lpstr>Wingdings</vt:lpstr>
      <vt:lpstr>Calibri</vt:lpstr>
      <vt:lpstr>Century</vt:lpstr>
      <vt:lpstr>Default Design</vt:lpstr>
      <vt:lpstr> </vt:lpstr>
      <vt:lpstr>Psychology Majors: Math Requirements</vt:lpstr>
      <vt:lpstr>Scores on the Math Placement Test</vt:lpstr>
    </vt:vector>
  </TitlesOfParts>
  <Company>Presentation Diva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Lori Randel</dc:creator>
  <cp:lastModifiedBy>eschlege</cp:lastModifiedBy>
  <cp:revision>274</cp:revision>
  <dcterms:created xsi:type="dcterms:W3CDTF">2011-04-29T02:39:48Z</dcterms:created>
  <dcterms:modified xsi:type="dcterms:W3CDTF">2011-12-05T20:08:38Z</dcterms:modified>
</cp:coreProperties>
</file>