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  <p:sldMasterId id="2147483679" r:id="rId4"/>
    <p:sldMasterId id="2147483691" r:id="rId5"/>
    <p:sldMasterId id="2147483703" r:id="rId6"/>
    <p:sldMasterId id="2147483715" r:id="rId7"/>
    <p:sldMasterId id="2147483727" r:id="rId8"/>
    <p:sldMasterId id="2147483740" r:id="rId9"/>
  </p:sldMasterIdLst>
  <p:notesMasterIdLst>
    <p:notesMasterId r:id="rId77"/>
  </p:notesMasterIdLst>
  <p:handoutMasterIdLst>
    <p:handoutMasterId r:id="rId78"/>
  </p:handoutMasterIdLst>
  <p:sldIdLst>
    <p:sldId id="387" r:id="rId10"/>
    <p:sldId id="1427" r:id="rId11"/>
    <p:sldId id="1428" r:id="rId12"/>
    <p:sldId id="392" r:id="rId13"/>
    <p:sldId id="393" r:id="rId14"/>
    <p:sldId id="390" r:id="rId15"/>
    <p:sldId id="319" r:id="rId16"/>
    <p:sldId id="336" r:id="rId17"/>
    <p:sldId id="389" r:id="rId18"/>
    <p:sldId id="381" r:id="rId19"/>
    <p:sldId id="384" r:id="rId20"/>
    <p:sldId id="385" r:id="rId21"/>
    <p:sldId id="523" r:id="rId22"/>
    <p:sldId id="481" r:id="rId23"/>
    <p:sldId id="379" r:id="rId24"/>
    <p:sldId id="407" r:id="rId25"/>
    <p:sldId id="399" r:id="rId26"/>
    <p:sldId id="401" r:id="rId27"/>
    <p:sldId id="459" r:id="rId28"/>
    <p:sldId id="478" r:id="rId29"/>
    <p:sldId id="463" r:id="rId30"/>
    <p:sldId id="456" r:id="rId31"/>
    <p:sldId id="516" r:id="rId32"/>
    <p:sldId id="530" r:id="rId33"/>
    <p:sldId id="528" r:id="rId34"/>
    <p:sldId id="423" r:id="rId35"/>
    <p:sldId id="465" r:id="rId36"/>
    <p:sldId id="469" r:id="rId37"/>
    <p:sldId id="425" r:id="rId38"/>
    <p:sldId id="532" r:id="rId39"/>
    <p:sldId id="427" r:id="rId40"/>
    <p:sldId id="372" r:id="rId41"/>
    <p:sldId id="383" r:id="rId42"/>
    <p:sldId id="517" r:id="rId43"/>
    <p:sldId id="545" r:id="rId44"/>
    <p:sldId id="541" r:id="rId45"/>
    <p:sldId id="542" r:id="rId46"/>
    <p:sldId id="269" r:id="rId47"/>
    <p:sldId id="529" r:id="rId48"/>
    <p:sldId id="370" r:id="rId49"/>
    <p:sldId id="267" r:id="rId50"/>
    <p:sldId id="266" r:id="rId51"/>
    <p:sldId id="257" r:id="rId52"/>
    <p:sldId id="262" r:id="rId53"/>
    <p:sldId id="380" r:id="rId54"/>
    <p:sldId id="261" r:id="rId55"/>
    <p:sldId id="265" r:id="rId56"/>
    <p:sldId id="534" r:id="rId57"/>
    <p:sldId id="264" r:id="rId58"/>
    <p:sldId id="536" r:id="rId59"/>
    <p:sldId id="537" r:id="rId60"/>
    <p:sldId id="538" r:id="rId61"/>
    <p:sldId id="539" r:id="rId62"/>
    <p:sldId id="540" r:id="rId63"/>
    <p:sldId id="1426" r:id="rId64"/>
    <p:sldId id="1375" r:id="rId65"/>
    <p:sldId id="374" r:id="rId66"/>
    <p:sldId id="367" r:id="rId67"/>
    <p:sldId id="510" r:id="rId68"/>
    <p:sldId id="520" r:id="rId69"/>
    <p:sldId id="271" r:id="rId70"/>
    <p:sldId id="272" r:id="rId71"/>
    <p:sldId id="256" r:id="rId72"/>
    <p:sldId id="259" r:id="rId73"/>
    <p:sldId id="525" r:id="rId74"/>
    <p:sldId id="258" r:id="rId75"/>
    <p:sldId id="535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DF4"/>
          </a:solidFill>
        </a:fill>
      </a:tcStyle>
    </a:wholeTbl>
    <a:band1H>
      <a:tcStyle>
        <a:tcBdr/>
        <a:fill>
          <a:solidFill>
            <a:srgbClr val="D0D8E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8E8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</a:tblStyle>
  <a:tblStyle styleId="{8EC20E35-A176-4012-BC5E-935CFFF8708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BDBED569-4797-4DF1-A0F4-6AAB3CD982D8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4BACC6"/>
          </a:solidFill>
        </a:fill>
      </a:tcStyle>
    </a:band1H>
    <a:band1V>
      <a:tcStyle>
        <a:tcBdr/>
        <a:fill>
          <a:solidFill>
            <a:srgbClr val="4BACC6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4BACC6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3C2FFA5D-87B4-456A-9821-1D502468CF0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wholeTbl>
    <a:band1H>
      <a:tcStyle>
        <a:tcBdr/>
        <a:fill>
          <a:solidFill>
            <a:srgbClr val="4F81BD"/>
          </a:solidFill>
        </a:fill>
      </a:tcStyle>
    </a:band1H>
    <a:band2H>
      <a:tcStyle>
        <a:tcBdr/>
        <a:fill>
          <a:solidFill>
            <a:srgbClr val="4F81BD"/>
          </a:solidFill>
        </a:fill>
      </a:tcStyle>
    </a:band2H>
    <a:band1V>
      <a:tcStyle>
        <a:tcBdr>
          <a:top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band1V>
    <a:band2V>
      <a:tcStyle>
        <a:tcBdr/>
        <a:fill>
          <a:solidFill>
            <a:srgbClr val="4F81BD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</a:tblStyle>
  <a:tblStyle styleId="{D113A9D2-9D6B-4929-AA2D-F23B5EE8CBE7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C2CDE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C2CDE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C2CDE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C2CDE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wholeTbl>
    <a:band1H>
      <a:tcStyle>
        <a:tcBdr/>
        <a:fill>
          <a:solidFill>
            <a:srgbClr val="FFFFFF"/>
          </a:solidFill>
        </a:fill>
      </a:tcStyle>
    </a:band1H>
    <a:band1V>
      <a:tcStyle>
        <a:tcBdr/>
        <a:fill>
          <a:solidFill>
            <a:srgbClr val="FFFFFF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4F81BD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right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4F81BD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5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2FF67A-D951-4FD6-81F6-77AE5FB631F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8DD44-474B-4DE1-91D1-074D5254B02A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F85A27B-6AEE-490C-8086-36F53FF0B30B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10/18/2024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1CC2F-9D87-4A66-BADA-405B4A0C1885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ED3CC-F650-4F41-95C9-BFAFBE29E58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C49EA0-DE27-4AE1-8C8E-D1FF4E9B81BC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748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DD95F9-3E01-4EE7-91E2-95C1E8AA1CA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04AFD-7F1C-4C46-BA64-B4F1CAD59A1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794B1CE-FCAE-4776-B144-00B05D398985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B1B88B-11BA-4406-81A8-7FC9B5F9BF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3069241-BD3C-4E82-B6CE-0EC21DDB602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908C3-08FC-4356-870C-D1926E7B65E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6586-F3F9-43A8-AD89-6972F84DD0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2213321-5BAC-40FC-9C2B-9E9EB74B3C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B58EB-8D08-4240-9AC4-A16BF0324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9C108-22FF-48A2-9CCC-A4F4E8EB42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Slides 2-13 – Intro – 3-5 min max</a:t>
            </a:r>
          </a:p>
          <a:p>
            <a:pPr lvl="0"/>
            <a:r>
              <a:rPr lang="en-US"/>
              <a:t>Slides 14-X – Energy Balance – 5-7 min max</a:t>
            </a:r>
          </a:p>
          <a:p>
            <a:pPr lvl="0"/>
            <a:r>
              <a:rPr lang="en-US"/>
              <a:t>Slides X-X – Energy Gap – 5-7 min max</a:t>
            </a:r>
          </a:p>
          <a:p>
            <a:pPr lvl="0" defTabSz="914400"/>
            <a:r>
              <a:rPr lang="en-US"/>
              <a:t>Slides X-X – Self-Monitoring – 8-10 min max</a:t>
            </a:r>
          </a:p>
          <a:p>
            <a:pPr lvl="0" defTabSz="914400"/>
            <a:r>
              <a:rPr lang="en-US"/>
              <a:t>Slides X-X – Pitfalls in Energy Balance – 5-7 min max</a:t>
            </a:r>
          </a:p>
          <a:p>
            <a:pPr lvl="0" defTabSz="914400"/>
            <a:r>
              <a:rPr lang="en-US"/>
              <a:t>Slides X-X – The Plateau – 3-5 min max</a:t>
            </a:r>
          </a:p>
          <a:p>
            <a:pPr lvl="0" defTabSz="914400"/>
            <a:r>
              <a:rPr lang="en-US"/>
              <a:t>Slides X-X – Turbulent Waters (transition to Alan) – 1-2 min max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14C88-D291-41D7-B82C-05D41F0183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DB8C845-6A1C-4D46-AB27-82E2403EBC88}" type="slidenum"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840DD-8BCF-479C-B6AC-B4E2C4FE2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9D5C4-C7D1-4081-8038-1349B1D8F2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48168-40F6-4C2D-B664-856DFB738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0EFB19A-ACD4-4665-9CB9-E999D8986406}" type="slidenum"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DE81E-4AFF-4DC5-937D-6B97E2A3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1EA85-BFBB-4FB2-8AA5-69DCB61D62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EB0B3-B6CA-40C9-BDBB-B4C41B3D0E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05F14A6-F942-4E0E-A7FF-68F943B161E9}" type="slidenum"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1FE6D-BC61-4C6D-BDFB-09DBBC6A8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32DFA-8D40-4023-AC51-7686BF7783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111 countries across the globe</a:t>
            </a:r>
          </a:p>
          <a:p>
            <a:pPr lvl="0"/>
            <a:r>
              <a:rPr lang="en-US"/>
              <a:t>68 million days of physical activity for 717,527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77E06-C2E3-447F-B799-14DB1AF10D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8EB6E12-BA52-4AC3-A446-0F9803EC76CB}" type="slidenum"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63132-2D88-49E6-B68F-4F4662460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C3C46-C1A9-44C2-88AC-17167B38D3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AA7B9F-E9B2-4CAC-A369-CCB9D2877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71CE9-96A5-4205-A8DF-BE8F8325C3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0C518-F476-4AA9-AC1F-8ECAAA4F9C1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B5BC2CF-8905-411D-ADC4-B4710FF309E3}" type="slidenum"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2A1B1-E9C8-4850-A936-F658E0DDB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88C859-3108-4A2C-AFBD-D18020618F1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45276" y="4473894"/>
            <a:ext cx="6035040" cy="3660462"/>
          </a:xfrm>
        </p:spPr>
        <p:txBody>
          <a:bodyPr/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000">
              <a:latin typeface="Aptos" pitchFamily="34"/>
              <a:cs typeface="Times New Roman" pitchFamily="18"/>
            </a:endParaRPr>
          </a:p>
          <a:p>
            <a:pPr lvl="0"/>
            <a:endParaRPr lang="en-US">
              <a:solidFill>
                <a:srgbClr val="212121"/>
              </a:solidFill>
              <a:highlight>
                <a:srgbClr val="FFFFFF"/>
              </a:highlight>
              <a:latin typeface="BlinkMacSystemFon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2CBF6-F131-41AC-B4B5-C14A0474F8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FC7EE7B-8EF2-4BCB-8925-A87108B9A242}" type="slidenum"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6212E-4B48-417D-8F03-5D734D9D5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B4350-FE8A-4E6D-93B7-4DE36153D2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Slides 2-13 – Intro – 3-5 min max</a:t>
            </a:r>
          </a:p>
          <a:p>
            <a:pPr lvl="0"/>
            <a:r>
              <a:rPr lang="en-US"/>
              <a:t>Slides 14-X – Energy Balance – 5-7 min max</a:t>
            </a:r>
          </a:p>
          <a:p>
            <a:pPr lvl="0"/>
            <a:r>
              <a:rPr lang="en-US"/>
              <a:t>Slides X-X – Energy Gap – 5-7 min max</a:t>
            </a:r>
          </a:p>
          <a:p>
            <a:pPr lvl="0" defTabSz="914400"/>
            <a:r>
              <a:rPr lang="en-US"/>
              <a:t>Slides X-X – Self-Monitoring – 8-10 min max</a:t>
            </a:r>
          </a:p>
          <a:p>
            <a:pPr lvl="0" defTabSz="914400"/>
            <a:r>
              <a:rPr lang="en-US"/>
              <a:t>Slides X-X – Pitfalls in Energy Balance – 5-7 min max</a:t>
            </a:r>
          </a:p>
          <a:p>
            <a:pPr lvl="0" defTabSz="914400"/>
            <a:r>
              <a:rPr lang="en-US"/>
              <a:t>Slides X-X – The Plateau – 3-5 min max</a:t>
            </a:r>
          </a:p>
          <a:p>
            <a:pPr lvl="0" defTabSz="914400"/>
            <a:r>
              <a:rPr lang="en-US"/>
              <a:t>Slides X-X – Turbulent Waters (transition to Alan) – 1-2 min max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81064-8BE8-4819-AD82-932F96E590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2068629-DA5E-44DC-B7B7-4E1485B91137}" type="slidenum">
              <a:t>60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517F3C2E-C21B-4268-AF43-475517DD7BD6}"/>
              </a:ext>
            </a:extLst>
          </p:cNvPr>
          <p:cNvCxnSpPr/>
          <p:nvPr/>
        </p:nvCxnSpPr>
        <p:spPr>
          <a:xfrm>
            <a:off x="774697" y="966785"/>
            <a:ext cx="8001000" cy="0"/>
          </a:xfrm>
          <a:prstGeom prst="straightConnector1">
            <a:avLst/>
          </a:prstGeom>
          <a:noFill/>
          <a:ln w="12701" cap="flat">
            <a:solidFill>
              <a:srgbClr val="A6A6A6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8EC77173-D13F-4E3B-9E4D-82B457249059}"/>
              </a:ext>
            </a:extLst>
          </p:cNvPr>
          <p:cNvSpPr/>
          <p:nvPr/>
        </p:nvSpPr>
        <p:spPr>
          <a:xfrm>
            <a:off x="774697" y="614367"/>
            <a:ext cx="207961" cy="349245"/>
          </a:xfrm>
          <a:prstGeom prst="rect">
            <a:avLst/>
          </a:prstGeom>
          <a:solidFill>
            <a:srgbClr val="A6A6A6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1C9E57-482C-48C0-A61C-FF758AF2E5C5}"/>
              </a:ext>
            </a:extLst>
          </p:cNvPr>
          <p:cNvSpPr/>
          <p:nvPr/>
        </p:nvSpPr>
        <p:spPr>
          <a:xfrm>
            <a:off x="0" y="6329367"/>
            <a:ext cx="9144000" cy="533396"/>
          </a:xfrm>
          <a:prstGeom prst="rect">
            <a:avLst/>
          </a:prstGeom>
          <a:solidFill>
            <a:srgbClr val="004278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6" descr="NewLogo_wht.png">
            <a:extLst>
              <a:ext uri="{FF2B5EF4-FFF2-40B4-BE49-F238E27FC236}">
                <a16:creationId xmlns:a16="http://schemas.microsoft.com/office/drawing/2014/main" id="{4CA34FC4-E2D8-4AE6-B572-AD6D50B7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7263" y="6367460"/>
            <a:ext cx="1555751" cy="44132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9ADF0E-D406-4E30-BE74-62DBC575D6C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7240" y="1325880"/>
            <a:ext cx="7998457" cy="4660056"/>
          </a:xfrm>
        </p:spPr>
        <p:txBody>
          <a:bodyPr/>
          <a:lstStyle>
            <a:lvl1pPr>
              <a:defRPr/>
            </a:lvl1pPr>
            <a:lvl2pPr indent="137160">
              <a:defRPr/>
            </a:lvl2pPr>
            <a:lvl3pPr indent="137160">
              <a:defRPr/>
            </a:lvl3pPr>
            <a:lvl4pPr indent="137160">
              <a:defRPr/>
            </a:lvl4pPr>
            <a:lvl5pPr indent="1371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7659D21-5391-4AA7-B3C0-4D7AA04030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576072"/>
            <a:ext cx="7678417" cy="294637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436B805-B94A-418A-9C9C-466347F83A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77870" y="6400800"/>
            <a:ext cx="455608" cy="2841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Helvetica"/>
                <a:ea typeface="ＭＳ Ｐゴシック"/>
                <a:cs typeface="Helvetica"/>
              </a:defRPr>
            </a:lvl1pPr>
          </a:lstStyle>
          <a:p>
            <a:pPr lvl="0"/>
            <a:fld id="{F2E65292-FE74-40B6-B5E0-8E01F35BEC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0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EBF8-59D0-47AA-A0EC-16EC7684F8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4B066-1C0F-475D-B201-0ED70C0FE2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058DA-D4B2-45E4-B097-2B902C7CE8F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75087-12F6-4F39-BE92-917B2CFEC8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10C29B-4452-451C-82CA-0B278E1A67A0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04128-B4D2-4EED-9373-978FD29EC4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B8506-E6A7-4D33-A835-E787AC02D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115E6D-5A80-492E-8D60-BB81D748C5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4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475B5-0E88-43A1-A371-9C6D7E90A5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48C0E-C47C-4A82-B994-802C7975E6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94E1B-5FBB-4E83-8654-4CFB70BFD52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5A336-A2AC-4341-A58A-D8F2D63EDFB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3F069F-D855-4CB1-9D67-28FA0358BF7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1942C-AA5E-4CD8-87FC-6B6454A6EE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000920-4DEC-4A23-8485-D25127B1FC23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EB0D22-3EC0-45AC-BEAF-BAA4216F69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2F664-6A86-41D6-8655-9A7DAA8F04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43B3C3-179B-463E-97F4-4D294CF1AF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342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0B7B7-7A04-4BDD-BB7B-1DC37FA5D5F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3857A-9B92-467F-8BE8-1A1484E514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359628-29CD-4578-94E7-F6E422FE9FB9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F495AA-D63C-4083-969D-D779F07564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DF5C8-325E-4020-A1B1-4E46D8CB5C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8D0763-7EC6-400B-8179-50420392C2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021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E360F-357D-4375-9602-62B25B8A69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773034-17FD-4784-9FA7-0492A33D3D91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BD3C68-B786-483D-A198-641C03CE5F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BD360-55F1-40F4-965F-0B5637ABAD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4E0624-072A-4A07-A3C1-C50DCB1C17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4334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51D1-0F6E-4EA4-ABB5-CCAF154DB9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A34F-CB66-454F-BBCE-FBEDA0E463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648EB-583E-46C6-AB79-C08C8676DE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E3FE-C75E-4B26-945B-385000D3D3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8C7BA3-7DF7-4ABC-8DA3-B4CDA2CC9195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BD92E-5DF6-4107-9E16-35462B91DF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9BD72-BC9C-4C4C-A634-119561E483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78F3D9-B4D0-48FC-9E78-55F0B68940B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71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BD6E-55CC-4136-B87D-2B2A47258E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0F0BF4-3CB9-4820-A059-5C269DF122B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48CDD-B9B3-499C-B1AF-4444F94B5B3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1F425-A30C-4077-90B2-D710F2DA2D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B3D781-694F-43E2-B3D1-B5A555333094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7F99-A815-4DF3-ADCC-73557C715A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0EEA4-876A-4C6B-9FD3-A961AFC8BC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8E759C-4FDF-4F73-99C4-BC9F9DECAFF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88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CF3D-8FCD-49A8-8601-80A53D69C43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5F64B-1C38-4755-9FF3-CAF39EF3448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83C40-1686-45D4-953C-3AFEE8F3A0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2A40D6-65CB-4772-ABCB-6F20FDC425FC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34F28-152F-4707-8C10-EC490F40A1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FDF7F-7437-4EE4-8B36-1CB67CAEF9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DBE109-FFF0-48E7-AF09-974836D921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68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35F1C4-76A5-4AB6-B3E5-B7F911AB180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19C91-1790-400D-98DB-F6250360CFB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8585-D8C7-40B6-908C-74C528CB28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7C62DB-906B-40A8-A6EB-923F6EBEA84B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38863-7F78-4EC0-8855-797B7A3BCF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CA774-EBB9-4183-99C2-C08AF26125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5B1D28-E112-405F-9659-AA88BB91FA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8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243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41C1-0653-4B49-9BA5-99D57890310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582FC-C57B-4DEB-AFAE-E662202F091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CF3B-7B80-428C-B99D-EC9B7233C7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240BA3-1500-4D17-A6CD-676CDE5429F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78D40-39FD-4A96-8F34-02FFCFED3C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FE0A2-15B1-469D-BCE4-7CFA6D05A4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EEB023-E15B-4058-80AB-AEF85DE97A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747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C27B42C8-290F-4A29-B28D-B9CC04BDE9F5}"/>
              </a:ext>
            </a:extLst>
          </p:cNvPr>
          <p:cNvCxnSpPr/>
          <p:nvPr/>
        </p:nvCxnSpPr>
        <p:spPr>
          <a:xfrm>
            <a:off x="774697" y="966785"/>
            <a:ext cx="8001000" cy="0"/>
          </a:xfrm>
          <a:prstGeom prst="straightConnector1">
            <a:avLst/>
          </a:prstGeom>
          <a:noFill/>
          <a:ln w="12701" cap="flat">
            <a:solidFill>
              <a:srgbClr val="A6A6A6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DE4A7168-3904-42C7-9186-B78379E9073A}"/>
              </a:ext>
            </a:extLst>
          </p:cNvPr>
          <p:cNvSpPr/>
          <p:nvPr/>
        </p:nvSpPr>
        <p:spPr>
          <a:xfrm>
            <a:off x="774697" y="614367"/>
            <a:ext cx="207961" cy="349245"/>
          </a:xfrm>
          <a:prstGeom prst="rect">
            <a:avLst/>
          </a:prstGeom>
          <a:solidFill>
            <a:srgbClr val="A6A6A6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EEE670-1ABA-4341-AF0A-5C5CE9E6A3D7}"/>
              </a:ext>
            </a:extLst>
          </p:cNvPr>
          <p:cNvSpPr/>
          <p:nvPr/>
        </p:nvSpPr>
        <p:spPr>
          <a:xfrm>
            <a:off x="0" y="6329367"/>
            <a:ext cx="9144000" cy="533396"/>
          </a:xfrm>
          <a:prstGeom prst="rect">
            <a:avLst/>
          </a:prstGeom>
          <a:solidFill>
            <a:srgbClr val="004278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6" descr="NewLogo_wht.png">
            <a:extLst>
              <a:ext uri="{FF2B5EF4-FFF2-40B4-BE49-F238E27FC236}">
                <a16:creationId xmlns:a16="http://schemas.microsoft.com/office/drawing/2014/main" id="{FB733752-AE8E-4938-92AE-092AFDE4C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7263" y="6367460"/>
            <a:ext cx="1555751" cy="44132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5FDE9F8-107C-45A1-9368-222F7572F1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576072"/>
            <a:ext cx="7678417" cy="294637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BA5C390-2945-40E9-890A-2CC378AF34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77870" y="6400800"/>
            <a:ext cx="455608" cy="2841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Helvetica"/>
                <a:ea typeface="ＭＳ Ｐゴシック"/>
                <a:cs typeface="Helvetica"/>
              </a:defRPr>
            </a:lvl1pPr>
          </a:lstStyle>
          <a:p>
            <a:pPr lvl="0"/>
            <a:fld id="{917B6794-AC57-4D7D-8F68-F0211BE628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4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8695-8626-42B5-A253-E2E7CC151F9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85EA-8206-47BB-A9C7-6F6A7A78DA8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2E1F-14B0-4A75-B20A-C16F3C42562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18E94-8DCF-4818-914D-3A02D7A81109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E257E-12EE-4E2F-BC02-6BFC12D0F6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936B8-8306-4317-B7CF-628764BF06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D55B80-031A-4C75-8120-5FB0298F38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6664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0115-1FDB-40A2-BB99-D551039623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BE8F-81D9-4F9C-B067-941421FFAB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A9D6-CDE8-4EC1-BD24-86819DDBDD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8AF66E-BF59-4AFA-B4D9-5C824099355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83E83-8203-4783-87C8-B610B8E948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CAB32-A0C8-4411-B359-2950D6AC00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66B71C-FD0C-455A-81D9-C8BE6F01A6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09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3A9B4-565C-463F-BE7B-C57AFCA1FB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F1614-6814-4B50-B0F8-2FDCA3C7E9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D359E-1928-4E5E-A727-C4C01959535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15E44-5D0F-4405-B56F-C03B439399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15794B-ED8A-47E1-9411-A84930A65566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77BBC-1804-4389-BCA8-EE0FA299B5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3FB47-E2D3-43F6-8DF2-178B95084F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8F72BA-F7F7-4760-B45A-8709FB090E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45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ED94-AEF4-4776-B78B-C9E0E0F184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7D75C-C554-4936-B0DB-31D955F45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28C27-931B-463D-8F2B-BDDA85A399A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E8351-246F-43B9-A7BE-5E0C42D972F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134A7-EA35-4982-8FE5-3A6968240DD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34B86-1D50-46D2-ACE8-4B11D68D88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26102F-816C-4693-A029-E1904E2EE84F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1E6392-FD2E-4F12-98DE-817C151F43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3BCCEE-FE1A-4DA6-B2C5-D1395A73E4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953693-8064-4374-9D94-58435420E2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27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DCAE-9228-45D4-84BF-B48ACD04600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214F6-2D95-4F28-9283-1596FDA574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13488D-1A1A-4545-A934-ED16851F3E31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52AC3-E4BD-4286-A14E-738DBC607A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63FEF-07D0-4AFC-9A79-B9DD7E6F4B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02A753-DDC9-4397-A59B-A27A82C64D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7228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8F9E41-2ED3-4D4B-9101-E946035B60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6F0135-3797-439D-8DE0-6D3FB94A546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44D6B-F728-4D84-99FD-2D79EFF995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324F5-27ED-4766-909C-2246FAD722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A53417-EBD9-4FDE-B014-5E93FAF015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0156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2DA88-526B-45AB-828F-34BAB3528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977E1-1ED3-4495-9106-8D91762AD0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7BFDE-E161-4B7C-97BC-0DEB28443E2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154CC-E15B-4059-BC62-21699ED8B6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D6CAA7-1187-43F4-A424-0C9FACED3431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501D9-5540-4886-A305-A506406EB7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8188-3557-48A0-9952-46F5B248D4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E98E33-BA43-406E-AD08-CCF0385ECF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5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2155-60AE-42A2-AB03-CEF222CDF1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903D5-C310-4FC2-8219-6BDE655B259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9B1E0-0FC0-4A3B-A518-4A248403A9E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BB00E-FCCF-4F79-ADEB-8389208F5B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919F35-C4A1-4AC6-968B-5B4B93599C16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F6454-BFDC-4DFB-829B-A2AA6374FC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1734C-8BE3-4663-8815-3991DC95FC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72CD62-CB71-48E4-A994-E1AF598A4E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2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B6D2-997E-4BF7-B1CA-3FAE10BEA5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907BE-A8FE-4005-8E67-82774C63E0B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079C8-9672-4AA6-AE26-2CE5BDB97C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713F34-611D-4BD3-AF05-EC0AFBDA2DF6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7B41D-AD9C-45C4-9208-B131272DBE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B2017-52B3-48B0-A35E-AE8282B035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4A1FE7-C8B0-4706-8E1B-0CF747C1E05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35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2080E-7F06-49C6-850B-41DBB089DCF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45C51-7FDF-455B-9695-7446605D6FF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F7F7E-4D79-49FA-86E4-A2B3499020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2BEAE9-10D9-470E-A9AD-2888BB5509E2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FB1D0-2B8D-476F-97C9-92D19898B0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E8489-175F-4D5C-B725-D55F786711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0A24DD-BA4E-4531-BB76-92BBF6B2F0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2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4B01D-C049-4F2F-BAED-5AD2D1FC7074}"/>
              </a:ext>
            </a:extLst>
          </p:cNvPr>
          <p:cNvSpPr/>
          <p:nvPr/>
        </p:nvSpPr>
        <p:spPr>
          <a:xfrm>
            <a:off x="0" y="6329367"/>
            <a:ext cx="9144000" cy="533396"/>
          </a:xfrm>
          <a:prstGeom prst="rect">
            <a:avLst/>
          </a:prstGeom>
          <a:solidFill>
            <a:srgbClr val="004278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4" descr="NewLogo_wht.png">
            <a:extLst>
              <a:ext uri="{FF2B5EF4-FFF2-40B4-BE49-F238E27FC236}">
                <a16:creationId xmlns:a16="http://schemas.microsoft.com/office/drawing/2014/main" id="{E9882F76-08BC-4035-A61A-57CC8BDD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7263" y="6367460"/>
            <a:ext cx="1555751" cy="44132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108CEB7-A22A-4400-89F7-9EB61637B1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77870" y="6400800"/>
            <a:ext cx="455608" cy="2841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Helvetica"/>
                <a:ea typeface="ＭＳ Ｐゴシック"/>
                <a:cs typeface="Helvetica"/>
              </a:defRPr>
            </a:lvl1pPr>
          </a:lstStyle>
          <a:p>
            <a:pPr lvl="0"/>
            <a:fld id="{B0A40816-AF0F-4370-AA4F-BBDC84856C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7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58EE-3036-4662-8911-0725391987C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F56B9-A3F8-4FE6-820F-62BC3D89BE1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B51E3-49C1-4F9F-84A4-A895105A53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ACED8D-7E59-404B-8C1C-810F8B1AC6B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3DCDC-DC74-46B4-AFEE-8DDC7287EB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02E05-6382-4AA3-A61F-801D2F156E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CE8F20-0BF0-4D15-9E5A-961D92C0E4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03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4B0C-9ECF-49AB-A573-5A8E633F8C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8C2BA-EA37-4AFF-8478-E3262CC175F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FF18-6EDD-448B-B272-8DA9C5F1F0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A8B2EA-1474-450A-9F56-A4682B2D8D82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122AD-89B3-4906-A503-689AE12A6A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7E246-5F7A-454E-B764-A8BB848AED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13A900-995F-4A7D-9C2A-2039ED4BE9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33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E224-C921-49F9-9C7B-89DB94A471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9D942-1F64-4F34-8294-63DF345819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3C38B-76F6-4063-89F8-82F279F019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DCB16E-4C80-4F9A-8CD7-589C25A5EC21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EE87A-4724-444E-B3EA-D87D202595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F2018-B88D-44FF-8E43-3A1D4B60E8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D525F7-B4C7-4F72-AFFD-D92289BBD05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00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E4B3-46A4-4400-9431-0B185F74FC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E09F2-C6EA-4D9E-9215-91165A5628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34082-4832-4168-85D3-D7FC73EE7B0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57BEE-FFC6-4C17-8734-FE536705EB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CC633E-63AC-4D51-B343-B587BBF966A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DF8AD-1E9C-403E-BF3C-DC22E3F621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65EBC-91C9-4CFF-A396-9134E6A423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432F33-BB16-4124-AE65-163EF23903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8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6AE2-24ED-4457-81D9-A52AAF6D7F7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D5D04-D5A9-4AB8-B117-AF392934CC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C3EF1-1D79-43B2-901E-5E4908096F3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7229F-64F3-403C-9640-B809429B825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434692-EDC0-4B5E-9B24-872BC97CEC8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77FA3-78BD-4CAB-B175-1B77DA1D8C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1943EE-7440-4AC8-A5A7-1401806E0476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8A625-E17D-4B43-87E8-837C63E058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B6CA6D-9A60-487E-825B-46F73CEE1D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56F9AB-49C0-4172-B015-A52675A113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5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7ECD-2745-429D-BBDD-73ED7CD7644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F69BB-91F4-4C29-A652-218DCFEEA16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42127C-FCCB-4F17-A7EA-A7423A9983B6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996B4-8B8E-4C66-B457-11FF6CECAD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C5B85-6B47-4340-A5D2-EFFE4A6488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6A7C27-C878-4ECC-8F2B-C8535BD3AC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5128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2C7CE-B08E-4168-BC2A-56D02D8B14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AC0C4C-57C7-4F47-9365-D373EBFD7CE5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DBE88-9220-4FC4-A8E9-1BCE3BD735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9A5D0-8181-4748-9C82-C19ABFD2E3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B0E6DD-5D5F-4DD1-8E35-A3DC2F2A87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6741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E1D2-969A-4094-BDD0-36CFD79938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3C10F-931D-4426-9939-34EC5B610D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87B4E-72FE-4268-8FE3-D4DD3EF335E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D302C-E74E-4A13-93CA-207886DEC3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F27E7A-C60A-4281-9BD3-015A5908BDF4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639B-3647-4D23-9FF4-D3DA578474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44817-7CFD-4856-9778-0BF83A10C3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67F82A-76F9-47F8-ACF6-FB0190DA3C4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96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9FB3-6F43-4657-AF3A-D1FE843F7A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C8487-180D-4D3F-9C81-766FA4B7784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556C8-7C90-4FB1-A812-A39D0FC9CF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C0901-B53E-4B25-8D77-E0EB91B1B7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82EEAA-663F-412C-9557-557A0734BED5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846F5-4B9C-44D8-BD7A-6990815049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DDA9C-F947-48C9-9C15-EBC878B1A0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2A66CA-F3BF-4BBA-8EA8-60137953E1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19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29BB-9531-4459-9396-5F46F3439EA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D4F14-E064-47DC-8CB1-63B2A6029BE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2AAF4-B4F9-450B-BE7D-6766D8FD83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2B854-02FC-4D07-AF97-04AE95153525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5578F-3CD8-471E-8901-CB53CED235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AF6CD-AF74-4BA3-A832-BF5E1DEE8B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079712-DBB7-4117-89BF-C80DA927D2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FC0FE135-77DE-49B8-AAAD-E0032DFBA0AF}"/>
              </a:ext>
            </a:extLst>
          </p:cNvPr>
          <p:cNvCxnSpPr/>
          <p:nvPr/>
        </p:nvCxnSpPr>
        <p:spPr>
          <a:xfrm>
            <a:off x="774697" y="966785"/>
            <a:ext cx="8001000" cy="0"/>
          </a:xfrm>
          <a:prstGeom prst="straightConnector1">
            <a:avLst/>
          </a:prstGeom>
          <a:noFill/>
          <a:ln w="12701" cap="flat">
            <a:solidFill>
              <a:srgbClr val="A6A6A6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sp>
        <p:nvSpPr>
          <p:cNvPr id="3" name="Rectangle 8">
            <a:extLst>
              <a:ext uri="{FF2B5EF4-FFF2-40B4-BE49-F238E27FC236}">
                <a16:creationId xmlns:a16="http://schemas.microsoft.com/office/drawing/2014/main" id="{E7C9B52B-46DD-48D6-8C3C-05C9CDE88BAA}"/>
              </a:ext>
            </a:extLst>
          </p:cNvPr>
          <p:cNvSpPr/>
          <p:nvPr/>
        </p:nvSpPr>
        <p:spPr>
          <a:xfrm>
            <a:off x="774697" y="614367"/>
            <a:ext cx="207961" cy="349245"/>
          </a:xfrm>
          <a:prstGeom prst="rect">
            <a:avLst/>
          </a:prstGeom>
          <a:solidFill>
            <a:srgbClr val="A6A6A6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D044939-A52A-4463-A838-E941E5567562}"/>
              </a:ext>
            </a:extLst>
          </p:cNvPr>
          <p:cNvSpPr/>
          <p:nvPr/>
        </p:nvSpPr>
        <p:spPr>
          <a:xfrm>
            <a:off x="0" y="6329367"/>
            <a:ext cx="9144000" cy="533396"/>
          </a:xfrm>
          <a:prstGeom prst="rect">
            <a:avLst/>
          </a:prstGeom>
          <a:solidFill>
            <a:srgbClr val="004278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6" descr="NewLogo_wht.png">
            <a:extLst>
              <a:ext uri="{FF2B5EF4-FFF2-40B4-BE49-F238E27FC236}">
                <a16:creationId xmlns:a16="http://schemas.microsoft.com/office/drawing/2014/main" id="{B1F38076-7087-4590-BD54-39292A33F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7263" y="6367460"/>
            <a:ext cx="1555751" cy="44132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C99F73-ABA9-4A28-BA40-146B7262CBA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BD223E7-1E64-4AB8-9345-D7F59E1616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7240" y="4165604"/>
            <a:ext cx="4114800" cy="411480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900">
                <a:solidFill>
                  <a:srgbClr val="004278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B8E39B4-020D-4D1A-9249-D568C35D37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4165604"/>
            <a:ext cx="2284390" cy="411480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900">
                <a:solidFill>
                  <a:srgbClr val="004278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6054BC-10F2-4512-BDE9-DA3D8B69C6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7240" y="1330964"/>
            <a:ext cx="4114800" cy="274272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66EC310-4B3A-4304-A089-21C71DDEDF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7240" y="4810758"/>
            <a:ext cx="8032619" cy="136990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14A2A5-A34B-4E29-9A80-9744011F5AF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86400" y="1330964"/>
            <a:ext cx="2284390" cy="274272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4FEF219-B9BF-4194-A18A-D3A309AD4B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77870" y="6400800"/>
            <a:ext cx="455608" cy="2841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Helvetica"/>
                <a:ea typeface="ＭＳ Ｐゴシック"/>
                <a:cs typeface="Helvetica"/>
              </a:defRPr>
            </a:lvl1pPr>
          </a:lstStyle>
          <a:p>
            <a:pPr lvl="0"/>
            <a:fld id="{0CD5297A-357A-42AF-9870-63565DA1E5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08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20EB1E-91A3-49DC-AF1C-E91BDF4218D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4285C-B5CC-4E7D-B3B8-F2B15372FCA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F4A4C-EABA-4C1B-95BE-FBBB0C78D8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CDFF44-65F3-4694-898E-18CF440AB10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7B7DF-7647-4CBA-9ED7-E84A736B51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1898A-F684-4CB3-853D-2CA5C85F45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43A2B7-BC09-49EF-A41E-28266C69EB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49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F6A3E-896B-4464-BEA1-53A42F00DE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F223B-01E6-4194-A28C-135C1A6A8B0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D5E5C-DC28-4495-8245-C7F0BFA08B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AEB5BE-433C-4989-9488-149E9A6B4355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FDD7B-7C99-41CC-832A-8DC2997056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EFB7E-A7FD-4ECB-B555-FC93DA6E29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3B6F47-7001-4A3A-92DB-33140B30C23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7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4A90F-1B83-47A9-ABF5-2632B9D7F93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77875-DFA1-4691-9F0C-6C42E54E583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41C9-6A5A-4721-8714-AD32246EED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03405D-A196-48C7-907A-C0A79AD6D3C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CEA3-BD27-4863-B238-229AFE1542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77162-85E5-487E-8C7F-3C862F4687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468270-788C-400F-A9AB-BB72CDB27E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20321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3974-5E23-4760-A763-FE4C4A1BE0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3962C-6E18-4317-B6FB-29DC1DB2FB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EBAF5-ACED-4A2F-83D2-7E4A489987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8EFF8-899D-4979-A67D-D159C1201E7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6C77E-FE37-4C3A-A6E1-02B97A41C0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D6E12-9D77-48CD-A8CE-5D1003769E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1954FF-8479-4587-B34F-C85CFEED82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20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DC13E-F9F1-4E60-9EC9-FD65A8D0DD3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16282-FF9C-4097-858D-4151352A24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EAB10-95C6-44CA-AD38-4F883C5085A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A24F9-55AD-43C0-929D-6B973BB1B0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31170C-5406-489C-9440-91C43B060F8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1B905-848B-481F-9BDE-0B2FADB77E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E8A85-A4AF-4FEC-A232-456C012308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FAEDEF-2DC0-4443-AAC0-3FF3BB0FB1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25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3CA9-4B91-4B51-9BAF-7F346D0B9E1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45398-1529-4BED-8918-037D742890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E556E-9799-4B9D-BA43-DAD5B976114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28A49-F110-405E-9A15-2F0588E49D9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BDCF3-5F96-40FB-B681-AC502CAD7C8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5389E-E612-4E6D-A142-C1E433D801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698749-59FF-4209-A0CB-285786B2C0B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98231-BC3D-4527-BAC6-FF3A5D468AA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A9AA9F-2A9A-4D05-A8D9-E6DEE29099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F87585-320A-4AB7-8673-6F2CB6579D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17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B2B6-13D5-4CC8-BCAB-349381C0213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2527B-A09D-4049-8149-822C64BC0E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6EAB2E-B406-4EE2-B1F4-D6DDA1204F72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F4375-C279-4ED4-8A8F-E38A0DB77C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00DF1-604F-487B-8A31-3E27E42A8F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E98FB4-7708-4E7D-ACD2-628B27C841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67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F95DE8-D53F-43FB-B586-AAB1E9EB89A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2DD1F7-8D16-44D8-A385-44D62DBD5EE9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83F5D5-DACF-43B3-9FBC-EAB837BD35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F6528-759D-4343-A3A7-CC5E912AA4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5A10E8-A8ED-43DD-B033-25165F7C47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41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00E7E-1B9C-45BB-BFE9-8A461B0BAF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6317-ADEE-4C6A-92E8-EF0831BF51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C9965-92AE-48D5-99C2-6F2502C02E7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0C1FC-8FA1-4319-A982-B1E8CFD7B6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E28ED2-0066-43AB-9151-084F0A5E7E0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EEB68-2F97-4862-BF13-2A963E1A18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E2748-0230-4053-B50A-7790FC3FBF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4DE109-6058-4EF2-A265-B328961481F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00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2A2C-6733-4C4B-957C-E4F116A2D0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934B9-CDC6-47F7-B413-A3EFC389861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D9EAB-0569-495C-8D0C-D46699C8B55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51D8-9FC5-4A33-9518-968D1648F8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51B8B8-71AB-4099-B041-7208E91B01BF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435A7-5090-43FE-BEC7-4E67A6D9FE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9768C-DED2-48A7-82B1-90B6D8EA10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2852F4-0370-4D35-87DE-CA686E5C00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060991E-A517-4F65-A8F8-5A52251FE4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278"/>
          </a:solidFill>
          <a:ln w="9528" cap="flat">
            <a:solidFill>
              <a:srgbClr val="4A7EBB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CDF234DC-C652-4821-A83B-64C80721135C}"/>
              </a:ext>
            </a:extLst>
          </p:cNvPr>
          <p:cNvCxnSpPr/>
          <p:nvPr/>
        </p:nvCxnSpPr>
        <p:spPr>
          <a:xfrm>
            <a:off x="1098551" y="2228850"/>
            <a:ext cx="8045449" cy="0"/>
          </a:xfrm>
          <a:prstGeom prst="straightConnector1">
            <a:avLst/>
          </a:prstGeom>
          <a:noFill/>
          <a:ln w="12701" cap="flat">
            <a:solidFill>
              <a:srgbClr val="FFFFFF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pic>
        <p:nvPicPr>
          <p:cNvPr id="4" name="Picture 5" descr="NewLogo_wht.png">
            <a:extLst>
              <a:ext uri="{FF2B5EF4-FFF2-40B4-BE49-F238E27FC236}">
                <a16:creationId xmlns:a16="http://schemas.microsoft.com/office/drawing/2014/main" id="{3A64F63A-C313-4EA8-A2D8-ABF58AA5A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75247" y="704846"/>
            <a:ext cx="3390896" cy="96361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00B85C-9208-4C8E-8699-E76D1D0DF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97280" y="2350008"/>
            <a:ext cx="7308058" cy="11294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75212F-8F1F-4231-B5EF-126F5E6914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97280" y="3571344"/>
            <a:ext cx="7308058" cy="2820988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575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0D30-D842-44E4-932C-788F037663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99075-69D3-489D-BE80-B509CBACEDB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25A92-58C5-49E2-A88F-1C82F34805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9F62F5-143C-4543-902D-3F053102B4C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22FB8-D8C2-4257-AB03-E71456866D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2658C-10D0-4D3B-A706-7872B15F0A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DC6D58-969E-4BC5-85D2-167386C291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85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D835D-0765-426D-ABF1-5BDFF3645A2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32EB2-DFDD-476B-996A-07205C64243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FB88A-EA96-4F32-9C43-7597793BBA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829963-70C3-440C-93DA-EB3A55366522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376BD-B4AE-47FE-B89F-A1278C02B4C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27DEE-D150-4206-B15F-03DCDAF8C4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294776-0CA6-43DD-953C-4B4D5F79A9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4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3F14-A3F1-4C81-B11A-D06B0E6E88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0E8FD-2822-48A3-A5DC-D6BE6E25080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2B376-FD58-45FA-BE47-06308871B5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C6B49E-D795-485A-8408-4B6DFA5D391E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987E-BA58-4AE4-B1CF-860C4B4F5A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BAB4-6B07-40FD-8D1C-327AFA51AF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2A0D4F-E2B6-423E-929C-9DBDC28359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42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74FB-73DD-404A-97C7-7B80E6C6770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8D6C0-84FD-4A4B-BA11-EB1E17F4579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9171B-4CC1-4FF6-A90A-D20E7CD125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9CD241-383A-4C57-9D3A-090037016A99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31B36-7AF2-46E5-A672-02EB19BCCF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EC90E-9156-450B-802D-C9705E0A2D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8787E0-3937-4C28-A553-582C6CA322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148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AC39-08FE-4D26-943F-11DC9BAD86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2F04-2C61-47B5-A97C-CCC9E37B6B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FD42D-8643-4D4B-ABE9-3F8D7F33573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4323F5-A0A5-4A1C-B39F-FFE6D3F79186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A98B1-644E-4306-8C12-F3D7CC26DC1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0C5D-CC99-4689-A1E8-B8EC5A90C9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79A53E-42F9-4595-A0E4-211A3F82433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17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AAB1-8729-478B-9CA9-913EE11CD14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0413-CAA2-48C1-968C-C913B5F1D71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8994C-AF04-4089-B484-2B645E72D95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3AC31-761B-4686-B310-7002CEE2AC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40190A-24F6-4C0D-A3B5-B80729BD6131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C8836-B2B8-4863-AA44-035F37C6D7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98C11-0C0A-4741-A341-D93F7B8FA5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1AF605-AA9E-4996-BAD3-17A5D4E919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63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89D3A-9595-4D27-BA17-AFCFEDF596E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2D461-D2F8-4157-8F23-A522280DA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E8AAC-8777-489F-93F3-5CDA75FE639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AF384-BE9B-4093-B910-8B7C67D4E15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1979B-4B4A-4FCF-9567-BAB6FA537AE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14262-023B-4FB2-8CBC-5AEF8D786A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1683C0-2B29-4188-9F03-C27F5CEA392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EE260-D80C-4ADE-82E0-022A095F11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9CAD7B-889C-4268-933B-9BC546EF4B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F06613-2253-4C1C-91F3-A5D3CA26AA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04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C2E0-0E13-4A08-B737-283C9FE1272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02CFB-ADAB-488C-9A34-F420A2A115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9D148C-01D7-4813-BD00-93132DD8880F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72BF6-ADB7-49F3-A0AF-59183B4B29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53653-BA16-4D53-BD4C-F9E5D9460D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F8774D-2D88-4A77-B480-245986C1E20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987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C8E5D-FE0F-4DE1-B7DB-1CB8E341B29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6A4193-9122-4F61-BBE8-46D0E2A7AB68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719F0-2246-4D45-9194-5ECF65B22F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36813-2DEA-4ABF-8CB4-5774EF31CB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ECF03-3ACA-4C57-AE40-FB3B55F033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6477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D0E08-B5B4-4498-BF8B-2DCDCDA6F6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07439-9918-4B7B-BD65-445A3458A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E7172-ADB7-4138-A3AB-B4601D0128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E8D4B-8717-4452-A1C6-8D2BC0A4FB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3B61CD-8B7A-4D19-A3E9-31C4F58A676E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58F22-280A-4C96-B926-EFF27E8425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9D4AB-F25E-4129-B9BF-A6A62C71E6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99285F-A01E-4074-8A17-D09A82AE9C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6">
            <a:extLst>
              <a:ext uri="{FF2B5EF4-FFF2-40B4-BE49-F238E27FC236}">
                <a16:creationId xmlns:a16="http://schemas.microsoft.com/office/drawing/2014/main" id="{955F3480-ED77-4F1E-AAA0-B0426F4D60D0}"/>
              </a:ext>
            </a:extLst>
          </p:cNvPr>
          <p:cNvGrpSpPr/>
          <p:nvPr/>
        </p:nvGrpSpPr>
        <p:grpSpPr>
          <a:xfrm>
            <a:off x="0" y="-12701"/>
            <a:ext cx="8005763" cy="1612901"/>
            <a:chOff x="0" y="-12701"/>
            <a:chExt cx="8005763" cy="1612901"/>
          </a:xfrm>
        </p:grpSpPr>
        <p:sp>
          <p:nvSpPr>
            <p:cNvPr id="3" name="Shape 67">
              <a:extLst>
                <a:ext uri="{FF2B5EF4-FFF2-40B4-BE49-F238E27FC236}">
                  <a16:creationId xmlns:a16="http://schemas.microsoft.com/office/drawing/2014/main" id="{14922227-D685-473C-AA63-E421608DA410}"/>
                </a:ext>
              </a:extLst>
            </p:cNvPr>
            <p:cNvSpPr/>
            <p:nvPr/>
          </p:nvSpPr>
          <p:spPr>
            <a:xfrm flipH="1">
              <a:off x="0" y="-12701"/>
              <a:ext cx="187799" cy="1612901"/>
            </a:xfrm>
            <a:prstGeom prst="rect">
              <a:avLst/>
            </a:prstGeom>
            <a:solidFill>
              <a:srgbClr val="C0504D"/>
            </a:solidFill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21" tIns="45701" rIns="91421" bIns="45701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4" name="Shape 68">
              <a:extLst>
                <a:ext uri="{FF2B5EF4-FFF2-40B4-BE49-F238E27FC236}">
                  <a16:creationId xmlns:a16="http://schemas.microsoft.com/office/drawing/2014/main" id="{FA310FE6-6C69-4324-90C3-2B05CED43F8F}"/>
                </a:ext>
              </a:extLst>
            </p:cNvPr>
            <p:cNvSpPr/>
            <p:nvPr/>
          </p:nvSpPr>
          <p:spPr>
            <a:xfrm flipH="1">
              <a:off x="187726" y="-12701"/>
              <a:ext cx="7818037" cy="1612901"/>
            </a:xfrm>
            <a:prstGeom prst="rect">
              <a:avLst/>
            </a:prstGeom>
            <a:solidFill>
              <a:srgbClr val="0F243E"/>
            </a:solidFill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21" tIns="45701" rIns="91421" bIns="45701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endParaRPr>
            </a:p>
          </p:txBody>
        </p:sp>
      </p:grpSp>
      <p:sp>
        <p:nvSpPr>
          <p:cNvPr id="5" name="Shape 69">
            <a:extLst>
              <a:ext uri="{FF2B5EF4-FFF2-40B4-BE49-F238E27FC236}">
                <a16:creationId xmlns:a16="http://schemas.microsoft.com/office/drawing/2014/main" id="{AB17B1AA-87C7-474A-A516-3622A744EB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34800"/>
            <a:ext cx="7315501" cy="1351803"/>
          </a:xfrm>
        </p:spPr>
        <p:txBody>
          <a:bodyPr lIns="91421" tIns="91421" rIns="91421" bIns="91421" anchor="b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hape 70">
            <a:extLst>
              <a:ext uri="{FF2B5EF4-FFF2-40B4-BE49-F238E27FC236}">
                <a16:creationId xmlns:a16="http://schemas.microsoft.com/office/drawing/2014/main" id="{58B1B405-7044-46D0-AA60-75F522E6E6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202"/>
          </a:xfrm>
        </p:spPr>
        <p:txBody>
          <a:bodyPr lIns="91421" tIns="91421" rIns="91421" bIns="91421"/>
          <a:lstStyle>
            <a:lvl1pPr>
              <a:spcBef>
                <a:spcPts val="0"/>
              </a:spcBef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16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2930-8074-4228-9D86-CE71F4B2CD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C501F9-3E83-4084-AAFF-553DF5C9A09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54D12-A2E2-49D8-8E7E-37230E1D459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A0397-50B3-403E-B1EE-4AF91BDEBC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1257A2-A900-45EA-A16E-C4F4E633B5A3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AE131-0E9A-41DA-8DC7-8EF0D2DDA7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C8B0-A7F9-431D-BCB3-7A3944D275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07679-CC3A-47F0-A382-2DE6778FE7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5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4DF6-EC96-4E25-B3AF-0334C24EFB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CA764-6837-414D-83F4-D995E1AF49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E5163-F29B-440C-867B-34E520299B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5BB1DA-CF67-4339-AE11-8D13E405C7BA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5A128-9B10-48E8-B0D7-B4205A31C8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C3F99-B6C9-422C-8F7B-C799B4C0A9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1329B8-24C4-431A-964D-A12EBA616E8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94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814422-D6EB-4B90-BBD8-BC189674877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1573D-870A-4811-9DED-13CF994DA75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89B7B-685A-4F6D-BD9E-AEA04F2FCF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A34897-24C7-4BE5-976B-86689B1C53C7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C839D-963D-48D1-AD59-B9FB780C50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F09E-D84C-456D-A88F-B1F1CB8593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A5600-F91C-43DD-82C1-9E8095862D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289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063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25398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683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60A8447-10B4-42FF-9D5E-2F16B9F32FC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099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67C8921-D2AF-4F3A-99EA-AD840B18618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3E926CC-8960-4948-9CAC-8AB6BDB2E5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9149" y="1681160"/>
            <a:ext cx="3887388" cy="823910"/>
          </a:xfrm>
        </p:spPr>
        <p:txBody>
          <a:bodyPr anchor="b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BD891ED-90E8-49CF-887D-821C28240CF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15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BC8B91B-3F89-4571-B858-F15C5AC40D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33CE744-F08D-4801-B1CC-2544925084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943618F4-5B51-491B-81D4-D6541ABBB9F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07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38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9DF6-54D0-4A5B-BD39-16A9CEBAFB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9DA3B-C5DC-4FF6-AF62-FB03340DF47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8A2D5-B93E-4D4A-977F-7C711AADDE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229D7A-BC05-465B-93F5-4B9CF2C3FDB2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A3C01-C20E-4E50-BBA0-D28E7CAC49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9DA95-5CE4-46E4-A9A0-4D128F2C4A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32D452-749C-479F-9C2E-6792CF6971E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91300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4A2E7F5-CBED-4E39-A5D0-FD20B52B5E8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7702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6A0028A-93DF-4395-BBD5-086960844FD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717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51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3440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A3F4-231F-4668-9CA9-2865537716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1DE6B-5EBC-4650-9422-C4F1DB5D1C4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1324B-9770-4164-9625-3720F05777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333ACA-B60E-492E-B4CA-8130961D26B8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F7405-6991-4FCD-BF00-6D178E2B78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02C07-8A57-4B12-A59B-DA008B5DA0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B84146-05A5-4869-A082-3894B5A904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48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146E-19EA-42C0-BAD7-F655AB114C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B2A5-D5EA-4A8B-940C-3636E44A242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63BC0-CABC-434A-8C5E-37467A15E6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0C2F6F-4344-4434-9EDC-ACE7CED0532E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D26B8-EC6D-480B-841C-5F8B61D82D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C0C96-4CD6-4022-9F8F-3DED0042EA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72969-1945-4733-9A7F-D893EC9597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253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C660-5403-4635-98BE-684C6314B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9C1CC-C506-42A7-BABE-A6DDE73165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D70E-1C96-44BE-AAAF-054D76C440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16F436-E69A-4E49-898F-BA6D6D8C759B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0028-724A-45CF-9804-F577D8C0D3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450B8-A2D3-437C-8FFC-8983DC47B3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4B29D-6135-4194-9682-C21578C4E1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73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2D4C-3E73-418B-9413-299302250D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E916C-732D-4B4A-9F34-55F9FCDD6D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D0A71-4624-49DB-A705-F0ADB4DDB18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0B37B-17D2-4E2A-A8A6-6C4764B77D7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066BEA-561D-49CB-B304-94F617B89154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1AC95-F08F-4C41-B386-69BAE00DB4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EDBCD-00FD-454B-AEFE-55F1531476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B69749-1712-49B2-B29D-3C04AB193D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41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34A6-9219-4EF5-A94A-21E04EBCB1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1DA5B-D0A2-4965-A620-0592BCA4C1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8CB3E-2C0E-4EDB-8C6E-C19B7EA6145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59C44-79A4-425C-B3BA-0C9C8E25478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F3623-B312-4808-9CCA-9923773F0E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C311C-2C38-470D-A76A-B90EB8CD60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1023EF-123F-4BEA-A915-DD41DB0FAE42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B46B-60CD-42F7-B8E0-DA0D64AAFC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73AFC-6378-4CAC-BC44-CFAE9CEF6F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C5565-A989-4240-BAFD-D7956B7FCB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05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0005-58AB-46F0-B8B3-C19072A407C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DA036-7E2E-4B97-9BA2-46BDAE8F0E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D9117C-4E07-4DDC-BE02-70618222C5F8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EB519-5F0D-4E09-809E-72153D2DBD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A9B84-387D-46A8-A47D-18FE520B01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EEE6C-56D3-42C0-A355-5F91456EDF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95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5CA1-E31A-4D8E-A48D-95CDC2F187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0620D-E6EC-45CD-9C08-A40DFE996DA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BABD6-9822-4B53-AD3D-EF672AC9B6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D3C60C-1435-4746-8A2B-7A734F758ACA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93CE9-E47A-450D-9DA4-E5C0A6E308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2643-2163-490F-883E-C198E6C2938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97107-6201-412A-B464-48C5542D1B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96820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981E1-B2AB-4635-95D2-E16525421D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4C7747-4B38-4D20-A549-62D405963C6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EB1397-D27F-4A70-A93F-7144BF4729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887E4-A2C4-4573-9367-A2CE82B672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B38245-EBB9-489B-8FCB-948E501C6B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811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58D5-F4EC-4C6A-B10F-50EBEC025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86BE-FB43-4E62-8F39-C34C042A57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42056-FD50-4771-8799-7720F78092B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BE22A-062B-4D1C-9F85-398D20B359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6D02C9-3D18-4F76-9F30-A2E60CCA9CA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03DEA-D0A4-4916-8566-E4DC381228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DFA33-5625-401D-991C-2ED106BBD5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87260C-09E0-4E91-B7C9-0D208BB9417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421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CE2D-A814-415A-8221-2FC6FC3C48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98D2E-6B72-455C-A68D-C55F7D85793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B9179-D4D9-440A-89F8-91E7F561D13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C0782-2AE1-472E-88CD-13D086AEAA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BED709-F4C3-4DCC-8423-BA78904DBC3A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BC08A-D68E-4DA2-A5EC-003CE57FA2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24DA5-6E2E-4E8E-95DD-0324AE701F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1335AE-D549-4AB9-9D40-236D9624F8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202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7194-5FF8-4D9F-A5C4-3BD15E7802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A7790-10EC-4ABC-B51C-61046B177A7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2F66F-2C7D-4A37-9B87-C538184BD7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59955B-9641-4A09-830E-97F3DF142B00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3E61C-7B71-4981-97C0-CDAC7253BF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286E9-C511-4DEE-83C7-CB4512E549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9D6077-0FA4-4D95-80A9-E8A62D20366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710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10FD7-4323-4C7C-B979-DA5E928E1AB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08CEC-6E8B-45EC-B8DC-E7A40939E72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BE879-4C2F-42BB-9D32-276830264C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3D2BBD-8982-4424-9793-730EA1854ADD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19AE4-0BAF-43FB-A13E-3D62183CA9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5C6C2-4326-4E81-B448-1649FEFB26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50C19B-AC7F-4CE7-AB64-7EAAC47C29D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382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598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2CCFE9AC-F15C-4FA0-A6F1-298829FA69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pPr defTabSz="342900"/>
            <a:fld id="{BD266BE7-899D-4075-917F-DBDE33B6B6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2CCFE9AC-F15C-4FA0-A6F1-298829FA69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BD266BE7-899D-4075-917F-DBDE33B6B6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CBBA0EE-F82F-4BB8-9E50-271261618C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ED80D6B4-9998-449C-BA69-F18D8AB9A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6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7BB0-D61A-43CD-88CA-06ECA210C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8D656-F239-460B-9A90-F3EA22746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BF27F-5819-4E9D-A7FD-59D8603D80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E304DA-C94E-474C-B02E-E04E7C2D275A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AD8AB-DFC4-4262-908B-997A9D5C56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A47A9-AD36-4D11-A78A-F50EEF5A53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2A70A5-0F17-4409-99FF-7F7FF779D7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7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BA972-8E7D-4547-9BF9-41E59EFC7E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6959" y="576264"/>
            <a:ext cx="7999408" cy="5445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8120-7392-45CE-96FC-95BCC1709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870" y="1828800"/>
            <a:ext cx="7997827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lvl="0" indent="0" algn="l" defTabSz="4572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400" b="1" i="0" u="none" strike="noStrike" kern="1200" cap="none" spc="0" baseline="0">
          <a:solidFill>
            <a:srgbClr val="004278"/>
          </a:solidFill>
          <a:uFillTx/>
          <a:latin typeface="Helvetica"/>
          <a:ea typeface="Geneva"/>
          <a:cs typeface="Helvetica"/>
        </a:defRPr>
      </a:lvl1pPr>
    </p:titleStyle>
    <p:bodyStyle>
      <a:lvl1pPr marL="44448" marR="0" lvl="0" indent="136529" algn="l" defTabSz="457200" rtl="0" fontAlgn="auto" hangingPunct="0">
        <a:lnSpc>
          <a:spcPct val="140000"/>
        </a:lnSpc>
        <a:spcBef>
          <a:spcPts val="1000"/>
        </a:spcBef>
        <a:spcAft>
          <a:spcPts val="0"/>
        </a:spcAft>
        <a:buSzPct val="100000"/>
        <a:buFont typeface="Wingdings"/>
        <a:buChar char="§"/>
        <a:tabLst/>
        <a:defRPr lang="en-US" sz="1200" b="0" i="0" u="none" strike="noStrike" kern="1200" cap="none" spc="0" baseline="0">
          <a:solidFill>
            <a:srgbClr val="000000"/>
          </a:solidFill>
          <a:uFillTx/>
          <a:latin typeface="Helvetica Light"/>
          <a:ea typeface="Geneva"/>
          <a:cs typeface="Helvetica Light"/>
        </a:defRPr>
      </a:lvl1pPr>
      <a:lvl2pPr marL="228600" marR="0" lvl="1" indent="136529" algn="l" defTabSz="457200" rtl="0" fontAlgn="auto" hangingPunct="0">
        <a:lnSpc>
          <a:spcPct val="140000"/>
        </a:lnSpc>
        <a:spcBef>
          <a:spcPts val="1000"/>
        </a:spcBef>
        <a:spcAft>
          <a:spcPts val="0"/>
        </a:spcAft>
        <a:buSzPct val="100000"/>
        <a:buFont typeface="Lucida Grande"/>
        <a:buChar char="–"/>
        <a:tabLst/>
        <a:defRPr lang="en-US" sz="1200" b="0" i="0" u="none" strike="noStrike" kern="1200" cap="none" spc="0" baseline="0">
          <a:solidFill>
            <a:srgbClr val="000000"/>
          </a:solidFill>
          <a:uFillTx/>
          <a:latin typeface="Helvetica Light"/>
          <a:ea typeface="Geneva"/>
          <a:cs typeface="Helvetica Light"/>
        </a:defRPr>
      </a:lvl2pPr>
      <a:lvl3pPr marL="457200" marR="0" lvl="2" indent="136529" algn="l" defTabSz="457200" rtl="0" fontAlgn="auto" hangingPunct="0">
        <a:lnSpc>
          <a:spcPct val="140000"/>
        </a:lnSpc>
        <a:spcBef>
          <a:spcPts val="1000"/>
        </a:spcBef>
        <a:spcAft>
          <a:spcPts val="0"/>
        </a:spcAft>
        <a:buSzPct val="100000"/>
        <a:buFont typeface="Lucida Grande"/>
        <a:buChar char="–"/>
        <a:tabLst/>
        <a:defRPr lang="en-US" sz="1200" b="0" i="0" u="none" strike="noStrike" kern="1200" cap="none" spc="0" baseline="0">
          <a:solidFill>
            <a:srgbClr val="000000"/>
          </a:solidFill>
          <a:uFillTx/>
          <a:latin typeface="Helvetica Light"/>
          <a:ea typeface="Geneva"/>
          <a:cs typeface="Helvetica Light"/>
        </a:defRPr>
      </a:lvl3pPr>
      <a:lvl4pPr marL="685800" marR="0" lvl="3" indent="136529" algn="l" defTabSz="457200" rtl="0" fontAlgn="auto" hangingPunct="0">
        <a:lnSpc>
          <a:spcPct val="140000"/>
        </a:lnSpc>
        <a:spcBef>
          <a:spcPts val="1000"/>
        </a:spcBef>
        <a:spcAft>
          <a:spcPts val="0"/>
        </a:spcAft>
        <a:buSzPct val="100000"/>
        <a:buFont typeface="Lucida Grande"/>
        <a:buChar char="–"/>
        <a:tabLst/>
        <a:defRPr lang="en-US" sz="1200" b="0" i="0" u="none" strike="noStrike" kern="1200" cap="none" spc="0" baseline="0">
          <a:solidFill>
            <a:srgbClr val="000000"/>
          </a:solidFill>
          <a:uFillTx/>
          <a:latin typeface="Helvetica Light"/>
          <a:ea typeface="Geneva"/>
          <a:cs typeface="Helvetica Light"/>
        </a:defRPr>
      </a:lvl4pPr>
      <a:lvl5pPr marL="914400" marR="0" lvl="4" indent="136529" algn="l" defTabSz="457200" rtl="0" fontAlgn="auto" hangingPunct="0">
        <a:lnSpc>
          <a:spcPct val="140000"/>
        </a:lnSpc>
        <a:spcBef>
          <a:spcPts val="1000"/>
        </a:spcBef>
        <a:spcAft>
          <a:spcPts val="0"/>
        </a:spcAft>
        <a:buSzPct val="100000"/>
        <a:buFont typeface="Lucida Grande"/>
        <a:buChar char="–"/>
        <a:tabLst/>
        <a:defRPr lang="en-US" sz="1200" b="0" i="0" u="none" strike="noStrike" kern="1200" cap="none" spc="0" baseline="0">
          <a:solidFill>
            <a:srgbClr val="000000"/>
          </a:solidFill>
          <a:uFillTx/>
          <a:latin typeface="Helvetica Light"/>
          <a:ea typeface="Geneva"/>
          <a:cs typeface="Helvetica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8B7D1-B7E8-4756-B2B7-F0F0D787AF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006E-CFCE-4D70-B908-C23F7D0E2D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4C38A-1C08-47D8-8280-EDD31747FC0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19E751E-FB41-4293-BB01-07E0D40679EE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F7351-02E8-4F55-9181-AD0C1AF2889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37FB7-7C51-4048-826D-331638A16C7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4265236-4D79-457D-B59E-EF4B63057A3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739" r:id="rId12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23AE63-7755-449B-B90E-4BC5F5220E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E8D30-B5C5-4F34-A148-44D5103D6B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57321-7293-4CDF-8A85-CFF2DBE604B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9BA8210-2453-420D-8DAA-2891A322725A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0A9D-A149-444A-8F2B-794105C90DF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90083-7B5B-464B-8A4C-683ACBE958B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ABDB972-F52F-46EC-9232-03B92C9D1588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F1960A-D97F-4F15-A3AA-5FB22F89D7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B362B-6CDD-454C-A243-ABC2882118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8149B-B388-4DDE-A219-1E5FD57ADBE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411FF1B-BC6D-4A7D-80CA-D2CC5C538D55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1D182-D5EE-441E-A98D-E5166FBEE7D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55801-4117-44C7-842B-50CA3C21C25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66F7AB6-62EF-4D56-85A5-795BED441DFC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22698-D4F5-4CA1-A391-FDA5A3C86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BAF67-0013-4F57-9D9C-E717D9161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C612D-8417-4BDA-B51A-66920CAA236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B544B88-2C99-43AE-88FA-995EF0530574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166F5-2962-4EBB-884B-53C3BDA9220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47422-C56F-473B-8160-569679B3538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6A7F25B-E3A4-498C-BEE7-1D88CF2247AE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0110E-9075-45AA-9A9D-CE0A331122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6E9D5-B149-4283-B18D-F8DA6F9181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F1B93-1730-4F92-A19F-1693DD4A9BA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25B2B6B-9FF5-4303-BF1A-2E504B750FEE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E44C4-7831-4E27-8322-EF89051883F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95A53-1CFC-425B-B578-417814C46A7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2E81CFD-6C11-49EF-B18F-2D71EBDC0814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407E94B-E15B-4AE5-B483-6A2FDBF07C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5965" y="5943600"/>
            <a:ext cx="2998034" cy="91440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7B9D094-FAE2-4D79-8958-3DC46E700D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5797A7-5CDE-42DC-B199-3FCD54AF06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685B1CAF-C591-4552-83C1-CCFECC6BB758}"/>
              </a:ext>
            </a:extLst>
          </p:cNvPr>
          <p:cNvCxnSpPr/>
          <p:nvPr/>
        </p:nvCxnSpPr>
        <p:spPr>
          <a:xfrm>
            <a:off x="0" y="5952213"/>
            <a:ext cx="9144000" cy="0"/>
          </a:xfrm>
          <a:prstGeom prst="straightConnector1">
            <a:avLst/>
          </a:prstGeom>
          <a:noFill/>
          <a:ln w="6345" cap="flat">
            <a:solidFill>
              <a:srgbClr val="004C97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004C97"/>
          </a:solidFill>
          <a:effectLst>
            <a:outerShdw dist="38096" dir="2700000">
              <a:srgbClr val="000000"/>
            </a:outerShdw>
          </a:effectLst>
          <a:uFillTx/>
          <a:latin typeface="Arial" pitchFamily="34"/>
          <a:cs typeface="Arial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en-US" sz="3200" b="1" i="0" u="none" strike="noStrike" kern="1200" cap="none" spc="0" baseline="0">
          <a:solidFill>
            <a:srgbClr val="5B6770"/>
          </a:solidFill>
          <a:effectLst>
            <a:outerShdw dist="38096" dir="2700000">
              <a:srgbClr val="000000"/>
            </a:outerShdw>
          </a:effectLst>
          <a:uFillTx/>
          <a:latin typeface="Arial" pitchFamily="34"/>
          <a:cs typeface="Arial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559FF-3D03-4283-9479-D6EFB064FA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DB91-F7E1-4C92-A1DF-0BA0BBE358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E9B44-3602-4725-A93C-C8169FBE299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009D4DB-2124-4EE9-A092-889CADC31CBF}" type="datetime1">
              <a:rPr lang="en-US"/>
              <a:pPr lvl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D45B-A2FB-44F6-9D4F-3D5ACFF91D3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1BD16-63F5-4316-B7C1-A67EDC99C4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F147B37-0667-4212-8C11-F7A8BB83F41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32D37-BC0E-0EDD-C7F8-1EA69A47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E609E-1F0B-55A2-4B93-A6069B682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1D399-786D-9336-6394-0E2DB2506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B4AB-B3C8-6A63-36B8-37E9DD16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C5F6-B47B-DAEF-9BBE-5E5E83739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5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.gif"/><Relationship Id="rId5" Type="http://schemas.openxmlformats.org/officeDocument/2006/relationships/image" Target="cid:720480e4-7f23-496f-b10c-4649208f5d96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10" Type="http://schemas.openxmlformats.org/officeDocument/2006/relationships/image" Target="../media/image62.tiff"/><Relationship Id="rId4" Type="http://schemas.openxmlformats.org/officeDocument/2006/relationships/image" Target="../media/image56.png"/><Relationship Id="rId9" Type="http://schemas.openxmlformats.org/officeDocument/2006/relationships/image" Target="../media/image6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mailto:Naima.moustaid-moussa@ttu.edu" TargetMode="External"/><Relationship Id="rId7" Type="http://schemas.openxmlformats.org/officeDocument/2006/relationships/hyperlink" Target="mailto:kembra.albracht@ttu.ed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5.xml"/><Relationship Id="rId6" Type="http://schemas.openxmlformats.org/officeDocument/2006/relationships/hyperlink" Target="mailto:jannette.dufour@ttuhsc.edu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pts.ttu.edu/research/obesityresearch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5.xml"/><Relationship Id="rId6" Type="http://schemas.openxmlformats.org/officeDocument/2006/relationships/image" Target="cid:720480e4-7f23-496f-b10c-4649208f5d96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www.depts.ttu.edu/research/obesityresearch/" TargetMode="Externa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24.png"/><Relationship Id="rId5" Type="http://schemas.openxmlformats.org/officeDocument/2006/relationships/image" Target="../media/image7.png"/><Relationship Id="rId4" Type="http://schemas.openxmlformats.org/officeDocument/2006/relationships/image" Target="../media/image12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.gif"/><Relationship Id="rId5" Type="http://schemas.openxmlformats.org/officeDocument/2006/relationships/image" Target="cid:720480e4-7f23-496f-b10c-4649208f5d96" TargetMode="Externa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BDB75B-7DE1-409F-B9A7-919CA9F752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89A56-4C8F-442B-AB59-0641061E2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1710685"/>
            <a:ext cx="7115175" cy="343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9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424E0-3E38-4258-81AA-2560CA290D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04796" y="4753106"/>
            <a:ext cx="9879104" cy="1465316"/>
          </a:xfrm>
        </p:spPr>
        <p:txBody>
          <a:bodyPr>
            <a:noAutofit/>
          </a:bodyPr>
          <a:lstStyle/>
          <a:p>
            <a:pPr lvl="0"/>
            <a:r>
              <a:rPr lang="en-US" sz="3600" b="1"/>
              <a:t>For every 5 BMI units</a:t>
            </a:r>
            <a:r>
              <a:rPr lang="en-US" sz="3600"/>
              <a:t> above </a:t>
            </a:r>
            <a:br>
              <a:rPr lang="en-US" sz="3600"/>
            </a:br>
            <a:r>
              <a:rPr lang="en-US" sz="3600"/>
              <a:t>22.5-25 kg/m</a:t>
            </a:r>
            <a:r>
              <a:rPr lang="en-US" sz="3600" baseline="30000"/>
              <a:t>2</a:t>
            </a:r>
            <a:r>
              <a:rPr lang="en-US" sz="3600"/>
              <a:t>, there is a </a:t>
            </a:r>
            <a:br>
              <a:rPr lang="en-US" sz="3600"/>
            </a:br>
            <a:r>
              <a:rPr lang="en-US" sz="3600" b="1"/>
              <a:t>30% increase in overall mortality</a:t>
            </a:r>
            <a:endParaRPr lang="en-US" sz="360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CA7B9A2D-D9E2-4281-8A99-C20692357F4C}"/>
              </a:ext>
            </a:extLst>
          </p:cNvPr>
          <p:cNvGrpSpPr/>
          <p:nvPr/>
        </p:nvGrpSpPr>
        <p:grpSpPr>
          <a:xfrm>
            <a:off x="2253474" y="200573"/>
            <a:ext cx="4637050" cy="1626013"/>
            <a:chOff x="2253474" y="200573"/>
            <a:chExt cx="4637050" cy="162601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4549E345-62A6-4245-A667-6F2873708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3474" y="200573"/>
              <a:ext cx="1545683" cy="162601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0CD8969C-4188-491A-84A7-86456E868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9158" y="200573"/>
              <a:ext cx="1545683" cy="162601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3AF5A92-B696-4065-9A25-A1ED2683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841" y="200573"/>
              <a:ext cx="1545683" cy="162601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36793D-DDF4-4C58-984B-D8DF9F9CB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948" y="1826587"/>
            <a:ext cx="4862102" cy="291725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4D21F-32EC-40AC-B3A8-7BAF5E16AE2E}"/>
              </a:ext>
            </a:extLst>
          </p:cNvPr>
          <p:cNvSpPr txBox="1"/>
          <p:nvPr/>
        </p:nvSpPr>
        <p:spPr>
          <a:xfrm>
            <a:off x="7183114" y="6442853"/>
            <a:ext cx="2010235" cy="46166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s-I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 Lancet. 2009;373:1083-1096</a:t>
            </a: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Obes Rev. 2017;18:715-723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:a16="http://schemas.microsoft.com/office/drawing/2014/main" id="{615B19C9-465C-42E2-9FE8-60DC4419B9A5}"/>
              </a:ext>
            </a:extLst>
          </p:cNvPr>
          <p:cNvGrpSpPr/>
          <p:nvPr/>
        </p:nvGrpSpPr>
        <p:grpSpPr>
          <a:xfrm>
            <a:off x="4572000" y="2203338"/>
            <a:ext cx="4398501" cy="2804730"/>
            <a:chOff x="4572000" y="2203338"/>
            <a:chExt cx="4398501" cy="2804730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712705F1-4795-4D8A-AB08-CAA5678CA88C}"/>
                </a:ext>
              </a:extLst>
            </p:cNvPr>
            <p:cNvGrpSpPr/>
            <p:nvPr/>
          </p:nvGrpSpPr>
          <p:grpSpPr>
            <a:xfrm>
              <a:off x="4572000" y="2203338"/>
              <a:ext cx="4398501" cy="2804730"/>
              <a:chOff x="4572000" y="2203338"/>
              <a:chExt cx="4398501" cy="2804730"/>
            </a:xfrm>
          </p:grpSpPr>
          <p:pic>
            <p:nvPicPr>
              <p:cNvPr id="4" name="Picture 12">
                <a:extLst>
                  <a:ext uri="{FF2B5EF4-FFF2-40B4-BE49-F238E27FC236}">
                    <a16:creationId xmlns:a16="http://schemas.microsoft.com/office/drawing/2014/main" id="{26E8B9D4-4F5E-44DD-8982-F01188F20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2203338"/>
                <a:ext cx="4398501" cy="2400912"/>
              </a:xfrm>
              <a:prstGeom prst="rect">
                <a:avLst/>
              </a:prstGeom>
              <a:noFill/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5" name="Picture 13">
                <a:extLst>
                  <a:ext uri="{FF2B5EF4-FFF2-40B4-BE49-F238E27FC236}">
                    <a16:creationId xmlns:a16="http://schemas.microsoft.com/office/drawing/2014/main" id="{15C0EE96-8CD7-4368-9A5C-E3393FB87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20237" y="4444505"/>
                <a:ext cx="3813377" cy="563563"/>
              </a:xfrm>
              <a:prstGeom prst="rect">
                <a:avLst/>
              </a:prstGeom>
              <a:noFill/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pic>
        </p:grpSp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2B15BF06-1ED4-4C36-9EE3-802EE6EDFCAF}"/>
                </a:ext>
              </a:extLst>
            </p:cNvPr>
            <p:cNvSpPr/>
            <p:nvPr/>
          </p:nvSpPr>
          <p:spPr>
            <a:xfrm>
              <a:off x="4817900" y="2203338"/>
              <a:ext cx="417716" cy="198836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FFFFFF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47D7089-E342-4075-B9A2-E263729F77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800"/>
              <a:t>Benefits of Weight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5723C-EC0D-43C4-98C6-85A16F838C69}"/>
              </a:ext>
            </a:extLst>
          </p:cNvPr>
          <p:cNvSpPr txBox="1"/>
          <p:nvPr/>
        </p:nvSpPr>
        <p:spPr>
          <a:xfrm>
            <a:off x="561487" y="2191167"/>
            <a:ext cx="4573380" cy="292387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Diabetes Prevention Program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Finnish Diabetes Prevention Study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at-risk groups 5-7% weight loss,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though not sustained: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Improved Cardiovascular Risk Factors </a:t>
            </a:r>
          </a:p>
          <a:p>
            <a:pPr marL="115891" marR="0" lvl="0" indent="-115891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Improvements in glucose, BP, lipoproteins</a:t>
            </a:r>
          </a:p>
          <a:p>
            <a:pPr marL="115891" marR="0" lvl="0" indent="-115891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Reduced incidence of MetS </a:t>
            </a:r>
          </a:p>
          <a:p>
            <a:pPr marL="115891" marR="0" lvl="0" indent="-115891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Reduced incidence of diabetes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65D22-1B1E-4D0D-A141-2201B3A56FFE}"/>
              </a:ext>
            </a:extLst>
          </p:cNvPr>
          <p:cNvSpPr txBox="1"/>
          <p:nvPr/>
        </p:nvSpPr>
        <p:spPr>
          <a:xfrm>
            <a:off x="0" y="6211665"/>
            <a:ext cx="2340607" cy="6463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Diabetologia 2013; 56: 284-293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Diabetes Care 2014;37:2622–2631 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Diabet Med 2013; 30: 46-55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43094FC3-7936-42E1-A011-5194B86A68E1}"/>
              </a:ext>
            </a:extLst>
          </p:cNvPr>
          <p:cNvSpPr txBox="1"/>
          <p:nvPr/>
        </p:nvSpPr>
        <p:spPr>
          <a:xfrm>
            <a:off x="7264715" y="6586834"/>
            <a:ext cx="1874428" cy="46166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s-I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Lancet 2009; 374: 1677–86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57135FEE-333B-4A87-B9F7-6CA6EDBA3474}"/>
              </a:ext>
            </a:extLst>
          </p:cNvPr>
          <p:cNvSpPr txBox="1"/>
          <p:nvPr/>
        </p:nvSpPr>
        <p:spPr>
          <a:xfrm>
            <a:off x="561487" y="5274506"/>
            <a:ext cx="2749719" cy="40011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 decrease in mortality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6AB51AA-034C-45FF-B5C8-2343C15497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CV Outcomes and Weight Loss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F684616C-9EE7-4A64-81B9-D61853BF304A}"/>
              </a:ext>
            </a:extLst>
          </p:cNvPr>
          <p:cNvSpPr txBox="1"/>
          <p:nvPr/>
        </p:nvSpPr>
        <p:spPr>
          <a:xfrm>
            <a:off x="0" y="6396337"/>
            <a:ext cx="3744650" cy="6463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Lancet 2008; 371: 1783–89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Lancet Diabetes Endocrinol 2019; 7:452-61</a:t>
            </a:r>
            <a:endParaRPr lang="mr-IN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Mangal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EE430645-6BBC-4206-AC08-0347C71BB140}"/>
              </a:ext>
            </a:extLst>
          </p:cNvPr>
          <p:cNvSpPr txBox="1"/>
          <p:nvPr/>
        </p:nvSpPr>
        <p:spPr>
          <a:xfrm>
            <a:off x="5396925" y="1417640"/>
            <a:ext cx="2932855" cy="267765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Look AHEAD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loss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8.6% at 1 year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6% at 10 years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Did not reduce CV death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Post-hoc analysis: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Those with ≥10% weight loss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- 20% lower CV mortality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- 21% lower MACE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B58E05-D60C-453B-8800-A1E52D98C0B4}"/>
              </a:ext>
            </a:extLst>
          </p:cNvPr>
          <p:cNvGrpSpPr/>
          <p:nvPr/>
        </p:nvGrpSpPr>
        <p:grpSpPr>
          <a:xfrm>
            <a:off x="5192136" y="4200607"/>
            <a:ext cx="3313758" cy="2323024"/>
            <a:chOff x="5192136" y="4200607"/>
            <a:chExt cx="3313758" cy="232302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3A2AF8E-E8D4-4E9F-8666-CC0BCE82E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2136" y="4200607"/>
              <a:ext cx="3313758" cy="2323024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8EDCFDB1-0DD7-4173-97BC-FABFD890439E}"/>
                </a:ext>
              </a:extLst>
            </p:cNvPr>
            <p:cNvSpPr/>
            <p:nvPr/>
          </p:nvSpPr>
          <p:spPr>
            <a:xfrm>
              <a:off x="5192136" y="4200607"/>
              <a:ext cx="98224" cy="166356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FFFFFF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BA2525AE-6B60-4A70-82A0-E964DEBBABD8}"/>
              </a:ext>
            </a:extLst>
          </p:cNvPr>
          <p:cNvSpPr txBox="1"/>
          <p:nvPr/>
        </p:nvSpPr>
        <p:spPr>
          <a:xfrm>
            <a:off x="417862" y="1417640"/>
            <a:ext cx="3947300" cy="249299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 Qing Diabetes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Prevention Study </a:t>
            </a:r>
            <a:r>
              <a:rPr lang="mr-IN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Mangal" pitchFamily="18"/>
              </a:rPr>
              <a:t>–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30 yr data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6-yr lifestyle intervention 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1.9 kg weight loss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Delayed T2DM by 4 years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Reduction in CV events, mortality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Increased life expectancy 1.44 yr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771A2AE-D667-4283-8F51-08450058C822}"/>
              </a:ext>
            </a:extLst>
          </p:cNvPr>
          <p:cNvSpPr/>
          <p:nvPr/>
        </p:nvSpPr>
        <p:spPr>
          <a:xfrm>
            <a:off x="4572000" y="6396337"/>
            <a:ext cx="4572000" cy="461662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NEJM 2013;369:145-54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Lancet Diabetes Endocrinol 2016; 4: 913–21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8B24C-19E5-4EA0-9168-BB84E80A6E0A}"/>
              </a:ext>
            </a:extLst>
          </p:cNvPr>
          <p:cNvGrpSpPr/>
          <p:nvPr/>
        </p:nvGrpSpPr>
        <p:grpSpPr>
          <a:xfrm>
            <a:off x="112599" y="3794668"/>
            <a:ext cx="4045726" cy="2654393"/>
            <a:chOff x="112599" y="3794668"/>
            <a:chExt cx="4045726" cy="2654393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820B3523-0460-4767-ACA4-9ED91D7B0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599" y="3800749"/>
              <a:ext cx="4045726" cy="2648312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6A5AE242-17D5-44C3-B29B-209D56A4E658}"/>
                </a:ext>
              </a:extLst>
            </p:cNvPr>
            <p:cNvSpPr/>
            <p:nvPr/>
          </p:nvSpPr>
          <p:spPr>
            <a:xfrm>
              <a:off x="314443" y="3794668"/>
              <a:ext cx="206837" cy="231910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FFFFFF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8E4B-5D64-4CA3-96CC-051570A2A6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Expected Weight Loss &amp;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895EE-AF59-4408-98BE-2C61E7BB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26" y="1600200"/>
            <a:ext cx="8010555" cy="452595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56D6F-F0F1-42CE-976B-D1C0126E12DE}"/>
              </a:ext>
            </a:extLst>
          </p:cNvPr>
          <p:cNvSpPr/>
          <p:nvPr/>
        </p:nvSpPr>
        <p:spPr>
          <a:xfrm>
            <a:off x="6203463" y="6537191"/>
            <a:ext cx="2867512" cy="27699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Circulation Research. 2020;126:1646–1665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3">
            <a:extLst>
              <a:ext uri="{FF2B5EF4-FFF2-40B4-BE49-F238E27FC236}">
                <a16:creationId xmlns:a16="http://schemas.microsoft.com/office/drawing/2014/main" id="{0FC963DD-D0B8-46E9-B889-6938820BB1D4}"/>
              </a:ext>
            </a:extLst>
          </p:cNvPr>
          <p:cNvSpPr/>
          <p:nvPr/>
        </p:nvSpPr>
        <p:spPr>
          <a:xfrm>
            <a:off x="319399" y="291373"/>
            <a:ext cx="8367701" cy="59181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C6D9F1">
              <a:alpha val="52000"/>
            </a:srgbClr>
          </a:solidFill>
          <a:ln w="25402" cap="flat">
            <a:solidFill>
              <a:srgbClr val="000000"/>
            </a:solidFill>
            <a:prstDash val="solid"/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3" name="Oval 14">
            <a:extLst>
              <a:ext uri="{FF2B5EF4-FFF2-40B4-BE49-F238E27FC236}">
                <a16:creationId xmlns:a16="http://schemas.microsoft.com/office/drawing/2014/main" id="{6C05CE8A-BB82-456A-92AA-94E7A15A023E}"/>
              </a:ext>
            </a:extLst>
          </p:cNvPr>
          <p:cNvSpPr/>
          <p:nvPr/>
        </p:nvSpPr>
        <p:spPr>
          <a:xfrm>
            <a:off x="1852565" y="780632"/>
            <a:ext cx="5423452" cy="4990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8EB4E3"/>
          </a:solidFill>
          <a:ln w="25402" cap="flat">
            <a:solidFill>
              <a:srgbClr val="000000"/>
            </a:solidFill>
            <a:prstDash val="solid"/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640B9FF9-DE72-40F6-B489-5CD38372EF52}"/>
              </a:ext>
            </a:extLst>
          </p:cNvPr>
          <p:cNvSpPr/>
          <p:nvPr/>
        </p:nvSpPr>
        <p:spPr>
          <a:xfrm>
            <a:off x="4218273" y="4929951"/>
            <a:ext cx="435848" cy="308710"/>
          </a:xfrm>
          <a:custGeom>
            <a:avLst>
              <a:gd name="f8" fmla="val 49995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49995"/>
              <a:gd name="f9" fmla="+- 0 0 -360"/>
              <a:gd name="f10" fmla="+- 0 0 -270"/>
              <a:gd name="f11" fmla="+- 0 0 -180"/>
              <a:gd name="f12" fmla="+- 0 0 -9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*/ f16 f37 1"/>
              <a:gd name="f43" fmla="+- f41 0 f16"/>
              <a:gd name="f44" fmla="+- f40 0 f16"/>
              <a:gd name="f45" fmla="*/ f41 f37 1"/>
              <a:gd name="f46" fmla="*/ f40 f37 1"/>
              <a:gd name="f47" fmla="*/ f43 1 2"/>
              <a:gd name="f48" fmla="*/ f44 1 2"/>
              <a:gd name="f49" fmla="*/ f44 f17 1"/>
              <a:gd name="f50" fmla="+- f16 f47 0"/>
              <a:gd name="f51" fmla="*/ f49 1 200000"/>
              <a:gd name="f52" fmla="*/ f49 1 100000"/>
              <a:gd name="f53" fmla="+- f51 f48 0"/>
              <a:gd name="f54" fmla="*/ f51 f37 1"/>
              <a:gd name="f55" fmla="*/ f50 f37 1"/>
              <a:gd name="f56" fmla="*/ f52 f37 1"/>
              <a:gd name="f57" fmla="*/ f53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6" y="f42"/>
              </a:cxn>
              <a:cxn ang="f34">
                <a:pos x="f54" y="f55"/>
              </a:cxn>
              <a:cxn ang="f35">
                <a:pos x="f42" y="f45"/>
              </a:cxn>
              <a:cxn ang="f35">
                <a:pos x="f56" y="f45"/>
              </a:cxn>
              <a:cxn ang="f35">
                <a:pos x="f46" y="f45"/>
              </a:cxn>
              <a:cxn ang="f36">
                <a:pos x="f57" y="f55"/>
              </a:cxn>
            </a:cxnLst>
            <a:rect l="f54" t="f55" r="f57" b="f45"/>
            <a:pathLst>
              <a:path>
                <a:moveTo>
                  <a:pt x="f42" y="f45"/>
                </a:moveTo>
                <a:lnTo>
                  <a:pt x="f56" y="f42"/>
                </a:lnTo>
                <a:lnTo>
                  <a:pt x="f46" y="f45"/>
                </a:lnTo>
                <a:close/>
              </a:path>
            </a:pathLst>
          </a:custGeom>
          <a:solidFill>
            <a:srgbClr val="000000"/>
          </a:solidFill>
          <a:ln w="25402" cap="flat">
            <a:solidFill>
              <a:srgbClr val="000000"/>
            </a:solidFill>
            <a:prstDash val="solid"/>
            <a:miter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Line 12">
            <a:extLst>
              <a:ext uri="{FF2B5EF4-FFF2-40B4-BE49-F238E27FC236}">
                <a16:creationId xmlns:a16="http://schemas.microsoft.com/office/drawing/2014/main" id="{563F326F-9582-46EB-8DD5-E01B394D65AB}"/>
              </a:ext>
            </a:extLst>
          </p:cNvPr>
          <p:cNvSpPr/>
          <p:nvPr/>
        </p:nvSpPr>
        <p:spPr>
          <a:xfrm flipV="1">
            <a:off x="4434419" y="2781741"/>
            <a:ext cx="0" cy="21419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25402" cap="flat">
            <a:solidFill>
              <a:srgbClr val="000000"/>
            </a:solidFill>
            <a:prstDash val="solid"/>
            <a:round/>
            <a:tailEnd type="arrow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9F416AAE-0E15-4CDB-8B26-FB07969EF6C2}"/>
              </a:ext>
            </a:extLst>
          </p:cNvPr>
          <p:cNvSpPr/>
          <p:nvPr/>
        </p:nvSpPr>
        <p:spPr>
          <a:xfrm>
            <a:off x="3211180" y="899669"/>
            <a:ext cx="2610054" cy="985531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2070" tIns="46040" rIns="92070" bIns="46040" anchor="t" anchorCtr="0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INDIVIDUAL INFLUENCES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       Genetic           Stress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       Time                Hedonic eating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       Motivation     Medications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71154647-2704-45FB-9A8C-FAB54FC88FB1}"/>
              </a:ext>
            </a:extLst>
          </p:cNvPr>
          <p:cNvSpPr/>
          <p:nvPr/>
        </p:nvSpPr>
        <p:spPr>
          <a:xfrm>
            <a:off x="3844192" y="1980069"/>
            <a:ext cx="1549697" cy="339196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2070" tIns="46040" rIns="92070" bIns="4604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Weight Change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7DC04B97-6836-4C15-89DC-DBC714D0BEA4}"/>
              </a:ext>
            </a:extLst>
          </p:cNvPr>
          <p:cNvSpPr/>
          <p:nvPr/>
        </p:nvSpPr>
        <p:spPr>
          <a:xfrm rot="19993557">
            <a:off x="3659235" y="2424305"/>
            <a:ext cx="606420" cy="308417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2070" tIns="46040" rIns="92070" bIns="4604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Gain</a:t>
            </a: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1B54BED0-B42C-4456-8133-9DB668EB94AC}"/>
              </a:ext>
            </a:extLst>
          </p:cNvPr>
          <p:cNvSpPr/>
          <p:nvPr/>
        </p:nvSpPr>
        <p:spPr>
          <a:xfrm rot="1270591">
            <a:off x="4924914" y="2507378"/>
            <a:ext cx="573100" cy="308417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2070" tIns="46040" rIns="92070" bIns="4604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Lose</a:t>
            </a:r>
          </a:p>
        </p:txBody>
      </p:sp>
      <p:sp>
        <p:nvSpPr>
          <p:cNvPr id="10" name="Line 21">
            <a:extLst>
              <a:ext uri="{FF2B5EF4-FFF2-40B4-BE49-F238E27FC236}">
                <a16:creationId xmlns:a16="http://schemas.microsoft.com/office/drawing/2014/main" id="{39974FFE-691F-4AFE-9ED4-8C337285E308}"/>
              </a:ext>
            </a:extLst>
          </p:cNvPr>
          <p:cNvSpPr/>
          <p:nvPr/>
        </p:nvSpPr>
        <p:spPr>
          <a:xfrm>
            <a:off x="4244983" y="2311959"/>
            <a:ext cx="0" cy="3511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2701" cap="flat">
            <a:solidFill>
              <a:srgbClr val="000000"/>
            </a:solidFill>
            <a:custDash>
              <a:ds d="300000" sp="300000"/>
            </a:custDash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11" name="Line 22">
            <a:extLst>
              <a:ext uri="{FF2B5EF4-FFF2-40B4-BE49-F238E27FC236}">
                <a16:creationId xmlns:a16="http://schemas.microsoft.com/office/drawing/2014/main" id="{2832002B-B0B9-4146-AAE4-A0BA1D9EA260}"/>
              </a:ext>
            </a:extLst>
          </p:cNvPr>
          <p:cNvSpPr/>
          <p:nvPr/>
        </p:nvSpPr>
        <p:spPr>
          <a:xfrm>
            <a:off x="4756151" y="2303492"/>
            <a:ext cx="0" cy="3511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2701" cap="flat">
            <a:solidFill>
              <a:srgbClr val="000000"/>
            </a:solidFill>
            <a:custDash>
              <a:ds d="300000" sp="300000"/>
            </a:custDash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7BC9DA66-EDDE-4420-BCB2-5A7AD6464BAE}"/>
              </a:ext>
            </a:extLst>
          </p:cNvPr>
          <p:cNvGrpSpPr/>
          <p:nvPr/>
        </p:nvGrpSpPr>
        <p:grpSpPr>
          <a:xfrm>
            <a:off x="3583387" y="2114809"/>
            <a:ext cx="1935300" cy="1561118"/>
            <a:chOff x="3583387" y="2114809"/>
            <a:chExt cx="1935300" cy="1561118"/>
          </a:xfrm>
        </p:grpSpPr>
        <p:sp>
          <p:nvSpPr>
            <p:cNvPr id="13" name="Arc 24">
              <a:extLst>
                <a:ext uri="{FF2B5EF4-FFF2-40B4-BE49-F238E27FC236}">
                  <a16:creationId xmlns:a16="http://schemas.microsoft.com/office/drawing/2014/main" id="{F44C17B8-557C-4000-AB92-574FDB0A6A4F}"/>
                </a:ext>
              </a:extLst>
            </p:cNvPr>
            <p:cNvSpPr/>
            <p:nvPr/>
          </p:nvSpPr>
          <p:spPr>
            <a:xfrm rot="12959996">
              <a:off x="3779747" y="2492282"/>
              <a:ext cx="1538121" cy="11836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80"/>
                <a:gd name="f7" fmla="val 21600"/>
                <a:gd name="f8" fmla="val 641"/>
                <a:gd name="f9" fmla="val 23633"/>
                <a:gd name="f10" fmla="val 12315"/>
                <a:gd name="f11" fmla="val 14069"/>
                <a:gd name="f12" fmla="val 21599"/>
                <a:gd name="f13" fmla="val 2390"/>
                <a:gd name="f14" fmla="val 1591"/>
                <a:gd name="f15" fmla="val 793"/>
                <a:gd name="f16" fmla="val 21555"/>
                <a:gd name="f17" fmla="val -1"/>
                <a:gd name="f18" fmla="val 21467"/>
                <a:gd name="f19" fmla="+- 0 0 -90"/>
                <a:gd name="f20" fmla="*/ f3 1 23980"/>
                <a:gd name="f21" fmla="*/ f4 1 21600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23980"/>
                <a:gd name="f30" fmla="*/ f26 1 21600"/>
                <a:gd name="f31" fmla="*/ 0 f27 1"/>
                <a:gd name="f32" fmla="*/ 0 f26 1"/>
                <a:gd name="f33" fmla="*/ 23980 f27 1"/>
                <a:gd name="f34" fmla="*/ 21600 f26 1"/>
                <a:gd name="f35" fmla="+- f28 0 f1"/>
                <a:gd name="f36" fmla="*/ f31 1 23980"/>
                <a:gd name="f37" fmla="*/ f32 1 21600"/>
                <a:gd name="f38" fmla="*/ f33 1 23980"/>
                <a:gd name="f39" fmla="*/ f34 1 21600"/>
                <a:gd name="f40" fmla="*/ f36 1 f29"/>
                <a:gd name="f41" fmla="*/ f37 1 f30"/>
                <a:gd name="f42" fmla="*/ f38 1 f29"/>
                <a:gd name="f43" fmla="*/ f39 1 f30"/>
                <a:gd name="f44" fmla="*/ f40 f20 1"/>
                <a:gd name="f45" fmla="*/ f42 f20 1"/>
                <a:gd name="f46" fmla="*/ f43 f21 1"/>
                <a:gd name="f47" fmla="*/ f4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7"/>
                </a:cxn>
                <a:cxn ang="f35">
                  <a:pos x="f44" y="f47"/>
                </a:cxn>
                <a:cxn ang="f35">
                  <a:pos x="f44" y="f47"/>
                </a:cxn>
              </a:cxnLst>
              <a:rect l="f44" t="f47" r="f45" b="f46"/>
              <a:pathLst>
                <a:path w="23980" h="21600" fill="none">
                  <a:moveTo>
                    <a:pt x="f6" y="f8"/>
                  </a:moveTo>
                  <a:cubicBezTo>
                    <a:pt x="f9" y="f10"/>
                    <a:pt x="f11" y="f12"/>
                    <a:pt x="f13" y="f7"/>
                  </a:cubicBezTo>
                  <a:cubicBezTo>
                    <a:pt x="f14" y="f7"/>
                    <a:pt x="f15" y="f16"/>
                    <a:pt x="f17" y="f18"/>
                  </a:cubicBezTo>
                </a:path>
                <a:path w="23980" h="21600" stroke="0">
                  <a:moveTo>
                    <a:pt x="f6" y="f8"/>
                  </a:moveTo>
                  <a:cubicBezTo>
                    <a:pt x="f9" y="f10"/>
                    <a:pt x="f11" y="f12"/>
                    <a:pt x="f13" y="f7"/>
                  </a:cubicBezTo>
                  <a:cubicBezTo>
                    <a:pt x="f14" y="f7"/>
                    <a:pt x="f15" y="f16"/>
                    <a:pt x="f17" y="f18"/>
                  </a:cubicBezTo>
                  <a:lnTo>
                    <a:pt x="f13" y="f5"/>
                  </a:lnTo>
                  <a:lnTo>
                    <a:pt x="f6" y="f8"/>
                  </a:lnTo>
                  <a:close/>
                </a:path>
              </a:pathLst>
            </a:custGeom>
            <a:noFill/>
            <a:ln w="25402" cap="rnd">
              <a:solidFill>
                <a:srgbClr val="000000"/>
              </a:solidFill>
              <a:prstDash val="solid"/>
              <a:round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14" name="Line 25">
              <a:extLst>
                <a:ext uri="{FF2B5EF4-FFF2-40B4-BE49-F238E27FC236}">
                  <a16:creationId xmlns:a16="http://schemas.microsoft.com/office/drawing/2014/main" id="{D8BA9AC4-B5F6-41F7-B07F-7A06D0AE9716}"/>
                </a:ext>
              </a:extLst>
            </p:cNvPr>
            <p:cNvSpPr/>
            <p:nvPr/>
          </p:nvSpPr>
          <p:spPr>
            <a:xfrm>
              <a:off x="3583387" y="2714679"/>
              <a:ext cx="0" cy="3730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5402" cap="flat">
              <a:solidFill>
                <a:srgbClr val="000000"/>
              </a:solidFill>
              <a:prstDash val="solid"/>
              <a:round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15" name="Arc 26">
              <a:extLst>
                <a:ext uri="{FF2B5EF4-FFF2-40B4-BE49-F238E27FC236}">
                  <a16:creationId xmlns:a16="http://schemas.microsoft.com/office/drawing/2014/main" id="{B3A55B32-6020-4C58-A2C4-6C315AAC62C1}"/>
                </a:ext>
              </a:extLst>
            </p:cNvPr>
            <p:cNvSpPr/>
            <p:nvPr/>
          </p:nvSpPr>
          <p:spPr>
            <a:xfrm rot="12959996">
              <a:off x="3770823" y="2114809"/>
              <a:ext cx="1538121" cy="11836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80"/>
                <a:gd name="f7" fmla="val 21600"/>
                <a:gd name="f8" fmla="val 641"/>
                <a:gd name="f9" fmla="val 23633"/>
                <a:gd name="f10" fmla="val 12315"/>
                <a:gd name="f11" fmla="val 14069"/>
                <a:gd name="f12" fmla="val 21599"/>
                <a:gd name="f13" fmla="val 2390"/>
                <a:gd name="f14" fmla="val 1591"/>
                <a:gd name="f15" fmla="val 793"/>
                <a:gd name="f16" fmla="val 21555"/>
                <a:gd name="f17" fmla="val -1"/>
                <a:gd name="f18" fmla="val 21467"/>
                <a:gd name="f19" fmla="+- 0 0 -90"/>
                <a:gd name="f20" fmla="*/ f3 1 23980"/>
                <a:gd name="f21" fmla="*/ f4 1 21600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23980"/>
                <a:gd name="f30" fmla="*/ f26 1 21600"/>
                <a:gd name="f31" fmla="*/ 0 f27 1"/>
                <a:gd name="f32" fmla="*/ 0 f26 1"/>
                <a:gd name="f33" fmla="*/ 23980 f27 1"/>
                <a:gd name="f34" fmla="*/ 21600 f26 1"/>
                <a:gd name="f35" fmla="+- f28 0 f1"/>
                <a:gd name="f36" fmla="*/ f31 1 23980"/>
                <a:gd name="f37" fmla="*/ f32 1 21600"/>
                <a:gd name="f38" fmla="*/ f33 1 23980"/>
                <a:gd name="f39" fmla="*/ f34 1 21600"/>
                <a:gd name="f40" fmla="*/ f36 1 f29"/>
                <a:gd name="f41" fmla="*/ f37 1 f30"/>
                <a:gd name="f42" fmla="*/ f38 1 f29"/>
                <a:gd name="f43" fmla="*/ f39 1 f30"/>
                <a:gd name="f44" fmla="*/ f40 f20 1"/>
                <a:gd name="f45" fmla="*/ f42 f20 1"/>
                <a:gd name="f46" fmla="*/ f43 f21 1"/>
                <a:gd name="f47" fmla="*/ f4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7"/>
                </a:cxn>
                <a:cxn ang="f35">
                  <a:pos x="f44" y="f47"/>
                </a:cxn>
                <a:cxn ang="f35">
                  <a:pos x="f44" y="f47"/>
                </a:cxn>
              </a:cxnLst>
              <a:rect l="f44" t="f47" r="f45" b="f46"/>
              <a:pathLst>
                <a:path w="23980" h="21600" fill="none">
                  <a:moveTo>
                    <a:pt x="f6" y="f8"/>
                  </a:moveTo>
                  <a:cubicBezTo>
                    <a:pt x="f9" y="f10"/>
                    <a:pt x="f11" y="f12"/>
                    <a:pt x="f13" y="f7"/>
                  </a:cubicBezTo>
                  <a:cubicBezTo>
                    <a:pt x="f14" y="f7"/>
                    <a:pt x="f15" y="f16"/>
                    <a:pt x="f17" y="f18"/>
                  </a:cubicBezTo>
                </a:path>
                <a:path w="23980" h="21600" stroke="0">
                  <a:moveTo>
                    <a:pt x="f6" y="f8"/>
                  </a:moveTo>
                  <a:cubicBezTo>
                    <a:pt x="f9" y="f10"/>
                    <a:pt x="f11" y="f12"/>
                    <a:pt x="f13" y="f7"/>
                  </a:cubicBezTo>
                  <a:cubicBezTo>
                    <a:pt x="f14" y="f7"/>
                    <a:pt x="f15" y="f16"/>
                    <a:pt x="f17" y="f18"/>
                  </a:cubicBezTo>
                  <a:lnTo>
                    <a:pt x="f13" y="f5"/>
                  </a:lnTo>
                  <a:lnTo>
                    <a:pt x="f6" y="f8"/>
                  </a:lnTo>
                  <a:close/>
                </a:path>
              </a:pathLst>
            </a:custGeom>
            <a:noFill/>
            <a:ln w="25402" cap="rnd">
              <a:solidFill>
                <a:srgbClr val="000000"/>
              </a:solidFill>
              <a:prstDash val="solid"/>
              <a:round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16" name="Line 27">
              <a:extLst>
                <a:ext uri="{FF2B5EF4-FFF2-40B4-BE49-F238E27FC236}">
                  <a16:creationId xmlns:a16="http://schemas.microsoft.com/office/drawing/2014/main" id="{5C21C3BA-41AE-4137-A784-AF26FD657494}"/>
                </a:ext>
              </a:extLst>
            </p:cNvPr>
            <p:cNvSpPr/>
            <p:nvPr/>
          </p:nvSpPr>
          <p:spPr>
            <a:xfrm>
              <a:off x="5518687" y="2679566"/>
              <a:ext cx="0" cy="3730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5402" cap="flat">
              <a:solidFill>
                <a:srgbClr val="000000"/>
              </a:solidFill>
              <a:prstDash val="solid"/>
              <a:round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7" name="Freeform 48">
            <a:extLst>
              <a:ext uri="{FF2B5EF4-FFF2-40B4-BE49-F238E27FC236}">
                <a16:creationId xmlns:a16="http://schemas.microsoft.com/office/drawing/2014/main" id="{A3BCEB09-2560-4D5E-A549-890E1443B14E}"/>
              </a:ext>
            </a:extLst>
          </p:cNvPr>
          <p:cNvSpPr/>
          <p:nvPr/>
        </p:nvSpPr>
        <p:spPr>
          <a:xfrm>
            <a:off x="2313971" y="4511814"/>
            <a:ext cx="1117149" cy="1594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51"/>
              <a:gd name="f7" fmla="val 109"/>
              <a:gd name="f8" fmla="val 108"/>
              <a:gd name="f9" fmla="val 644"/>
              <a:gd name="f10" fmla="val 750"/>
              <a:gd name="f11" fmla="+- 0 0 -90"/>
              <a:gd name="f12" fmla="*/ f3 1 751"/>
              <a:gd name="f13" fmla="*/ f4 1 109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751"/>
              <a:gd name="f22" fmla="*/ f18 1 109"/>
              <a:gd name="f23" fmla="*/ 0 f19 1"/>
              <a:gd name="f24" fmla="*/ 0 f18 1"/>
              <a:gd name="f25" fmla="*/ 2147483647 f19 1"/>
              <a:gd name="f26" fmla="*/ 2147483647 f18 1"/>
              <a:gd name="f27" fmla="*/ 751 f19 1"/>
              <a:gd name="f28" fmla="*/ 109 f18 1"/>
              <a:gd name="f29" fmla="+- f20 0 f1"/>
              <a:gd name="f30" fmla="*/ f23 1 751"/>
              <a:gd name="f31" fmla="*/ f24 1 109"/>
              <a:gd name="f32" fmla="*/ f25 1 751"/>
              <a:gd name="f33" fmla="*/ f26 1 109"/>
              <a:gd name="f34" fmla="*/ f27 1 751"/>
              <a:gd name="f35" fmla="*/ f28 1 109"/>
              <a:gd name="f36" fmla="*/ f30 1 f21"/>
              <a:gd name="f37" fmla="*/ f31 1 f22"/>
              <a:gd name="f38" fmla="*/ f32 1 f21"/>
              <a:gd name="f39" fmla="*/ f33 1 f22"/>
              <a:gd name="f40" fmla="*/ f34 1 f21"/>
              <a:gd name="f41" fmla="*/ f35 1 f22"/>
              <a:gd name="f42" fmla="*/ f36 f12 1"/>
              <a:gd name="f43" fmla="*/ f40 f12 1"/>
              <a:gd name="f44" fmla="*/ f41 f13 1"/>
              <a:gd name="f45" fmla="*/ f37 f13 1"/>
              <a:gd name="f46" fmla="*/ f38 f12 1"/>
              <a:gd name="f47" fmla="*/ f3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2" y="f45"/>
              </a:cxn>
              <a:cxn ang="f29">
                <a:pos x="f46" y="f47"/>
              </a:cxn>
              <a:cxn ang="f29">
                <a:pos x="f46" y="f47"/>
              </a:cxn>
              <a:cxn ang="f29">
                <a:pos x="f46" y="f45"/>
              </a:cxn>
            </a:cxnLst>
            <a:rect l="f42" t="f45" r="f43" b="f44"/>
            <a:pathLst>
              <a:path w="751" h="109">
                <a:moveTo>
                  <a:pt x="f5" y="f5"/>
                </a:moveTo>
                <a:lnTo>
                  <a:pt x="f8" y="f8"/>
                </a:lnTo>
                <a:lnTo>
                  <a:pt x="f9" y="f8"/>
                </a:lnTo>
                <a:lnTo>
                  <a:pt x="f10" y="f5"/>
                </a:lnTo>
              </a:path>
            </a:pathLst>
          </a:custGeom>
          <a:noFill/>
          <a:ln w="25402" cap="rnd">
            <a:solidFill>
              <a:srgbClr val="000000"/>
            </a:solidFill>
            <a:prstDash val="solid"/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18" name="Freeform 49">
            <a:extLst>
              <a:ext uri="{FF2B5EF4-FFF2-40B4-BE49-F238E27FC236}">
                <a16:creationId xmlns:a16="http://schemas.microsoft.com/office/drawing/2014/main" id="{5359A732-3165-4960-8741-53FD4F96D916}"/>
              </a:ext>
            </a:extLst>
          </p:cNvPr>
          <p:cNvSpPr/>
          <p:nvPr/>
        </p:nvSpPr>
        <p:spPr>
          <a:xfrm>
            <a:off x="3040617" y="4702064"/>
            <a:ext cx="3071789" cy="1565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65"/>
              <a:gd name="f7" fmla="val 107"/>
              <a:gd name="f8" fmla="val 106"/>
              <a:gd name="f9" fmla="val 2064"/>
              <a:gd name="f10" fmla="val 3"/>
              <a:gd name="f11" fmla="+- 0 0 -90"/>
              <a:gd name="f12" fmla="*/ f3 1 2065"/>
              <a:gd name="f13" fmla="*/ f4 1 107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2065"/>
              <a:gd name="f22" fmla="*/ f18 1 107"/>
              <a:gd name="f23" fmla="*/ 0 f19 1"/>
              <a:gd name="f24" fmla="*/ 0 f18 1"/>
              <a:gd name="f25" fmla="*/ 2147483647 f18 1"/>
              <a:gd name="f26" fmla="*/ 2147483647 f19 1"/>
              <a:gd name="f27" fmla="*/ 2065 f19 1"/>
              <a:gd name="f28" fmla="*/ 107 f18 1"/>
              <a:gd name="f29" fmla="+- f20 0 f1"/>
              <a:gd name="f30" fmla="*/ f23 1 2065"/>
              <a:gd name="f31" fmla="*/ f24 1 107"/>
              <a:gd name="f32" fmla="*/ f25 1 107"/>
              <a:gd name="f33" fmla="*/ f26 1 2065"/>
              <a:gd name="f34" fmla="*/ f27 1 2065"/>
              <a:gd name="f35" fmla="*/ f28 1 107"/>
              <a:gd name="f36" fmla="*/ f30 1 f21"/>
              <a:gd name="f37" fmla="*/ f31 1 f22"/>
              <a:gd name="f38" fmla="*/ f32 1 f22"/>
              <a:gd name="f39" fmla="*/ f33 1 f21"/>
              <a:gd name="f40" fmla="*/ f34 1 f21"/>
              <a:gd name="f41" fmla="*/ f35 1 f22"/>
              <a:gd name="f42" fmla="*/ f36 f12 1"/>
              <a:gd name="f43" fmla="*/ f40 f12 1"/>
              <a:gd name="f44" fmla="*/ f41 f13 1"/>
              <a:gd name="f45" fmla="*/ f37 f13 1"/>
              <a:gd name="f46" fmla="*/ f38 f13 1"/>
              <a:gd name="f47" fmla="*/ f39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2" y="f45"/>
              </a:cxn>
              <a:cxn ang="f29">
                <a:pos x="f42" y="f46"/>
              </a:cxn>
              <a:cxn ang="f29">
                <a:pos x="f47" y="f46"/>
              </a:cxn>
              <a:cxn ang="f29">
                <a:pos x="f47" y="f46"/>
              </a:cxn>
            </a:cxnLst>
            <a:rect l="f42" t="f45" r="f43" b="f44"/>
            <a:pathLst>
              <a:path w="2065" h="107">
                <a:moveTo>
                  <a:pt x="f5" y="f5"/>
                </a:moveTo>
                <a:lnTo>
                  <a:pt x="f5" y="f8"/>
                </a:lnTo>
                <a:lnTo>
                  <a:pt x="f9" y="f8"/>
                </a:lnTo>
                <a:lnTo>
                  <a:pt x="f9" y="f10"/>
                </a:lnTo>
              </a:path>
            </a:pathLst>
          </a:custGeom>
          <a:noFill/>
          <a:ln w="25402" cap="rnd">
            <a:solidFill>
              <a:srgbClr val="000000"/>
            </a:solidFill>
            <a:prstDash val="solid"/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19" name="Freeform 50">
            <a:extLst>
              <a:ext uri="{FF2B5EF4-FFF2-40B4-BE49-F238E27FC236}">
                <a16:creationId xmlns:a16="http://schemas.microsoft.com/office/drawing/2014/main" id="{51DF58E2-7C1A-4710-8498-8188223C91D6}"/>
              </a:ext>
            </a:extLst>
          </p:cNvPr>
          <p:cNvSpPr/>
          <p:nvPr/>
        </p:nvSpPr>
        <p:spPr>
          <a:xfrm>
            <a:off x="5581049" y="4511814"/>
            <a:ext cx="1117149" cy="1594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51"/>
              <a:gd name="f7" fmla="val 109"/>
              <a:gd name="f8" fmla="val 108"/>
              <a:gd name="f9" fmla="val 644"/>
              <a:gd name="f10" fmla="val 750"/>
              <a:gd name="f11" fmla="+- 0 0 -90"/>
              <a:gd name="f12" fmla="*/ f3 1 751"/>
              <a:gd name="f13" fmla="*/ f4 1 109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751"/>
              <a:gd name="f22" fmla="*/ f18 1 109"/>
              <a:gd name="f23" fmla="*/ 0 f19 1"/>
              <a:gd name="f24" fmla="*/ 0 f18 1"/>
              <a:gd name="f25" fmla="*/ 2147483647 f19 1"/>
              <a:gd name="f26" fmla="*/ 2147483647 f18 1"/>
              <a:gd name="f27" fmla="*/ 751 f19 1"/>
              <a:gd name="f28" fmla="*/ 109 f18 1"/>
              <a:gd name="f29" fmla="+- f20 0 f1"/>
              <a:gd name="f30" fmla="*/ f23 1 751"/>
              <a:gd name="f31" fmla="*/ f24 1 109"/>
              <a:gd name="f32" fmla="*/ f25 1 751"/>
              <a:gd name="f33" fmla="*/ f26 1 109"/>
              <a:gd name="f34" fmla="*/ f27 1 751"/>
              <a:gd name="f35" fmla="*/ f28 1 109"/>
              <a:gd name="f36" fmla="*/ f30 1 f21"/>
              <a:gd name="f37" fmla="*/ f31 1 f22"/>
              <a:gd name="f38" fmla="*/ f32 1 f21"/>
              <a:gd name="f39" fmla="*/ f33 1 f22"/>
              <a:gd name="f40" fmla="*/ f34 1 f21"/>
              <a:gd name="f41" fmla="*/ f35 1 f22"/>
              <a:gd name="f42" fmla="*/ f36 f12 1"/>
              <a:gd name="f43" fmla="*/ f40 f12 1"/>
              <a:gd name="f44" fmla="*/ f41 f13 1"/>
              <a:gd name="f45" fmla="*/ f37 f13 1"/>
              <a:gd name="f46" fmla="*/ f38 f12 1"/>
              <a:gd name="f47" fmla="*/ f3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2" y="f45"/>
              </a:cxn>
              <a:cxn ang="f29">
                <a:pos x="f46" y="f47"/>
              </a:cxn>
              <a:cxn ang="f29">
                <a:pos x="f46" y="f47"/>
              </a:cxn>
              <a:cxn ang="f29">
                <a:pos x="f46" y="f45"/>
              </a:cxn>
            </a:cxnLst>
            <a:rect l="f42" t="f45" r="f43" b="f44"/>
            <a:pathLst>
              <a:path w="751" h="109">
                <a:moveTo>
                  <a:pt x="f5" y="f5"/>
                </a:moveTo>
                <a:lnTo>
                  <a:pt x="f8" y="f8"/>
                </a:lnTo>
                <a:lnTo>
                  <a:pt x="f9" y="f8"/>
                </a:lnTo>
                <a:lnTo>
                  <a:pt x="f10" y="f5"/>
                </a:lnTo>
              </a:path>
            </a:pathLst>
          </a:custGeom>
          <a:noFill/>
          <a:ln w="25402" cap="rnd">
            <a:solidFill>
              <a:srgbClr val="000000"/>
            </a:solidFill>
            <a:prstDash val="solid"/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5D7DF3D-1B73-41CC-9547-50D90350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29293" y="3644405"/>
            <a:ext cx="2242236" cy="133033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A4D7C64D-797F-42D5-9F87-EAD4FDC56F41}"/>
              </a:ext>
            </a:extLst>
          </p:cNvPr>
          <p:cNvSpPr txBox="1"/>
          <p:nvPr/>
        </p:nvSpPr>
        <p:spPr>
          <a:xfrm>
            <a:off x="1899766" y="1122051"/>
            <a:ext cx="174046" cy="34089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EE31A14D-4AF2-4F80-A0D8-8865813DDA9D}"/>
              </a:ext>
            </a:extLst>
          </p:cNvPr>
          <p:cNvSpPr txBox="1"/>
          <p:nvPr/>
        </p:nvSpPr>
        <p:spPr>
          <a:xfrm>
            <a:off x="1665140" y="1676680"/>
            <a:ext cx="173041" cy="34038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A83A3AAB-8710-4D0D-82A3-8D38310D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53"/>
          <a:stretch>
            <a:fillRect/>
          </a:stretch>
        </p:blipFill>
        <p:spPr>
          <a:xfrm>
            <a:off x="7241654" y="2027215"/>
            <a:ext cx="1258095" cy="116350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7586841C-BB1A-4F47-BC49-32A0ADA56D92}"/>
              </a:ext>
            </a:extLst>
          </p:cNvPr>
          <p:cNvSpPr/>
          <p:nvPr/>
        </p:nvSpPr>
        <p:spPr>
          <a:xfrm rot="5400013">
            <a:off x="945444" y="-460995"/>
            <a:ext cx="7150278" cy="9144000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2070" tIns="46040" rIns="92070" bIns="4604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  <a:cs typeface="ＭＳ Ｐゴシック"/>
              </a:rPr>
              <a:t>      Environmental and Societal Influences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B48D1515-3662-4FB8-8C29-CA896C5D58C3}"/>
              </a:ext>
            </a:extLst>
          </p:cNvPr>
          <p:cNvGrpSpPr/>
          <p:nvPr/>
        </p:nvGrpSpPr>
        <p:grpSpPr>
          <a:xfrm>
            <a:off x="2514435" y="1712991"/>
            <a:ext cx="737820" cy="2847167"/>
            <a:chOff x="2514435" y="1712991"/>
            <a:chExt cx="737820" cy="2847167"/>
          </a:xfrm>
        </p:grpSpPr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F0B931A5-A82E-4B22-B133-656953270356}"/>
                </a:ext>
              </a:extLst>
            </p:cNvPr>
            <p:cNvSpPr/>
            <p:nvPr/>
          </p:nvSpPr>
          <p:spPr>
            <a:xfrm>
              <a:off x="2530803" y="1712991"/>
              <a:ext cx="679810" cy="313099"/>
            </a:xfrm>
            <a:prstGeom prst="rect">
              <a:avLst/>
            </a:prstGeom>
            <a:noFill/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2070" tIns="46040" rIns="92070" bIns="4604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ＭＳ Ｐゴシック"/>
                  <a:cs typeface="ＭＳ Ｐゴシック"/>
                </a:rPr>
                <a:t>Intake</a:t>
              </a:r>
            </a:p>
          </p:txBody>
        </p:sp>
        <p:grpSp>
          <p:nvGrpSpPr>
            <p:cNvPr id="27" name="Group 29">
              <a:extLst>
                <a:ext uri="{FF2B5EF4-FFF2-40B4-BE49-F238E27FC236}">
                  <a16:creationId xmlns:a16="http://schemas.microsoft.com/office/drawing/2014/main" id="{8CAFD476-5A76-4729-A516-3BBC5793EFBE}"/>
                </a:ext>
              </a:extLst>
            </p:cNvPr>
            <p:cNvGrpSpPr/>
            <p:nvPr/>
          </p:nvGrpSpPr>
          <p:grpSpPr>
            <a:xfrm>
              <a:off x="2514435" y="2009997"/>
              <a:ext cx="737820" cy="2550161"/>
              <a:chOff x="2514435" y="2009997"/>
              <a:chExt cx="737820" cy="2550161"/>
            </a:xfrm>
          </p:grpSpPr>
          <p:sp>
            <p:nvSpPr>
              <p:cNvPr id="28" name="Rectangle 30">
                <a:extLst>
                  <a:ext uri="{FF2B5EF4-FFF2-40B4-BE49-F238E27FC236}">
                    <a16:creationId xmlns:a16="http://schemas.microsoft.com/office/drawing/2014/main" id="{93CF5F42-BC0E-45F4-8FB3-F67B90017762}"/>
                  </a:ext>
                </a:extLst>
              </p:cNvPr>
              <p:cNvSpPr/>
              <p:nvPr/>
            </p:nvSpPr>
            <p:spPr>
              <a:xfrm>
                <a:off x="2514435" y="2009997"/>
                <a:ext cx="737820" cy="1019775"/>
              </a:xfrm>
              <a:prstGeom prst="rect">
                <a:avLst/>
              </a:prstGeom>
              <a:solidFill>
                <a:srgbClr val="FD8702"/>
              </a:solidFill>
              <a:ln w="25402" cap="flat">
                <a:solidFill>
                  <a:srgbClr val="000000"/>
                </a:solidFill>
                <a:prstDash val="solid"/>
                <a:miter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9" name="Rectangle 31">
                <a:extLst>
                  <a:ext uri="{FF2B5EF4-FFF2-40B4-BE49-F238E27FC236}">
                    <a16:creationId xmlns:a16="http://schemas.microsoft.com/office/drawing/2014/main" id="{47219E6E-4548-46CB-B54E-3B0A2676C7CD}"/>
                  </a:ext>
                </a:extLst>
              </p:cNvPr>
              <p:cNvSpPr/>
              <p:nvPr/>
            </p:nvSpPr>
            <p:spPr>
              <a:xfrm>
                <a:off x="2686991" y="2232388"/>
                <a:ext cx="392716" cy="28383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none" lIns="92070" tIns="46040" rIns="92070" bIns="4604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ＭＳ Ｐゴシック"/>
                    <a:cs typeface="ＭＳ Ｐゴシック"/>
                  </a:rPr>
                  <a:t>Fat</a:t>
                </a:r>
              </a:p>
            </p:txBody>
          </p:sp>
          <p:sp>
            <p:nvSpPr>
              <p:cNvPr id="30" name="Rectangle 32">
                <a:extLst>
                  <a:ext uri="{FF2B5EF4-FFF2-40B4-BE49-F238E27FC236}">
                    <a16:creationId xmlns:a16="http://schemas.microsoft.com/office/drawing/2014/main" id="{D90B0473-BABE-4C45-ADE9-65C1532B2651}"/>
                  </a:ext>
                </a:extLst>
              </p:cNvPr>
              <p:cNvSpPr/>
              <p:nvPr/>
            </p:nvSpPr>
            <p:spPr>
              <a:xfrm>
                <a:off x="2514435" y="2819086"/>
                <a:ext cx="737820" cy="787142"/>
              </a:xfrm>
              <a:prstGeom prst="rect">
                <a:avLst/>
              </a:prstGeom>
              <a:solidFill>
                <a:srgbClr val="C0504D"/>
              </a:solidFill>
              <a:ln w="25402" cap="flat">
                <a:solidFill>
                  <a:srgbClr val="000000"/>
                </a:solidFill>
                <a:prstDash val="solid"/>
                <a:miter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1" name="Rectangle 33">
                <a:extLst>
                  <a:ext uri="{FF2B5EF4-FFF2-40B4-BE49-F238E27FC236}">
                    <a16:creationId xmlns:a16="http://schemas.microsoft.com/office/drawing/2014/main" id="{899DDE41-BD1D-4EF5-A722-9DA70E6C85BD}"/>
                  </a:ext>
                </a:extLst>
              </p:cNvPr>
              <p:cNvSpPr/>
              <p:nvPr/>
            </p:nvSpPr>
            <p:spPr>
              <a:xfrm>
                <a:off x="2544189" y="3044403"/>
                <a:ext cx="688735" cy="28383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none" lIns="92070" tIns="46040" rIns="92070" bIns="4604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ＭＳ Ｐゴシック"/>
                    <a:cs typeface="ＭＳ Ｐゴシック"/>
                  </a:rPr>
                  <a:t>Protein</a:t>
                </a:r>
              </a:p>
            </p:txBody>
          </p:sp>
          <p:sp>
            <p:nvSpPr>
              <p:cNvPr id="32" name="Rectangle 34">
                <a:extLst>
                  <a:ext uri="{FF2B5EF4-FFF2-40B4-BE49-F238E27FC236}">
                    <a16:creationId xmlns:a16="http://schemas.microsoft.com/office/drawing/2014/main" id="{08ED1F5D-3044-4D48-88E5-520E8955BCCB}"/>
                  </a:ext>
                </a:extLst>
              </p:cNvPr>
              <p:cNvSpPr/>
              <p:nvPr/>
            </p:nvSpPr>
            <p:spPr>
              <a:xfrm>
                <a:off x="2514435" y="3606229"/>
                <a:ext cx="737820" cy="953929"/>
              </a:xfrm>
              <a:prstGeom prst="rect">
                <a:avLst/>
              </a:prstGeom>
              <a:solidFill>
                <a:srgbClr val="558ED5"/>
              </a:solidFill>
              <a:ln w="25402" cap="flat">
                <a:solidFill>
                  <a:srgbClr val="000000"/>
                </a:solidFill>
                <a:prstDash val="solid"/>
                <a:miter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3" name="Rectangle 35">
                <a:extLst>
                  <a:ext uri="{FF2B5EF4-FFF2-40B4-BE49-F238E27FC236}">
                    <a16:creationId xmlns:a16="http://schemas.microsoft.com/office/drawing/2014/main" id="{2FE3F88F-2438-45B2-AB2F-F3607296700B}"/>
                  </a:ext>
                </a:extLst>
              </p:cNvPr>
              <p:cNvSpPr/>
              <p:nvPr/>
            </p:nvSpPr>
            <p:spPr>
              <a:xfrm>
                <a:off x="2637906" y="3969081"/>
                <a:ext cx="496839" cy="28383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none" lIns="92070" tIns="46040" rIns="92070" bIns="4604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ＭＳ Ｐゴシック"/>
                    <a:cs typeface="ＭＳ Ｐゴシック"/>
                  </a:rPr>
                  <a:t>Carb</a:t>
                </a:r>
              </a:p>
            </p:txBody>
          </p:sp>
        </p:grpSp>
      </p:grpSp>
      <p:pic>
        <p:nvPicPr>
          <p:cNvPr id="34" name="Picture 5">
            <a:extLst>
              <a:ext uri="{FF2B5EF4-FFF2-40B4-BE49-F238E27FC236}">
                <a16:creationId xmlns:a16="http://schemas.microsoft.com/office/drawing/2014/main" id="{07BF3CF3-7BE2-4277-AE8A-EDC05EBAF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82" y="2950165"/>
            <a:ext cx="1349782" cy="88410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grpSp>
        <p:nvGrpSpPr>
          <p:cNvPr id="35" name="Group 12">
            <a:extLst>
              <a:ext uri="{FF2B5EF4-FFF2-40B4-BE49-F238E27FC236}">
                <a16:creationId xmlns:a16="http://schemas.microsoft.com/office/drawing/2014/main" id="{AABA6A49-F5EE-4851-B8A3-29A9ED3159C4}"/>
              </a:ext>
            </a:extLst>
          </p:cNvPr>
          <p:cNvGrpSpPr/>
          <p:nvPr/>
        </p:nvGrpSpPr>
        <p:grpSpPr>
          <a:xfrm>
            <a:off x="5526432" y="1724695"/>
            <a:ext cx="1146904" cy="2859219"/>
            <a:chOff x="5526432" y="1724695"/>
            <a:chExt cx="1146904" cy="2859219"/>
          </a:xfrm>
        </p:grpSpPr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99B6B3C9-EB4E-420D-9D50-20CF880A3614}"/>
                </a:ext>
              </a:extLst>
            </p:cNvPr>
            <p:cNvSpPr/>
            <p:nvPr/>
          </p:nvSpPr>
          <p:spPr>
            <a:xfrm>
              <a:off x="5526432" y="1724695"/>
              <a:ext cx="1146904" cy="313099"/>
            </a:xfrm>
            <a:prstGeom prst="rect">
              <a:avLst/>
            </a:prstGeom>
            <a:noFill/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2070" tIns="46040" rIns="92070" bIns="4604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ＭＳ Ｐゴシック"/>
                  <a:cs typeface="ＭＳ Ｐゴシック"/>
                </a:rPr>
                <a:t>Expenditure</a:t>
              </a:r>
            </a:p>
          </p:txBody>
        </p:sp>
        <p:grpSp>
          <p:nvGrpSpPr>
            <p:cNvPr id="37" name="Group 11">
              <a:extLst>
                <a:ext uri="{FF2B5EF4-FFF2-40B4-BE49-F238E27FC236}">
                  <a16:creationId xmlns:a16="http://schemas.microsoft.com/office/drawing/2014/main" id="{265B33D9-2DC0-4A77-AEF0-80C5365A436A}"/>
                </a:ext>
              </a:extLst>
            </p:cNvPr>
            <p:cNvGrpSpPr/>
            <p:nvPr/>
          </p:nvGrpSpPr>
          <p:grpSpPr>
            <a:xfrm>
              <a:off x="5690823" y="2072579"/>
              <a:ext cx="907459" cy="2511335"/>
              <a:chOff x="5690823" y="2072579"/>
              <a:chExt cx="907459" cy="2511335"/>
            </a:xfrm>
          </p:grpSpPr>
          <p:grpSp>
            <p:nvGrpSpPr>
              <p:cNvPr id="38" name="Group 10">
                <a:extLst>
                  <a:ext uri="{FF2B5EF4-FFF2-40B4-BE49-F238E27FC236}">
                    <a16:creationId xmlns:a16="http://schemas.microsoft.com/office/drawing/2014/main" id="{93D1F668-62EE-4ED2-9D5A-DB5CAEF79F0F}"/>
                  </a:ext>
                </a:extLst>
              </p:cNvPr>
              <p:cNvGrpSpPr/>
              <p:nvPr/>
            </p:nvGrpSpPr>
            <p:grpSpPr>
              <a:xfrm>
                <a:off x="5690823" y="2072579"/>
                <a:ext cx="907459" cy="2511335"/>
                <a:chOff x="5690823" y="2072579"/>
                <a:chExt cx="907459" cy="2511335"/>
              </a:xfrm>
            </p:grpSpPr>
            <p:grpSp>
              <p:nvGrpSpPr>
                <p:cNvPr id="39" name="Group 9">
                  <a:extLst>
                    <a:ext uri="{FF2B5EF4-FFF2-40B4-BE49-F238E27FC236}">
                      <a16:creationId xmlns:a16="http://schemas.microsoft.com/office/drawing/2014/main" id="{607FF590-31C5-4103-8A34-7BF65FFF4D12}"/>
                    </a:ext>
                  </a:extLst>
                </p:cNvPr>
                <p:cNvGrpSpPr/>
                <p:nvPr/>
              </p:nvGrpSpPr>
              <p:grpSpPr>
                <a:xfrm>
                  <a:off x="5690823" y="2072579"/>
                  <a:ext cx="907459" cy="2511335"/>
                  <a:chOff x="5690823" y="2072579"/>
                  <a:chExt cx="907459" cy="2511335"/>
                </a:xfrm>
              </p:grpSpPr>
              <p:grpSp>
                <p:nvGrpSpPr>
                  <p:cNvPr id="40" name="Group 8">
                    <a:extLst>
                      <a:ext uri="{FF2B5EF4-FFF2-40B4-BE49-F238E27FC236}">
                        <a16:creationId xmlns:a16="http://schemas.microsoft.com/office/drawing/2014/main" id="{3B0CE702-EE8F-4529-9C4E-6A57383BD22D}"/>
                      </a:ext>
                    </a:extLst>
                  </p:cNvPr>
                  <p:cNvGrpSpPr/>
                  <p:nvPr/>
                </p:nvGrpSpPr>
                <p:grpSpPr>
                  <a:xfrm>
                    <a:off x="5696172" y="2072579"/>
                    <a:ext cx="902110" cy="2511335"/>
                    <a:chOff x="5696172" y="2072579"/>
                    <a:chExt cx="902110" cy="2511335"/>
                  </a:xfrm>
                </p:grpSpPr>
                <p:grpSp>
                  <p:nvGrpSpPr>
                    <p:cNvPr id="41" name="Group 6">
                      <a:extLst>
                        <a:ext uri="{FF2B5EF4-FFF2-40B4-BE49-F238E27FC236}">
                          <a16:creationId xmlns:a16="http://schemas.microsoft.com/office/drawing/2014/main" id="{D5C74B8B-95DD-4614-A2B3-4414533E42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70092" y="2072579"/>
                      <a:ext cx="737820" cy="2511335"/>
                      <a:chOff x="5770092" y="2072579"/>
                      <a:chExt cx="737820" cy="2511335"/>
                    </a:xfrm>
                  </p:grpSpPr>
                  <p:sp>
                    <p:nvSpPr>
                      <p:cNvPr id="42" name="Rectangle 34">
                        <a:extLst>
                          <a:ext uri="{FF2B5EF4-FFF2-40B4-BE49-F238E27FC236}">
                            <a16:creationId xmlns:a16="http://schemas.microsoft.com/office/drawing/2014/main" id="{576865FF-53E6-4E3A-84AF-DD872F6197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70092" y="3012207"/>
                        <a:ext cx="737820" cy="1571707"/>
                      </a:xfrm>
                      <a:prstGeom prst="rect">
                        <a:avLst/>
                      </a:prstGeom>
                      <a:solidFill>
                        <a:srgbClr val="953735"/>
                      </a:solidFill>
                      <a:ln w="25402" cap="flat">
                        <a:solidFill>
                          <a:srgbClr val="000000"/>
                        </a:solidFill>
                        <a:prstDash val="solid"/>
                        <a:miter/>
                      </a:ln>
                      <a:effectLst>
                        <a:outerShdw dist="22997" dir="5400000" algn="tl">
                          <a:srgbClr val="000000">
                            <a:alpha val="35000"/>
                          </a:srgbClr>
                        </a:outerShdw>
                      </a:effectLst>
                    </p:spPr>
                    <p:txBody>
                      <a:bodyPr vert="horz" wrap="none" lIns="91440" tIns="45720" rIns="91440" bIns="45720" anchor="ctr" anchorCtr="0" compatLnSpc="1">
                        <a:noAutofit/>
                      </a:bodyPr>
                      <a:lstStyle/>
                      <a:p>
                        <a:pPr marL="0" marR="0" lvl="0" indent="0" algn="l" defTabSz="457200" rtl="0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/>
                          <a:defRPr sz="1800" b="0" i="0" u="none" strike="noStrike" kern="0" cap="none" spc="0" baseline="0">
                            <a:solidFill>
                              <a:srgbClr val="000000"/>
                            </a:solidFill>
                            <a:uFillTx/>
                          </a:defRPr>
                        </a:pPr>
                        <a:endParaRPr lang="en-US" sz="18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Calibri"/>
                          <a:ea typeface="ＭＳ Ｐゴシック"/>
                          <a:cs typeface="ＭＳ Ｐゴシック"/>
                        </a:endParaRPr>
                      </a:p>
                    </p:txBody>
                  </p:sp>
                  <p:sp>
                    <p:nvSpPr>
                      <p:cNvPr id="43" name="Rectangle 34">
                        <a:extLst>
                          <a:ext uri="{FF2B5EF4-FFF2-40B4-BE49-F238E27FC236}">
                            <a16:creationId xmlns:a16="http://schemas.microsoft.com/office/drawing/2014/main" id="{153285A4-5FD8-47E5-B3CB-F86C65AD796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770092" y="2587907"/>
                        <a:ext cx="737820" cy="424299"/>
                      </a:xfrm>
                      <a:prstGeom prst="rect">
                        <a:avLst/>
                      </a:prstGeom>
                      <a:solidFill>
                        <a:srgbClr val="77933C"/>
                      </a:solidFill>
                      <a:ln w="25402" cap="flat">
                        <a:solidFill>
                          <a:srgbClr val="000000"/>
                        </a:solidFill>
                        <a:prstDash val="solid"/>
                        <a:miter/>
                      </a:ln>
                      <a:effectLst>
                        <a:outerShdw dist="22997" dir="5400000" algn="tl">
                          <a:srgbClr val="000000">
                            <a:alpha val="35000"/>
                          </a:srgbClr>
                        </a:outerShdw>
                      </a:effectLst>
                    </p:spPr>
                    <p:txBody>
                      <a:bodyPr vert="horz" wrap="none" lIns="91440" tIns="45720" rIns="91440" bIns="45720" anchor="ctr" anchorCtr="0" compatLnSpc="1">
                        <a:noAutofit/>
                      </a:bodyPr>
                      <a:lstStyle/>
                      <a:p>
                        <a:pPr marL="0" marR="0" lvl="0" indent="0" algn="l" defTabSz="457200" rtl="0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/>
                          <a:defRPr sz="1800" b="0" i="0" u="none" strike="noStrike" kern="0" cap="none" spc="0" baseline="0">
                            <a:solidFill>
                              <a:srgbClr val="000000"/>
                            </a:solidFill>
                            <a:uFillTx/>
                          </a:defRPr>
                        </a:pPr>
                        <a:endParaRPr lang="en-US" sz="18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Calibri"/>
                          <a:ea typeface="ＭＳ Ｐゴシック"/>
                          <a:cs typeface="ＭＳ Ｐゴシック"/>
                        </a:endParaRPr>
                      </a:p>
                    </p:txBody>
                  </p:sp>
                  <p:sp>
                    <p:nvSpPr>
                      <p:cNvPr id="44" name="Rectangle 34">
                        <a:extLst>
                          <a:ext uri="{FF2B5EF4-FFF2-40B4-BE49-F238E27FC236}">
                            <a16:creationId xmlns:a16="http://schemas.microsoft.com/office/drawing/2014/main" id="{7F67237A-A2C8-442C-B216-A883437F4B3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770092" y="2072579"/>
                        <a:ext cx="737820" cy="520522"/>
                      </a:xfrm>
                      <a:prstGeom prst="rect">
                        <a:avLst/>
                      </a:prstGeom>
                      <a:solidFill>
                        <a:srgbClr val="B3A2C7"/>
                      </a:solidFill>
                      <a:ln w="25402" cap="flat">
                        <a:solidFill>
                          <a:srgbClr val="000000"/>
                        </a:solidFill>
                        <a:prstDash val="solid"/>
                        <a:miter/>
                      </a:ln>
                      <a:effectLst>
                        <a:outerShdw dist="22997" dir="5400000" algn="tl">
                          <a:srgbClr val="000000">
                            <a:alpha val="35000"/>
                          </a:srgbClr>
                        </a:outerShdw>
                      </a:effectLst>
                    </p:spPr>
                    <p:txBody>
                      <a:bodyPr vert="horz" wrap="none" lIns="91440" tIns="45720" rIns="91440" bIns="45720" anchor="ctr" anchorCtr="0" compatLnSpc="1">
                        <a:noAutofit/>
                      </a:bodyPr>
                      <a:lstStyle/>
                      <a:p>
                        <a:pPr marL="0" marR="0" lvl="0" indent="0" algn="l" defTabSz="457200" rtl="0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/>
                          <a:defRPr sz="1800" b="0" i="0" u="none" strike="noStrike" kern="0" cap="none" spc="0" baseline="0">
                            <a:solidFill>
                              <a:srgbClr val="000000"/>
                            </a:solidFill>
                            <a:uFillTx/>
                          </a:defRPr>
                        </a:pPr>
                        <a:endParaRPr lang="en-US" sz="16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Calibri"/>
                          <a:ea typeface="ＭＳ Ｐゴシック"/>
                          <a:cs typeface="ＭＳ Ｐゴシック"/>
                        </a:endParaRPr>
                      </a:p>
                    </p:txBody>
                  </p:sp>
                </p:grpSp>
                <p:sp>
                  <p:nvSpPr>
                    <p:cNvPr id="45" name="Isosceles Triangle 7">
                      <a:extLst>
                        <a:ext uri="{FF2B5EF4-FFF2-40B4-BE49-F238E27FC236}">
                          <a16:creationId xmlns:a16="http://schemas.microsoft.com/office/drawing/2014/main" id="{9BED8501-D7F2-4E69-8BE3-0AD03DF71D9D}"/>
                        </a:ext>
                      </a:extLst>
                    </p:cNvPr>
                    <p:cNvSpPr/>
                    <p:nvPr/>
                  </p:nvSpPr>
                  <p:spPr>
                    <a:xfrm rot="10799991">
                      <a:off x="5770083" y="2072588"/>
                      <a:ext cx="145142" cy="100099"/>
                    </a:xfrm>
                    <a:custGeom>
                      <a:avLst>
                        <a:gd name="f8" fmla="val 500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val 50000"/>
                        <a:gd name="f9" fmla="+- 0 0 -360"/>
                        <a:gd name="f10" fmla="+- 0 0 -270"/>
                        <a:gd name="f11" fmla="+- 0 0 -180"/>
                        <a:gd name="f12" fmla="+- 0 0 -90"/>
                        <a:gd name="f13" fmla="abs f4"/>
                        <a:gd name="f14" fmla="abs f5"/>
                        <a:gd name="f15" fmla="abs f6"/>
                        <a:gd name="f16" fmla="val f7"/>
                        <a:gd name="f17" fmla="val f8"/>
                        <a:gd name="f18" fmla="*/ f9 f1 1"/>
                        <a:gd name="f19" fmla="*/ f10 f1 1"/>
                        <a:gd name="f20" fmla="*/ f11 f1 1"/>
                        <a:gd name="f21" fmla="*/ f12 f1 1"/>
                        <a:gd name="f22" fmla="?: f13 f4 1"/>
                        <a:gd name="f23" fmla="?: f14 f5 1"/>
                        <a:gd name="f24" fmla="?: f15 f6 1"/>
                        <a:gd name="f25" fmla="*/ f18 1 f3"/>
                        <a:gd name="f26" fmla="*/ f19 1 f3"/>
                        <a:gd name="f27" fmla="*/ f20 1 f3"/>
                        <a:gd name="f28" fmla="*/ f21 1 f3"/>
                        <a:gd name="f29" fmla="*/ f22 1 21600"/>
                        <a:gd name="f30" fmla="*/ f23 1 21600"/>
                        <a:gd name="f31" fmla="*/ 21600 f22 1"/>
                        <a:gd name="f32" fmla="*/ 21600 f23 1"/>
                        <a:gd name="f33" fmla="+- f25 0 f2"/>
                        <a:gd name="f34" fmla="+- f26 0 f2"/>
                        <a:gd name="f35" fmla="+- f27 0 f2"/>
                        <a:gd name="f36" fmla="+- f28 0 f2"/>
                        <a:gd name="f37" fmla="min f30 f29"/>
                        <a:gd name="f38" fmla="*/ f31 1 f24"/>
                        <a:gd name="f39" fmla="*/ f32 1 f24"/>
                        <a:gd name="f40" fmla="val f38"/>
                        <a:gd name="f41" fmla="val f39"/>
                        <a:gd name="f42" fmla="*/ f16 f37 1"/>
                        <a:gd name="f43" fmla="+- f41 0 f16"/>
                        <a:gd name="f44" fmla="+- f40 0 f16"/>
                        <a:gd name="f45" fmla="*/ f41 f37 1"/>
                        <a:gd name="f46" fmla="*/ f40 f37 1"/>
                        <a:gd name="f47" fmla="*/ f43 1 2"/>
                        <a:gd name="f48" fmla="*/ f44 1 2"/>
                        <a:gd name="f49" fmla="*/ f44 f17 1"/>
                        <a:gd name="f50" fmla="+- f16 f47 0"/>
                        <a:gd name="f51" fmla="*/ f49 1 200000"/>
                        <a:gd name="f52" fmla="*/ f49 1 100000"/>
                        <a:gd name="f53" fmla="+- f51 f48 0"/>
                        <a:gd name="f54" fmla="*/ f51 f37 1"/>
                        <a:gd name="f55" fmla="*/ f50 f37 1"/>
                        <a:gd name="f56" fmla="*/ f52 f37 1"/>
                        <a:gd name="f57" fmla="*/ f53 f37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3">
                          <a:pos x="f56" y="f42"/>
                        </a:cxn>
                        <a:cxn ang="f34">
                          <a:pos x="f54" y="f55"/>
                        </a:cxn>
                        <a:cxn ang="f35">
                          <a:pos x="f42" y="f45"/>
                        </a:cxn>
                        <a:cxn ang="f35">
                          <a:pos x="f56" y="f45"/>
                        </a:cxn>
                        <a:cxn ang="f35">
                          <a:pos x="f46" y="f45"/>
                        </a:cxn>
                        <a:cxn ang="f36">
                          <a:pos x="f57" y="f55"/>
                        </a:cxn>
                      </a:cxnLst>
                      <a:rect l="f54" t="f55" r="f57" b="f45"/>
                      <a:pathLst>
                        <a:path>
                          <a:moveTo>
                            <a:pt x="f42" y="f45"/>
                          </a:moveTo>
                          <a:lnTo>
                            <a:pt x="f56" y="f42"/>
                          </a:lnTo>
                          <a:lnTo>
                            <a:pt x="f46" y="f4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8" cap="flat">
                      <a:solidFill>
                        <a:srgbClr val="000000"/>
                      </a:solidFill>
                      <a:prstDash val="solid"/>
                    </a:ln>
                    <a:effectLst>
                      <a:outerShdw dist="22997" dir="5400000" algn="tl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4572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en-US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6" name="Isosceles Triangle 57">
                      <a:extLst>
                        <a:ext uri="{FF2B5EF4-FFF2-40B4-BE49-F238E27FC236}">
                          <a16:creationId xmlns:a16="http://schemas.microsoft.com/office/drawing/2014/main" id="{CA7EBB93-B408-4139-A4B4-C9E577F767A7}"/>
                        </a:ext>
                      </a:extLst>
                    </p:cNvPr>
                    <p:cNvSpPr/>
                    <p:nvPr/>
                  </p:nvSpPr>
                  <p:spPr>
                    <a:xfrm rot="10799991">
                      <a:off x="5922486" y="2084365"/>
                      <a:ext cx="145142" cy="100099"/>
                    </a:xfrm>
                    <a:custGeom>
                      <a:avLst>
                        <a:gd name="f8" fmla="val 500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val 50000"/>
                        <a:gd name="f9" fmla="+- 0 0 -360"/>
                        <a:gd name="f10" fmla="+- 0 0 -270"/>
                        <a:gd name="f11" fmla="+- 0 0 -180"/>
                        <a:gd name="f12" fmla="+- 0 0 -90"/>
                        <a:gd name="f13" fmla="abs f4"/>
                        <a:gd name="f14" fmla="abs f5"/>
                        <a:gd name="f15" fmla="abs f6"/>
                        <a:gd name="f16" fmla="val f7"/>
                        <a:gd name="f17" fmla="val f8"/>
                        <a:gd name="f18" fmla="*/ f9 f1 1"/>
                        <a:gd name="f19" fmla="*/ f10 f1 1"/>
                        <a:gd name="f20" fmla="*/ f11 f1 1"/>
                        <a:gd name="f21" fmla="*/ f12 f1 1"/>
                        <a:gd name="f22" fmla="?: f13 f4 1"/>
                        <a:gd name="f23" fmla="?: f14 f5 1"/>
                        <a:gd name="f24" fmla="?: f15 f6 1"/>
                        <a:gd name="f25" fmla="*/ f18 1 f3"/>
                        <a:gd name="f26" fmla="*/ f19 1 f3"/>
                        <a:gd name="f27" fmla="*/ f20 1 f3"/>
                        <a:gd name="f28" fmla="*/ f21 1 f3"/>
                        <a:gd name="f29" fmla="*/ f22 1 21600"/>
                        <a:gd name="f30" fmla="*/ f23 1 21600"/>
                        <a:gd name="f31" fmla="*/ 21600 f22 1"/>
                        <a:gd name="f32" fmla="*/ 21600 f23 1"/>
                        <a:gd name="f33" fmla="+- f25 0 f2"/>
                        <a:gd name="f34" fmla="+- f26 0 f2"/>
                        <a:gd name="f35" fmla="+- f27 0 f2"/>
                        <a:gd name="f36" fmla="+- f28 0 f2"/>
                        <a:gd name="f37" fmla="min f30 f29"/>
                        <a:gd name="f38" fmla="*/ f31 1 f24"/>
                        <a:gd name="f39" fmla="*/ f32 1 f24"/>
                        <a:gd name="f40" fmla="val f38"/>
                        <a:gd name="f41" fmla="val f39"/>
                        <a:gd name="f42" fmla="*/ f16 f37 1"/>
                        <a:gd name="f43" fmla="+- f41 0 f16"/>
                        <a:gd name="f44" fmla="+- f40 0 f16"/>
                        <a:gd name="f45" fmla="*/ f41 f37 1"/>
                        <a:gd name="f46" fmla="*/ f40 f37 1"/>
                        <a:gd name="f47" fmla="*/ f43 1 2"/>
                        <a:gd name="f48" fmla="*/ f44 1 2"/>
                        <a:gd name="f49" fmla="*/ f44 f17 1"/>
                        <a:gd name="f50" fmla="+- f16 f47 0"/>
                        <a:gd name="f51" fmla="*/ f49 1 200000"/>
                        <a:gd name="f52" fmla="*/ f49 1 100000"/>
                        <a:gd name="f53" fmla="+- f51 f48 0"/>
                        <a:gd name="f54" fmla="*/ f51 f37 1"/>
                        <a:gd name="f55" fmla="*/ f50 f37 1"/>
                        <a:gd name="f56" fmla="*/ f52 f37 1"/>
                        <a:gd name="f57" fmla="*/ f53 f37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3">
                          <a:pos x="f56" y="f42"/>
                        </a:cxn>
                        <a:cxn ang="f34">
                          <a:pos x="f54" y="f55"/>
                        </a:cxn>
                        <a:cxn ang="f35">
                          <a:pos x="f42" y="f45"/>
                        </a:cxn>
                        <a:cxn ang="f35">
                          <a:pos x="f56" y="f45"/>
                        </a:cxn>
                        <a:cxn ang="f35">
                          <a:pos x="f46" y="f45"/>
                        </a:cxn>
                        <a:cxn ang="f36">
                          <a:pos x="f57" y="f55"/>
                        </a:cxn>
                      </a:cxnLst>
                      <a:rect l="f54" t="f55" r="f57" b="f45"/>
                      <a:pathLst>
                        <a:path>
                          <a:moveTo>
                            <a:pt x="f42" y="f45"/>
                          </a:moveTo>
                          <a:lnTo>
                            <a:pt x="f56" y="f42"/>
                          </a:lnTo>
                          <a:lnTo>
                            <a:pt x="f46" y="f4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8" cap="flat">
                      <a:solidFill>
                        <a:srgbClr val="000000"/>
                      </a:solidFill>
                      <a:prstDash val="solid"/>
                    </a:ln>
                    <a:effectLst>
                      <a:outerShdw dist="22997" dir="5400000" algn="tl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4572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en-US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7" name="Isosceles Triangle 58">
                      <a:extLst>
                        <a:ext uri="{FF2B5EF4-FFF2-40B4-BE49-F238E27FC236}">
                          <a16:creationId xmlns:a16="http://schemas.microsoft.com/office/drawing/2014/main" id="{3B5939D1-349B-446E-811E-C15A94E52230}"/>
                        </a:ext>
                      </a:extLst>
                    </p:cNvPr>
                    <p:cNvSpPr/>
                    <p:nvPr/>
                  </p:nvSpPr>
                  <p:spPr>
                    <a:xfrm rot="10799991">
                      <a:off x="6074889" y="2087584"/>
                      <a:ext cx="145142" cy="100099"/>
                    </a:xfrm>
                    <a:custGeom>
                      <a:avLst>
                        <a:gd name="f8" fmla="val 500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val 50000"/>
                        <a:gd name="f9" fmla="+- 0 0 -360"/>
                        <a:gd name="f10" fmla="+- 0 0 -270"/>
                        <a:gd name="f11" fmla="+- 0 0 -180"/>
                        <a:gd name="f12" fmla="+- 0 0 -90"/>
                        <a:gd name="f13" fmla="abs f4"/>
                        <a:gd name="f14" fmla="abs f5"/>
                        <a:gd name="f15" fmla="abs f6"/>
                        <a:gd name="f16" fmla="val f7"/>
                        <a:gd name="f17" fmla="val f8"/>
                        <a:gd name="f18" fmla="*/ f9 f1 1"/>
                        <a:gd name="f19" fmla="*/ f10 f1 1"/>
                        <a:gd name="f20" fmla="*/ f11 f1 1"/>
                        <a:gd name="f21" fmla="*/ f12 f1 1"/>
                        <a:gd name="f22" fmla="?: f13 f4 1"/>
                        <a:gd name="f23" fmla="?: f14 f5 1"/>
                        <a:gd name="f24" fmla="?: f15 f6 1"/>
                        <a:gd name="f25" fmla="*/ f18 1 f3"/>
                        <a:gd name="f26" fmla="*/ f19 1 f3"/>
                        <a:gd name="f27" fmla="*/ f20 1 f3"/>
                        <a:gd name="f28" fmla="*/ f21 1 f3"/>
                        <a:gd name="f29" fmla="*/ f22 1 21600"/>
                        <a:gd name="f30" fmla="*/ f23 1 21600"/>
                        <a:gd name="f31" fmla="*/ 21600 f22 1"/>
                        <a:gd name="f32" fmla="*/ 21600 f23 1"/>
                        <a:gd name="f33" fmla="+- f25 0 f2"/>
                        <a:gd name="f34" fmla="+- f26 0 f2"/>
                        <a:gd name="f35" fmla="+- f27 0 f2"/>
                        <a:gd name="f36" fmla="+- f28 0 f2"/>
                        <a:gd name="f37" fmla="min f30 f29"/>
                        <a:gd name="f38" fmla="*/ f31 1 f24"/>
                        <a:gd name="f39" fmla="*/ f32 1 f24"/>
                        <a:gd name="f40" fmla="val f38"/>
                        <a:gd name="f41" fmla="val f39"/>
                        <a:gd name="f42" fmla="*/ f16 f37 1"/>
                        <a:gd name="f43" fmla="+- f41 0 f16"/>
                        <a:gd name="f44" fmla="+- f40 0 f16"/>
                        <a:gd name="f45" fmla="*/ f41 f37 1"/>
                        <a:gd name="f46" fmla="*/ f40 f37 1"/>
                        <a:gd name="f47" fmla="*/ f43 1 2"/>
                        <a:gd name="f48" fmla="*/ f44 1 2"/>
                        <a:gd name="f49" fmla="*/ f44 f17 1"/>
                        <a:gd name="f50" fmla="+- f16 f47 0"/>
                        <a:gd name="f51" fmla="*/ f49 1 200000"/>
                        <a:gd name="f52" fmla="*/ f49 1 100000"/>
                        <a:gd name="f53" fmla="+- f51 f48 0"/>
                        <a:gd name="f54" fmla="*/ f51 f37 1"/>
                        <a:gd name="f55" fmla="*/ f50 f37 1"/>
                        <a:gd name="f56" fmla="*/ f52 f37 1"/>
                        <a:gd name="f57" fmla="*/ f53 f37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3">
                          <a:pos x="f56" y="f42"/>
                        </a:cxn>
                        <a:cxn ang="f34">
                          <a:pos x="f54" y="f55"/>
                        </a:cxn>
                        <a:cxn ang="f35">
                          <a:pos x="f42" y="f45"/>
                        </a:cxn>
                        <a:cxn ang="f35">
                          <a:pos x="f56" y="f45"/>
                        </a:cxn>
                        <a:cxn ang="f35">
                          <a:pos x="f46" y="f45"/>
                        </a:cxn>
                        <a:cxn ang="f36">
                          <a:pos x="f57" y="f55"/>
                        </a:cxn>
                      </a:cxnLst>
                      <a:rect l="f54" t="f55" r="f57" b="f45"/>
                      <a:pathLst>
                        <a:path>
                          <a:moveTo>
                            <a:pt x="f42" y="f45"/>
                          </a:moveTo>
                          <a:lnTo>
                            <a:pt x="f56" y="f42"/>
                          </a:lnTo>
                          <a:lnTo>
                            <a:pt x="f46" y="f4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8" cap="flat">
                      <a:solidFill>
                        <a:srgbClr val="000000"/>
                      </a:solidFill>
                      <a:prstDash val="solid"/>
                    </a:ln>
                    <a:effectLst>
                      <a:outerShdw dist="22997" dir="5400000" algn="tl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4572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en-US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8" name="Isosceles Triangle 60">
                      <a:extLst>
                        <a:ext uri="{FF2B5EF4-FFF2-40B4-BE49-F238E27FC236}">
                          <a16:creationId xmlns:a16="http://schemas.microsoft.com/office/drawing/2014/main" id="{7F6A9165-F394-47B5-B7D0-2B543A0D3A87}"/>
                        </a:ext>
                      </a:extLst>
                    </p:cNvPr>
                    <p:cNvSpPr/>
                    <p:nvPr/>
                  </p:nvSpPr>
                  <p:spPr>
                    <a:xfrm rot="10799991">
                      <a:off x="6227283" y="2085755"/>
                      <a:ext cx="145142" cy="100099"/>
                    </a:xfrm>
                    <a:custGeom>
                      <a:avLst>
                        <a:gd name="f8" fmla="val 500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val 50000"/>
                        <a:gd name="f9" fmla="+- 0 0 -360"/>
                        <a:gd name="f10" fmla="+- 0 0 -270"/>
                        <a:gd name="f11" fmla="+- 0 0 -180"/>
                        <a:gd name="f12" fmla="+- 0 0 -90"/>
                        <a:gd name="f13" fmla="abs f4"/>
                        <a:gd name="f14" fmla="abs f5"/>
                        <a:gd name="f15" fmla="abs f6"/>
                        <a:gd name="f16" fmla="val f7"/>
                        <a:gd name="f17" fmla="val f8"/>
                        <a:gd name="f18" fmla="*/ f9 f1 1"/>
                        <a:gd name="f19" fmla="*/ f10 f1 1"/>
                        <a:gd name="f20" fmla="*/ f11 f1 1"/>
                        <a:gd name="f21" fmla="*/ f12 f1 1"/>
                        <a:gd name="f22" fmla="?: f13 f4 1"/>
                        <a:gd name="f23" fmla="?: f14 f5 1"/>
                        <a:gd name="f24" fmla="?: f15 f6 1"/>
                        <a:gd name="f25" fmla="*/ f18 1 f3"/>
                        <a:gd name="f26" fmla="*/ f19 1 f3"/>
                        <a:gd name="f27" fmla="*/ f20 1 f3"/>
                        <a:gd name="f28" fmla="*/ f21 1 f3"/>
                        <a:gd name="f29" fmla="*/ f22 1 21600"/>
                        <a:gd name="f30" fmla="*/ f23 1 21600"/>
                        <a:gd name="f31" fmla="*/ 21600 f22 1"/>
                        <a:gd name="f32" fmla="*/ 21600 f23 1"/>
                        <a:gd name="f33" fmla="+- f25 0 f2"/>
                        <a:gd name="f34" fmla="+- f26 0 f2"/>
                        <a:gd name="f35" fmla="+- f27 0 f2"/>
                        <a:gd name="f36" fmla="+- f28 0 f2"/>
                        <a:gd name="f37" fmla="min f30 f29"/>
                        <a:gd name="f38" fmla="*/ f31 1 f24"/>
                        <a:gd name="f39" fmla="*/ f32 1 f24"/>
                        <a:gd name="f40" fmla="val f38"/>
                        <a:gd name="f41" fmla="val f39"/>
                        <a:gd name="f42" fmla="*/ f16 f37 1"/>
                        <a:gd name="f43" fmla="+- f41 0 f16"/>
                        <a:gd name="f44" fmla="+- f40 0 f16"/>
                        <a:gd name="f45" fmla="*/ f41 f37 1"/>
                        <a:gd name="f46" fmla="*/ f40 f37 1"/>
                        <a:gd name="f47" fmla="*/ f43 1 2"/>
                        <a:gd name="f48" fmla="*/ f44 1 2"/>
                        <a:gd name="f49" fmla="*/ f44 f17 1"/>
                        <a:gd name="f50" fmla="+- f16 f47 0"/>
                        <a:gd name="f51" fmla="*/ f49 1 200000"/>
                        <a:gd name="f52" fmla="*/ f49 1 100000"/>
                        <a:gd name="f53" fmla="+- f51 f48 0"/>
                        <a:gd name="f54" fmla="*/ f51 f37 1"/>
                        <a:gd name="f55" fmla="*/ f50 f37 1"/>
                        <a:gd name="f56" fmla="*/ f52 f37 1"/>
                        <a:gd name="f57" fmla="*/ f53 f37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3">
                          <a:pos x="f56" y="f42"/>
                        </a:cxn>
                        <a:cxn ang="f34">
                          <a:pos x="f54" y="f55"/>
                        </a:cxn>
                        <a:cxn ang="f35">
                          <a:pos x="f42" y="f45"/>
                        </a:cxn>
                        <a:cxn ang="f35">
                          <a:pos x="f56" y="f45"/>
                        </a:cxn>
                        <a:cxn ang="f35">
                          <a:pos x="f46" y="f45"/>
                        </a:cxn>
                        <a:cxn ang="f36">
                          <a:pos x="f57" y="f55"/>
                        </a:cxn>
                      </a:cxnLst>
                      <a:rect l="f54" t="f55" r="f57" b="f45"/>
                      <a:pathLst>
                        <a:path>
                          <a:moveTo>
                            <a:pt x="f42" y="f45"/>
                          </a:moveTo>
                          <a:lnTo>
                            <a:pt x="f56" y="f42"/>
                          </a:lnTo>
                          <a:lnTo>
                            <a:pt x="f46" y="f4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8" cap="flat">
                      <a:solidFill>
                        <a:srgbClr val="000000"/>
                      </a:solidFill>
                      <a:prstDash val="solid"/>
                    </a:ln>
                    <a:effectLst>
                      <a:outerShdw dist="22997" dir="5400000" algn="tl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4572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en-US"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9" name="Rectangle 9">
                      <a:extLst>
                        <a:ext uri="{FF2B5EF4-FFF2-40B4-BE49-F238E27FC236}">
                          <a16:creationId xmlns:a16="http://schemas.microsoft.com/office/drawing/2014/main" id="{887AF8C7-CFEB-4F80-98CC-1A9B4EC9DD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6172" y="2537286"/>
                      <a:ext cx="902110" cy="462311"/>
                    </a:xfrm>
                    <a:prstGeom prst="rect">
                      <a:avLst/>
                    </a:prstGeom>
                    <a:noFill/>
                    <a:ln cap="flat">
                      <a:noFill/>
                      <a:prstDash val="solid"/>
                    </a:ln>
                    <a:effectLst>
                      <a:outerShdw dist="22997" dir="5400000" algn="tl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vert="horz" wrap="none" lIns="92070" tIns="46040" rIns="92070" bIns="46040" anchor="t" anchorCtr="1" compatLnSpc="1">
                      <a:spAutoFit/>
                    </a:bodyPr>
                    <a:lstStyle/>
                    <a:p>
                      <a:pPr marL="0" marR="0" lvl="0" indent="0" algn="ctr" defTabSz="4572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1200" b="1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Calibri"/>
                          <a:ea typeface="ＭＳ Ｐゴシック"/>
                          <a:cs typeface="ＭＳ Ｐゴシック"/>
                        </a:rPr>
                        <a:t>Thermic</a:t>
                      </a:r>
                    </a:p>
                    <a:p>
                      <a:pPr marL="0" marR="0" lvl="0" indent="0" algn="ctr" defTabSz="4572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1200" b="1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Calibri"/>
                          <a:ea typeface="ＭＳ Ｐゴシック"/>
                          <a:cs typeface="ＭＳ Ｐゴシック"/>
                        </a:rPr>
                        <a:t>Effect Food</a:t>
                      </a:r>
                    </a:p>
                  </p:txBody>
                </p:sp>
              </p:grpSp>
              <p:sp>
                <p:nvSpPr>
                  <p:cNvPr id="50" name="Rectangle 10">
                    <a:extLst>
                      <a:ext uri="{FF2B5EF4-FFF2-40B4-BE49-F238E27FC236}">
                        <a16:creationId xmlns:a16="http://schemas.microsoft.com/office/drawing/2014/main" id="{9D48FE85-F234-4080-B36C-0C21F884F190}"/>
                      </a:ext>
                    </a:extLst>
                  </p:cNvPr>
                  <p:cNvSpPr/>
                  <p:nvPr/>
                </p:nvSpPr>
                <p:spPr>
                  <a:xfrm>
                    <a:off x="5690823" y="3333938"/>
                    <a:ext cx="886419" cy="693142"/>
                  </a:xfrm>
                  <a:prstGeom prst="rect">
                    <a:avLst/>
                  </a:prstGeom>
                  <a:noFill/>
                  <a:ln cap="flat">
                    <a:noFill/>
                    <a:prstDash val="solid"/>
                  </a:ln>
                  <a:effectLst>
                    <a:outerShdw dist="22997" dir="5400000" algn="tl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vert="horz" wrap="none" lIns="92070" tIns="46040" rIns="92070" bIns="46040" anchor="t" anchorCtr="1" compatLnSpc="1">
                    <a:spAutoFit/>
                  </a:bodyPr>
                  <a:lstStyle/>
                  <a:p>
                    <a:pPr marL="0" marR="0" lvl="0" indent="0" algn="ctr" defTabSz="4572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  <a:ea typeface="ＭＳ Ｐゴシック"/>
                        <a:cs typeface="ＭＳ Ｐゴシック"/>
                      </a:rPr>
                      <a:t>Resting</a:t>
                    </a:r>
                  </a:p>
                  <a:p>
                    <a:pPr marL="0" marR="0" lvl="0" indent="0" algn="ctr" defTabSz="4572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  <a:ea typeface="ＭＳ Ｐゴシック"/>
                        <a:cs typeface="ＭＳ Ｐゴシック"/>
                      </a:rPr>
                      <a:t>Metabolic</a:t>
                    </a:r>
                  </a:p>
                  <a:p>
                    <a:pPr marL="0" marR="0" lvl="0" indent="0" algn="ctr" defTabSz="4572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  <a:ea typeface="ＭＳ Ｐゴシック"/>
                        <a:cs typeface="ＭＳ Ｐゴシック"/>
                      </a:rPr>
                      <a:t>Rate</a:t>
                    </a:r>
                  </a:p>
                </p:txBody>
              </p:sp>
            </p:grpSp>
            <p:sp>
              <p:nvSpPr>
                <p:cNvPr id="51" name="Isosceles Triangle 61">
                  <a:extLst>
                    <a:ext uri="{FF2B5EF4-FFF2-40B4-BE49-F238E27FC236}">
                      <a16:creationId xmlns:a16="http://schemas.microsoft.com/office/drawing/2014/main" id="{CF6D0773-4A79-4873-8AB3-86C7F3D4D3B6}"/>
                    </a:ext>
                  </a:extLst>
                </p:cNvPr>
                <p:cNvSpPr/>
                <p:nvPr/>
              </p:nvSpPr>
              <p:spPr>
                <a:xfrm rot="10799991">
                  <a:off x="6362770" y="2087584"/>
                  <a:ext cx="145142" cy="100099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8" cap="flat">
                  <a:solidFill>
                    <a:srgbClr val="000000"/>
                  </a:solidFill>
                  <a:prstDash val="solid"/>
                </a:ln>
                <a:effectLst>
                  <a:outerShdw dist="22997" dir="5400000" algn="tl">
                    <a:srgbClr val="000000">
                      <a:alpha val="35000"/>
                    </a:srgbClr>
                  </a:outerShdw>
                </a:effectLst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4572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sp>
            <p:nvSpPr>
              <p:cNvPr id="52" name="Rectangle 8">
                <a:extLst>
                  <a:ext uri="{FF2B5EF4-FFF2-40B4-BE49-F238E27FC236}">
                    <a16:creationId xmlns:a16="http://schemas.microsoft.com/office/drawing/2014/main" id="{4F244E2F-E62D-4A60-87D7-0E5A5615E843}"/>
                  </a:ext>
                </a:extLst>
              </p:cNvPr>
              <p:cNvSpPr/>
              <p:nvPr/>
            </p:nvSpPr>
            <p:spPr>
              <a:xfrm>
                <a:off x="5796189" y="2117832"/>
                <a:ext cx="737381" cy="493081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none" lIns="92070" tIns="46040" rIns="92070" bIns="4604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3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ＭＳ Ｐゴシック"/>
                    <a:cs typeface="ＭＳ Ｐゴシック"/>
                  </a:rPr>
                  <a:t>Activity</a:t>
                </a:r>
              </a:p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3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ＭＳ Ｐゴシック"/>
                    <a:cs typeface="ＭＳ Ｐゴシック"/>
                  </a:rPr>
                  <a:t>NEAT</a:t>
                </a:r>
              </a:p>
            </p:txBody>
          </p:sp>
        </p:grpSp>
      </p:grpSp>
      <p:sp>
        <p:nvSpPr>
          <p:cNvPr id="53" name="TextBox 1">
            <a:extLst>
              <a:ext uri="{FF2B5EF4-FFF2-40B4-BE49-F238E27FC236}">
                <a16:creationId xmlns:a16="http://schemas.microsoft.com/office/drawing/2014/main" id="{28285A3D-F62F-4EE0-93FF-F3C310984A43}"/>
              </a:ext>
            </a:extLst>
          </p:cNvPr>
          <p:cNvSpPr txBox="1"/>
          <p:nvPr/>
        </p:nvSpPr>
        <p:spPr>
          <a:xfrm>
            <a:off x="249146" y="6246430"/>
            <a:ext cx="8854135" cy="52321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Energy Balance is More Complicated than Thermodynamics</a:t>
            </a:r>
          </a:p>
        </p:txBody>
      </p:sp>
      <p:pic>
        <p:nvPicPr>
          <p:cNvPr id="54" name="Picture 75" descr="standard.png">
            <a:extLst>
              <a:ext uri="{FF2B5EF4-FFF2-40B4-BE49-F238E27FC236}">
                <a16:creationId xmlns:a16="http://schemas.microsoft.com/office/drawing/2014/main" id="{260942FC-8BE0-48B2-B669-0A7A891F7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20" y="1799246"/>
            <a:ext cx="1163482" cy="116348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55" name="Picture 76" descr="bigstock-Danger-skull-icon-84060749-400x400.jpg">
            <a:extLst>
              <a:ext uri="{FF2B5EF4-FFF2-40B4-BE49-F238E27FC236}">
                <a16:creationId xmlns:a16="http://schemas.microsoft.com/office/drawing/2014/main" id="{531FB978-4318-4868-AB5B-BD32B5681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7318" y="3768763"/>
            <a:ext cx="1325203" cy="132520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56" name="Picture 77">
            <a:extLst>
              <a:ext uri="{FF2B5EF4-FFF2-40B4-BE49-F238E27FC236}">
                <a16:creationId xmlns:a16="http://schemas.microsoft.com/office/drawing/2014/main" id="{25916A9B-BE26-4070-83A6-6E89F97F7F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88820" y="2964183"/>
            <a:ext cx="1332600" cy="16408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7A5E621A-4EE3-453B-BD16-A1ACB69D0957}"/>
              </a:ext>
            </a:extLst>
          </p:cNvPr>
          <p:cNvGrpSpPr/>
          <p:nvPr/>
        </p:nvGrpSpPr>
        <p:grpSpPr>
          <a:xfrm>
            <a:off x="460446" y="1047966"/>
            <a:ext cx="3697485" cy="4785110"/>
            <a:chOff x="460446" y="1047966"/>
            <a:chExt cx="3697485" cy="478511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189678F6-2270-4D0B-A678-BD59076FC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46" y="1047966"/>
              <a:ext cx="3625568" cy="4785110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818215-9B86-40A5-A296-175673B2F681}"/>
                </a:ext>
              </a:extLst>
            </p:cNvPr>
            <p:cNvSpPr txBox="1"/>
            <p:nvPr/>
          </p:nvSpPr>
          <p:spPr>
            <a:xfrm>
              <a:off x="2492087" y="4608365"/>
              <a:ext cx="1665844" cy="27699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Cell 2019; 177:597–607</a:t>
              </a:r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20F4E7F2-B802-4E4B-9D14-92C98BBF0AAE}"/>
              </a:ext>
            </a:extLst>
          </p:cNvPr>
          <p:cNvGrpSpPr/>
          <p:nvPr/>
        </p:nvGrpSpPr>
        <p:grpSpPr>
          <a:xfrm>
            <a:off x="4807329" y="1047966"/>
            <a:ext cx="3819513" cy="5810033"/>
            <a:chOff x="4807329" y="1047966"/>
            <a:chExt cx="3819513" cy="58100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C105E1-89FB-4AF4-BB20-C8F28A85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7329" y="1047966"/>
              <a:ext cx="3727039" cy="581003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C0512C-4C64-4910-A4CA-2FF50A2A9744}"/>
                </a:ext>
              </a:extLst>
            </p:cNvPr>
            <p:cNvSpPr txBox="1"/>
            <p:nvPr/>
          </p:nvSpPr>
          <p:spPr>
            <a:xfrm>
              <a:off x="6960998" y="4613303"/>
              <a:ext cx="1665844" cy="27699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Cell 2019; 177:587–596</a:t>
              </a:r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486BCBDE-7AA0-410E-99BC-2601EF7412F9}"/>
              </a:ext>
            </a:extLst>
          </p:cNvPr>
          <p:cNvSpPr txBox="1"/>
          <p:nvPr/>
        </p:nvSpPr>
        <p:spPr>
          <a:xfrm>
            <a:off x="1539922" y="163000"/>
            <a:ext cx="6064163" cy="70788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Evolving Genetics of Obesity</a:t>
            </a:r>
          </a:p>
        </p:txBody>
      </p:sp>
      <p:pic>
        <p:nvPicPr>
          <p:cNvPr id="9" name="3D Model 1" descr="DNA">
            <a:extLst>
              <a:ext uri="{FF2B5EF4-FFF2-40B4-BE49-F238E27FC236}">
                <a16:creationId xmlns:a16="http://schemas.microsoft.com/office/drawing/2014/main" id="{D966DE30-A5A8-4CBD-80B4-DD07948C3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685" y="1047966"/>
            <a:ext cx="793562" cy="364883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3EF6-527E-4720-BFB4-A86E0771ED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5421029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/>
              <a:t>Nutritional Trends in Modern Society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9E9281A-90C1-4867-8BD0-E300DEC4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51" y="1383715"/>
            <a:ext cx="5362050" cy="381321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7C1AB59-21F7-4860-8E39-882DD27941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4148" y="1634407"/>
            <a:ext cx="3701152" cy="475861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62A87F3-0A8E-4732-9D06-67A9D5B0C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37043" y="1634407"/>
            <a:ext cx="2213049" cy="475861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A8D4D8E9-D6F7-4043-9C7F-B21647C1FD9F}"/>
              </a:ext>
            </a:extLst>
          </p:cNvPr>
          <p:cNvSpPr txBox="1"/>
          <p:nvPr/>
        </p:nvSpPr>
        <p:spPr>
          <a:xfrm>
            <a:off x="2241825" y="6286801"/>
            <a:ext cx="912626" cy="52321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1945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CECFF2C-58AA-49CE-B5E5-4601FB813B94}"/>
              </a:ext>
            </a:extLst>
          </p:cNvPr>
          <p:cNvSpPr txBox="1"/>
          <p:nvPr/>
        </p:nvSpPr>
        <p:spPr>
          <a:xfrm>
            <a:off x="694148" y="143121"/>
            <a:ext cx="7681956" cy="1323438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Changes in USDA Dietary Guidelines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Response to US Nutrition Status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1795A87-590E-4887-95CD-CF2EB2926FEE}"/>
              </a:ext>
            </a:extLst>
          </p:cNvPr>
          <p:cNvSpPr txBox="1"/>
          <p:nvPr/>
        </p:nvSpPr>
        <p:spPr>
          <a:xfrm>
            <a:off x="6712226" y="6277301"/>
            <a:ext cx="912626" cy="52321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76D5-FE53-4A4F-BF9F-C63401CD55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/>
              <a:t>Unprecedented access to food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6DB92F3-0A69-4BA4-AF20-32C30FBCC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63" y="1251987"/>
            <a:ext cx="6741926" cy="544035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F6E21ED-FBA6-43DD-95D5-256A29E38666}"/>
              </a:ext>
            </a:extLst>
          </p:cNvPr>
          <p:cNvSpPr/>
          <p:nvPr/>
        </p:nvSpPr>
        <p:spPr>
          <a:xfrm>
            <a:off x="3337678" y="1940576"/>
            <a:ext cx="6021314" cy="954103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Items traditionally thought of as “healthy” have more calories and sugar</a:t>
            </a: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EB84B2EB-3923-4E00-9E6C-8FA036ECF746}"/>
              </a:ext>
            </a:extLst>
          </p:cNvPr>
          <p:cNvGrpSpPr/>
          <p:nvPr/>
        </p:nvGrpSpPr>
        <p:grpSpPr>
          <a:xfrm>
            <a:off x="228600" y="1637900"/>
            <a:ext cx="2950951" cy="1559463"/>
            <a:chOff x="228600" y="1637900"/>
            <a:chExt cx="2950951" cy="1559463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D8C067BE-BB3F-4236-872B-F33B0CAC4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7138" t="37089" r="28670"/>
            <a:stretch>
              <a:fillRect/>
            </a:stretch>
          </p:blipFill>
          <p:spPr>
            <a:xfrm>
              <a:off x="228600" y="1640323"/>
              <a:ext cx="1128323" cy="1557040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5E1A6CD1-A3F6-4629-8A35-17878FBDB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406" t="20479" r="13268"/>
            <a:stretch>
              <a:fillRect/>
            </a:stretch>
          </p:blipFill>
          <p:spPr>
            <a:xfrm>
              <a:off x="1262256" y="1637900"/>
              <a:ext cx="1917295" cy="155946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6F221C1B-BE88-4EA7-9E82-32DCEB8C6F60}"/>
              </a:ext>
            </a:extLst>
          </p:cNvPr>
          <p:cNvSpPr txBox="1"/>
          <p:nvPr/>
        </p:nvSpPr>
        <p:spPr>
          <a:xfrm>
            <a:off x="1358332" y="46908"/>
            <a:ext cx="6583954" cy="83099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Changes in Dietary Habits</a:t>
            </a:r>
          </a:p>
        </p:txBody>
      </p:sp>
      <p:pic>
        <p:nvPicPr>
          <p:cNvPr id="7" name="Picture 12" descr="giphy.gif">
            <a:extLst>
              <a:ext uri="{FF2B5EF4-FFF2-40B4-BE49-F238E27FC236}">
                <a16:creationId xmlns:a16="http://schemas.microsoft.com/office/drawing/2014/main" id="{8AF3EF8B-0D11-4C95-BE7C-73AAC6E3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" y="3660635"/>
            <a:ext cx="2765483" cy="235066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1A8CCA5-5DB8-4FA3-81B1-FF583EF41808}"/>
              </a:ext>
            </a:extLst>
          </p:cNvPr>
          <p:cNvSpPr txBox="1"/>
          <p:nvPr/>
        </p:nvSpPr>
        <p:spPr>
          <a:xfrm>
            <a:off x="3337678" y="3957358"/>
            <a:ext cx="5660017" cy="138499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Starbucks Pumpkin Spice Latte Grande + whip  – 420 kcal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50 g sugar (12 tsp.)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F2F38D-B6E4-42FB-9A45-3746EA61B869}"/>
              </a:ext>
            </a:extLst>
          </p:cNvPr>
          <p:cNvSpPr/>
          <p:nvPr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8CB33-3C86-4B3D-B080-9EB5BF6BC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0" y="1140139"/>
            <a:ext cx="5336381" cy="2577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46E9EA-F1F1-4AF0-A860-7C50FB490B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0" y="5710635"/>
            <a:ext cx="1806888" cy="485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810AD-C9FB-409F-B427-90ABB5D413C3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15" y="5346777"/>
            <a:ext cx="724614" cy="84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exas Tech University System">
            <a:extLst>
              <a:ext uri="{FF2B5EF4-FFF2-40B4-BE49-F238E27FC236}">
                <a16:creationId xmlns:a16="http://schemas.microsoft.com/office/drawing/2014/main" id="{0C151577-ADC5-4FD9-B121-82A7BEEA3ED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16" y="5644056"/>
            <a:ext cx="3121412" cy="55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38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9461579-53AC-46DB-A11C-124D0526B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79" y="4115074"/>
            <a:ext cx="4209220" cy="274292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0095AE-49F6-4F8E-8E9B-EC97CE1ABE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52403"/>
            <a:ext cx="8229600" cy="1371600"/>
          </a:xfrm>
        </p:spPr>
        <p:txBody>
          <a:bodyPr/>
          <a:lstStyle/>
          <a:p>
            <a:pPr lvl="0"/>
            <a:r>
              <a:rPr lang="en-US" sz="4800" b="1"/>
              <a:t>Energy Balance Misperceptions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A8A9C-2CE6-4F9D-B300-1DE9B81752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889" y="1736692"/>
            <a:ext cx="5009403" cy="4930755"/>
          </a:xfrm>
        </p:spPr>
        <p:txBody>
          <a:bodyPr/>
          <a:lstStyle/>
          <a:p>
            <a:pPr marL="0" lvl="0" indent="0">
              <a:buNone/>
            </a:pPr>
            <a:r>
              <a:rPr lang="en-US" b="1"/>
              <a:t>Subjects with obesity may:</a:t>
            </a:r>
          </a:p>
          <a:p>
            <a:pPr marL="0" lvl="0" indent="0">
              <a:spcBef>
                <a:spcPts val="700"/>
              </a:spcBef>
              <a:buNone/>
            </a:pPr>
            <a:r>
              <a:rPr lang="en-US" sz="2800"/>
              <a:t>Underestimate intake 47% </a:t>
            </a:r>
          </a:p>
          <a:p>
            <a:pPr lvl="1">
              <a:spcBef>
                <a:spcPts val="600"/>
              </a:spcBef>
            </a:pPr>
            <a:r>
              <a:rPr lang="en-US" sz="2400"/>
              <a:t>Portion sizes</a:t>
            </a:r>
          </a:p>
          <a:p>
            <a:pPr lvl="1">
              <a:spcBef>
                <a:spcPts val="600"/>
              </a:spcBef>
            </a:pPr>
            <a:r>
              <a:rPr lang="en-US" sz="2400"/>
              <a:t>Calorie content</a:t>
            </a:r>
          </a:p>
          <a:p>
            <a:pPr marL="0" lvl="0" indent="0">
              <a:spcBef>
                <a:spcPts val="700"/>
              </a:spcBef>
              <a:buNone/>
            </a:pPr>
            <a:r>
              <a:rPr lang="en-US" sz="2800"/>
              <a:t>Over report physical activity 51%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12DC74E-A792-4E35-9882-245A461FA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813" y="4202509"/>
            <a:ext cx="4398593" cy="265549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A3C1ED3F-E1B3-4DFB-93FF-CB4BE101AFCC}"/>
              </a:ext>
            </a:extLst>
          </p:cNvPr>
          <p:cNvSpPr/>
          <p:nvPr/>
        </p:nvSpPr>
        <p:spPr>
          <a:xfrm>
            <a:off x="15773" y="6431578"/>
            <a:ext cx="1429106" cy="59169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31738" tIns="201552" rIns="31738" bIns="201552" anchor="ctr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NEJM 1992; 327:1893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BA2F882-878B-4EB4-AD42-153A400D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292" y="1869554"/>
            <a:ext cx="4015871" cy="195684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8356-F39C-4D19-AF5E-79194AE229E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/>
              <a:t>Metabolic Adaptation to Weight Loss</a:t>
            </a:r>
          </a:p>
        </p:txBody>
      </p:sp>
      <p:pic>
        <p:nvPicPr>
          <p:cNvPr id="3" name="Weightretain.mp4">
            <a:extLst>
              <a:ext uri="{FF2B5EF4-FFF2-40B4-BE49-F238E27FC236}">
                <a16:creationId xmlns:a16="http://schemas.microsoft.com/office/drawing/2014/main" id="{0F9A1BD5-A37A-4208-91B0-49D8ECCB9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798" y="1406365"/>
            <a:ext cx="8128001" cy="457200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D4DCBA2-AD5E-4C0B-8A02-5B7E542173D2}"/>
              </a:ext>
            </a:extLst>
          </p:cNvPr>
          <p:cNvSpPr txBox="1"/>
          <p:nvPr/>
        </p:nvSpPr>
        <p:spPr>
          <a:xfrm>
            <a:off x="6373313" y="6388199"/>
            <a:ext cx="2632868" cy="3693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HBO Weight of the 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>
            <a:extLst>
              <a:ext uri="{FF2B5EF4-FFF2-40B4-BE49-F238E27FC236}">
                <a16:creationId xmlns:a16="http://schemas.microsoft.com/office/drawing/2014/main" id="{1006487B-EAAA-4D4E-B789-024FADEADDE3}"/>
              </a:ext>
            </a:extLst>
          </p:cNvPr>
          <p:cNvGrpSpPr/>
          <p:nvPr/>
        </p:nvGrpSpPr>
        <p:grpSpPr>
          <a:xfrm>
            <a:off x="-624580" y="-116247"/>
            <a:ext cx="4148605" cy="4155818"/>
            <a:chOff x="-624580" y="-116247"/>
            <a:chExt cx="4148605" cy="4155818"/>
          </a:xfrm>
        </p:grpSpPr>
        <p:grpSp>
          <p:nvGrpSpPr>
            <p:cNvPr id="3" name="Group 30">
              <a:extLst>
                <a:ext uri="{FF2B5EF4-FFF2-40B4-BE49-F238E27FC236}">
                  <a16:creationId xmlns:a16="http://schemas.microsoft.com/office/drawing/2014/main" id="{7446C850-2382-4B88-B092-B7EFC92AA0CE}"/>
                </a:ext>
              </a:extLst>
            </p:cNvPr>
            <p:cNvGrpSpPr/>
            <p:nvPr/>
          </p:nvGrpSpPr>
          <p:grpSpPr>
            <a:xfrm>
              <a:off x="-624580" y="-116247"/>
              <a:ext cx="4148605" cy="4155818"/>
              <a:chOff x="-624580" y="-116247"/>
              <a:chExt cx="4148605" cy="4155818"/>
            </a:xfrm>
          </p:grpSpPr>
          <p:grpSp>
            <p:nvGrpSpPr>
              <p:cNvPr id="4" name="Group 28">
                <a:extLst>
                  <a:ext uri="{FF2B5EF4-FFF2-40B4-BE49-F238E27FC236}">
                    <a16:creationId xmlns:a16="http://schemas.microsoft.com/office/drawing/2014/main" id="{83A9108F-C279-440B-9302-CF83040A0596}"/>
                  </a:ext>
                </a:extLst>
              </p:cNvPr>
              <p:cNvGrpSpPr/>
              <p:nvPr/>
            </p:nvGrpSpPr>
            <p:grpSpPr>
              <a:xfrm>
                <a:off x="-624580" y="-116247"/>
                <a:ext cx="4148605" cy="4155818"/>
                <a:chOff x="-624580" y="-116247"/>
                <a:chExt cx="4148605" cy="4155818"/>
              </a:xfrm>
            </p:grpSpPr>
            <p:grpSp>
              <p:nvGrpSpPr>
                <p:cNvPr id="5" name="Group 21">
                  <a:extLst>
                    <a:ext uri="{FF2B5EF4-FFF2-40B4-BE49-F238E27FC236}">
                      <a16:creationId xmlns:a16="http://schemas.microsoft.com/office/drawing/2014/main" id="{9CBF331D-A2E3-48DA-A4D8-A353D3CC1EF6}"/>
                    </a:ext>
                  </a:extLst>
                </p:cNvPr>
                <p:cNvGrpSpPr/>
                <p:nvPr/>
              </p:nvGrpSpPr>
              <p:grpSpPr>
                <a:xfrm>
                  <a:off x="-624580" y="-116247"/>
                  <a:ext cx="4148605" cy="4155818"/>
                  <a:chOff x="-624580" y="-116247"/>
                  <a:chExt cx="4148605" cy="4155818"/>
                </a:xfrm>
              </p:grpSpPr>
              <p:grpSp>
                <p:nvGrpSpPr>
                  <p:cNvPr id="6" name="Group 19">
                    <a:extLst>
                      <a:ext uri="{FF2B5EF4-FFF2-40B4-BE49-F238E27FC236}">
                        <a16:creationId xmlns:a16="http://schemas.microsoft.com/office/drawing/2014/main" id="{1958594A-3D1E-48A3-8DD6-D3619F5C886D}"/>
                      </a:ext>
                    </a:extLst>
                  </p:cNvPr>
                  <p:cNvGrpSpPr/>
                  <p:nvPr/>
                </p:nvGrpSpPr>
                <p:grpSpPr>
                  <a:xfrm>
                    <a:off x="-624580" y="-116247"/>
                    <a:ext cx="4148605" cy="4155818"/>
                    <a:chOff x="-624580" y="-116247"/>
                    <a:chExt cx="4148605" cy="4155818"/>
                  </a:xfrm>
                </p:grpSpPr>
                <p:pic>
                  <p:nvPicPr>
                    <p:cNvPr id="7" name="Picture 17">
                      <a:extLst>
                        <a:ext uri="{FF2B5EF4-FFF2-40B4-BE49-F238E27FC236}">
                          <a16:creationId xmlns:a16="http://schemas.microsoft.com/office/drawing/2014/main" id="{82A1DF6D-663E-4DA7-BB94-DD15A43A50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-624580" y="139656"/>
                      <a:ext cx="4148605" cy="3899915"/>
                    </a:xfrm>
                    <a:prstGeom prst="rect">
                      <a:avLst/>
                    </a:prstGeom>
                    <a:noFill/>
                    <a:ln cap="flat">
                      <a:noFill/>
                    </a:ln>
                    <a:effectLst>
                      <a:outerShdw dist="22997" dir="5400000" algn="tl">
                        <a:srgbClr val="000000">
                          <a:alpha val="35000"/>
                        </a:srgbClr>
                      </a:outerShdw>
                    </a:effectLst>
                  </p:spPr>
                </p:pic>
                <p:sp>
                  <p:nvSpPr>
                    <p:cNvPr id="8" name="Rectangle 18">
                      <a:extLst>
                        <a:ext uri="{FF2B5EF4-FFF2-40B4-BE49-F238E27FC236}">
                          <a16:creationId xmlns:a16="http://schemas.microsoft.com/office/drawing/2014/main" id="{7EEB32C7-638A-424E-B657-03B20E4B7A20}"/>
                        </a:ext>
                      </a:extLst>
                    </p:cNvPr>
                    <p:cNvSpPr/>
                    <p:nvPr/>
                  </p:nvSpPr>
                  <p:spPr>
                    <a:xfrm rot="3248189">
                      <a:off x="1190340" y="-274589"/>
                      <a:ext cx="1306449" cy="162313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8" cap="flat">
                      <a:solidFill>
                        <a:srgbClr val="FFFFFF"/>
                      </a:solidFill>
                      <a:prstDash val="solid"/>
                    </a:ln>
                    <a:effectLst>
                      <a:outerShdw dist="22997" dir="5400000" algn="tl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4572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en-US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" name="Rectangle 20">
                    <a:extLst>
                      <a:ext uri="{FF2B5EF4-FFF2-40B4-BE49-F238E27FC236}">
                        <a16:creationId xmlns:a16="http://schemas.microsoft.com/office/drawing/2014/main" id="{A5EF4BF1-088E-42D6-9F6D-2F494D519274}"/>
                      </a:ext>
                    </a:extLst>
                  </p:cNvPr>
                  <p:cNvSpPr/>
                  <p:nvPr/>
                </p:nvSpPr>
                <p:spPr>
                  <a:xfrm rot="3432418">
                    <a:off x="767878" y="280598"/>
                    <a:ext cx="927960" cy="162313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8" cap="flat">
                    <a:solidFill>
                      <a:srgbClr val="FFFFFF"/>
                    </a:solidFill>
                    <a:prstDash val="solid"/>
                  </a:ln>
                  <a:effectLst>
                    <a:outerShdw dist="22997" dir="5400000" algn="tl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4572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endParaRPr>
                  </a:p>
                </p:txBody>
              </p:sp>
            </p:grpSp>
            <p:sp>
              <p:nvSpPr>
                <p:cNvPr id="10" name="TextBox 12">
                  <a:extLst>
                    <a:ext uri="{FF2B5EF4-FFF2-40B4-BE49-F238E27FC236}">
                      <a16:creationId xmlns:a16="http://schemas.microsoft.com/office/drawing/2014/main" id="{AA34AC1E-653C-4B09-8A70-D56401B21439}"/>
                    </a:ext>
                  </a:extLst>
                </p:cNvPr>
                <p:cNvSpPr txBox="1"/>
                <p:nvPr/>
              </p:nvSpPr>
              <p:spPr>
                <a:xfrm>
                  <a:off x="1865339" y="2765200"/>
                  <a:ext cx="571856" cy="419371"/>
                </a:xfrm>
                <a:prstGeom prst="rect">
                  <a:avLst/>
                </a:prstGeom>
                <a:gradFill>
                  <a:gsLst>
                    <a:gs pos="0">
                      <a:srgbClr val="A3C4FF"/>
                    </a:gs>
                    <a:gs pos="100000">
                      <a:srgbClr val="BFD5FF"/>
                    </a:gs>
                  </a:gsLst>
                  <a:lin ang="16200000"/>
                </a:gradFill>
                <a:ln w="9528" cap="flat">
                  <a:solidFill>
                    <a:srgbClr val="4A7EBB"/>
                  </a:solidFill>
                  <a:prstDash val="solid"/>
                </a:ln>
                <a:effectLst>
                  <a:outerShdw dist="19997" dir="5400000" algn="tl">
                    <a:srgbClr val="000000">
                      <a:alpha val="38000"/>
                    </a:srgbClr>
                  </a:outerShdw>
                </a:effectLst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4572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PYY</a:t>
                  </a:r>
                </a:p>
              </p:txBody>
            </p:sp>
            <p:sp>
              <p:nvSpPr>
                <p:cNvPr id="11" name="TextBox 13">
                  <a:extLst>
                    <a:ext uri="{FF2B5EF4-FFF2-40B4-BE49-F238E27FC236}">
                      <a16:creationId xmlns:a16="http://schemas.microsoft.com/office/drawing/2014/main" id="{91640BE9-6970-4970-84B2-55AAA6EBBF3F}"/>
                    </a:ext>
                  </a:extLst>
                </p:cNvPr>
                <p:cNvSpPr txBox="1"/>
                <p:nvPr/>
              </p:nvSpPr>
              <p:spPr>
                <a:xfrm>
                  <a:off x="691012" y="2211631"/>
                  <a:ext cx="790873" cy="419371"/>
                </a:xfrm>
                <a:prstGeom prst="rect">
                  <a:avLst/>
                </a:prstGeom>
                <a:gradFill>
                  <a:gsLst>
                    <a:gs pos="0">
                      <a:srgbClr val="A3C4FF"/>
                    </a:gs>
                    <a:gs pos="100000">
                      <a:srgbClr val="BFD5FF"/>
                    </a:gs>
                  </a:gsLst>
                  <a:lin ang="16200000"/>
                </a:gradFill>
                <a:ln w="9528" cap="flat">
                  <a:solidFill>
                    <a:srgbClr val="4A7EBB"/>
                  </a:solidFill>
                  <a:prstDash val="solid"/>
                </a:ln>
                <a:effectLst>
                  <a:outerShdw dist="19997" dir="5400000" algn="tl">
                    <a:srgbClr val="000000">
                      <a:alpha val="38000"/>
                    </a:srgbClr>
                  </a:outerShdw>
                </a:effectLst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4572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GLP-1</a:t>
                  </a:r>
                </a:p>
              </p:txBody>
            </p:sp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7AC6C233-04B5-487A-9012-5CCB8AB844D7}"/>
                    </a:ext>
                  </a:extLst>
                </p:cNvPr>
                <p:cNvSpPr txBox="1"/>
                <p:nvPr/>
              </p:nvSpPr>
              <p:spPr>
                <a:xfrm>
                  <a:off x="1890348" y="2211631"/>
                  <a:ext cx="546847" cy="419371"/>
                </a:xfrm>
                <a:prstGeom prst="rect">
                  <a:avLst/>
                </a:prstGeom>
                <a:gradFill>
                  <a:gsLst>
                    <a:gs pos="0">
                      <a:srgbClr val="A3C4FF"/>
                    </a:gs>
                    <a:gs pos="100000">
                      <a:srgbClr val="BFD5FF"/>
                    </a:gs>
                  </a:gsLst>
                  <a:lin ang="16200000"/>
                </a:gradFill>
                <a:ln w="9528" cap="flat">
                  <a:solidFill>
                    <a:srgbClr val="4A7EBB"/>
                  </a:solidFill>
                  <a:prstDash val="solid"/>
                </a:ln>
                <a:effectLst>
                  <a:outerShdw dist="19997" dir="5400000" algn="tl">
                    <a:srgbClr val="000000">
                      <a:alpha val="38000"/>
                    </a:srgbClr>
                  </a:outerShdw>
                </a:effectLst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4572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GIP</a:t>
                  </a:r>
                </a:p>
              </p:txBody>
            </p:sp>
            <p:sp>
              <p:nvSpPr>
                <p:cNvPr id="13" name="TextBox 16">
                  <a:extLst>
                    <a:ext uri="{FF2B5EF4-FFF2-40B4-BE49-F238E27FC236}">
                      <a16:creationId xmlns:a16="http://schemas.microsoft.com/office/drawing/2014/main" id="{6DB6CA23-E9CA-4CE4-9E09-AD8403DFD70A}"/>
                    </a:ext>
                  </a:extLst>
                </p:cNvPr>
                <p:cNvSpPr txBox="1"/>
                <p:nvPr/>
              </p:nvSpPr>
              <p:spPr>
                <a:xfrm>
                  <a:off x="326824" y="2765200"/>
                  <a:ext cx="1432608" cy="419371"/>
                </a:xfrm>
                <a:prstGeom prst="rect">
                  <a:avLst/>
                </a:prstGeom>
                <a:gradFill>
                  <a:gsLst>
                    <a:gs pos="0">
                      <a:srgbClr val="A3C4FF"/>
                    </a:gs>
                    <a:gs pos="100000">
                      <a:srgbClr val="BFD5FF"/>
                    </a:gs>
                  </a:gsLst>
                  <a:lin ang="16200000"/>
                </a:gradFill>
                <a:ln w="9528" cap="flat">
                  <a:solidFill>
                    <a:srgbClr val="4A7EBB"/>
                  </a:solidFill>
                  <a:prstDash val="solid"/>
                </a:ln>
                <a:effectLst>
                  <a:outerShdw dist="19997" dir="5400000" algn="tl">
                    <a:srgbClr val="000000">
                      <a:alpha val="38000"/>
                    </a:srgbClr>
                  </a:outerShdw>
                </a:effectLst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4572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Microbiome</a:t>
                  </a:r>
                </a:p>
              </p:txBody>
            </p:sp>
          </p:grp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82DE720F-B244-4516-AD8A-BB5E07FCC9AF}"/>
                  </a:ext>
                </a:extLst>
              </p:cNvPr>
              <p:cNvSpPr/>
              <p:nvPr/>
            </p:nvSpPr>
            <p:spPr>
              <a:xfrm rot="3248189">
                <a:off x="2120804" y="736750"/>
                <a:ext cx="412412" cy="543592"/>
              </a:xfrm>
              <a:prstGeom prst="rect">
                <a:avLst/>
              </a:prstGeom>
              <a:solidFill>
                <a:srgbClr val="FFFFFF"/>
              </a:solidFill>
              <a:ln w="9528" cap="flat">
                <a:solidFill>
                  <a:srgbClr val="FFFFFF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p:grpSp>
        <p:sp>
          <p:nvSpPr>
            <p:cNvPr id="15" name="Rectangle 31">
              <a:extLst>
                <a:ext uri="{FF2B5EF4-FFF2-40B4-BE49-F238E27FC236}">
                  <a16:creationId xmlns:a16="http://schemas.microsoft.com/office/drawing/2014/main" id="{22604F42-7928-47CF-AEE6-D6AF5AFED827}"/>
                </a:ext>
              </a:extLst>
            </p:cNvPr>
            <p:cNvSpPr/>
            <p:nvPr/>
          </p:nvSpPr>
          <p:spPr>
            <a:xfrm rot="4344590">
              <a:off x="1896228" y="560261"/>
              <a:ext cx="258656" cy="1321262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FFFFFF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85E69DB1-6B9F-4F4D-8070-3FE4535E145E}"/>
              </a:ext>
            </a:extLst>
          </p:cNvPr>
          <p:cNvGrpSpPr/>
          <p:nvPr/>
        </p:nvGrpSpPr>
        <p:grpSpPr>
          <a:xfrm>
            <a:off x="6708277" y="2589379"/>
            <a:ext cx="2118737" cy="1212366"/>
            <a:chOff x="6708277" y="2589379"/>
            <a:chExt cx="2118737" cy="1212366"/>
          </a:xfrm>
        </p:grpSpPr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3AF8EB56-ADDE-4621-B403-46B21D2CF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97393">
              <a:off x="6708277" y="2589379"/>
              <a:ext cx="2118737" cy="1212366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18" name="TextBox 25">
              <a:extLst>
                <a:ext uri="{FF2B5EF4-FFF2-40B4-BE49-F238E27FC236}">
                  <a16:creationId xmlns:a16="http://schemas.microsoft.com/office/drawing/2014/main" id="{1A6B25C7-7622-448B-AE2A-0012F11B1A17}"/>
                </a:ext>
              </a:extLst>
            </p:cNvPr>
            <p:cNvSpPr txBox="1"/>
            <p:nvPr/>
          </p:nvSpPr>
          <p:spPr>
            <a:xfrm>
              <a:off x="7071585" y="2797332"/>
              <a:ext cx="838349" cy="369335"/>
            </a:xfrm>
            <a:prstGeom prst="rect">
              <a:avLst/>
            </a:prstGeom>
            <a:gradFill>
              <a:gsLst>
                <a:gs pos="0">
                  <a:srgbClr val="C9B5E8"/>
                </a:gs>
                <a:gs pos="100000">
                  <a:srgbClr val="D9CBEE"/>
                </a:gs>
              </a:gsLst>
              <a:lin ang="16200000"/>
            </a:gradFill>
            <a:ln w="9528" cap="flat">
              <a:solidFill>
                <a:srgbClr val="7D60A0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Insulin</a:t>
              </a:r>
            </a:p>
          </p:txBody>
        </p: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4712C1B3-763C-463A-9A28-8B982CA187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Leptin, Ghrelin and Weight Regain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6D0279AC-491E-4EB9-A0DD-6875F877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967" y="1417640"/>
            <a:ext cx="2980130" cy="238410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AA1EE22-4DE2-4531-A60E-927D244F8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480" y="4351090"/>
            <a:ext cx="1861471" cy="174513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96DDA1F7-1184-49F6-8B58-EDF7C137F5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568"/>
          <a:stretch>
            <a:fillRect/>
          </a:stretch>
        </p:blipFill>
        <p:spPr>
          <a:xfrm>
            <a:off x="691012" y="4206450"/>
            <a:ext cx="1909943" cy="200520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23" name="Left Arrow 6">
            <a:extLst>
              <a:ext uri="{FF2B5EF4-FFF2-40B4-BE49-F238E27FC236}">
                <a16:creationId xmlns:a16="http://schemas.microsoft.com/office/drawing/2014/main" id="{2C53DA4A-0995-4BFF-A88D-9E4B09CF7745}"/>
              </a:ext>
            </a:extLst>
          </p:cNvPr>
          <p:cNvSpPr/>
          <p:nvPr/>
        </p:nvSpPr>
        <p:spPr>
          <a:xfrm rot="7982689">
            <a:off x="2216995" y="3753814"/>
            <a:ext cx="1579936" cy="496089"/>
          </a:xfrm>
          <a:custGeom>
            <a:avLst>
              <a:gd name="f0" fmla="val 339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C0504D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Left Arrow 7">
            <a:extLst>
              <a:ext uri="{FF2B5EF4-FFF2-40B4-BE49-F238E27FC236}">
                <a16:creationId xmlns:a16="http://schemas.microsoft.com/office/drawing/2014/main" id="{70EB87B2-BACA-490B-BB7E-969AD615DA8B}"/>
              </a:ext>
            </a:extLst>
          </p:cNvPr>
          <p:cNvSpPr/>
          <p:nvPr/>
        </p:nvSpPr>
        <p:spPr>
          <a:xfrm rot="2075161">
            <a:off x="5527015" y="3553705"/>
            <a:ext cx="1579936" cy="496089"/>
          </a:xfrm>
          <a:custGeom>
            <a:avLst>
              <a:gd name="f0" fmla="val 339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9BBB59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5" name="Left Arrow 8">
            <a:extLst>
              <a:ext uri="{FF2B5EF4-FFF2-40B4-BE49-F238E27FC236}">
                <a16:creationId xmlns:a16="http://schemas.microsoft.com/office/drawing/2014/main" id="{DC32C7FD-169B-48E1-B883-21C09C0CFF95}"/>
              </a:ext>
            </a:extLst>
          </p:cNvPr>
          <p:cNvSpPr/>
          <p:nvPr/>
        </p:nvSpPr>
        <p:spPr>
          <a:xfrm rot="16200004">
            <a:off x="3750169" y="4020503"/>
            <a:ext cx="1579936" cy="496089"/>
          </a:xfrm>
          <a:custGeom>
            <a:avLst>
              <a:gd name="f0" fmla="val 339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491E75D4-B60F-489B-B533-97028EEE5D66}"/>
              </a:ext>
            </a:extLst>
          </p:cNvPr>
          <p:cNvSpPr txBox="1"/>
          <p:nvPr/>
        </p:nvSpPr>
        <p:spPr>
          <a:xfrm>
            <a:off x="2855021" y="4259750"/>
            <a:ext cx="1171456" cy="6463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Decreased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Leptin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A98B7A41-5757-4B73-B37A-B9159457B1E4}"/>
              </a:ext>
            </a:extLst>
          </p:cNvPr>
          <p:cNvSpPr txBox="1"/>
          <p:nvPr/>
        </p:nvSpPr>
        <p:spPr>
          <a:xfrm>
            <a:off x="5614260" y="4259750"/>
            <a:ext cx="1094015" cy="6463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Increased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Ghrelin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9E417768-E0F6-4A7A-AF12-8308954F0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750" y="5165299"/>
            <a:ext cx="2173510" cy="144900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grpSp>
        <p:nvGrpSpPr>
          <p:cNvPr id="29" name="Group 24">
            <a:extLst>
              <a:ext uri="{FF2B5EF4-FFF2-40B4-BE49-F238E27FC236}">
                <a16:creationId xmlns:a16="http://schemas.microsoft.com/office/drawing/2014/main" id="{51836601-6CAA-45BC-828E-15BC9C7FCE66}"/>
              </a:ext>
            </a:extLst>
          </p:cNvPr>
          <p:cNvGrpSpPr/>
          <p:nvPr/>
        </p:nvGrpSpPr>
        <p:grpSpPr>
          <a:xfrm>
            <a:off x="6276222" y="1716182"/>
            <a:ext cx="1663860" cy="1169993"/>
            <a:chOff x="6276222" y="1716182"/>
            <a:chExt cx="1663860" cy="1169993"/>
          </a:xfrm>
        </p:grpSpPr>
        <p:pic>
          <p:nvPicPr>
            <p:cNvPr id="30" name="Picture 22">
              <a:extLst>
                <a:ext uri="{FF2B5EF4-FFF2-40B4-BE49-F238E27FC236}">
                  <a16:creationId xmlns:a16="http://schemas.microsoft.com/office/drawing/2014/main" id="{67FFB0FF-99FD-4091-A9D5-C42767B1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6222" y="1716182"/>
              <a:ext cx="1663860" cy="116999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871EF109-56EF-4F60-ADEF-E9A34533B14D}"/>
                </a:ext>
              </a:extLst>
            </p:cNvPr>
            <p:cNvSpPr txBox="1"/>
            <p:nvPr/>
          </p:nvSpPr>
          <p:spPr>
            <a:xfrm>
              <a:off x="6442725" y="1937256"/>
              <a:ext cx="1172818" cy="369335"/>
            </a:xfrm>
            <a:prstGeom prst="rect">
              <a:avLst/>
            </a:prstGeom>
            <a:gradFill>
              <a:gsLst>
                <a:gs pos="0">
                  <a:srgbClr val="C9B5E8"/>
                </a:gs>
                <a:gs pos="100000">
                  <a:srgbClr val="D9CBEE"/>
                </a:gs>
              </a:gsLst>
              <a:lin ang="16200000"/>
            </a:gradFill>
            <a:ln w="9528" cap="flat">
              <a:solidFill>
                <a:srgbClr val="7D60A0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Bile Acids                </a:t>
              </a:r>
            </a:p>
          </p:txBody>
        </p:sp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3C3E4584-F742-4C82-B7C7-56258A0AA82B}"/>
              </a:ext>
            </a:extLst>
          </p:cNvPr>
          <p:cNvSpPr txBox="1"/>
          <p:nvPr/>
        </p:nvSpPr>
        <p:spPr>
          <a:xfrm>
            <a:off x="309743" y="6184334"/>
            <a:ext cx="184663" cy="3693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5" grpId="1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7B1CF-37F0-4807-BDF3-12F22B3711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-59938"/>
            <a:ext cx="8229600" cy="1143000"/>
          </a:xfrm>
        </p:spPr>
        <p:txBody>
          <a:bodyPr/>
          <a:lstStyle/>
          <a:p>
            <a:pPr lvl="0"/>
            <a:r>
              <a:rPr lang="en-US"/>
              <a:t>Rebalance the Energy Equation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79FEF48-6EDB-4B1A-8AC0-7895CC1A4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340" y="2643256"/>
            <a:ext cx="1570454" cy="157045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C34B205-B86C-4B8C-8437-CCCD17E47F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77"/>
          <a:stretch>
            <a:fillRect/>
          </a:stretch>
        </p:blipFill>
        <p:spPr>
          <a:xfrm>
            <a:off x="7516550" y="2280751"/>
            <a:ext cx="1346975" cy="229545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86B7744-7CC5-4F7D-8958-47435EF660B6}"/>
              </a:ext>
            </a:extLst>
          </p:cNvPr>
          <p:cNvSpPr txBox="1"/>
          <p:nvPr/>
        </p:nvSpPr>
        <p:spPr>
          <a:xfrm>
            <a:off x="3886730" y="4849099"/>
            <a:ext cx="1228423" cy="5847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Intake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378F6B03-EBB2-44CF-90AB-BEA447410853}"/>
              </a:ext>
            </a:extLst>
          </p:cNvPr>
          <p:cNvSpPr txBox="1"/>
          <p:nvPr/>
        </p:nvSpPr>
        <p:spPr>
          <a:xfrm>
            <a:off x="6412422" y="4868905"/>
            <a:ext cx="2208257" cy="5847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Expenditure 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DB13E276-33E8-410D-B67E-FC7E41CCA49F}"/>
              </a:ext>
            </a:extLst>
          </p:cNvPr>
          <p:cNvGrpSpPr/>
          <p:nvPr/>
        </p:nvGrpSpPr>
        <p:grpSpPr>
          <a:xfrm>
            <a:off x="236317" y="1251027"/>
            <a:ext cx="2431590" cy="1129274"/>
            <a:chOff x="236317" y="1251027"/>
            <a:chExt cx="2431590" cy="1129274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99397F14-0035-4FE3-A3B7-63EEE13F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534" y="1571899"/>
              <a:ext cx="2101455" cy="808402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0CD00665-4BE1-4DB5-8093-8990D183B6F7}"/>
                </a:ext>
              </a:extLst>
            </p:cNvPr>
            <p:cNvSpPr txBox="1"/>
            <p:nvPr/>
          </p:nvSpPr>
          <p:spPr>
            <a:xfrm>
              <a:off x="236317" y="1251027"/>
              <a:ext cx="2431590" cy="307777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Equations: e.g. Harris-Benedict </a:t>
              </a:r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BEAD33BD-B4DC-4E2A-8686-8AE16FCAB791}"/>
              </a:ext>
            </a:extLst>
          </p:cNvPr>
          <p:cNvGrpSpPr/>
          <p:nvPr/>
        </p:nvGrpSpPr>
        <p:grpSpPr>
          <a:xfrm>
            <a:off x="0" y="2409315"/>
            <a:ext cx="1581482" cy="2428500"/>
            <a:chOff x="0" y="2409315"/>
            <a:chExt cx="1581482" cy="2428500"/>
          </a:xfrm>
        </p:grpSpPr>
        <p:pic>
          <p:nvPicPr>
            <p:cNvPr id="11" name="Picture 12" descr="scale.png">
              <a:extLst>
                <a:ext uri="{FF2B5EF4-FFF2-40B4-BE49-F238E27FC236}">
                  <a16:creationId xmlns:a16="http://schemas.microsoft.com/office/drawing/2014/main" id="{75FE3D95-D606-460B-B7E3-E3790D4BF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409315"/>
              <a:ext cx="1581482" cy="213822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16011D7B-5B5D-4800-A667-E4A4CA29B1DF}"/>
                </a:ext>
              </a:extLst>
            </p:cNvPr>
            <p:cNvSpPr txBox="1"/>
            <p:nvPr/>
          </p:nvSpPr>
          <p:spPr>
            <a:xfrm>
              <a:off x="232915" y="4314596"/>
              <a:ext cx="1081031" cy="52321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Bioelectrical </a:t>
              </a:r>
            </a:p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Impedance</a:t>
              </a:r>
            </a:p>
          </p:txBody>
        </p:sp>
      </p:grpSp>
      <p:grpSp>
        <p:nvGrpSpPr>
          <p:cNvPr id="13" name="Group 17">
            <a:extLst>
              <a:ext uri="{FF2B5EF4-FFF2-40B4-BE49-F238E27FC236}">
                <a16:creationId xmlns:a16="http://schemas.microsoft.com/office/drawing/2014/main" id="{892783D2-67E2-4C9F-A36D-41A3DC65F47B}"/>
              </a:ext>
            </a:extLst>
          </p:cNvPr>
          <p:cNvGrpSpPr/>
          <p:nvPr/>
        </p:nvGrpSpPr>
        <p:grpSpPr>
          <a:xfrm>
            <a:off x="1549633" y="2766206"/>
            <a:ext cx="1413141" cy="1509052"/>
            <a:chOff x="1549633" y="2766206"/>
            <a:chExt cx="1413141" cy="1509052"/>
          </a:xfrm>
        </p:grpSpPr>
        <p:pic>
          <p:nvPicPr>
            <p:cNvPr id="14" name="Picture 15" descr="watch_bodygem_overview.gif">
              <a:extLst>
                <a:ext uri="{FF2B5EF4-FFF2-40B4-BE49-F238E27FC236}">
                  <a16:creationId xmlns:a16="http://schemas.microsoft.com/office/drawing/2014/main" id="{0F78B401-AFA3-4E5B-9C45-BC932EAF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9633" y="2766206"/>
              <a:ext cx="1413141" cy="1073981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FA2212CC-2004-4A13-B9E0-D25AB6521B56}"/>
                </a:ext>
              </a:extLst>
            </p:cNvPr>
            <p:cNvSpPr txBox="1"/>
            <p:nvPr/>
          </p:nvSpPr>
          <p:spPr>
            <a:xfrm>
              <a:off x="1595115" y="3752039"/>
              <a:ext cx="1043879" cy="52321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Indirect 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Calorimetry</a:t>
              </a:r>
            </a:p>
          </p:txBody>
        </p: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7D6E1FE9-08D7-4497-8BB3-F3B1C7307DAF}"/>
              </a:ext>
            </a:extLst>
          </p:cNvPr>
          <p:cNvSpPr txBox="1"/>
          <p:nvPr/>
        </p:nvSpPr>
        <p:spPr>
          <a:xfrm>
            <a:off x="232915" y="4868905"/>
            <a:ext cx="2356536" cy="5847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Estimate REE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6DD9FB65-372A-4701-84E0-62DEBF2AEA70}"/>
              </a:ext>
            </a:extLst>
          </p:cNvPr>
          <p:cNvSpPr txBox="1"/>
          <p:nvPr/>
        </p:nvSpPr>
        <p:spPr>
          <a:xfrm>
            <a:off x="3285804" y="5406033"/>
            <a:ext cx="2572380" cy="1366525"/>
          </a:xfrm>
          <a:prstGeom prst="rect">
            <a:avLst/>
          </a:pr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 cap="flat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Daily Intake Goals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Women: 	 	1200 kcal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Men: 		1500 kcal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If BMI &gt;40: 	+300 kcal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42A1339-5B16-4B74-A2E6-DFB8808F6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325751"/>
            <a:ext cx="1173038" cy="16855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grpSp>
        <p:nvGrpSpPr>
          <p:cNvPr id="19" name="Group 21">
            <a:extLst>
              <a:ext uri="{FF2B5EF4-FFF2-40B4-BE49-F238E27FC236}">
                <a16:creationId xmlns:a16="http://schemas.microsoft.com/office/drawing/2014/main" id="{43B6DEC7-6AED-4A70-82C7-9068491C1C61}"/>
              </a:ext>
            </a:extLst>
          </p:cNvPr>
          <p:cNvGrpSpPr/>
          <p:nvPr/>
        </p:nvGrpSpPr>
        <p:grpSpPr>
          <a:xfrm>
            <a:off x="3223625" y="1156459"/>
            <a:ext cx="1230718" cy="1648974"/>
            <a:chOff x="3223625" y="1156459"/>
            <a:chExt cx="1230718" cy="1648974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8D90D378-47B4-4887-9D79-F46AA982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23625" y="1156459"/>
              <a:ext cx="1230718" cy="1476856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3427AB76-898A-4E5E-A075-874DF55F9453}"/>
                </a:ext>
              </a:extLst>
            </p:cNvPr>
            <p:cNvSpPr txBox="1"/>
            <p:nvPr/>
          </p:nvSpPr>
          <p:spPr>
            <a:xfrm>
              <a:off x="3407228" y="2543824"/>
              <a:ext cx="981361" cy="26160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Tracking Apps</a:t>
              </a:r>
            </a:p>
          </p:txBody>
        </p:sp>
      </p:grpSp>
      <p:pic>
        <p:nvPicPr>
          <p:cNvPr id="22" name="Picture 22">
            <a:extLst>
              <a:ext uri="{FF2B5EF4-FFF2-40B4-BE49-F238E27FC236}">
                <a16:creationId xmlns:a16="http://schemas.microsoft.com/office/drawing/2014/main" id="{51D7FE7E-6DA3-40DA-97E5-8E58C465C9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9409" y="3078007"/>
            <a:ext cx="1031699" cy="1618798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0F258F83-8720-45FC-8739-852E446E9C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428" y="3286335"/>
            <a:ext cx="1467383" cy="142274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CD81-1FCB-400D-8E8A-2C64848159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Activity Inequality Predicts Obesity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4D16E40-53DB-4A13-BD2B-DBF910C91091}"/>
              </a:ext>
            </a:extLst>
          </p:cNvPr>
          <p:cNvSpPr/>
          <p:nvPr/>
        </p:nvSpPr>
        <p:spPr>
          <a:xfrm>
            <a:off x="7007147" y="6491252"/>
            <a:ext cx="2050560" cy="27699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222222"/>
                </a:solidFill>
                <a:uFillTx/>
                <a:latin typeface="Arial" pitchFamily="34"/>
                <a:cs typeface="Arial" pitchFamily="34"/>
              </a:rPr>
              <a:t>Nature 2017; 547: 336–339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AB78B3F-9426-4B94-AFDC-4F7F21A45AF6}"/>
              </a:ext>
            </a:extLst>
          </p:cNvPr>
          <p:cNvGrpSpPr/>
          <p:nvPr/>
        </p:nvGrpSpPr>
        <p:grpSpPr>
          <a:xfrm>
            <a:off x="0" y="3901790"/>
            <a:ext cx="3789867" cy="2956209"/>
            <a:chOff x="0" y="3901790"/>
            <a:chExt cx="3789867" cy="29562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9E628B-CA63-4CFE-B025-CF4A961E6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01790"/>
              <a:ext cx="3789867" cy="295620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8F3A99-12C8-46D6-95E8-F73837D7AF65}"/>
                </a:ext>
              </a:extLst>
            </p:cNvPr>
            <p:cNvSpPr/>
            <p:nvPr/>
          </p:nvSpPr>
          <p:spPr>
            <a:xfrm>
              <a:off x="27706" y="3901790"/>
              <a:ext cx="184727" cy="147785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FFFFFF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9F37F89E-CD75-4743-8CC6-C05BF5176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9494"/>
            <a:ext cx="5576422" cy="231716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59F4B3-5902-4442-A019-166F700A5843}"/>
              </a:ext>
            </a:extLst>
          </p:cNvPr>
          <p:cNvSpPr/>
          <p:nvPr/>
        </p:nvSpPr>
        <p:spPr>
          <a:xfrm>
            <a:off x="3893131" y="5046079"/>
            <a:ext cx="5019964" cy="1477332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Inequality in how activity is distributed within countries is a better predictor of obesity prevalence than average activity volume. Reduced activity in females contributes to a large portion of the observed activity inequality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C8C32-0CDB-49B7-BCD6-25988EA7B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870" y="1451381"/>
            <a:ext cx="3408215" cy="362685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363D6-C696-4EAD-A74B-9D286649DF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46386"/>
            <a:ext cx="8229600" cy="1143000"/>
          </a:xfrm>
        </p:spPr>
        <p:txBody>
          <a:bodyPr/>
          <a:lstStyle/>
          <a:p>
            <a:pPr lvl="0"/>
            <a:r>
              <a:rPr lang="en-US" b="1"/>
              <a:t>Overcome Exercise Challenges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E6C6469-610F-40FF-B40C-81CF82C7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9" r="3772"/>
          <a:stretch>
            <a:fillRect/>
          </a:stretch>
        </p:blipFill>
        <p:spPr>
          <a:xfrm>
            <a:off x="6108210" y="1677539"/>
            <a:ext cx="3008897" cy="446257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5C53467-668F-4CCC-8A1F-276326D68E9F}"/>
              </a:ext>
            </a:extLst>
          </p:cNvPr>
          <p:cNvSpPr txBox="1"/>
          <p:nvPr/>
        </p:nvSpPr>
        <p:spPr>
          <a:xfrm>
            <a:off x="421337" y="3614632"/>
            <a:ext cx="3406569" cy="101566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Exercising to eat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work out so I can eat what I want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will burn this off later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1B2DA80-171A-4F10-ADAC-76A5C3F10ADF}"/>
              </a:ext>
            </a:extLst>
          </p:cNvPr>
          <p:cNvSpPr txBox="1"/>
          <p:nvPr/>
        </p:nvSpPr>
        <p:spPr>
          <a:xfrm>
            <a:off x="417423" y="4723223"/>
            <a:ext cx="5636992" cy="101566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Eating to exercise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need to gain muscle because that will burn more calories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have a 5k this weekend, so I have been carb loading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DBB7EEA-A078-4575-8D9D-160ED3C6EA4F}"/>
              </a:ext>
            </a:extLst>
          </p:cNvPr>
          <p:cNvSpPr txBox="1"/>
          <p:nvPr/>
        </p:nvSpPr>
        <p:spPr>
          <a:xfrm>
            <a:off x="417423" y="2783031"/>
            <a:ext cx="6172007" cy="73866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Exercise fuels calorie intake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get so hungry when I workout that I am eat more than I should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BAA87F5-9057-46DF-A845-5030003726E5}"/>
              </a:ext>
            </a:extLst>
          </p:cNvPr>
          <p:cNvSpPr txBox="1"/>
          <p:nvPr/>
        </p:nvSpPr>
        <p:spPr>
          <a:xfrm>
            <a:off x="417423" y="1119838"/>
            <a:ext cx="5809091" cy="73866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Unable to exercise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My joints hurt and I can’t exercise so I will never lose weight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5198011-C8FB-448B-9D89-1120A93D5565}"/>
              </a:ext>
            </a:extLst>
          </p:cNvPr>
          <p:cNvSpPr txBox="1"/>
          <p:nvPr/>
        </p:nvSpPr>
        <p:spPr>
          <a:xfrm>
            <a:off x="417423" y="1951439"/>
            <a:ext cx="6820966" cy="73866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Exercise doesn’t work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was going to classes 4 days a week, then I quit because I wasn’t losing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056567F-4299-4879-90E2-362C726280E5}"/>
              </a:ext>
            </a:extLst>
          </p:cNvPr>
          <p:cNvSpPr txBox="1"/>
          <p:nvPr/>
        </p:nvSpPr>
        <p:spPr>
          <a:xfrm>
            <a:off x="417423" y="5831823"/>
            <a:ext cx="7538158" cy="73866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Refocus on exercise benefits beyond weight loss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CV risk reduction, glucose control, blood pressure, stress management, sleep…</a:t>
            </a:r>
          </a:p>
        </p:txBody>
      </p:sp>
      <p:pic>
        <p:nvPicPr>
          <p:cNvPr id="10" name="3D Model 5" descr="Gym Bench Weight">
            <a:extLst>
              <a:ext uri="{FF2B5EF4-FFF2-40B4-BE49-F238E27FC236}">
                <a16:creationId xmlns:a16="http://schemas.microsoft.com/office/drawing/2014/main" id="{BADD70A9-6EC4-4A47-B80D-86EC8E7DB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706" y="3368786"/>
            <a:ext cx="1964734" cy="177581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1E89-FA45-4C21-8480-2A8DD139A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419" y="5118317"/>
            <a:ext cx="8229600" cy="1143000"/>
          </a:xfrm>
        </p:spPr>
        <p:txBody>
          <a:bodyPr/>
          <a:lstStyle/>
          <a:p>
            <a:pPr lvl="0"/>
            <a:r>
              <a:rPr lang="en-US" sz="4800" b="1"/>
              <a:t>Weight Loss Diets</a:t>
            </a:r>
          </a:p>
        </p:txBody>
      </p:sp>
      <p:pic>
        <p:nvPicPr>
          <p:cNvPr id="3" name="Picture 2" descr="03topol-articleLarge.gif">
            <a:extLst>
              <a:ext uri="{FF2B5EF4-FFF2-40B4-BE49-F238E27FC236}">
                <a16:creationId xmlns:a16="http://schemas.microsoft.com/office/drawing/2014/main" id="{51BDEDC8-4A21-463B-8509-C8D09588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63" y="459111"/>
            <a:ext cx="4439466" cy="476502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73614-1451-48E0-A2D2-886C8E41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152" y="766770"/>
            <a:ext cx="6620365" cy="609122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B0050-2960-407A-AE14-7B42F81147BD}"/>
              </a:ext>
            </a:extLst>
          </p:cNvPr>
          <p:cNvSpPr txBox="1"/>
          <p:nvPr/>
        </p:nvSpPr>
        <p:spPr>
          <a:xfrm>
            <a:off x="1512509" y="106481"/>
            <a:ext cx="6187653" cy="6463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 want to believe it will work..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6weightwatchers3-blog427.jpg">
            <a:extLst>
              <a:ext uri="{FF2B5EF4-FFF2-40B4-BE49-F238E27FC236}">
                <a16:creationId xmlns:a16="http://schemas.microsoft.com/office/drawing/2014/main" id="{D0963510-D4C5-454C-9B81-82C05D6D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6" y="1536603"/>
            <a:ext cx="2617067" cy="384286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5E46251-DA4E-4EBA-AC90-9ECB7119EC6B}"/>
              </a:ext>
            </a:extLst>
          </p:cNvPr>
          <p:cNvSpPr/>
          <p:nvPr/>
        </p:nvSpPr>
        <p:spPr>
          <a:xfrm>
            <a:off x="95856" y="5476515"/>
            <a:ext cx="4572000" cy="830997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Jean Nidetch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Founder of Weight Watchers, in 1972.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A6A6A6"/>
                </a:solidFill>
                <a:uFillTx/>
                <a:latin typeface="Calibri"/>
              </a:rPr>
              <a:t>Credit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A6A6A6"/>
                </a:solidFill>
                <a:uFillTx/>
                <a:latin typeface="Calibri"/>
              </a:rPr>
              <a:t>Martha Holmes/LIFE Images Collection/Getty Images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B0563D5-3B8B-4F5D-AD3F-1455B85E4F08}"/>
              </a:ext>
            </a:extLst>
          </p:cNvPr>
          <p:cNvSpPr txBox="1"/>
          <p:nvPr/>
        </p:nvSpPr>
        <p:spPr>
          <a:xfrm>
            <a:off x="2664278" y="1699019"/>
            <a:ext cx="1945486" cy="163121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Out</a:t>
            </a: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Loss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Dieting                     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EE75C7A-B42E-42B2-9CE7-6A0B1BF020A5}"/>
              </a:ext>
            </a:extLst>
          </p:cNvPr>
          <p:cNvSpPr txBox="1"/>
          <p:nvPr/>
        </p:nvSpPr>
        <p:spPr>
          <a:xfrm>
            <a:off x="4667755" y="1699019"/>
            <a:ext cx="1984065" cy="249299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8000"/>
                </a:solidFill>
                <a:uFillTx/>
                <a:latin typeface="Calibri"/>
              </a:rPr>
              <a:t>In </a:t>
            </a:r>
            <a:endParaRPr lang="en-US" sz="2800" b="0" i="0" u="none" strike="noStrike" kern="1200" cap="none" spc="0" baseline="0">
              <a:solidFill>
                <a:srgbClr val="008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Healthy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Strong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Eating Clean                      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03CD29E-F14F-4A6A-B11D-692E8001291A}"/>
              </a:ext>
            </a:extLst>
          </p:cNvPr>
          <p:cNvSpPr/>
          <p:nvPr/>
        </p:nvSpPr>
        <p:spPr>
          <a:xfrm>
            <a:off x="1680283" y="354503"/>
            <a:ext cx="5623331" cy="923333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Diet Fatigue is Real</a:t>
            </a:r>
            <a:endParaRPr lang="en-US" sz="3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18" descr="crossfit.jpg">
            <a:extLst>
              <a:ext uri="{FF2B5EF4-FFF2-40B4-BE49-F238E27FC236}">
                <a16:creationId xmlns:a16="http://schemas.microsoft.com/office/drawing/2014/main" id="{04C7A043-BAA7-48D8-8F74-1099D132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27" r="22776"/>
          <a:stretch>
            <a:fillRect/>
          </a:stretch>
        </p:blipFill>
        <p:spPr>
          <a:xfrm>
            <a:off x="6579921" y="1531546"/>
            <a:ext cx="2470215" cy="384792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D9BE96B4-C0E5-4CCB-B77A-6CFC00AAAC07}"/>
              </a:ext>
            </a:extLst>
          </p:cNvPr>
          <p:cNvGrpSpPr/>
          <p:nvPr/>
        </p:nvGrpSpPr>
        <p:grpSpPr>
          <a:xfrm>
            <a:off x="2728898" y="5087840"/>
            <a:ext cx="3725229" cy="1770159"/>
            <a:chOff x="2728898" y="5087840"/>
            <a:chExt cx="3725229" cy="1770159"/>
          </a:xfrm>
        </p:grpSpPr>
        <p:pic>
          <p:nvPicPr>
            <p:cNvPr id="9" name="Picture 15" descr="Classic-Zero-Sugar-Life-Diet3.jpg">
              <a:extLst>
                <a:ext uri="{FF2B5EF4-FFF2-40B4-BE49-F238E27FC236}">
                  <a16:creationId xmlns:a16="http://schemas.microsoft.com/office/drawing/2014/main" id="{E53826CB-3193-492D-BD57-67E3659A4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4517" t="10502" b="6376"/>
            <a:stretch>
              <a:fillRect/>
            </a:stretch>
          </p:blipFill>
          <p:spPr>
            <a:xfrm>
              <a:off x="2728898" y="5087840"/>
              <a:ext cx="968377" cy="177015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pic>
          <p:nvPicPr>
            <p:cNvPr id="10" name="Picture 19" descr="Classic-Zero-Sugar-Life-Diet3.jpg">
              <a:extLst>
                <a:ext uri="{FF2B5EF4-FFF2-40B4-BE49-F238E27FC236}">
                  <a16:creationId xmlns:a16="http://schemas.microsoft.com/office/drawing/2014/main" id="{14E811AB-2798-4FCA-B2E1-0E3DF820F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502" r="24882" b="6376"/>
            <a:stretch>
              <a:fillRect/>
            </a:stretch>
          </p:blipFill>
          <p:spPr>
            <a:xfrm>
              <a:off x="3599572" y="5087840"/>
              <a:ext cx="2854555" cy="177015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</p:grpSp>
      <p:cxnSp>
        <p:nvCxnSpPr>
          <p:cNvPr id="11" name="Straight Connector 21">
            <a:extLst>
              <a:ext uri="{FF2B5EF4-FFF2-40B4-BE49-F238E27FC236}">
                <a16:creationId xmlns:a16="http://schemas.microsoft.com/office/drawing/2014/main" id="{946A35AE-5A2F-4607-B236-394BC9ED2E2D}"/>
              </a:ext>
            </a:extLst>
          </p:cNvPr>
          <p:cNvCxnSpPr/>
          <p:nvPr/>
        </p:nvCxnSpPr>
        <p:spPr>
          <a:xfrm>
            <a:off x="4553849" y="1699019"/>
            <a:ext cx="0" cy="5090090"/>
          </a:xfrm>
          <a:prstGeom prst="straightConnector1">
            <a:avLst/>
          </a:prstGeom>
          <a:noFill/>
          <a:ln w="25402" cap="flat">
            <a:solidFill>
              <a:srgbClr val="000000"/>
            </a:solidFill>
            <a:custDash>
              <a:ds d="299961" sp="299961"/>
            </a:custDash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</p:cxnSp>
      <p:pic>
        <p:nvPicPr>
          <p:cNvPr id="12" name="Picture 1" descr="9-2-avocado-png-pic.png">
            <a:extLst>
              <a:ext uri="{FF2B5EF4-FFF2-40B4-BE49-F238E27FC236}">
                <a16:creationId xmlns:a16="http://schemas.microsoft.com/office/drawing/2014/main" id="{949DD4B2-41FE-44DF-BB0B-75831F70B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827" y="4192011"/>
            <a:ext cx="1073670" cy="965798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13" name="Picture 2" descr="Category-Hero-Shakes.png">
            <a:extLst>
              <a:ext uri="{FF2B5EF4-FFF2-40B4-BE49-F238E27FC236}">
                <a16:creationId xmlns:a16="http://schemas.microsoft.com/office/drawing/2014/main" id="{EACAB7BA-8AE3-460B-BA38-BD29E7AF5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67" y="4038237"/>
            <a:ext cx="1595399" cy="104960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E39E-E53C-4196-BB4D-EBE7D8E5C8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/>
              <a:t>Diet Fads and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FBAC-EAFD-4CEA-97A1-D292AA7832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2738829"/>
          </a:xfrm>
        </p:spPr>
        <p:txBody>
          <a:bodyPr/>
          <a:lstStyle/>
          <a:p>
            <a:pPr lvl="0"/>
            <a:r>
              <a:rPr lang="en-US"/>
              <a:t>We vilify food components or processing as the cause for obesity</a:t>
            </a:r>
          </a:p>
          <a:p>
            <a:pPr lvl="0"/>
            <a:r>
              <a:rPr lang="en-US"/>
              <a:t>We overcompensate with other potentially unhealthy or calorie dense components (e.g. fat for sugar or </a:t>
            </a:r>
            <a:r>
              <a:rPr lang="en-US" i="1"/>
              <a:t>vice versa</a:t>
            </a:r>
            <a:r>
              <a:rPr lang="en-US"/>
              <a:t>)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FF8A787-A552-4AAC-A0B8-03CD99F0E644}"/>
              </a:ext>
            </a:extLst>
          </p:cNvPr>
          <p:cNvSpPr txBox="1"/>
          <p:nvPr/>
        </p:nvSpPr>
        <p:spPr>
          <a:xfrm>
            <a:off x="3768809" y="4638367"/>
            <a:ext cx="5480127" cy="206210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SnackWell Effect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Fat-free but high-sugar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It’s fat free so it’s good for me..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5F3C3F3-DEE6-4DC8-8B65-E8C3EF24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514" y="3471217"/>
            <a:ext cx="5725597" cy="319269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977C8A-CFA1-48D5-898B-537B739C2D09}"/>
              </a:ext>
            </a:extLst>
          </p:cNvPr>
          <p:cNvSpPr/>
          <p:nvPr/>
        </p:nvSpPr>
        <p:spPr>
          <a:xfrm>
            <a:off x="0" y="-15661"/>
            <a:ext cx="8924828" cy="14001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D1C273-4F2C-48B8-B041-E2DB42EADC98}"/>
              </a:ext>
            </a:extLst>
          </p:cNvPr>
          <p:cNvSpPr/>
          <p:nvPr/>
        </p:nvSpPr>
        <p:spPr>
          <a:xfrm>
            <a:off x="5850015" y="-15661"/>
            <a:ext cx="3293985" cy="1400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2E70F-6814-4398-9BC7-3C2671D1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993" y="67207"/>
            <a:ext cx="2556030" cy="123444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FFDD90-82EB-421A-96E5-2D6423196755}"/>
              </a:ext>
            </a:extLst>
          </p:cNvPr>
          <p:cNvSpPr txBox="1">
            <a:spLocks/>
          </p:cNvSpPr>
          <p:nvPr/>
        </p:nvSpPr>
        <p:spPr>
          <a:xfrm>
            <a:off x="1486518" y="1645901"/>
            <a:ext cx="6624556" cy="1304403"/>
          </a:xfrm>
          <a:prstGeom prst="rect">
            <a:avLst/>
          </a:prstGeom>
        </p:spPr>
        <p:txBody>
          <a:bodyPr vert="horz" lIns="48350" tIns="24175" rIns="48350" bIns="24175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US" sz="1600" b="1" dirty="0">
                <a:solidFill>
                  <a:srgbClr val="C00000"/>
                </a:solidFill>
                <a:latin typeface="Gill Sans MT" panose="020B0502020104020203"/>
                <a:cs typeface="Helvetica" panose="020B0604020202020204" pitchFamily="34" charset="0"/>
              </a:rPr>
              <a:t>Naïma Moustaïd-Moussa, Ph.D., FTOS, FAHA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Executive Director for Institute for One Health Innovation;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Paul W. Horn Distinguished Professor for TTU Department of Nutritional Sciences;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Professor for TTUHSC Department of Cell Biology &amp; Biochemistry;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Founding Director of the Obesity Research Institute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  <a:hlinkClick r:id="rId3"/>
              </a:rPr>
              <a:t>naima.moustaid-moussa@ttu.edu</a:t>
            </a:r>
            <a:endParaRPr lang="en-US" sz="1400" b="1" dirty="0">
              <a:solidFill>
                <a:sysClr val="windowText" lastClr="000000"/>
              </a:solidFill>
              <a:latin typeface="Gill Sans MT" panose="020B0502020104020203"/>
              <a:cs typeface="Helvetica" panose="020B0604020202020204" pitchFamily="34" charset="0"/>
            </a:endParaRPr>
          </a:p>
        </p:txBody>
      </p:sp>
      <p:pic>
        <p:nvPicPr>
          <p:cNvPr id="5" name="Picture 4" descr="Image preview">
            <a:extLst>
              <a:ext uri="{FF2B5EF4-FFF2-40B4-BE49-F238E27FC236}">
                <a16:creationId xmlns:a16="http://schemas.microsoft.com/office/drawing/2014/main" id="{5BAA06C5-3958-4263-8BE5-ED249ABB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6" y="1645901"/>
            <a:ext cx="1080600" cy="162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0434D33-03E0-4C67-9C3B-1849F9A18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3681" r="13666" b="-249"/>
          <a:stretch/>
        </p:blipFill>
        <p:spPr bwMode="auto">
          <a:xfrm>
            <a:off x="7640916" y="3469287"/>
            <a:ext cx="1192199" cy="17035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3D739D-3239-4CAF-BB69-FCD6075D4FD1}"/>
              </a:ext>
            </a:extLst>
          </p:cNvPr>
          <p:cNvSpPr txBox="1">
            <a:spLocks/>
          </p:cNvSpPr>
          <p:nvPr/>
        </p:nvSpPr>
        <p:spPr>
          <a:xfrm>
            <a:off x="882897" y="3385526"/>
            <a:ext cx="6629400" cy="1165859"/>
          </a:xfrm>
          <a:prstGeom prst="rect">
            <a:avLst/>
          </a:prstGeom>
        </p:spPr>
        <p:txBody>
          <a:bodyPr vert="horz" lIns="48350" tIns="24175" rIns="48350" bIns="24175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48352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b="1" dirty="0">
                <a:solidFill>
                  <a:srgbClr val="C00000"/>
                </a:solidFill>
                <a:latin typeface="Gill Sans MT" panose="020B0502020104020203"/>
                <a:cs typeface="Helvetica" panose="020B0604020202020204" pitchFamily="34" charset="0"/>
              </a:rPr>
              <a:t>Jannette Dufour, Ph.D.</a:t>
            </a:r>
          </a:p>
          <a:p>
            <a:pPr algn="r" defTabSz="5143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Gill Sans MT" panose="020B0502020104020203"/>
                <a:cs typeface="Helvetica" panose="020B0604020202020204" pitchFamily="34" charset="0"/>
              </a:rPr>
              <a:t>University Distinguished Professor &amp; Chair</a:t>
            </a:r>
          </a:p>
          <a:p>
            <a:pPr algn="r" defTabSz="5143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Gill Sans MT" panose="020B0502020104020203"/>
                <a:cs typeface="Helvetica" panose="020B0604020202020204" pitchFamily="34" charset="0"/>
              </a:rPr>
              <a:t>Cell Biology &amp; Biochemistry, SOM, TTUHSC</a:t>
            </a:r>
          </a:p>
          <a:p>
            <a:pPr algn="r" defTabSz="5143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Gill Sans MT" panose="020B0502020104020203"/>
                <a:cs typeface="Helvetica" panose="020B0604020202020204" pitchFamily="34" charset="0"/>
              </a:rPr>
              <a:t>Associate Director of the Obesity Research Institute</a:t>
            </a:r>
          </a:p>
          <a:p>
            <a:pPr algn="r" defTabSz="5143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Gill Sans MT" panose="020B0502020104020203"/>
                <a:cs typeface="Helvetica" panose="020B0604020202020204" pitchFamily="34" charset="0"/>
                <a:hlinkClick r:id="rId6"/>
              </a:rPr>
              <a:t>jannette.dufour@ttuhsc.edu</a:t>
            </a:r>
            <a:r>
              <a:rPr lang="en-US" sz="1300" b="1" dirty="0">
                <a:solidFill>
                  <a:prstClr val="black"/>
                </a:solidFill>
                <a:latin typeface="Gill Sans MT" panose="020B0502020104020203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3968BE6-B9C0-47A7-89FD-1155CD893053}"/>
              </a:ext>
            </a:extLst>
          </p:cNvPr>
          <p:cNvSpPr txBox="1">
            <a:spLocks/>
          </p:cNvSpPr>
          <p:nvPr/>
        </p:nvSpPr>
        <p:spPr>
          <a:xfrm>
            <a:off x="435894" y="866092"/>
            <a:ext cx="8272212" cy="40521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 b="1" dirty="0">
                <a:solidFill>
                  <a:prstClr val="white"/>
                </a:solidFill>
                <a:latin typeface="Arial Black" panose="020B0A04020102020204" pitchFamily="34" charset="0"/>
              </a:rPr>
              <a:t>Welcome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2AB6FF0-EA11-4DA9-B398-A68BFC7CDF9F}"/>
              </a:ext>
            </a:extLst>
          </p:cNvPr>
          <p:cNvSpPr txBox="1">
            <a:spLocks/>
          </p:cNvSpPr>
          <p:nvPr/>
        </p:nvSpPr>
        <p:spPr>
          <a:xfrm>
            <a:off x="1486518" y="4922677"/>
            <a:ext cx="6629400" cy="1165859"/>
          </a:xfrm>
          <a:prstGeom prst="rect">
            <a:avLst/>
          </a:prstGeom>
        </p:spPr>
        <p:txBody>
          <a:bodyPr vert="horz" lIns="48350" tIns="24175" rIns="48350" bIns="24175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US" sz="1500" b="1" dirty="0">
                <a:solidFill>
                  <a:srgbClr val="C00000"/>
                </a:solidFill>
                <a:latin typeface="Gill Sans MT" panose="020B0502020104020203"/>
                <a:cs typeface="Helvetica" panose="020B0604020202020204" pitchFamily="34" charset="0"/>
              </a:rPr>
              <a:t>Kembra Albracht-Schulte, Ph.D. 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3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Assistant Professor, Kinesiology &amp; Sport Management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3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Director, Nutrition, Exercise, &amp; Translational (</a:t>
            </a:r>
            <a:r>
              <a:rPr lang="en-US" sz="1300" b="1" dirty="0" err="1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NExT</a:t>
            </a:r>
            <a:r>
              <a:rPr lang="en-US" sz="13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) Medicine Laboratory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3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Texas Tech University, Lubbock, Texas</a:t>
            </a:r>
          </a:p>
          <a:p>
            <a:pPr marL="0" indent="0" defTabSz="48352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3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  <a:hlinkClick r:id="rId7"/>
              </a:rPr>
              <a:t>kembra.albracht@ttu.edu</a:t>
            </a:r>
            <a:r>
              <a:rPr lang="en-US" sz="1300" b="1" dirty="0">
                <a:solidFill>
                  <a:sysClr val="windowText" lastClr="000000"/>
                </a:solidFill>
                <a:latin typeface="Gill Sans MT" panose="020B0502020104020203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60994F-14C1-48D0-BB72-4B52BB272C1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5" y="4929542"/>
            <a:ext cx="1078721" cy="1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3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2FB9-397F-48B3-BF01-5E8E056402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673" y="5161943"/>
            <a:ext cx="8179509" cy="1115412"/>
          </a:xfrm>
        </p:spPr>
        <p:txBody>
          <a:bodyPr anchor="b"/>
          <a:lstStyle/>
          <a:p>
            <a:pPr lvl="0" defTabSz="914400">
              <a:lnSpc>
                <a:spcPct val="90000"/>
              </a:lnSpc>
            </a:pPr>
            <a:r>
              <a:rPr lang="en-US" sz="3300"/>
              <a:t>Calorie Deficits v.s. “healthy” choices </a:t>
            </a:r>
            <a:br>
              <a:rPr lang="en-US" sz="3300"/>
            </a:br>
            <a:r>
              <a:rPr lang="en-US" sz="3300" i="1"/>
              <a:t>I eat healthy but I don’t lose weight </a:t>
            </a:r>
          </a:p>
        </p:txBody>
      </p:sp>
      <p:pic>
        <p:nvPicPr>
          <p:cNvPr id="3" name="Picture 4" descr="Keto Chocolate Chip Cookies | Nutritional Facts">
            <a:extLst>
              <a:ext uri="{FF2B5EF4-FFF2-40B4-BE49-F238E27FC236}">
                <a16:creationId xmlns:a16="http://schemas.microsoft.com/office/drawing/2014/main" id="{418EF6A0-BE17-486F-90D1-594D3F5FC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429"/>
          <a:stretch>
            <a:fillRect/>
          </a:stretch>
        </p:blipFill>
        <p:spPr>
          <a:xfrm>
            <a:off x="4256047" y="1226274"/>
            <a:ext cx="1684855" cy="305757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Picture 2" descr="Box of Keto Chocolate Chip Cookies">
            <a:extLst>
              <a:ext uri="{FF2B5EF4-FFF2-40B4-BE49-F238E27FC236}">
                <a16:creationId xmlns:a16="http://schemas.microsoft.com/office/drawing/2014/main" id="{6220A882-AC55-4F55-96F1-9B31DDB9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53" y="1739115"/>
            <a:ext cx="3133657" cy="237374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cxnSp>
        <p:nvCxnSpPr>
          <p:cNvPr id="5" name="Straight Connector 76">
            <a:extLst>
              <a:ext uri="{FF2B5EF4-FFF2-40B4-BE49-F238E27FC236}">
                <a16:creationId xmlns:a16="http://schemas.microsoft.com/office/drawing/2014/main" id="{FAFA0E4E-ED4E-45DF-946E-692DBFF4D8F8}"/>
              </a:ext>
            </a:extLst>
          </p:cNvPr>
          <p:cNvCxnSpPr>
            <a:cxnSpLocks noMove="1" noResize="1"/>
          </p:cNvCxnSpPr>
          <p:nvPr/>
        </p:nvCxnSpPr>
        <p:spPr>
          <a:xfrm>
            <a:off x="1143000" y="5778706"/>
            <a:ext cx="6858000" cy="0"/>
          </a:xfrm>
          <a:prstGeom prst="straightConnector1">
            <a:avLst/>
          </a:prstGeom>
          <a:noFill/>
          <a:ln w="19046" cap="flat">
            <a:solidFill>
              <a:srgbClr val="F9B953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  <p:pic>
        <p:nvPicPr>
          <p:cNvPr id="6" name="Picture 10" descr="Chips Ahoy! Original Chocolate Chip Cookies (13 oz) from CVS ...">
            <a:extLst>
              <a:ext uri="{FF2B5EF4-FFF2-40B4-BE49-F238E27FC236}">
                <a16:creationId xmlns:a16="http://schemas.microsoft.com/office/drawing/2014/main" id="{0F6BD9F3-F89A-4147-932F-AEB2554F35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7090" y="1041766"/>
            <a:ext cx="3768434" cy="37684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2266610-595D-4808-84F4-31C0CB6E7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143" y="247473"/>
            <a:ext cx="1873962" cy="126512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8E68B8-62FA-4BD6-B393-2FF33191D4C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5400" b="1"/>
              <a:t>WHICH            IS THE BEST?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15231-40AF-4006-A78D-FB1B88090DA1}"/>
              </a:ext>
            </a:extLst>
          </p:cNvPr>
          <p:cNvSpPr txBox="1"/>
          <p:nvPr/>
        </p:nvSpPr>
        <p:spPr>
          <a:xfrm>
            <a:off x="457200" y="1844180"/>
            <a:ext cx="3530562" cy="150810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MODERATE MACRONUTRIENTS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Watchers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Jenny Craig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Nutrisystem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Slim-Fast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E494E-E301-4FC2-9F13-3D6F9231A096}"/>
              </a:ext>
            </a:extLst>
          </p:cNvPr>
          <p:cNvSpPr txBox="1"/>
          <p:nvPr/>
        </p:nvSpPr>
        <p:spPr>
          <a:xfrm>
            <a:off x="457200" y="3563910"/>
            <a:ext cx="2518413" cy="123110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LOW CARBOHYDRATE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Atkins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South Beach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Zone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04B3A-5ACA-4791-AA39-F94DC340CCEF}"/>
              </a:ext>
            </a:extLst>
          </p:cNvPr>
          <p:cNvSpPr txBox="1"/>
          <p:nvPr/>
        </p:nvSpPr>
        <p:spPr>
          <a:xfrm>
            <a:off x="457200" y="5029264"/>
            <a:ext cx="1807366" cy="95410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LOW FAT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Ornish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Rosemary Conley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540AA-2537-47DC-A08E-E4DB5B1FB73F}"/>
              </a:ext>
            </a:extLst>
          </p:cNvPr>
          <p:cNvSpPr txBox="1"/>
          <p:nvPr/>
        </p:nvSpPr>
        <p:spPr>
          <a:xfrm>
            <a:off x="4248567" y="1698936"/>
            <a:ext cx="4527797" cy="483209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 DIET IS CLEARLY BETTER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Branded diets attempt to simplify calorie restriction and improve adherence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BIOLOGICAL PLAUSIBILTY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Higher protein diets may induce more satiety and facilitate less calorie intake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ADHERENCE IS THE KEY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1D10B85-A466-4F53-A04F-959B9F615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929" y="4288362"/>
            <a:ext cx="2569637" cy="256963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2A83D13-5CC6-4150-9282-910DC65770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537" y="242352"/>
            <a:ext cx="8470004" cy="1143000"/>
          </a:xfrm>
        </p:spPr>
        <p:txBody>
          <a:bodyPr>
            <a:noAutofit/>
          </a:bodyPr>
          <a:lstStyle/>
          <a:p>
            <a:pPr lvl="0"/>
            <a:r>
              <a:rPr lang="en-US" sz="4800" b="1"/>
              <a:t>Adherence is More Important than Macros for Weight Loss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5A72106-EFFD-4663-A7A0-6BE7B91F3541}"/>
              </a:ext>
            </a:extLst>
          </p:cNvPr>
          <p:cNvSpPr txBox="1"/>
          <p:nvPr/>
        </p:nvSpPr>
        <p:spPr>
          <a:xfrm>
            <a:off x="7482745" y="6587438"/>
            <a:ext cx="1661254" cy="24622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b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JAMA. 2005;293:43-53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89D452EE-5E9E-4819-BC0C-E985F1113E3D}"/>
              </a:ext>
            </a:extLst>
          </p:cNvPr>
          <p:cNvGrpSpPr/>
          <p:nvPr/>
        </p:nvGrpSpPr>
        <p:grpSpPr>
          <a:xfrm>
            <a:off x="457200" y="2381682"/>
            <a:ext cx="8404433" cy="3888275"/>
            <a:chOff x="457200" y="2381682"/>
            <a:chExt cx="8404433" cy="3888275"/>
          </a:xfrm>
        </p:grpSpPr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id="{DEEAF986-0F84-403A-95AC-48C5CA3DB20E}"/>
                </a:ext>
              </a:extLst>
            </p:cNvPr>
            <p:cNvGrpSpPr/>
            <p:nvPr/>
          </p:nvGrpSpPr>
          <p:grpSpPr>
            <a:xfrm>
              <a:off x="7110410" y="3647505"/>
              <a:ext cx="1751223" cy="954103"/>
              <a:chOff x="7110410" y="3647505"/>
              <a:chExt cx="1751223" cy="954103"/>
            </a:xfrm>
          </p:grpSpPr>
          <p:sp>
            <p:nvSpPr>
              <p:cNvPr id="6" name="TextBox 42">
                <a:extLst>
                  <a:ext uri="{FF2B5EF4-FFF2-40B4-BE49-F238E27FC236}">
                    <a16:creationId xmlns:a16="http://schemas.microsoft.com/office/drawing/2014/main" id="{D12D1D7B-45C6-4A55-9CF4-F0ADCB2690AD}"/>
                  </a:ext>
                </a:extLst>
              </p:cNvPr>
              <p:cNvSpPr txBox="1"/>
              <p:nvPr/>
            </p:nvSpPr>
            <p:spPr>
              <a:xfrm>
                <a:off x="7241746" y="3647505"/>
                <a:ext cx="1619887" cy="954103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Atkins</a:t>
                </a: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Zone</a:t>
                </a: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Weight Watchers</a:t>
                </a: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Ornish</a:t>
                </a:r>
              </a:p>
            </p:txBody>
          </p:sp>
          <p:sp>
            <p:nvSpPr>
              <p:cNvPr id="7" name="Rectangle 43">
                <a:extLst>
                  <a:ext uri="{FF2B5EF4-FFF2-40B4-BE49-F238E27FC236}">
                    <a16:creationId xmlns:a16="http://schemas.microsoft.com/office/drawing/2014/main" id="{422312B2-7D44-4224-BF41-84B09BF7E260}"/>
                  </a:ext>
                </a:extLst>
              </p:cNvPr>
              <p:cNvSpPr/>
              <p:nvPr/>
            </p:nvSpPr>
            <p:spPr>
              <a:xfrm>
                <a:off x="7115760" y="3721790"/>
                <a:ext cx="125986" cy="125986"/>
              </a:xfrm>
              <a:prstGeom prst="rect">
                <a:avLst/>
              </a:prstGeom>
              <a:solidFill>
                <a:srgbClr val="FFFFFF"/>
              </a:solidFill>
              <a:ln w="9528" cap="flat">
                <a:solidFill>
                  <a:srgbClr val="000000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8" name="Oval 44">
                <a:extLst>
                  <a:ext uri="{FF2B5EF4-FFF2-40B4-BE49-F238E27FC236}">
                    <a16:creationId xmlns:a16="http://schemas.microsoft.com/office/drawing/2014/main" id="{00F22CA6-2500-4CCE-8010-B63C4A03050D}"/>
                  </a:ext>
                </a:extLst>
              </p:cNvPr>
              <p:cNvSpPr/>
              <p:nvPr/>
            </p:nvSpPr>
            <p:spPr>
              <a:xfrm>
                <a:off x="7115760" y="3954523"/>
                <a:ext cx="125986" cy="128016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FFFFF"/>
              </a:solidFill>
              <a:ln w="9528" cap="flat">
                <a:solidFill>
                  <a:srgbClr val="000000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9" name="Diamond 45">
                <a:extLst>
                  <a:ext uri="{FF2B5EF4-FFF2-40B4-BE49-F238E27FC236}">
                    <a16:creationId xmlns:a16="http://schemas.microsoft.com/office/drawing/2014/main" id="{502F563B-9682-4DB6-A9B9-87DDA2C40717}"/>
                  </a:ext>
                </a:extLst>
              </p:cNvPr>
              <p:cNvSpPr/>
              <p:nvPr/>
            </p:nvSpPr>
            <p:spPr>
              <a:xfrm>
                <a:off x="7110410" y="4168575"/>
                <a:ext cx="142646" cy="139034"/>
              </a:xfrm>
              <a:custGeom>
                <a:avLst/>
                <a:gdLst>
                  <a:gd name="f0" fmla="val w"/>
                  <a:gd name="f1" fmla="val h"/>
                  <a:gd name="f2" fmla="val ss"/>
                  <a:gd name="f3" fmla="val 0"/>
                  <a:gd name="f4" fmla="abs f0"/>
                  <a:gd name="f5" fmla="abs f1"/>
                  <a:gd name="f6" fmla="abs f2"/>
                  <a:gd name="f7" fmla="val f3"/>
                  <a:gd name="f8" fmla="?: f4 f0 1"/>
                  <a:gd name="f9" fmla="?: f5 f1 1"/>
                  <a:gd name="f10" fmla="?: f6 f2 1"/>
                  <a:gd name="f11" fmla="*/ f8 1 21600"/>
                  <a:gd name="f12" fmla="*/ f9 1 21600"/>
                  <a:gd name="f13" fmla="*/ 21600 f8 1"/>
                  <a:gd name="f14" fmla="*/ 21600 f9 1"/>
                  <a:gd name="f15" fmla="min f12 f11"/>
                  <a:gd name="f16" fmla="*/ f13 1 f10"/>
                  <a:gd name="f17" fmla="*/ f14 1 f10"/>
                  <a:gd name="f18" fmla="val f16"/>
                  <a:gd name="f19" fmla="val f17"/>
                  <a:gd name="f20" fmla="*/ f7 f15 1"/>
                  <a:gd name="f21" fmla="+- f19 0 f7"/>
                  <a:gd name="f22" fmla="+- f18 0 f7"/>
                  <a:gd name="f23" fmla="*/ f18 f15 1"/>
                  <a:gd name="f24" fmla="*/ f19 f15 1"/>
                  <a:gd name="f25" fmla="*/ f21 1 2"/>
                  <a:gd name="f26" fmla="*/ f21 1 4"/>
                  <a:gd name="f27" fmla="*/ f22 1 2"/>
                  <a:gd name="f28" fmla="*/ f22 1 4"/>
                  <a:gd name="f29" fmla="*/ f22 3 1"/>
                  <a:gd name="f30" fmla="*/ f21 3 1"/>
                  <a:gd name="f31" fmla="+- f7 f25 0"/>
                  <a:gd name="f32" fmla="+- f7 f27 0"/>
                  <a:gd name="f33" fmla="*/ f29 1 4"/>
                  <a:gd name="f34" fmla="*/ f30 1 4"/>
                  <a:gd name="f35" fmla="*/ f28 f15 1"/>
                  <a:gd name="f36" fmla="*/ f26 f15 1"/>
                  <a:gd name="f37" fmla="*/ f33 f15 1"/>
                  <a:gd name="f38" fmla="*/ f34 f15 1"/>
                  <a:gd name="f39" fmla="*/ f31 f15 1"/>
                  <a:gd name="f40" fmla="*/ f3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5" t="f36" r="f37" b="f38"/>
                <a:pathLst>
                  <a:path>
                    <a:moveTo>
                      <a:pt x="f20" y="f39"/>
                    </a:moveTo>
                    <a:lnTo>
                      <a:pt x="f40" y="f20"/>
                    </a:lnTo>
                    <a:lnTo>
                      <a:pt x="f23" y="f39"/>
                    </a:lnTo>
                    <a:lnTo>
                      <a:pt x="f40" y="f24"/>
                    </a:lnTo>
                    <a:close/>
                  </a:path>
                </a:pathLst>
              </a:custGeom>
              <a:solidFill>
                <a:srgbClr val="FFFFFF"/>
              </a:solidFill>
              <a:ln w="9528" cap="flat">
                <a:solidFill>
                  <a:srgbClr val="000000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" name="Isosceles Triangle 46">
                <a:extLst>
                  <a:ext uri="{FF2B5EF4-FFF2-40B4-BE49-F238E27FC236}">
                    <a16:creationId xmlns:a16="http://schemas.microsoft.com/office/drawing/2014/main" id="{04999A92-26E2-4E29-8AEE-45B532ACE93B}"/>
                  </a:ext>
                </a:extLst>
              </p:cNvPr>
              <p:cNvSpPr/>
              <p:nvPr/>
            </p:nvSpPr>
            <p:spPr>
              <a:xfrm>
                <a:off x="7118466" y="4374453"/>
                <a:ext cx="136071" cy="128016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FFFFFF"/>
              </a:solidFill>
              <a:ln w="9528" cap="flat">
                <a:solidFill>
                  <a:srgbClr val="000000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1" name="Group 32">
              <a:extLst>
                <a:ext uri="{FF2B5EF4-FFF2-40B4-BE49-F238E27FC236}">
                  <a16:creationId xmlns:a16="http://schemas.microsoft.com/office/drawing/2014/main" id="{F68D4D43-3BB4-412D-B24B-D784123CA481}"/>
                </a:ext>
              </a:extLst>
            </p:cNvPr>
            <p:cNvGrpSpPr/>
            <p:nvPr/>
          </p:nvGrpSpPr>
          <p:grpSpPr>
            <a:xfrm>
              <a:off x="457200" y="2381682"/>
              <a:ext cx="6653210" cy="3705688"/>
              <a:chOff x="457200" y="2381682"/>
              <a:chExt cx="6653210" cy="3705688"/>
            </a:xfrm>
          </p:grpSpPr>
          <p:pic>
            <p:nvPicPr>
              <p:cNvPr id="12" name="Picture 39" descr="VivusWebinarChart2.pdf">
                <a:extLst>
                  <a:ext uri="{FF2B5EF4-FFF2-40B4-BE49-F238E27FC236}">
                    <a16:creationId xmlns:a16="http://schemas.microsoft.com/office/drawing/2014/main" id="{CA05CAFD-21AB-4EA9-8B28-A100D6CB3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1900" t="35014" r="14748" b="10952"/>
              <a:stretch>
                <a:fillRect/>
              </a:stretch>
            </p:blipFill>
            <p:spPr>
              <a:xfrm>
                <a:off x="457200" y="2381682"/>
                <a:ext cx="6653210" cy="3705688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pic>
          <p:sp>
            <p:nvSpPr>
              <p:cNvPr id="13" name="TextBox 40">
                <a:extLst>
                  <a:ext uri="{FF2B5EF4-FFF2-40B4-BE49-F238E27FC236}">
                    <a16:creationId xmlns:a16="http://schemas.microsoft.com/office/drawing/2014/main" id="{D3B4034A-F330-466A-9010-BB8568AE0219}"/>
                  </a:ext>
                </a:extLst>
              </p:cNvPr>
              <p:cNvSpPr txBox="1"/>
              <p:nvPr/>
            </p:nvSpPr>
            <p:spPr>
              <a:xfrm>
                <a:off x="5521028" y="2519967"/>
                <a:ext cx="1461046" cy="276999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r = -0.60, </a:t>
                </a:r>
                <a:r>
                  <a:rPr lang="en-US" sz="1200" b="0" i="1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P</a:t>
                </a:r>
                <a:r>
                  <a:rPr lang="en-US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&lt;0.001</a:t>
                </a:r>
              </a:p>
            </p:txBody>
          </p:sp>
          <p:sp>
            <p:nvSpPr>
              <p:cNvPr id="14" name="TextBox 41">
                <a:extLst>
                  <a:ext uri="{FF2B5EF4-FFF2-40B4-BE49-F238E27FC236}">
                    <a16:creationId xmlns:a16="http://schemas.microsoft.com/office/drawing/2014/main" id="{FECD0264-36C8-4878-8ACD-DC59447B47C2}"/>
                  </a:ext>
                </a:extLst>
              </p:cNvPr>
              <p:cNvSpPr txBox="1"/>
              <p:nvPr/>
            </p:nvSpPr>
            <p:spPr>
              <a:xfrm>
                <a:off x="2202981" y="2519967"/>
                <a:ext cx="1084057" cy="276999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0" tIns="45720" rIns="0" bIns="45720" anchor="t" anchorCtr="0" compatLnSpc="1">
                <a:sp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r=0.07, </a:t>
                </a:r>
                <a:r>
                  <a:rPr lang="en-US" sz="1200" b="0" i="1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P</a:t>
                </a:r>
                <a:r>
                  <a:rPr lang="en-US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=0.40</a:t>
                </a:r>
              </a:p>
            </p:txBody>
          </p:sp>
        </p:grp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929841F6-F427-4BC7-832C-EC4DFC2D6BDA}"/>
                </a:ext>
              </a:extLst>
            </p:cNvPr>
            <p:cNvSpPr txBox="1"/>
            <p:nvPr/>
          </p:nvSpPr>
          <p:spPr>
            <a:xfrm>
              <a:off x="4310765" y="5746738"/>
              <a:ext cx="2686754" cy="523219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Mean Adherence Score</a:t>
              </a:r>
              <a:br>
                <a:rPr lang="en-US" sz="1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</a:br>
              <a:r>
                <a:rPr lang="en-US" sz="1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Over 1 Year</a:t>
              </a:r>
            </a:p>
          </p:txBody>
        </p:sp>
        <p:sp>
          <p:nvSpPr>
            <p:cNvPr id="16" name="TextBox 34">
              <a:extLst>
                <a:ext uri="{FF2B5EF4-FFF2-40B4-BE49-F238E27FC236}">
                  <a16:creationId xmlns:a16="http://schemas.microsoft.com/office/drawing/2014/main" id="{BCF3EF9B-7FA4-44DE-B4C6-4B0BA56EC5A3}"/>
                </a:ext>
              </a:extLst>
            </p:cNvPr>
            <p:cNvSpPr txBox="1"/>
            <p:nvPr/>
          </p:nvSpPr>
          <p:spPr>
            <a:xfrm rot="16200004">
              <a:off x="-571245" y="3744194"/>
              <a:ext cx="2686754" cy="307777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i="0" u="none" strike="noStrike" kern="1200" cap="none" spc="0" baseline="0">
                  <a:solidFill>
                    <a:srgbClr val="000000"/>
                  </a:solidFill>
                  <a:uFillTx/>
                  <a:latin typeface="Symbol"/>
                </a:rPr>
                <a:t></a:t>
              </a:r>
              <a:r>
                <a:rPr lang="en-US" sz="1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Weight at 12 Months (kg)</a:t>
              </a:r>
            </a:p>
          </p:txBody>
        </p:sp>
        <p:sp>
          <p:nvSpPr>
            <p:cNvPr id="17" name="TextBox 35">
              <a:extLst>
                <a:ext uri="{FF2B5EF4-FFF2-40B4-BE49-F238E27FC236}">
                  <a16:creationId xmlns:a16="http://schemas.microsoft.com/office/drawing/2014/main" id="{74E08609-A59D-4B7F-9714-87C03FA6CA8E}"/>
                </a:ext>
              </a:extLst>
            </p:cNvPr>
            <p:cNvSpPr txBox="1"/>
            <p:nvPr/>
          </p:nvSpPr>
          <p:spPr>
            <a:xfrm>
              <a:off x="1064736" y="5554211"/>
              <a:ext cx="696032" cy="276999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Atkins</a:t>
              </a:r>
            </a:p>
          </p:txBody>
        </p:sp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B52D9D03-D0E1-48B5-8B03-1FCBDAA018B2}"/>
                </a:ext>
              </a:extLst>
            </p:cNvPr>
            <p:cNvSpPr txBox="1"/>
            <p:nvPr/>
          </p:nvSpPr>
          <p:spPr>
            <a:xfrm>
              <a:off x="1760768" y="5554211"/>
              <a:ext cx="696032" cy="276999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Zone</a:t>
              </a:r>
            </a:p>
          </p:txBody>
        </p: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8444D505-9DCD-4615-84CD-15B8824B67B6}"/>
                </a:ext>
              </a:extLst>
            </p:cNvPr>
            <p:cNvSpPr txBox="1"/>
            <p:nvPr/>
          </p:nvSpPr>
          <p:spPr>
            <a:xfrm>
              <a:off x="2402311" y="5554211"/>
              <a:ext cx="926863" cy="646334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Weight</a:t>
              </a:r>
              <a:br>
                <a:rPr lang="en-US" sz="1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</a:br>
              <a:r>
                <a:rPr lang="en-US" sz="1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Watchers</a:t>
              </a:r>
            </a:p>
          </p:txBody>
        </p:sp>
        <p:sp>
          <p:nvSpPr>
            <p:cNvPr id="20" name="TextBox 38">
              <a:extLst>
                <a:ext uri="{FF2B5EF4-FFF2-40B4-BE49-F238E27FC236}">
                  <a16:creationId xmlns:a16="http://schemas.microsoft.com/office/drawing/2014/main" id="{26AEA294-2255-473C-AB25-C6CBB2EE8838}"/>
                </a:ext>
              </a:extLst>
            </p:cNvPr>
            <p:cNvSpPr txBox="1"/>
            <p:nvPr/>
          </p:nvSpPr>
          <p:spPr>
            <a:xfrm>
              <a:off x="3225262" y="5554202"/>
              <a:ext cx="696032" cy="276999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Ornish</a:t>
              </a:r>
            </a:p>
          </p:txBody>
        </p:sp>
      </p:grp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FAD3F74-D72D-4992-8617-0F3E8662BAAE}"/>
              </a:ext>
            </a:extLst>
          </p:cNvPr>
          <p:cNvSpPr txBox="1"/>
          <p:nvPr/>
        </p:nvSpPr>
        <p:spPr>
          <a:xfrm>
            <a:off x="1147306" y="1707303"/>
            <a:ext cx="3011676" cy="707882"/>
          </a:xfrm>
          <a:prstGeom prst="rect">
            <a:avLst/>
          </a:prstGeom>
          <a:solidFill>
            <a:srgbClr val="FFFFFF"/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</a:rPr>
              <a:t>Weight Change by</a:t>
            </a:r>
            <a:b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</a:rPr>
            </a:b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</a:rPr>
              <a:t>Meal Plan Type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0F1BED9-3E71-435C-90AB-FBD24E496DD7}"/>
              </a:ext>
            </a:extLst>
          </p:cNvPr>
          <p:cNvSpPr txBox="1"/>
          <p:nvPr/>
        </p:nvSpPr>
        <p:spPr>
          <a:xfrm>
            <a:off x="4396581" y="1741611"/>
            <a:ext cx="3011676" cy="707882"/>
          </a:xfrm>
          <a:prstGeom prst="rect">
            <a:avLst/>
          </a:prstGeom>
          <a:solidFill>
            <a:srgbClr val="FFFFFF"/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</a:rPr>
              <a:t>Weight Change by</a:t>
            </a:r>
            <a:b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</a:rPr>
            </a:b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/>
              </a:rPr>
              <a:t>Meal Plan Adherence</a:t>
            </a:r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89FACEAE-3925-421A-A0DF-C52A2219A220}"/>
              </a:ext>
            </a:extLst>
          </p:cNvPr>
          <p:cNvSpPr/>
          <p:nvPr/>
        </p:nvSpPr>
        <p:spPr>
          <a:xfrm>
            <a:off x="7118119" y="3720602"/>
            <a:ext cx="125986" cy="125986"/>
          </a:xfrm>
          <a:prstGeom prst="rect">
            <a:avLst/>
          </a:prstGeom>
          <a:solidFill>
            <a:srgbClr val="FF0000"/>
          </a:solidFill>
          <a:ln w="9528" cap="flat">
            <a:solidFill>
              <a:srgbClr val="000000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Oval 29">
            <a:extLst>
              <a:ext uri="{FF2B5EF4-FFF2-40B4-BE49-F238E27FC236}">
                <a16:creationId xmlns:a16="http://schemas.microsoft.com/office/drawing/2014/main" id="{653E1505-B01E-48FE-B75F-5D883EDA79CD}"/>
              </a:ext>
            </a:extLst>
          </p:cNvPr>
          <p:cNvSpPr/>
          <p:nvPr/>
        </p:nvSpPr>
        <p:spPr>
          <a:xfrm>
            <a:off x="7118119" y="3953326"/>
            <a:ext cx="125986" cy="12801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00"/>
          </a:solidFill>
          <a:ln w="9528" cap="flat">
            <a:solidFill>
              <a:srgbClr val="000000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5" name="Diamond 47">
            <a:extLst>
              <a:ext uri="{FF2B5EF4-FFF2-40B4-BE49-F238E27FC236}">
                <a16:creationId xmlns:a16="http://schemas.microsoft.com/office/drawing/2014/main" id="{0EB97A1A-F517-438B-96B1-2F199DDE4C07}"/>
              </a:ext>
            </a:extLst>
          </p:cNvPr>
          <p:cNvSpPr/>
          <p:nvPr/>
        </p:nvSpPr>
        <p:spPr>
          <a:xfrm>
            <a:off x="7112770" y="4167387"/>
            <a:ext cx="142646" cy="139034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val f3"/>
              <a:gd name="f8" fmla="?: f4 f0 1"/>
              <a:gd name="f9" fmla="?: f5 f1 1"/>
              <a:gd name="f10" fmla="?: f6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7 f15 1"/>
              <a:gd name="f21" fmla="+- f19 0 f7"/>
              <a:gd name="f22" fmla="+- f18 0 f7"/>
              <a:gd name="f23" fmla="*/ f18 f15 1"/>
              <a:gd name="f24" fmla="*/ f19 f15 1"/>
              <a:gd name="f25" fmla="*/ f21 1 2"/>
              <a:gd name="f26" fmla="*/ f21 1 4"/>
              <a:gd name="f27" fmla="*/ f22 1 2"/>
              <a:gd name="f28" fmla="*/ f22 1 4"/>
              <a:gd name="f29" fmla="*/ f22 3 1"/>
              <a:gd name="f30" fmla="*/ f21 3 1"/>
              <a:gd name="f31" fmla="+- f7 f25 0"/>
              <a:gd name="f32" fmla="+- f7 f27 0"/>
              <a:gd name="f33" fmla="*/ f29 1 4"/>
              <a:gd name="f34" fmla="*/ f30 1 4"/>
              <a:gd name="f35" fmla="*/ f28 f15 1"/>
              <a:gd name="f36" fmla="*/ f26 f15 1"/>
              <a:gd name="f37" fmla="*/ f33 f15 1"/>
              <a:gd name="f38" fmla="*/ f34 f15 1"/>
              <a:gd name="f39" fmla="*/ f31 f15 1"/>
              <a:gd name="f40" fmla="*/ f3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5" t="f36" r="f37" b="f38"/>
            <a:pathLst>
              <a:path>
                <a:moveTo>
                  <a:pt x="f20" y="f39"/>
                </a:moveTo>
                <a:lnTo>
                  <a:pt x="f40" y="f20"/>
                </a:lnTo>
                <a:lnTo>
                  <a:pt x="f23" y="f39"/>
                </a:lnTo>
                <a:lnTo>
                  <a:pt x="f40" y="f24"/>
                </a:lnTo>
                <a:close/>
              </a:path>
            </a:pathLst>
          </a:custGeom>
          <a:solidFill>
            <a:srgbClr val="00B050"/>
          </a:solidFill>
          <a:ln w="9528" cap="flat">
            <a:solidFill>
              <a:srgbClr val="000000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Isosceles Triangle 48">
            <a:extLst>
              <a:ext uri="{FF2B5EF4-FFF2-40B4-BE49-F238E27FC236}">
                <a16:creationId xmlns:a16="http://schemas.microsoft.com/office/drawing/2014/main" id="{4FE473C8-E962-4061-B23C-C253D0EA7474}"/>
              </a:ext>
            </a:extLst>
          </p:cNvPr>
          <p:cNvSpPr/>
          <p:nvPr/>
        </p:nvSpPr>
        <p:spPr>
          <a:xfrm>
            <a:off x="7120825" y="4373255"/>
            <a:ext cx="136071" cy="128016"/>
          </a:xfrm>
          <a:custGeom>
            <a:avLst>
              <a:gd name="f8" fmla="val 500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50000"/>
              <a:gd name="f9" fmla="+- 0 0 -360"/>
              <a:gd name="f10" fmla="+- 0 0 -270"/>
              <a:gd name="f11" fmla="+- 0 0 -180"/>
              <a:gd name="f12" fmla="+- 0 0 -9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*/ f16 f37 1"/>
              <a:gd name="f43" fmla="+- f41 0 f16"/>
              <a:gd name="f44" fmla="+- f40 0 f16"/>
              <a:gd name="f45" fmla="*/ f41 f37 1"/>
              <a:gd name="f46" fmla="*/ f40 f37 1"/>
              <a:gd name="f47" fmla="*/ f43 1 2"/>
              <a:gd name="f48" fmla="*/ f44 1 2"/>
              <a:gd name="f49" fmla="*/ f44 f17 1"/>
              <a:gd name="f50" fmla="+- f16 f47 0"/>
              <a:gd name="f51" fmla="*/ f49 1 200000"/>
              <a:gd name="f52" fmla="*/ f49 1 100000"/>
              <a:gd name="f53" fmla="+- f51 f48 0"/>
              <a:gd name="f54" fmla="*/ f51 f37 1"/>
              <a:gd name="f55" fmla="*/ f50 f37 1"/>
              <a:gd name="f56" fmla="*/ f52 f37 1"/>
              <a:gd name="f57" fmla="*/ f53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6" y="f42"/>
              </a:cxn>
              <a:cxn ang="f34">
                <a:pos x="f54" y="f55"/>
              </a:cxn>
              <a:cxn ang="f35">
                <a:pos x="f42" y="f45"/>
              </a:cxn>
              <a:cxn ang="f35">
                <a:pos x="f56" y="f45"/>
              </a:cxn>
              <a:cxn ang="f35">
                <a:pos x="f46" y="f45"/>
              </a:cxn>
              <a:cxn ang="f36">
                <a:pos x="f57" y="f55"/>
              </a:cxn>
            </a:cxnLst>
            <a:rect l="f54" t="f55" r="f57" b="f45"/>
            <a:pathLst>
              <a:path>
                <a:moveTo>
                  <a:pt x="f42" y="f45"/>
                </a:moveTo>
                <a:lnTo>
                  <a:pt x="f56" y="f42"/>
                </a:lnTo>
                <a:lnTo>
                  <a:pt x="f46" y="f45"/>
                </a:lnTo>
                <a:close/>
              </a:path>
            </a:pathLst>
          </a:custGeom>
          <a:solidFill>
            <a:srgbClr val="1F497D"/>
          </a:solidFill>
          <a:ln w="9528" cap="flat">
            <a:solidFill>
              <a:srgbClr val="000000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B1B2D16-AB31-43BF-AA0A-96C892CD149B}"/>
              </a:ext>
            </a:extLst>
          </p:cNvPr>
          <p:cNvGrpSpPr/>
          <p:nvPr/>
        </p:nvGrpSpPr>
        <p:grpSpPr>
          <a:xfrm>
            <a:off x="4108828" y="1537975"/>
            <a:ext cx="4133462" cy="2618667"/>
            <a:chOff x="4108828" y="1537975"/>
            <a:chExt cx="4133462" cy="2618667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1289674-3197-4826-A887-864A8062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8828" y="1537975"/>
              <a:ext cx="4133462" cy="2618667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E22BD87-618E-46D0-96DD-E471BEC8B482}"/>
                </a:ext>
              </a:extLst>
            </p:cNvPr>
            <p:cNvSpPr/>
            <p:nvPr/>
          </p:nvSpPr>
          <p:spPr>
            <a:xfrm>
              <a:off x="4108828" y="1537975"/>
              <a:ext cx="323459" cy="358591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FFFFFF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8A907BF-E36C-45D8-8A1C-969F8E218B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6887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/>
              <a:t>Ultra-Processed Diets Cause Excess Calorie Intake and Weight Gain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0CCD73B-81E3-415F-93C8-B36297DEF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483" y="4141244"/>
            <a:ext cx="4066976" cy="253746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D6152652-2804-4F52-8253-BD19253F1EE7}"/>
              </a:ext>
            </a:extLst>
          </p:cNvPr>
          <p:cNvSpPr txBox="1"/>
          <p:nvPr/>
        </p:nvSpPr>
        <p:spPr>
          <a:xfrm>
            <a:off x="7014545" y="6595942"/>
            <a:ext cx="2211659" cy="2769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Cell Metabolism 2019; 30: 66-77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6FAC4D8-35C7-4203-BC56-1906EABBD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65" y="1763054"/>
            <a:ext cx="3307284" cy="328705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87A40D6-870C-4EAD-B536-561D688B4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9" y="5090391"/>
            <a:ext cx="2942667" cy="158832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0A2B-6427-4BDD-9041-B17213374D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33" y="196074"/>
            <a:ext cx="8756074" cy="1097609"/>
          </a:xfrm>
        </p:spPr>
        <p:txBody>
          <a:bodyPr/>
          <a:lstStyle/>
          <a:p>
            <a:pPr lvl="0"/>
            <a:r>
              <a:rPr lang="en-US" sz="3200" b="1"/>
              <a:t>Managing Expectations and Guiding Behaviors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2F12DACA-81C0-460B-BD7F-C4EF3C567C56}"/>
              </a:ext>
            </a:extLst>
          </p:cNvPr>
          <p:cNvSpPr txBox="1"/>
          <p:nvPr/>
        </p:nvSpPr>
        <p:spPr>
          <a:xfrm>
            <a:off x="628650" y="1293683"/>
            <a:ext cx="3772311" cy="2862318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Challenges to Changes in Diet and Activity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Unrealistic expectations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All or nothing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Time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Fads and myths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Confusion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Events and holidays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6F4BA4B-AA41-4405-92E8-B28653FCEC90}"/>
              </a:ext>
            </a:extLst>
          </p:cNvPr>
          <p:cNvSpPr txBox="1"/>
          <p:nvPr/>
        </p:nvSpPr>
        <p:spPr>
          <a:xfrm>
            <a:off x="5069086" y="1293683"/>
            <a:ext cx="4074913" cy="2862318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Behavioral Therapies to Address Challenges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Goal setting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Cognitive reframing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Problem solving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Self-monitoring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Stress management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Behavioral substitution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A5B0172-E683-4E92-B928-96E0F780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77" y="4108902"/>
            <a:ext cx="2872240" cy="287224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CF54B0D2-E3E1-405C-AC26-2FEDE61BA9FF}"/>
              </a:ext>
            </a:extLst>
          </p:cNvPr>
          <p:cNvSpPr txBox="1"/>
          <p:nvPr/>
        </p:nvSpPr>
        <p:spPr>
          <a:xfrm>
            <a:off x="6143789" y="4445940"/>
            <a:ext cx="2371560" cy="221599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Patients Seeking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Loss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Depression 19%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Binge eating 17%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Anxiety 12%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Suicidal ideation 9%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2804099A-7E77-4DAF-8364-D644C498CAF5}"/>
              </a:ext>
            </a:extLst>
          </p:cNvPr>
          <p:cNvSpPr txBox="1"/>
          <p:nvPr/>
        </p:nvSpPr>
        <p:spPr>
          <a:xfrm>
            <a:off x="7197955" y="6583615"/>
            <a:ext cx="1931761" cy="2769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JAMA. 2016;315(2):150-163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isisOUCampusRec: The Biggest Loser Challenge | Oakland University  Recreation and Well-Being">
            <a:extLst>
              <a:ext uri="{FF2B5EF4-FFF2-40B4-BE49-F238E27FC236}">
                <a16:creationId xmlns:a16="http://schemas.microsoft.com/office/drawing/2014/main" id="{9FF20189-E16C-46DE-83C2-FA71B18D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449388"/>
            <a:ext cx="9144000" cy="477837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30C968-D039-4E00-98D3-A154F6A9A607}"/>
              </a:ext>
            </a:extLst>
          </p:cNvPr>
          <p:cNvSpPr txBox="1"/>
          <p:nvPr/>
        </p:nvSpPr>
        <p:spPr>
          <a:xfrm>
            <a:off x="0" y="196074"/>
            <a:ext cx="9144000" cy="109760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Managing Expectations?? The Biggest Loser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eting Make You Fat">
            <a:extLst>
              <a:ext uri="{FF2B5EF4-FFF2-40B4-BE49-F238E27FC236}">
                <a16:creationId xmlns:a16="http://schemas.microsoft.com/office/drawing/2014/main" id="{16A0109F-0E12-4B4A-9F07-B9B02F3E31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7" r="7504"/>
          <a:stretch>
            <a:fillRect/>
          </a:stretch>
        </p:blipFill>
        <p:spPr>
          <a:xfrm>
            <a:off x="157157" y="1543050"/>
            <a:ext cx="5310185" cy="37718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42889FF9-1808-422E-8D57-789E61AD1E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239" r="50000"/>
          <a:stretch>
            <a:fillRect/>
          </a:stretch>
        </p:blipFill>
        <p:spPr>
          <a:xfrm>
            <a:off x="5467353" y="1543050"/>
            <a:ext cx="3609978" cy="37718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45B5429-76B5-4CF1-80C8-88D5392F8B97}"/>
              </a:ext>
            </a:extLst>
          </p:cNvPr>
          <p:cNvSpPr txBox="1"/>
          <p:nvPr/>
        </p:nvSpPr>
        <p:spPr>
          <a:xfrm>
            <a:off x="0" y="196074"/>
            <a:ext cx="9144000" cy="109760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Managing Expectations?? The Biggest Loser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Regain 6 yrs Following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se study: The Biggest Loser. Is it impossible to sustain weight loss in  the long term?">
            <a:extLst>
              <a:ext uri="{FF2B5EF4-FFF2-40B4-BE49-F238E27FC236}">
                <a16:creationId xmlns:a16="http://schemas.microsoft.com/office/drawing/2014/main" id="{B6925FA6-49DA-4C47-BA20-C57FAC67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678" y="1394670"/>
            <a:ext cx="4686299" cy="406865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3" name="Picture 2" descr="The Biggest Losers: Metabolic Damage or Constrained Energy? | Physiqonomics">
            <a:extLst>
              <a:ext uri="{FF2B5EF4-FFF2-40B4-BE49-F238E27FC236}">
                <a16:creationId xmlns:a16="http://schemas.microsoft.com/office/drawing/2014/main" id="{04533BBD-0015-4D32-B1CA-59DDA99C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10" r="13273"/>
          <a:stretch>
            <a:fillRect/>
          </a:stretch>
        </p:blipFill>
        <p:spPr>
          <a:xfrm>
            <a:off x="4838703" y="1609728"/>
            <a:ext cx="4305296" cy="369570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Picture 2" descr="The Biggest Loser (American TV series ...">
            <a:extLst>
              <a:ext uri="{FF2B5EF4-FFF2-40B4-BE49-F238E27FC236}">
                <a16:creationId xmlns:a16="http://schemas.microsoft.com/office/drawing/2014/main" id="{7B572438-6AAC-4285-AD97-6B0C9ADE80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62246" y="5305421"/>
            <a:ext cx="3562346" cy="151447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F0A86F-273A-4A8C-9168-9F8E050E3995}"/>
              </a:ext>
            </a:extLst>
          </p:cNvPr>
          <p:cNvSpPr txBox="1"/>
          <p:nvPr/>
        </p:nvSpPr>
        <p:spPr>
          <a:xfrm>
            <a:off x="0" y="196074"/>
            <a:ext cx="9144000" cy="109760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Managing Expectations?? The Biggest Loser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Metabolic Rate and Fat Free Mass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17C4-002F-43FA-B026-9C06A20718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45490" y="2251883"/>
            <a:ext cx="4490462" cy="1143000"/>
          </a:xfrm>
        </p:spPr>
        <p:txBody>
          <a:bodyPr>
            <a:noAutofit/>
          </a:bodyPr>
          <a:lstStyle/>
          <a:p>
            <a:pPr lvl="0"/>
            <a:r>
              <a:rPr lang="en-US" sz="2400" b="1"/>
              <a:t>Obesity Treatment Guidelines</a:t>
            </a:r>
            <a:br>
              <a:rPr lang="en-US" sz="2400" b="1"/>
            </a:br>
            <a:r>
              <a:rPr lang="en-US" sz="2400" b="1"/>
              <a:t>AHA - ACC -TOS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06BE1D4-9246-4967-B840-1AE6122D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028" y="2299587"/>
            <a:ext cx="4759031" cy="338438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A3F95A8-EC33-4D51-949C-3AFA3B4BA1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4985" y="683358"/>
            <a:ext cx="7314020" cy="1342970"/>
          </a:xfrm>
          <a:solidFill>
            <a:srgbClr val="FFFFFF"/>
          </a:solidFill>
        </p:spPr>
        <p:txBody>
          <a:bodyPr anchorCtr="1">
            <a:normAutofit fontScale="70000" lnSpcReduction="20000"/>
          </a:bodyPr>
          <a:lstStyle/>
          <a:p>
            <a:pPr marL="0" lvl="0" indent="0" algn="ctr">
              <a:spcBef>
                <a:spcPts val="1800"/>
              </a:spcBef>
              <a:buNone/>
            </a:pPr>
            <a:r>
              <a:rPr lang="en-US" sz="7600"/>
              <a:t>Anti-Obesity Medications</a:t>
            </a:r>
          </a:p>
          <a:p>
            <a:pPr marL="0" lvl="0" indent="0" algn="ctr">
              <a:spcBef>
                <a:spcPts val="1000"/>
              </a:spcBef>
              <a:buNone/>
            </a:pPr>
            <a:r>
              <a:rPr lang="en-US" sz="4000"/>
              <a:t>BMI ≥30 </a:t>
            </a:r>
            <a:r>
              <a:rPr lang="en-US" sz="2900"/>
              <a:t>or </a:t>
            </a:r>
            <a:r>
              <a:rPr lang="en-US" sz="4000"/>
              <a:t>≥27 kg/m</a:t>
            </a:r>
            <a:r>
              <a:rPr lang="en-US" sz="4000" baseline="30000"/>
              <a:t>2</a:t>
            </a:r>
            <a:r>
              <a:rPr lang="en-US" sz="4000"/>
              <a:t> + ≥1 comorbidity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71B37FE-D5B6-4D63-98E2-F3979A80508F}"/>
              </a:ext>
            </a:extLst>
          </p:cNvPr>
          <p:cNvSpPr txBox="1"/>
          <p:nvPr/>
        </p:nvSpPr>
        <p:spPr>
          <a:xfrm>
            <a:off x="202393" y="2586188"/>
            <a:ext cx="4003892" cy="230832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Medications work to reinforce lifestyle change and should be prescribed as an adjunct to lifestyle interventions</a:t>
            </a:r>
            <a:r>
              <a:rPr lang="mr-IN" sz="24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Mangal" pitchFamily="18"/>
              </a:rPr>
              <a:t>…</a:t>
            </a:r>
            <a:endParaRPr lang="en-US" sz="24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49D6DDC-0D37-47B3-A7E5-C509095D8332}"/>
              </a:ext>
            </a:extLst>
          </p:cNvPr>
          <p:cNvSpPr/>
          <p:nvPr/>
        </p:nvSpPr>
        <p:spPr>
          <a:xfrm>
            <a:off x="7156268" y="6581000"/>
            <a:ext cx="1987731" cy="27699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Obesity 2014;22(S2):S1-S410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E8BAF66-FABE-489B-873A-26165B1948C6}"/>
              </a:ext>
            </a:extLst>
          </p:cNvPr>
          <p:cNvSpPr txBox="1"/>
          <p:nvPr/>
        </p:nvSpPr>
        <p:spPr>
          <a:xfrm>
            <a:off x="782113" y="5939338"/>
            <a:ext cx="7579763" cy="46166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Anti-Obesity meds are prescribed to &lt;2% of eligible people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7134-2D79-4267-920A-E59FF4956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102" y="34592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/>
              <a:t>Think of Obesity and Anti-Obesity Medications Like Hypertension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2DB06AA-F874-4103-9A06-24B50D7E52C6}"/>
              </a:ext>
            </a:extLst>
          </p:cNvPr>
          <p:cNvSpPr/>
          <p:nvPr/>
        </p:nvSpPr>
        <p:spPr>
          <a:xfrm>
            <a:off x="380692" y="1697318"/>
            <a:ext cx="8474430" cy="4710110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9E19A233-70FA-4859-BC87-E5B678F31BA8}"/>
              </a:ext>
            </a:extLst>
          </p:cNvPr>
          <p:cNvSpPr/>
          <p:nvPr/>
        </p:nvSpPr>
        <p:spPr>
          <a:xfrm flipH="1" flipV="1">
            <a:off x="987140" y="2913342"/>
            <a:ext cx="2808286" cy="264636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400"/>
              <a:gd name="f7" fmla="val 21498"/>
              <a:gd name="f8" fmla="val 2097"/>
              <a:gd name="f9" fmla="val 12055"/>
              <a:gd name="f10" fmla="val 971"/>
              <a:gd name="f11" fmla="val 20042"/>
              <a:gd name="f12" fmla="val 8654"/>
              <a:gd name="f13" fmla="val 18566"/>
              <a:gd name="f14" fmla="+- 0 0 -90"/>
              <a:gd name="f15" fmla="*/ f3 1 21400"/>
              <a:gd name="f16" fmla="*/ f4 1 21498"/>
              <a:gd name="f17" fmla="val f5"/>
              <a:gd name="f18" fmla="val f6"/>
              <a:gd name="f19" fmla="val f7"/>
              <a:gd name="f20" fmla="*/ f14 f0 1"/>
              <a:gd name="f21" fmla="+- f19 0 f17"/>
              <a:gd name="f22" fmla="+- f18 0 f17"/>
              <a:gd name="f23" fmla="*/ f20 1 f2"/>
              <a:gd name="f24" fmla="*/ f22 1 21400"/>
              <a:gd name="f25" fmla="*/ f21 1 21498"/>
              <a:gd name="f26" fmla="*/ 2147483647 f22 1"/>
              <a:gd name="f27" fmla="*/ 0 f21 1"/>
              <a:gd name="f28" fmla="*/ 2147483647 f21 1"/>
              <a:gd name="f29" fmla="*/ 0 f22 1"/>
              <a:gd name="f30" fmla="*/ 21400 f22 1"/>
              <a:gd name="f31" fmla="*/ 21498 f21 1"/>
              <a:gd name="f32" fmla="+- f23 0 f1"/>
              <a:gd name="f33" fmla="*/ f26 1 21400"/>
              <a:gd name="f34" fmla="*/ f27 1 21498"/>
              <a:gd name="f35" fmla="*/ f28 1 21498"/>
              <a:gd name="f36" fmla="*/ f29 1 21400"/>
              <a:gd name="f37" fmla="*/ f30 1 21400"/>
              <a:gd name="f38" fmla="*/ f31 1 21498"/>
              <a:gd name="f39" fmla="*/ f33 1 f24"/>
              <a:gd name="f40" fmla="*/ f34 1 f25"/>
              <a:gd name="f41" fmla="*/ f35 1 f25"/>
              <a:gd name="f42" fmla="*/ f36 1 f24"/>
              <a:gd name="f43" fmla="*/ f37 1 f24"/>
              <a:gd name="f44" fmla="*/ f38 1 f25"/>
              <a:gd name="f45" fmla="*/ f42 f15 1"/>
              <a:gd name="f46" fmla="*/ f43 f15 1"/>
              <a:gd name="f47" fmla="*/ f44 f16 1"/>
              <a:gd name="f48" fmla="*/ f40 f16 1"/>
              <a:gd name="f49" fmla="*/ f39 f15 1"/>
              <a:gd name="f50" fmla="*/ f4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9" y="f48"/>
              </a:cxn>
              <a:cxn ang="f32">
                <a:pos x="f49" y="f50"/>
              </a:cxn>
              <a:cxn ang="f32">
                <a:pos x="f45" y="f50"/>
              </a:cxn>
            </a:cxnLst>
            <a:rect l="f45" t="f48" r="f46" b="f47"/>
            <a:pathLst>
              <a:path w="21400" h="21498" fill="none">
                <a:moveTo>
                  <a:pt x="f8" y="f5"/>
                </a:moveTo>
                <a:cubicBezTo>
                  <a:pt x="f9" y="f10"/>
                  <a:pt x="f11" y="f12"/>
                  <a:pt x="f6" y="f13"/>
                </a:cubicBezTo>
              </a:path>
              <a:path w="21400" h="21498" stroke="0">
                <a:moveTo>
                  <a:pt x="f8" y="f5"/>
                </a:moveTo>
                <a:cubicBezTo>
                  <a:pt x="f9" y="f10"/>
                  <a:pt x="f11" y="f12"/>
                  <a:pt x="f6" y="f13"/>
                </a:cubicBezTo>
                <a:lnTo>
                  <a:pt x="f5" y="f7"/>
                </a:lnTo>
                <a:close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60DB2484-18EE-4245-9338-D39387EF14DC}"/>
              </a:ext>
            </a:extLst>
          </p:cNvPr>
          <p:cNvSpPr/>
          <p:nvPr/>
        </p:nvSpPr>
        <p:spPr>
          <a:xfrm>
            <a:off x="974448" y="1992596"/>
            <a:ext cx="0" cy="43100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9528" cap="flat">
            <a:solidFill>
              <a:srgbClr val="000000"/>
            </a:solidFill>
            <a:custDash>
              <a:ds d="299906" sp="299906"/>
            </a:custDash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C21E9E8D-BA81-4980-8933-BED4C3703ADE}"/>
              </a:ext>
            </a:extLst>
          </p:cNvPr>
          <p:cNvGrpSpPr/>
          <p:nvPr/>
        </p:nvGrpSpPr>
        <p:grpSpPr>
          <a:xfrm>
            <a:off x="3492221" y="2000533"/>
            <a:ext cx="4948239" cy="4310060"/>
            <a:chOff x="3492221" y="2000533"/>
            <a:chExt cx="4948239" cy="4310060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35692D2F-3791-428F-84BA-8A4E2477EBD5}"/>
                </a:ext>
              </a:extLst>
            </p:cNvPr>
            <p:cNvGrpSpPr/>
            <p:nvPr/>
          </p:nvGrpSpPr>
          <p:grpSpPr>
            <a:xfrm>
              <a:off x="3492221" y="2000533"/>
              <a:ext cx="4948239" cy="4310060"/>
              <a:chOff x="3492221" y="2000533"/>
              <a:chExt cx="4948239" cy="4310060"/>
            </a:xfrm>
          </p:grpSpPr>
          <p:sp>
            <p:nvSpPr>
              <p:cNvPr id="8" name="Line 9">
                <a:extLst>
                  <a:ext uri="{FF2B5EF4-FFF2-40B4-BE49-F238E27FC236}">
                    <a16:creationId xmlns:a16="http://schemas.microsoft.com/office/drawing/2014/main" id="{8B89FA2E-77EE-458E-989B-A6BFCED5ACB6}"/>
                  </a:ext>
                </a:extLst>
              </p:cNvPr>
              <p:cNvSpPr/>
              <p:nvPr/>
            </p:nvSpPr>
            <p:spPr>
              <a:xfrm flipV="1">
                <a:off x="3516032" y="5167594"/>
                <a:ext cx="4924428" cy="38417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38103" cap="flat">
                <a:solidFill>
                  <a:srgbClr val="000000"/>
                </a:solidFill>
                <a:prstDash val="solid"/>
                <a:round/>
                <a:tailEnd type="arrow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" name="Line 10">
                <a:extLst>
                  <a:ext uri="{FF2B5EF4-FFF2-40B4-BE49-F238E27FC236}">
                    <a16:creationId xmlns:a16="http://schemas.microsoft.com/office/drawing/2014/main" id="{2EA72047-D1EF-4C09-968C-3C31AB9EC0AA}"/>
                  </a:ext>
                </a:extLst>
              </p:cNvPr>
              <p:cNvSpPr/>
              <p:nvPr/>
            </p:nvSpPr>
            <p:spPr>
              <a:xfrm>
                <a:off x="3492221" y="2000533"/>
                <a:ext cx="0" cy="43100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custDash>
                  <a:ds d="299906" sp="299906"/>
                </a:custDash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0D706A56-1E40-4CB5-BD7C-CC9A436E11C9}"/>
                </a:ext>
              </a:extLst>
            </p:cNvPr>
            <p:cNvSpPr txBox="1"/>
            <p:nvPr/>
          </p:nvSpPr>
          <p:spPr>
            <a:xfrm>
              <a:off x="4774923" y="2159282"/>
              <a:ext cx="2363788" cy="400050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Weight Maintenance</a:t>
              </a:r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3A56C207-EDEA-4784-92CE-CF01C8E76E7F}"/>
                </a:ext>
              </a:extLst>
            </p:cNvPr>
            <p:cNvSpPr txBox="1"/>
            <p:nvPr/>
          </p:nvSpPr>
          <p:spPr>
            <a:xfrm>
              <a:off x="4819372" y="5762905"/>
              <a:ext cx="2920995" cy="400050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For the foreseeable future</a:t>
              </a: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8A9ED05C-4708-47F9-902F-5C780A4CBDA1}"/>
              </a:ext>
            </a:extLst>
          </p:cNvPr>
          <p:cNvGrpSpPr/>
          <p:nvPr/>
        </p:nvGrpSpPr>
        <p:grpSpPr>
          <a:xfrm>
            <a:off x="3501740" y="3095902"/>
            <a:ext cx="5037136" cy="2466978"/>
            <a:chOff x="3501740" y="3095902"/>
            <a:chExt cx="5037136" cy="2466978"/>
          </a:xfrm>
        </p:grpSpPr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C896A18E-94FD-4AF4-9DAD-F06BDEF0517A}"/>
                </a:ext>
              </a:extLst>
            </p:cNvPr>
            <p:cNvSpPr/>
            <p:nvPr/>
          </p:nvSpPr>
          <p:spPr>
            <a:xfrm flipV="1">
              <a:off x="3501740" y="3095902"/>
              <a:ext cx="5037136" cy="24669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38103" cap="flat">
              <a:solidFill>
                <a:srgbClr val="953735"/>
              </a:solidFill>
              <a:custDash>
                <a:ds d="299976" sp="299976"/>
              </a:custDash>
              <a:round/>
              <a:tailEnd type="arrow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3FCB5178-D62C-419F-A2EA-09733A770E81}"/>
                </a:ext>
              </a:extLst>
            </p:cNvPr>
            <p:cNvSpPr txBox="1"/>
            <p:nvPr/>
          </p:nvSpPr>
          <p:spPr>
            <a:xfrm>
              <a:off x="3850995" y="3251478"/>
              <a:ext cx="2625727" cy="708029"/>
            </a:xfrm>
            <a:prstGeom prst="rect">
              <a:avLst/>
            </a:prstGeom>
            <a:solidFill>
              <a:srgbClr val="95B3D7">
                <a:alpha val="49000"/>
              </a:srgbClr>
            </a:solidFill>
            <a:ln w="9528" cap="flat">
              <a:solidFill>
                <a:srgbClr val="D99694">
                  <a:alpha val="50195"/>
                </a:srgbClr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0" i="0" u="none" strike="noStrike" kern="1200" cap="none" spc="0" baseline="0">
                  <a:solidFill>
                    <a:srgbClr val="632523"/>
                  </a:solidFill>
                  <a:uFillTx/>
                  <a:latin typeface="Calibri"/>
                </a:rPr>
                <a:t>If you stop treatment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0" i="0" u="none" strike="noStrike" kern="1200" cap="none" spc="0" baseline="0">
                  <a:solidFill>
                    <a:srgbClr val="632523"/>
                  </a:solidFill>
                  <a:uFillTx/>
                  <a:latin typeface="Calibri"/>
                </a:rPr>
                <a:t>the condition returns!</a:t>
              </a:r>
            </a:p>
          </p:txBody>
        </p:sp>
      </p:grpSp>
      <p:sp>
        <p:nvSpPr>
          <p:cNvPr id="15" name="Text Box 6">
            <a:extLst>
              <a:ext uri="{FF2B5EF4-FFF2-40B4-BE49-F238E27FC236}">
                <a16:creationId xmlns:a16="http://schemas.microsoft.com/office/drawing/2014/main" id="{4DAFF397-ACB4-48B5-B66E-DD460B543A42}"/>
              </a:ext>
            </a:extLst>
          </p:cNvPr>
          <p:cNvSpPr txBox="1"/>
          <p:nvPr/>
        </p:nvSpPr>
        <p:spPr>
          <a:xfrm>
            <a:off x="1409090" y="5748613"/>
            <a:ext cx="1377022" cy="40011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3-6 months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F4C53FBE-D8FC-4B74-86BF-C3A004B45512}"/>
              </a:ext>
            </a:extLst>
          </p:cNvPr>
          <p:cNvGrpSpPr/>
          <p:nvPr/>
        </p:nvGrpSpPr>
        <p:grpSpPr>
          <a:xfrm>
            <a:off x="3492221" y="2000533"/>
            <a:ext cx="4948239" cy="4310060"/>
            <a:chOff x="3492221" y="2000533"/>
            <a:chExt cx="4948239" cy="4310060"/>
          </a:xfrm>
        </p:grpSpPr>
        <p:sp>
          <p:nvSpPr>
            <p:cNvPr id="17" name="Line 9">
              <a:extLst>
                <a:ext uri="{FF2B5EF4-FFF2-40B4-BE49-F238E27FC236}">
                  <a16:creationId xmlns:a16="http://schemas.microsoft.com/office/drawing/2014/main" id="{0BDB49AB-2647-41FB-944B-521A84E70A2A}"/>
                </a:ext>
              </a:extLst>
            </p:cNvPr>
            <p:cNvSpPr/>
            <p:nvPr/>
          </p:nvSpPr>
          <p:spPr>
            <a:xfrm flipV="1">
              <a:off x="3516032" y="5167594"/>
              <a:ext cx="4924428" cy="3841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round/>
              <a:tailEnd type="arrow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Line 10">
              <a:extLst>
                <a:ext uri="{FF2B5EF4-FFF2-40B4-BE49-F238E27FC236}">
                  <a16:creationId xmlns:a16="http://schemas.microsoft.com/office/drawing/2014/main" id="{B1237AAC-66BC-410E-93A3-255AEFF5C9F5}"/>
                </a:ext>
              </a:extLst>
            </p:cNvPr>
            <p:cNvSpPr/>
            <p:nvPr/>
          </p:nvSpPr>
          <p:spPr>
            <a:xfrm>
              <a:off x="3492221" y="2000533"/>
              <a:ext cx="0" cy="43100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custDash>
                <a:ds d="299906" sp="299906"/>
              </a:custDash>
              <a:round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9" name="Text Box 16">
            <a:extLst>
              <a:ext uri="{FF2B5EF4-FFF2-40B4-BE49-F238E27FC236}">
                <a16:creationId xmlns:a16="http://schemas.microsoft.com/office/drawing/2014/main" id="{BC2F1691-EA61-41B6-B6E9-C4C0398196A8}"/>
              </a:ext>
            </a:extLst>
          </p:cNvPr>
          <p:cNvSpPr txBox="1"/>
          <p:nvPr/>
        </p:nvSpPr>
        <p:spPr>
          <a:xfrm rot="16200004">
            <a:off x="173891" y="3622121"/>
            <a:ext cx="940707" cy="40011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0B8DE029-85ED-4FB7-8FC5-913DC881B405}"/>
              </a:ext>
            </a:extLst>
          </p:cNvPr>
          <p:cNvSpPr txBox="1"/>
          <p:nvPr/>
        </p:nvSpPr>
        <p:spPr>
          <a:xfrm>
            <a:off x="1568205" y="2164009"/>
            <a:ext cx="1431292" cy="40011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Loss</a:t>
            </a:r>
          </a:p>
        </p:txBody>
      </p:sp>
      <p:sp>
        <p:nvSpPr>
          <p:cNvPr id="21" name="Line 4">
            <a:extLst>
              <a:ext uri="{FF2B5EF4-FFF2-40B4-BE49-F238E27FC236}">
                <a16:creationId xmlns:a16="http://schemas.microsoft.com/office/drawing/2014/main" id="{92CCA679-0A55-466C-B316-1F226BCCBC71}"/>
              </a:ext>
            </a:extLst>
          </p:cNvPr>
          <p:cNvSpPr/>
          <p:nvPr/>
        </p:nvSpPr>
        <p:spPr>
          <a:xfrm flipH="1" flipV="1">
            <a:off x="1003718" y="5559707"/>
            <a:ext cx="766098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9528" cap="flat">
            <a:solidFill>
              <a:srgbClr val="000000"/>
            </a:solidFill>
            <a:custDash>
              <a:ds d="299906" sp="299906"/>
            </a:custDash>
            <a:round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1C273-4F2C-48B8-B041-E2DB42EADC98}"/>
              </a:ext>
            </a:extLst>
          </p:cNvPr>
          <p:cNvSpPr/>
          <p:nvPr/>
        </p:nvSpPr>
        <p:spPr>
          <a:xfrm>
            <a:off x="0" y="-82868"/>
            <a:ext cx="9144000" cy="1743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2E70F-6814-4398-9BC7-3C2671D1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27" y="66400"/>
            <a:ext cx="2991947" cy="1444967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3CA65BF-FCEB-41B2-9352-F4EB45A33531}"/>
              </a:ext>
            </a:extLst>
          </p:cNvPr>
          <p:cNvSpPr txBox="1">
            <a:spLocks/>
          </p:cNvSpPr>
          <p:nvPr/>
        </p:nvSpPr>
        <p:spPr>
          <a:xfrm>
            <a:off x="574346" y="1730937"/>
            <a:ext cx="7995308" cy="2044038"/>
          </a:xfrm>
          <a:prstGeom prst="rect">
            <a:avLst/>
          </a:prstGeom>
        </p:spPr>
        <p:txBody>
          <a:bodyPr vert="horz" lIns="64466" tIns="32233" rIns="64466" bIns="32233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1050"/>
              </a:spcBef>
              <a:spcAft>
                <a:spcPts val="150"/>
              </a:spcAft>
              <a:buClr>
                <a:srgbClr val="4472C4"/>
              </a:buClr>
              <a:buNone/>
            </a:pPr>
            <a:r>
              <a:rPr lang="en-US" sz="2400" b="1" spc="8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Mission</a:t>
            </a:r>
            <a:r>
              <a:rPr lang="en-US" sz="2400" spc="8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Develop interdisciplinary research to prevent and treat obesity &amp; its related complications using </a:t>
            </a:r>
            <a:r>
              <a:rPr lang="en-US" sz="2400" spc="8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innovative collaborations</a:t>
            </a:r>
          </a:p>
          <a:p>
            <a:pPr marL="0" indent="0" defTabSz="685800">
              <a:lnSpc>
                <a:spcPct val="100000"/>
              </a:lnSpc>
              <a:spcBef>
                <a:spcPts val="1050"/>
              </a:spcBef>
              <a:spcAft>
                <a:spcPts val="150"/>
              </a:spcAft>
              <a:buClr>
                <a:srgbClr val="4472C4"/>
              </a:buClr>
              <a:buNone/>
            </a:pPr>
            <a:r>
              <a:rPr lang="en-US" sz="2400" b="1" spc="8" dirty="0">
                <a:solidFill>
                  <a:prstClr val="black"/>
                </a:solidFill>
                <a:latin typeface="Calibri Light" panose="020F0302020204030204" pitchFamily="34" charset="0"/>
                <a:ea typeface="Arial" panose="020B0604020202020204" pitchFamily="34" charset="0"/>
                <a:cs typeface="Calibri Light" panose="020F0302020204030204" pitchFamily="34" charset="0"/>
              </a:rPr>
              <a:t>ORI is dedicated to </a:t>
            </a:r>
            <a:r>
              <a:rPr lang="en-US" sz="2400" b="1" spc="8" dirty="0">
                <a:solidFill>
                  <a:srgbClr val="C00000"/>
                </a:solidFill>
                <a:latin typeface="Calibri Light" panose="020F0302020204030204" pitchFamily="34" charset="0"/>
                <a:ea typeface="Arial" panose="020B0604020202020204" pitchFamily="34" charset="0"/>
                <a:cs typeface="Calibri Light" panose="020F0302020204030204" pitchFamily="34" charset="0"/>
              </a:rPr>
              <a:t>transdisciplinary </a:t>
            </a:r>
            <a:r>
              <a:rPr lang="en-US" sz="2400" b="1" spc="8" dirty="0">
                <a:solidFill>
                  <a:prstClr val="black"/>
                </a:solidFill>
                <a:latin typeface="Calibri Light" panose="020F0302020204030204" pitchFamily="34" charset="0"/>
                <a:ea typeface="Arial" panose="020B0604020202020204" pitchFamily="34" charset="0"/>
                <a:cs typeface="Calibri Light" panose="020F0302020204030204" pitchFamily="34" charset="0"/>
              </a:rPr>
              <a:t>collaborations and mentoring:  The ultimate goal is advancing science and securing major external funding</a:t>
            </a:r>
            <a:endParaRPr lang="en-US" sz="2400" b="1" spc="8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DE25A2-0130-4502-A1D1-0085043CB609}"/>
              </a:ext>
            </a:extLst>
          </p:cNvPr>
          <p:cNvSpPr/>
          <p:nvPr/>
        </p:nvSpPr>
        <p:spPr>
          <a:xfrm>
            <a:off x="762891" y="4509267"/>
            <a:ext cx="7618218" cy="149426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4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F13820D-7098-4330-A563-70BC4B5D0232}"/>
              </a:ext>
            </a:extLst>
          </p:cNvPr>
          <p:cNvSpPr txBox="1">
            <a:spLocks/>
          </p:cNvSpPr>
          <p:nvPr/>
        </p:nvSpPr>
        <p:spPr>
          <a:xfrm>
            <a:off x="958691" y="4438965"/>
            <a:ext cx="7226618" cy="1634869"/>
          </a:xfrm>
          <a:prstGeom prst="rect">
            <a:avLst/>
          </a:prstGeom>
        </p:spPr>
        <p:txBody>
          <a:bodyPr vert="horz" lIns="64466" tIns="32233" rIns="64466" bIns="32233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None/>
            </a:pPr>
            <a:r>
              <a:rPr lang="en-US" sz="2100" spc="8" dirty="0">
                <a:solidFill>
                  <a:prstClr val="black"/>
                </a:solidFill>
                <a:latin typeface="Calibri Light"/>
                <a:cs typeface="Calibri Light"/>
              </a:rPr>
              <a:t>Sharing ORI work, current research and funding opportunities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None/>
            </a:pPr>
            <a:r>
              <a:rPr lang="en-US" sz="2100" spc="8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Communications</a:t>
            </a:r>
            <a:r>
              <a:rPr lang="en-US" sz="2100" spc="8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new members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None/>
            </a:pPr>
            <a:r>
              <a:rPr lang="en-US" sz="2100" spc="8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Activities that connect ORI members and promote </a:t>
            </a:r>
            <a:r>
              <a:rPr lang="en-US" sz="2100" spc="8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collaborations and mentoring opportunities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A9DC3A-BB56-4C30-82D4-B2A334CF74FC}"/>
              </a:ext>
            </a:extLst>
          </p:cNvPr>
          <p:cNvSpPr/>
          <p:nvPr/>
        </p:nvSpPr>
        <p:spPr>
          <a:xfrm>
            <a:off x="2341774" y="6188141"/>
            <a:ext cx="44604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5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https://www.depts.ttu.edu/research/obesityresearch/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2306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E90D68F8-B3DA-4D9C-9430-3C060F93F1CF}"/>
              </a:ext>
            </a:extLst>
          </p:cNvPr>
          <p:cNvGrpSpPr/>
          <p:nvPr/>
        </p:nvGrpSpPr>
        <p:grpSpPr>
          <a:xfrm>
            <a:off x="5405182" y="1899336"/>
            <a:ext cx="3324986" cy="4416195"/>
            <a:chOff x="5405182" y="1899336"/>
            <a:chExt cx="3324986" cy="4416195"/>
          </a:xfrm>
        </p:grpSpPr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9F9F4ED0-FB80-4623-8F7D-DAAA03C33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871" t="2061"/>
            <a:stretch>
              <a:fillRect/>
            </a:stretch>
          </p:blipFill>
          <p:spPr>
            <a:xfrm>
              <a:off x="5405182" y="1899336"/>
              <a:ext cx="3324986" cy="3557701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4" name="Bent-Up Arrow 10">
              <a:extLst>
                <a:ext uri="{FF2B5EF4-FFF2-40B4-BE49-F238E27FC236}">
                  <a16:creationId xmlns:a16="http://schemas.microsoft.com/office/drawing/2014/main" id="{DC9834D5-7A49-4FEF-AFB4-E7FF0458A2A1}"/>
                </a:ext>
              </a:extLst>
            </p:cNvPr>
            <p:cNvSpPr/>
            <p:nvPr/>
          </p:nvSpPr>
          <p:spPr>
            <a:xfrm rot="5399996" flipV="1">
              <a:off x="6637122" y="5116429"/>
              <a:ext cx="1185162" cy="888522"/>
            </a:xfrm>
            <a:custGeom>
              <a:avLst>
                <a:gd name="f10" fmla="val 25000"/>
                <a:gd name="f11" fmla="val 25000"/>
                <a:gd name="f12" fmla="val 25000"/>
              </a:avLst>
              <a:gdLst>
                <a:gd name="f3" fmla="val 10800000"/>
                <a:gd name="f4" fmla="val 54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val 25000"/>
                <a:gd name="f11" fmla="val 25000"/>
                <a:gd name="f12" fmla="val 25000"/>
                <a:gd name="f13" fmla="+- 0 0 -360"/>
                <a:gd name="f14" fmla="+- 0 0 -270"/>
                <a:gd name="f15" fmla="+- 0 0 -180"/>
                <a:gd name="f16" fmla="+- 0 0 -90"/>
                <a:gd name="f17" fmla="abs f6"/>
                <a:gd name="f18" fmla="abs f7"/>
                <a:gd name="f19" fmla="abs f8"/>
                <a:gd name="f20" fmla="val f9"/>
                <a:gd name="f21" fmla="val f10"/>
                <a:gd name="f22" fmla="val f11"/>
                <a:gd name="f23" fmla="val f12"/>
                <a:gd name="f24" fmla="*/ f13 f3 1"/>
                <a:gd name="f25" fmla="*/ f14 f3 1"/>
                <a:gd name="f26" fmla="*/ f15 f3 1"/>
                <a:gd name="f27" fmla="*/ f16 f3 1"/>
                <a:gd name="f28" fmla="?: f17 f6 1"/>
                <a:gd name="f29" fmla="?: f18 f7 1"/>
                <a:gd name="f30" fmla="?: f19 f8 1"/>
                <a:gd name="f31" fmla="*/ f24 1 f5"/>
                <a:gd name="f32" fmla="*/ f25 1 f5"/>
                <a:gd name="f33" fmla="*/ f26 1 f5"/>
                <a:gd name="f34" fmla="*/ f27 1 f5"/>
                <a:gd name="f35" fmla="*/ f28 1 21600"/>
                <a:gd name="f36" fmla="*/ f29 1 21600"/>
                <a:gd name="f37" fmla="*/ 21600 f28 1"/>
                <a:gd name="f38" fmla="*/ 21600 f29 1"/>
                <a:gd name="f39" fmla="+- f31 0 f4"/>
                <a:gd name="f40" fmla="+- f32 0 f4"/>
                <a:gd name="f41" fmla="+- f33 0 f4"/>
                <a:gd name="f42" fmla="+- f34 0 f4"/>
                <a:gd name="f43" fmla="min f36 f35"/>
                <a:gd name="f44" fmla="*/ f37 1 f30"/>
                <a:gd name="f45" fmla="*/ f38 1 f30"/>
                <a:gd name="f46" fmla="val f44"/>
                <a:gd name="f47" fmla="val f45"/>
                <a:gd name="f48" fmla="*/ f20 f43 1"/>
                <a:gd name="f49" fmla="+- f47 0 f20"/>
                <a:gd name="f50" fmla="+- f46 0 f20"/>
                <a:gd name="f51" fmla="*/ f47 f43 1"/>
                <a:gd name="f52" fmla="*/ f46 f43 1"/>
                <a:gd name="f53" fmla="min f50 f49"/>
                <a:gd name="f54" fmla="*/ f53 f23 1"/>
                <a:gd name="f55" fmla="*/ f53 f22 1"/>
                <a:gd name="f56" fmla="*/ f53 f21 1"/>
                <a:gd name="f57" fmla="*/ f54 1 100000"/>
                <a:gd name="f58" fmla="*/ f55 1 50000"/>
                <a:gd name="f59" fmla="*/ f55 1 100000"/>
                <a:gd name="f60" fmla="*/ f56 1 200000"/>
                <a:gd name="f61" fmla="*/ f56 1 100000"/>
                <a:gd name="f62" fmla="+- f46 0 f58"/>
                <a:gd name="f63" fmla="+- f46 0 f59"/>
                <a:gd name="f64" fmla="+- f47 0 f61"/>
                <a:gd name="f65" fmla="+- f57 f47 0"/>
                <a:gd name="f66" fmla="*/ f57 f43 1"/>
                <a:gd name="f67" fmla="+- f63 0 f60"/>
                <a:gd name="f68" fmla="+- f63 f60 0"/>
                <a:gd name="f69" fmla="+- f64 f47 0"/>
                <a:gd name="f70" fmla="*/ f65 1 2"/>
                <a:gd name="f71" fmla="*/ f64 f43 1"/>
                <a:gd name="f72" fmla="*/ f62 f43 1"/>
                <a:gd name="f73" fmla="*/ f63 f43 1"/>
                <a:gd name="f74" fmla="*/ f68 1 2"/>
                <a:gd name="f75" fmla="*/ f69 1 2"/>
                <a:gd name="f76" fmla="*/ f68 f43 1"/>
                <a:gd name="f77" fmla="*/ f67 f43 1"/>
                <a:gd name="f78" fmla="*/ f70 f43 1"/>
                <a:gd name="f79" fmla="*/ f75 f43 1"/>
                <a:gd name="f80" fmla="*/ f74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73" y="f48"/>
                </a:cxn>
                <a:cxn ang="f40">
                  <a:pos x="f72" y="f66"/>
                </a:cxn>
                <a:cxn ang="f40">
                  <a:pos x="f48" y="f79"/>
                </a:cxn>
                <a:cxn ang="f41">
                  <a:pos x="f80" y="f51"/>
                </a:cxn>
                <a:cxn ang="f42">
                  <a:pos x="f76" y="f78"/>
                </a:cxn>
                <a:cxn ang="f42">
                  <a:pos x="f52" y="f66"/>
                </a:cxn>
              </a:cxnLst>
              <a:rect l="f48" t="f71" r="f76" b="f51"/>
              <a:pathLst>
                <a:path>
                  <a:moveTo>
                    <a:pt x="f48" y="f71"/>
                  </a:moveTo>
                  <a:lnTo>
                    <a:pt x="f77" y="f71"/>
                  </a:lnTo>
                  <a:lnTo>
                    <a:pt x="f77" y="f66"/>
                  </a:lnTo>
                  <a:lnTo>
                    <a:pt x="f72" y="f66"/>
                  </a:lnTo>
                  <a:lnTo>
                    <a:pt x="f73" y="f48"/>
                  </a:lnTo>
                  <a:lnTo>
                    <a:pt x="f52" y="f66"/>
                  </a:lnTo>
                  <a:lnTo>
                    <a:pt x="f76" y="f66"/>
                  </a:lnTo>
                  <a:lnTo>
                    <a:pt x="f76" y="f51"/>
                  </a:lnTo>
                  <a:lnTo>
                    <a:pt x="f48" y="f5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C1B5F826-6423-4352-8D15-39C10B9D1C49}"/>
                </a:ext>
              </a:extLst>
            </p:cNvPr>
            <p:cNvSpPr txBox="1"/>
            <p:nvPr/>
          </p:nvSpPr>
          <p:spPr>
            <a:xfrm>
              <a:off x="5419301" y="5392198"/>
              <a:ext cx="1363178" cy="923333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30% of dietary fat excreted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C7A5A2B-5E7A-4090-8CB1-FC6477F67B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24941"/>
            <a:ext cx="7886700" cy="781235"/>
          </a:xfrm>
        </p:spPr>
        <p:txBody>
          <a:bodyPr/>
          <a:lstStyle/>
          <a:p>
            <a:pPr lvl="0"/>
            <a:r>
              <a:rPr lang="en-US" b="1"/>
              <a:t>Orlistat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F7A8011-6B04-4B67-846B-B6872C4393F9}"/>
              </a:ext>
            </a:extLst>
          </p:cNvPr>
          <p:cNvSpPr txBox="1"/>
          <p:nvPr/>
        </p:nvSpPr>
        <p:spPr>
          <a:xfrm>
            <a:off x="464661" y="1297515"/>
            <a:ext cx="4841235" cy="409343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Dosing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60 mg or 120 mg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Three times daily before meals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Side Effects &amp; Considerations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Diarrhea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Malabsorption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Nephrolithiasis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Severe liver injury (rare)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Cost per month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$42 (60 mg), $556 (120 mg)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49248ED9-9725-4721-A514-803C11D072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31" t="4478" r="7173" b="1865"/>
          <a:stretch>
            <a:fillRect/>
          </a:stretch>
        </p:blipFill>
        <p:spPr>
          <a:xfrm>
            <a:off x="6535655" y="636861"/>
            <a:ext cx="1388104" cy="121823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858D8374-AFD5-44A3-B4DC-729BA1CB5E68}"/>
              </a:ext>
            </a:extLst>
          </p:cNvPr>
          <p:cNvGraphicFramePr>
            <a:graphicFrameLocks noGrp="1"/>
          </p:cNvGraphicFramePr>
          <p:nvPr/>
        </p:nvGraphicFramePr>
        <p:xfrm>
          <a:off x="259781" y="5306738"/>
          <a:ext cx="5046114" cy="1097280"/>
        </p:xfrm>
        <a:graphic>
          <a:graphicData uri="http://schemas.openxmlformats.org/drawingml/2006/table">
            <a:tbl>
              <a:tblPr firstRow="1" bandRow="1">
                <a:effectLst/>
                <a:tableStyleId>{8EC20E35-A176-4012-BC5E-935CFFF8708E}</a:tableStyleId>
              </a:tblPr>
              <a:tblGrid>
                <a:gridCol w="1912668">
                  <a:extLst>
                    <a:ext uri="{9D8B030D-6E8A-4147-A177-3AD203B41FA5}">
                      <a16:colId xmlns:a16="http://schemas.microsoft.com/office/drawing/2014/main" val="2896898171"/>
                    </a:ext>
                  </a:extLst>
                </a:gridCol>
                <a:gridCol w="1707239">
                  <a:extLst>
                    <a:ext uri="{9D8B030D-6E8A-4147-A177-3AD203B41FA5}">
                      <a16:colId xmlns:a16="http://schemas.microsoft.com/office/drawing/2014/main" val="2506237430"/>
                    </a:ext>
                  </a:extLst>
                </a:gridCol>
                <a:gridCol w="1426207">
                  <a:extLst>
                    <a:ext uri="{9D8B030D-6E8A-4147-A177-3AD203B41FA5}">
                      <a16:colId xmlns:a16="http://schemas.microsoft.com/office/drawing/2014/main" val="776905827"/>
                    </a:ext>
                  </a:extLst>
                </a:gridCol>
              </a:tblGrid>
              <a:tr h="282385">
                <a:tc>
                  <a:txBody>
                    <a:bodyPr/>
                    <a:lstStyle/>
                    <a:p>
                      <a:pPr lvl="0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Orlistat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Placebo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110637"/>
                  </a:ext>
                </a:extLst>
              </a:tr>
              <a:tr h="290514">
                <a:tc>
                  <a:txBody>
                    <a:bodyPr/>
                    <a:lstStyle/>
                    <a:p>
                      <a:pPr lvl="0"/>
                      <a:r>
                        <a:rPr lang="en-US"/>
                        <a:t>Weight</a:t>
                      </a:r>
                      <a:r>
                        <a:rPr lang="en-US" baseline="0"/>
                        <a:t> loss 1 year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8.8%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5.8%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33496"/>
                  </a:ext>
                </a:extLst>
              </a:tr>
              <a:tr h="290514">
                <a:tc>
                  <a:txBody>
                    <a:bodyPr/>
                    <a:lstStyle/>
                    <a:p>
                      <a:pPr lvl="0"/>
                      <a:r>
                        <a:rPr lang="en-US"/>
                        <a:t>&gt;10% weight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38.9%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24.8%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034556"/>
                  </a:ext>
                </a:extLst>
              </a:tr>
            </a:tbl>
          </a:graphicData>
        </a:graphic>
      </p:graphicFrame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B5ABB788-8E73-4391-844F-46FC50AF14BD}"/>
              </a:ext>
            </a:extLst>
          </p:cNvPr>
          <p:cNvSpPr txBox="1"/>
          <p:nvPr/>
        </p:nvSpPr>
        <p:spPr>
          <a:xfrm>
            <a:off x="2073036" y="6611779"/>
            <a:ext cx="7084286" cy="24622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b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1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JAMA</a:t>
            </a:r>
            <a:r>
              <a: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 1999;281:235-242</a:t>
            </a:r>
            <a:endParaRPr lang="da-DK" sz="1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LP-1 Receptor Agonists - Pharmacology Summary Mechanisms ... | GrepMed">
            <a:extLst>
              <a:ext uri="{FF2B5EF4-FFF2-40B4-BE49-F238E27FC236}">
                <a16:creationId xmlns:a16="http://schemas.microsoft.com/office/drawing/2014/main" id="{9DE48800-70F1-4556-A4EA-2360013B4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94" b="3740"/>
          <a:stretch>
            <a:fillRect/>
          </a:stretch>
        </p:blipFill>
        <p:spPr>
          <a:xfrm>
            <a:off x="0" y="1219196"/>
            <a:ext cx="9144000" cy="507682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34CA67-5EA7-4BE4-B3FE-F77A7D2A67B3}"/>
              </a:ext>
            </a:extLst>
          </p:cNvPr>
          <p:cNvSpPr txBox="1"/>
          <p:nvPr/>
        </p:nvSpPr>
        <p:spPr>
          <a:xfrm>
            <a:off x="0" y="171358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GLP-1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rapeutic Mechanisms and Clinical Effects of Glucagon-like Peptide 1  Receptor Agonists in Nonalcoholic Fatty Liver Disease">
            <a:extLst>
              <a:ext uri="{FF2B5EF4-FFF2-40B4-BE49-F238E27FC236}">
                <a16:creationId xmlns:a16="http://schemas.microsoft.com/office/drawing/2014/main" id="{A2496238-7BB2-4DA3-A69F-CC88A6B1D7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338" y="857250"/>
            <a:ext cx="9027322" cy="51434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AD34EE-6464-4011-84F5-A1A2E72A4986}"/>
              </a:ext>
            </a:extLst>
          </p:cNvPr>
          <p:cNvSpPr txBox="1"/>
          <p:nvPr/>
        </p:nvSpPr>
        <p:spPr>
          <a:xfrm>
            <a:off x="0" y="171358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GLP-1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lp-1 drugs comparison">
            <a:extLst>
              <a:ext uri="{FF2B5EF4-FFF2-40B4-BE49-F238E27FC236}">
                <a16:creationId xmlns:a16="http://schemas.microsoft.com/office/drawing/2014/main" id="{ED292012-E726-4423-9D52-E5FF5AF2A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50" y="1235317"/>
            <a:ext cx="8572500" cy="275034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CC1F08-FCF3-4FB6-94F2-31115B863BD8}"/>
              </a:ext>
            </a:extLst>
          </p:cNvPr>
          <p:cNvSpPr txBox="1"/>
          <p:nvPr/>
        </p:nvSpPr>
        <p:spPr>
          <a:xfrm>
            <a:off x="0" y="324941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Loss Pharmacology</a:t>
            </a:r>
          </a:p>
        </p:txBody>
      </p:sp>
      <p:pic>
        <p:nvPicPr>
          <p:cNvPr id="4" name="Picture 2" descr="Upcoming wave of hormone-based therapies set to change field of diabetes,  obesity care">
            <a:extLst>
              <a:ext uri="{FF2B5EF4-FFF2-40B4-BE49-F238E27FC236}">
                <a16:creationId xmlns:a16="http://schemas.microsoft.com/office/drawing/2014/main" id="{C581F79B-CD4B-483D-A74B-519C1393C2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190"/>
          <a:stretch>
            <a:fillRect/>
          </a:stretch>
        </p:blipFill>
        <p:spPr>
          <a:xfrm>
            <a:off x="285750" y="4114800"/>
            <a:ext cx="8572500" cy="2638428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LP-1 anti-obesity drugs lead to substantial weight loss in the “real world”">
            <a:extLst>
              <a:ext uri="{FF2B5EF4-FFF2-40B4-BE49-F238E27FC236}">
                <a16:creationId xmlns:a16="http://schemas.microsoft.com/office/drawing/2014/main" id="{BEF635E1-6773-4C0E-997F-1DEB1D3E4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6778" y="1250158"/>
            <a:ext cx="7410453" cy="514614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95476A-6119-49DD-A65F-601FB9A710F0}"/>
              </a:ext>
            </a:extLst>
          </p:cNvPr>
          <p:cNvSpPr txBox="1"/>
          <p:nvPr/>
        </p:nvSpPr>
        <p:spPr>
          <a:xfrm>
            <a:off x="0" y="324941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Loss Following Pharmacology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CC96-27C4-4B50-B1A9-EC6CE86A35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GLP-1 GIP RA Combination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804AC04-4FF3-4E36-998A-B794992C6ED7}"/>
              </a:ext>
            </a:extLst>
          </p:cNvPr>
          <p:cNvSpPr txBox="1"/>
          <p:nvPr/>
        </p:nvSpPr>
        <p:spPr>
          <a:xfrm>
            <a:off x="7338297" y="2347465"/>
            <a:ext cx="1674257" cy="230832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A1c  Change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Dulaglutide -1.1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LY3298176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 mg -0.7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5 mg -1.6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10 mg -2.0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15 mg -2.4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EDB01E31-29F2-40C9-8716-D13CB41F01D3}"/>
              </a:ext>
            </a:extLst>
          </p:cNvPr>
          <p:cNvGraphicFramePr>
            <a:graphicFrameLocks noGrp="1"/>
          </p:cNvGraphicFramePr>
          <p:nvPr/>
        </p:nvGraphicFramePr>
        <p:xfrm>
          <a:off x="549975" y="5604906"/>
          <a:ext cx="5557018" cy="1118328"/>
        </p:xfrm>
        <a:graphic>
          <a:graphicData uri="http://schemas.openxmlformats.org/drawingml/2006/table">
            <a:tbl>
              <a:tblPr firstRow="1" bandRow="1">
                <a:effectLst/>
                <a:tableStyleId>{8EC20E35-A176-4012-BC5E-935CFFF8708E}</a:tableStyleId>
              </a:tblPr>
              <a:tblGrid>
                <a:gridCol w="2106320">
                  <a:extLst>
                    <a:ext uri="{9D8B030D-6E8A-4147-A177-3AD203B41FA5}">
                      <a16:colId xmlns:a16="http://schemas.microsoft.com/office/drawing/2014/main" val="1675659861"/>
                    </a:ext>
                  </a:extLst>
                </a:gridCol>
                <a:gridCol w="1731471">
                  <a:extLst>
                    <a:ext uri="{9D8B030D-6E8A-4147-A177-3AD203B41FA5}">
                      <a16:colId xmlns:a16="http://schemas.microsoft.com/office/drawing/2014/main" val="4079564197"/>
                    </a:ext>
                  </a:extLst>
                </a:gridCol>
                <a:gridCol w="1719227">
                  <a:extLst>
                    <a:ext uri="{9D8B030D-6E8A-4147-A177-3AD203B41FA5}">
                      <a16:colId xmlns:a16="http://schemas.microsoft.com/office/drawing/2014/main" val="3028423743"/>
                    </a:ext>
                  </a:extLst>
                </a:gridCol>
              </a:tblGrid>
              <a:tr h="187086">
                <a:tc>
                  <a:txBody>
                    <a:bodyPr/>
                    <a:lstStyle/>
                    <a:p>
                      <a:pPr lvl="0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LY3298176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Placebo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54362"/>
                  </a:ext>
                </a:extLst>
              </a:tr>
              <a:tr h="376284">
                <a:tc>
                  <a:txBody>
                    <a:bodyPr/>
                    <a:lstStyle/>
                    <a:p>
                      <a:pPr lvl="0"/>
                      <a:r>
                        <a:rPr lang="en-US"/>
                        <a:t>Weight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12.7%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922926"/>
                  </a:ext>
                </a:extLst>
              </a:tr>
              <a:tr h="376284">
                <a:tc>
                  <a:txBody>
                    <a:bodyPr/>
                    <a:lstStyle/>
                    <a:p>
                      <a:pPr lvl="0"/>
                      <a:r>
                        <a:rPr lang="en-US"/>
                        <a:t>&gt;10% weight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897378"/>
                  </a:ext>
                </a:extLst>
              </a:tr>
            </a:tbl>
          </a:graphicData>
        </a:graphic>
      </p:graphicFrame>
      <p:sp>
        <p:nvSpPr>
          <p:cNvPr id="5" name="Rectangle 8">
            <a:extLst>
              <a:ext uri="{FF2B5EF4-FFF2-40B4-BE49-F238E27FC236}">
                <a16:creationId xmlns:a16="http://schemas.microsoft.com/office/drawing/2014/main" id="{FF63F022-87F4-435F-9D49-4D874EBFDF83}"/>
              </a:ext>
            </a:extLst>
          </p:cNvPr>
          <p:cNvSpPr/>
          <p:nvPr/>
        </p:nvSpPr>
        <p:spPr>
          <a:xfrm>
            <a:off x="7338297" y="6581000"/>
            <a:ext cx="1813977" cy="27699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Lancet ‭2018; 392: 637–49‬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AFD4CAD-858B-402E-A8B4-E53134FD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00"/>
          <a:stretch>
            <a:fillRect/>
          </a:stretch>
        </p:blipFill>
        <p:spPr>
          <a:xfrm>
            <a:off x="156655" y="1237814"/>
            <a:ext cx="7181633" cy="436709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edicaid Utilization and Spending on New Drugs Used for Weight Loss | KFF">
            <a:extLst>
              <a:ext uri="{FF2B5EF4-FFF2-40B4-BE49-F238E27FC236}">
                <a16:creationId xmlns:a16="http://schemas.microsoft.com/office/drawing/2014/main" id="{B1F44200-EF4C-46CF-B933-8907167DF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8" y="857250"/>
            <a:ext cx="9142811" cy="51434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64FD9F1-C44A-41BE-8048-C2D82B283874}"/>
              </a:ext>
            </a:extLst>
          </p:cNvPr>
          <p:cNvSpPr txBox="1"/>
          <p:nvPr/>
        </p:nvSpPr>
        <p:spPr>
          <a:xfrm>
            <a:off x="0" y="201122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Cost and Weight Loss Pharmacology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ight loss maintenance after discontinuing GLP-1 : r/Zepbound">
            <a:extLst>
              <a:ext uri="{FF2B5EF4-FFF2-40B4-BE49-F238E27FC236}">
                <a16:creationId xmlns:a16="http://schemas.microsoft.com/office/drawing/2014/main" id="{1E382B26-F907-483D-8464-7E4C1B7F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7" t="11295" r="3238" b="3478"/>
          <a:stretch>
            <a:fillRect/>
          </a:stretch>
        </p:blipFill>
        <p:spPr>
          <a:xfrm>
            <a:off x="723903" y="1485900"/>
            <a:ext cx="8001000" cy="494109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DB3BAE-1607-40A6-ACB1-4195471BAB2A}"/>
              </a:ext>
            </a:extLst>
          </p:cNvPr>
          <p:cNvSpPr txBox="1"/>
          <p:nvPr/>
        </p:nvSpPr>
        <p:spPr>
          <a:xfrm>
            <a:off x="0" y="324941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Lost Weight – Now What?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is &quot;Ozempic face&quot; and how can people avoid it?">
            <a:extLst>
              <a:ext uri="{FF2B5EF4-FFF2-40B4-BE49-F238E27FC236}">
                <a16:creationId xmlns:a16="http://schemas.microsoft.com/office/drawing/2014/main" id="{F3E0DA49-564A-4A59-B9D2-E25B242E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4" t="4103" r="4706" b="10679"/>
          <a:stretch>
            <a:fillRect/>
          </a:stretch>
        </p:blipFill>
        <p:spPr>
          <a:xfrm>
            <a:off x="542925" y="1123953"/>
            <a:ext cx="7791446" cy="51434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8E5162-8690-4FF8-A766-D255EBD35695}"/>
              </a:ext>
            </a:extLst>
          </p:cNvPr>
          <p:cNvSpPr txBox="1"/>
          <p:nvPr/>
        </p:nvSpPr>
        <p:spPr>
          <a:xfrm>
            <a:off x="0" y="247555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 fontScale="85000" lnSpcReduction="10000"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Lost Weight – Now What: Plastic Surgery?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udies Show GLP-1 Weight-Loss Drugs Leading to Loss of Critical Lean Mass">
            <a:extLst>
              <a:ext uri="{FF2B5EF4-FFF2-40B4-BE49-F238E27FC236}">
                <a16:creationId xmlns:a16="http://schemas.microsoft.com/office/drawing/2014/main" id="{90B31F05-D8A1-46C7-BB62-A792ED34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7" t="4430" r="5051" b="14435"/>
          <a:stretch>
            <a:fillRect/>
          </a:stretch>
        </p:blipFill>
        <p:spPr>
          <a:xfrm>
            <a:off x="133346" y="1323978"/>
            <a:ext cx="4514850" cy="487679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0F63D2-7283-45B5-9374-57E14DC58A53}"/>
              </a:ext>
            </a:extLst>
          </p:cNvPr>
          <p:cNvSpPr txBox="1"/>
          <p:nvPr/>
        </p:nvSpPr>
        <p:spPr>
          <a:xfrm>
            <a:off x="0" y="324941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 fontScale="55000" lnSpcReduction="20000"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Concerns Over Weight Loss: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Lean Muscle Mass Loss</a:t>
            </a:r>
          </a:p>
        </p:txBody>
      </p:sp>
      <p:pic>
        <p:nvPicPr>
          <p:cNvPr id="4" name="Picture 2" descr="Recent JAMA Article on Muscle Loss of Those Who Lose Weight with GLP-1  Drugs : r/tirzepatidecompound">
            <a:extLst>
              <a:ext uri="{FF2B5EF4-FFF2-40B4-BE49-F238E27FC236}">
                <a16:creationId xmlns:a16="http://schemas.microsoft.com/office/drawing/2014/main" id="{FB7A0BFF-4F15-4541-B2A7-9039B1ED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8196" y="1323978"/>
            <a:ext cx="4495803" cy="487679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977C8A-CFA1-48D5-898B-537B739C2D09}"/>
              </a:ext>
            </a:extLst>
          </p:cNvPr>
          <p:cNvSpPr/>
          <p:nvPr/>
        </p:nvSpPr>
        <p:spPr>
          <a:xfrm>
            <a:off x="0" y="857250"/>
            <a:ext cx="8924828" cy="140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D1C273-4F2C-48B8-B041-E2DB42EADC98}"/>
              </a:ext>
            </a:extLst>
          </p:cNvPr>
          <p:cNvSpPr/>
          <p:nvPr/>
        </p:nvSpPr>
        <p:spPr>
          <a:xfrm>
            <a:off x="5850015" y="0"/>
            <a:ext cx="3293985" cy="14001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2E70F-6814-4398-9BC7-3C2671D1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993" y="82868"/>
            <a:ext cx="2556030" cy="123444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D492C324-47DA-4A99-8618-8E5ACE9E7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9" y="971206"/>
            <a:ext cx="8554965" cy="145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spc="225" dirty="0">
                <a:solidFill>
                  <a:srgbClr val="E90802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 2024 SEMINAR SERIES</a:t>
            </a:r>
            <a:endParaRPr lang="en-US" altLang="en-US" sz="1200" spc="225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prstClr val="black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BALANCING THE SCALE: </a:t>
            </a:r>
            <a:endParaRPr lang="en-US" altLang="en-US" sz="12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pc="225" dirty="0">
                <a:solidFill>
                  <a:srgbClr val="757575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NAVIGATING THE COMPLEX INTERPLAY OF WEIGHT LOSS MEDICATIONS, TIMED EATING, AND PHYSICAL ACTIVITY</a:t>
            </a:r>
            <a:endParaRPr lang="en-US" altLang="en-US" spc="225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5B16616-078B-42B0-AE1B-E7AA3344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9" y="3055586"/>
            <a:ext cx="1145058" cy="17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CD83E9C2-7501-49A9-AA67-1B489B46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516" y="3053914"/>
            <a:ext cx="6875311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E90802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Deborah J. Clegg, Ph.D.</a:t>
            </a:r>
            <a:endParaRPr lang="en-US" altLang="en-US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Vice President for Research, Professor, Internal Medicine</a:t>
            </a:r>
            <a:endParaRPr lang="en-US" altLang="en-US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Texas Tech University Health Sciences Center El Paso, Texas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Weight Loss Medications:  The Largest Human Uncontrolled Trial!  What We Know and What We Need to Learn!</a:t>
            </a:r>
            <a:endParaRPr lang="en-US" altLang="en-US" sz="2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6D5B3-BF21-4719-899B-88F6B2971CD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0" y="6162580"/>
            <a:ext cx="1806888" cy="485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C93E9F-303E-4DED-8E1F-2B4FE3BEA793}"/>
              </a:ext>
            </a:extLst>
          </p:cNvPr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15" y="5798722"/>
            <a:ext cx="724614" cy="84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exas Tech University System">
            <a:extLst>
              <a:ext uri="{FF2B5EF4-FFF2-40B4-BE49-F238E27FC236}">
                <a16:creationId xmlns:a16="http://schemas.microsoft.com/office/drawing/2014/main" id="{A96E81D2-2350-4730-813F-BBF0299348B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16" y="6096001"/>
            <a:ext cx="3121412" cy="55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654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BE1BB5-2BBB-4FB8-BF35-218E6449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63" r="3125"/>
          <a:stretch>
            <a:fillRect/>
          </a:stretch>
        </p:blipFill>
        <p:spPr>
          <a:xfrm>
            <a:off x="66678" y="1189040"/>
            <a:ext cx="8953503" cy="552767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51C330-BD7F-4D94-9761-B27DDCA6FF11}"/>
              </a:ext>
            </a:extLst>
          </p:cNvPr>
          <p:cNvSpPr txBox="1"/>
          <p:nvPr/>
        </p:nvSpPr>
        <p:spPr>
          <a:xfrm>
            <a:off x="0" y="314233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 fontScale="85000" lnSpcReduction="10000"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Lost Weight – Now What: Suicide Ideation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2B83BF-E798-4D0F-8A21-53F209A9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184276"/>
            <a:ext cx="9144000" cy="448786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4C9D43-43BD-4C7A-BA69-48AC9EA03FFD}"/>
              </a:ext>
            </a:extLst>
          </p:cNvPr>
          <p:cNvSpPr txBox="1"/>
          <p:nvPr/>
        </p:nvSpPr>
        <p:spPr>
          <a:xfrm>
            <a:off x="0" y="314233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 fontScale="85000" lnSpcReduction="10000"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Lost Weight – Now What: Suicide Ideation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F6DE381-FB2B-4E75-B03E-9E5DD07F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0589" y="1600200"/>
            <a:ext cx="7362821" cy="456247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5EC2FD-3330-482D-B10A-883095514FF4}"/>
              </a:ext>
            </a:extLst>
          </p:cNvPr>
          <p:cNvSpPr txBox="1"/>
          <p:nvPr/>
        </p:nvSpPr>
        <p:spPr>
          <a:xfrm>
            <a:off x="0" y="314233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 fontScale="55000" lnSpcReduction="20000"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Lost Weight – Now What: Suicide Ideation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Hair Loss/Aspiration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4CEE53-8F88-412E-AEBB-0156E7C0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032"/>
          <a:stretch>
            <a:fillRect/>
          </a:stretch>
        </p:blipFill>
        <p:spPr>
          <a:xfrm>
            <a:off x="0" y="1028700"/>
            <a:ext cx="9144000" cy="379094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F3998C-A945-4561-8034-DC4FDC4143DE}"/>
              </a:ext>
            </a:extLst>
          </p:cNvPr>
          <p:cNvSpPr txBox="1"/>
          <p:nvPr/>
        </p:nvSpPr>
        <p:spPr>
          <a:xfrm>
            <a:off x="0" y="314233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 fontScale="85000" lnSpcReduction="10000"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Lost Weight – Now What: Suicide Ideation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5841D7-6517-478C-8E5A-8A8C8516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93" t="6011" r="5613" b="11972"/>
          <a:stretch>
            <a:fillRect/>
          </a:stretch>
        </p:blipFill>
        <p:spPr>
          <a:xfrm>
            <a:off x="1514475" y="1581153"/>
            <a:ext cx="6162671" cy="437197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E199A9-C124-416B-98CD-07BFCA46FF17}"/>
              </a:ext>
            </a:extLst>
          </p:cNvPr>
          <p:cNvSpPr txBox="1"/>
          <p:nvPr/>
        </p:nvSpPr>
        <p:spPr>
          <a:xfrm>
            <a:off x="0" y="314233"/>
            <a:ext cx="9144000" cy="7812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Lost Weight – Now What: Side Effects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1776F1C2-E522-45ED-943B-10966BE04748}"/>
              </a:ext>
            </a:extLst>
          </p:cNvPr>
          <p:cNvSpPr/>
          <p:nvPr/>
        </p:nvSpPr>
        <p:spPr>
          <a:xfrm>
            <a:off x="3055612" y="2752930"/>
            <a:ext cx="2838855" cy="180145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DCE6F2"/>
          </a:solidFill>
          <a:ln w="76196" cap="flat">
            <a:solidFill>
              <a:srgbClr val="385D8A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3">
            <a:extLst>
              <a:ext uri="{FF2B5EF4-FFF2-40B4-BE49-F238E27FC236}">
                <a16:creationId xmlns:a16="http://schemas.microsoft.com/office/drawing/2014/main" id="{AEBC45B6-69A2-4790-B5C4-9379715186D7}"/>
              </a:ext>
            </a:extLst>
          </p:cNvPr>
          <p:cNvSpPr/>
          <p:nvPr/>
        </p:nvSpPr>
        <p:spPr>
          <a:xfrm>
            <a:off x="3347464" y="2752930"/>
            <a:ext cx="2596135" cy="180145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0C0"/>
          </a:solidFill>
          <a:ln w="76196" cap="flat">
            <a:solidFill>
              <a:srgbClr val="385D8A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5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EDCs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D0E212E-0FD8-4828-878F-975801CB0EF8}"/>
              </a:ext>
            </a:extLst>
          </p:cNvPr>
          <p:cNvSpPr txBox="1"/>
          <p:nvPr/>
        </p:nvSpPr>
        <p:spPr>
          <a:xfrm>
            <a:off x="0" y="3014182"/>
            <a:ext cx="3309533" cy="170816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57175" marR="0" lvl="0" indent="-257175" algn="l" defTabSz="4572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Attached to/are EDCs</a:t>
            </a:r>
          </a:p>
          <a:p>
            <a:pPr marL="257175" marR="0" lvl="0" indent="-257175" algn="l" defTabSz="4572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Degradation persists in the environment*</a:t>
            </a:r>
          </a:p>
          <a:p>
            <a:pPr marL="214317" marR="0" lvl="0" indent="-214317" algn="l" defTabSz="4572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$990 Billion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(2018) Health Care Costs</a:t>
            </a:r>
            <a:r>
              <a:rPr lang="en-US" sz="1800" b="0" i="0" u="none" strike="noStrike" kern="1200" cap="none" spc="0" baseline="30000" dirty="0">
                <a:solidFill>
                  <a:srgbClr val="000000"/>
                </a:solidFill>
                <a:uFillTx/>
                <a:latin typeface="Calibri"/>
              </a:rPr>
              <a:t>3,5,7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1880A60-91DC-4FA0-8B4B-59B00FE271A3}"/>
              </a:ext>
            </a:extLst>
          </p:cNvPr>
          <p:cNvSpPr txBox="1"/>
          <p:nvPr/>
        </p:nvSpPr>
        <p:spPr>
          <a:xfrm>
            <a:off x="54031" y="2431590"/>
            <a:ext cx="3392789" cy="46166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Microplastic/Nanoplastic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F03F997-9551-4818-869D-517B2BBA08BD}"/>
              </a:ext>
            </a:extLst>
          </p:cNvPr>
          <p:cNvSpPr txBox="1"/>
          <p:nvPr/>
        </p:nvSpPr>
        <p:spPr>
          <a:xfrm>
            <a:off x="5943600" y="2431590"/>
            <a:ext cx="2838855" cy="46166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Xenoestrogens/EDCs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1A9C03-99F3-4565-B1E2-A7E12BB01D76}"/>
              </a:ext>
            </a:extLst>
          </p:cNvPr>
          <p:cNvSpPr txBox="1"/>
          <p:nvPr/>
        </p:nvSpPr>
        <p:spPr>
          <a:xfrm>
            <a:off x="2088535" y="4698406"/>
            <a:ext cx="4484153" cy="374642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228600" marR="0" lvl="0" indent="-228600" algn="ctr" defTabSz="914400" rtl="0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Disrupt Endocrine Function</a:t>
            </a:r>
          </a:p>
          <a:p>
            <a:pPr marL="228600" marR="0" lvl="0" indent="-228600" algn="ctr" defTabSz="914400" rtl="0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Bioaccumulation </a:t>
            </a:r>
            <a:r>
              <a:rPr lang="en-US" sz="195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accelerating extinction</a:t>
            </a:r>
          </a:p>
          <a:p>
            <a:pPr marL="342900" marR="0" lvl="1" indent="0" algn="ctr" defTabSz="914400" rtl="0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28600" marR="0" lvl="0" indent="-228600" algn="ctr" defTabSz="914400" rtl="0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14317" marR="0" lvl="0" indent="-214317" algn="ctr" defTabSz="914400" rtl="0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F820E2C-42EA-43AC-9AAC-70D3DC3EA525}"/>
              </a:ext>
            </a:extLst>
          </p:cNvPr>
          <p:cNvSpPr txBox="1"/>
          <p:nvPr/>
        </p:nvSpPr>
        <p:spPr>
          <a:xfrm>
            <a:off x="5943600" y="2937445"/>
            <a:ext cx="3230593" cy="191590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14317" marR="0" lvl="0" indent="-214317" algn="l" defTabSz="4572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Mimic Activity of Estrogen</a:t>
            </a:r>
            <a:r>
              <a:rPr lang="en-US" sz="1800" b="0" i="0" u="none" strike="noStrike" kern="1200" cap="none" spc="0" baseline="30000">
                <a:solidFill>
                  <a:srgbClr val="000000"/>
                </a:solidFill>
                <a:uFillTx/>
                <a:latin typeface="Calibri"/>
              </a:rPr>
              <a:t>6</a:t>
            </a:r>
          </a:p>
          <a:p>
            <a:pPr marL="214317" marR="0" lvl="0" indent="-214317" algn="l" defTabSz="4572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Easily released during plastics degradation</a:t>
            </a:r>
          </a:p>
          <a:p>
            <a:pPr marL="214317" marR="0" lvl="0" indent="-214317" algn="l" defTabSz="4572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$250 Billion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2018 Health Care Costs (1.2% GDP)</a:t>
            </a:r>
            <a:r>
              <a:rPr lang="en-US" sz="1800" b="0" i="0" u="none" strike="noStrike" kern="1200" cap="none" spc="0" baseline="30000">
                <a:solidFill>
                  <a:srgbClr val="000000"/>
                </a:solidFill>
                <a:uFillTx/>
                <a:latin typeface="Calibri"/>
              </a:rPr>
              <a:t>2,3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4299A7-D3E9-476D-919E-4E1A3696EE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46" y="868323"/>
            <a:ext cx="9144000" cy="994172"/>
          </a:xfrm>
          <a:solidFill>
            <a:srgbClr val="002060"/>
          </a:solidFill>
        </p:spPr>
        <p:txBody>
          <a:bodyPr/>
          <a:lstStyle/>
          <a:p>
            <a:pPr lvl="0"/>
            <a:r>
              <a:rPr lang="en-US" b="1">
                <a:solidFill>
                  <a:srgbClr val="FFFFFF"/>
                </a:solidFill>
              </a:rPr>
              <a:t>Microplastics/Xenoestrogens/EDCs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E038859-61D9-4115-95AE-9E2DE9F893A0}"/>
              </a:ext>
            </a:extLst>
          </p:cNvPr>
          <p:cNvSpPr txBox="1"/>
          <p:nvPr/>
        </p:nvSpPr>
        <p:spPr>
          <a:xfrm>
            <a:off x="11878" y="5644435"/>
            <a:ext cx="9132121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What if we could reduce the health risks of EDCs?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452A6C-3563-4FD3-A78D-9EDC81363081}"/>
              </a:ext>
            </a:extLst>
          </p:cNvPr>
          <p:cNvSpPr txBox="1"/>
          <p:nvPr/>
        </p:nvSpPr>
        <p:spPr>
          <a:xfrm>
            <a:off x="5384106" y="2748613"/>
            <a:ext cx="3664247" cy="283716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highlight>
                  <a:srgbClr val="FFFFFF"/>
                </a:highlight>
                <a:uFillTx/>
                <a:latin typeface="Calibri"/>
              </a:rPr>
              <a:t>May 2024, 15.5 million US adults, or 6% of the population have used injectable weight loss  medications</a:t>
            </a:r>
            <a:r>
              <a:rPr lang="en-US" sz="1500" b="0" i="0" u="none" strike="noStrike" kern="1200" cap="none" spc="0" baseline="30000">
                <a:solidFill>
                  <a:srgbClr val="000000"/>
                </a:solidFill>
                <a:highlight>
                  <a:srgbClr val="FFFFFF"/>
                </a:highlight>
                <a:uFillTx/>
                <a:latin typeface="Calibri"/>
              </a:rPr>
              <a:t>30</a:t>
            </a:r>
            <a:r>
              <a:rPr lang="en-US" sz="1500" b="0" i="0" u="none" strike="noStrike" kern="1200" cap="none" spc="0" baseline="0">
                <a:solidFill>
                  <a:srgbClr val="000000"/>
                </a:solidFill>
                <a:highlight>
                  <a:srgbClr val="FFFFFF"/>
                </a:highlight>
                <a:uFillTx/>
                <a:latin typeface="Calibri"/>
              </a:rPr>
              <a:t> 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Capitalize on rapid weight loss as an opportunity to reduce body burden of EDCs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B162A8-576A-4DA4-BA27-F8EC89CB51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55174"/>
            <a:ext cx="9144000" cy="994172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lvl="0"/>
            <a:r>
              <a:rPr lang="en-US" b="1">
                <a:solidFill>
                  <a:srgbClr val="FFFFFF"/>
                </a:solidFill>
              </a:rPr>
              <a:t>Example TA2: Capitalize When They Are ‘</a:t>
            </a:r>
            <a:r>
              <a:rPr lang="en-US" b="1" i="1">
                <a:solidFill>
                  <a:srgbClr val="FFFFFF"/>
                </a:solidFill>
              </a:rPr>
              <a:t>on the Move’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EEE187D5-5D37-4F8B-8FCA-0D4F7A8F7A48}"/>
              </a:ext>
            </a:extLst>
          </p:cNvPr>
          <p:cNvSpPr txBox="1"/>
          <p:nvPr/>
        </p:nvSpPr>
        <p:spPr>
          <a:xfrm>
            <a:off x="-12810" y="5667487"/>
            <a:ext cx="9144000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Capitalizing on weight loss-induced movement as an opportunity to extract</a:t>
            </a:r>
          </a:p>
        </p:txBody>
      </p:sp>
      <p:sp>
        <p:nvSpPr>
          <p:cNvPr id="5" name="AutoShape 2" descr="Microneedles are promising devices for painless drug delivery with minimal  side effects | University of Helsinki">
            <a:extLst>
              <a:ext uri="{FF2B5EF4-FFF2-40B4-BE49-F238E27FC236}">
                <a16:creationId xmlns:a16="http://schemas.microsoft.com/office/drawing/2014/main" id="{5D3080CE-F7DB-42A0-98C1-652F5789C10D}"/>
              </a:ext>
            </a:extLst>
          </p:cNvPr>
          <p:cNvSpPr/>
          <p:nvPr/>
        </p:nvSpPr>
        <p:spPr>
          <a:xfrm>
            <a:off x="4457700" y="3314700"/>
            <a:ext cx="228600" cy="228600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407A1759-E7DA-42CA-AADB-D2FAD47F76DE}"/>
              </a:ext>
            </a:extLst>
          </p:cNvPr>
          <p:cNvGrpSpPr/>
          <p:nvPr/>
        </p:nvGrpSpPr>
        <p:grpSpPr>
          <a:xfrm>
            <a:off x="2647956" y="1957126"/>
            <a:ext cx="2551258" cy="1971849"/>
            <a:chOff x="2647956" y="1957126"/>
            <a:chExt cx="2551258" cy="1971849"/>
          </a:xfrm>
        </p:grpSpPr>
        <p:pic>
          <p:nvPicPr>
            <p:cNvPr id="7" name="Picture 2" descr="Abstract Image">
              <a:extLst>
                <a:ext uri="{FF2B5EF4-FFF2-40B4-BE49-F238E27FC236}">
                  <a16:creationId xmlns:a16="http://schemas.microsoft.com/office/drawing/2014/main" id="{8774C5F8-C2A7-4B9C-A526-4B7222549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388" t="144" r="1388" b="-144"/>
            <a:stretch>
              <a:fillRect/>
            </a:stretch>
          </p:blipFill>
          <p:spPr>
            <a:xfrm>
              <a:off x="2647956" y="2023841"/>
              <a:ext cx="2520452" cy="1905134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C0A0754E-4402-4012-85B3-24E244FE52B7}"/>
                </a:ext>
              </a:extLst>
            </p:cNvPr>
            <p:cNvSpPr txBox="1"/>
            <p:nvPr/>
          </p:nvSpPr>
          <p:spPr>
            <a:xfrm>
              <a:off x="2678762" y="1957126"/>
              <a:ext cx="2520452" cy="300078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EDC Serum Concentrations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C2BD3FD4-F621-41A7-A2C6-08E366E04E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28" t="3191" r="6866" b="32406"/>
          <a:stretch>
            <a:fillRect/>
          </a:stretch>
        </p:blipFill>
        <p:spPr>
          <a:xfrm>
            <a:off x="42766" y="2043647"/>
            <a:ext cx="2581031" cy="191916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1CF7E03-E0DE-44A4-A408-84DB11C66A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06" t="6540" r="3741" b="2286"/>
          <a:stretch>
            <a:fillRect/>
          </a:stretch>
        </p:blipFill>
        <p:spPr>
          <a:xfrm rot="10799991">
            <a:off x="42766" y="3994785"/>
            <a:ext cx="2581031" cy="158804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11" name="Picture 14" descr="A graph of weight loss&#10;&#10;Description automatically generated">
            <a:extLst>
              <a:ext uri="{FF2B5EF4-FFF2-40B4-BE49-F238E27FC236}">
                <a16:creationId xmlns:a16="http://schemas.microsoft.com/office/drawing/2014/main" id="{DB7E7C72-8B14-4C6A-B76C-E62DD7C537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48202" y="4000746"/>
            <a:ext cx="2520205" cy="158988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2AE5FC4E-80DC-4985-9188-15A938CB8071}"/>
              </a:ext>
            </a:extLst>
          </p:cNvPr>
          <p:cNvSpPr txBox="1"/>
          <p:nvPr/>
        </p:nvSpPr>
        <p:spPr>
          <a:xfrm>
            <a:off x="5234473" y="2043647"/>
            <a:ext cx="3896715" cy="646334"/>
          </a:xfrm>
          <a:prstGeom prst="rect">
            <a:avLst/>
          </a:prstGeom>
          <a:solidFill>
            <a:srgbClr val="92D050"/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NEW: Rapid Weight Loss- Induced Movement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512E2CF-5F8E-4561-BFEE-9A3EB56B0308}"/>
              </a:ext>
            </a:extLst>
          </p:cNvPr>
          <p:cNvSpPr txBox="1"/>
          <p:nvPr/>
        </p:nvSpPr>
        <p:spPr>
          <a:xfrm>
            <a:off x="5216478" y="4129549"/>
            <a:ext cx="3896715" cy="646334"/>
          </a:xfrm>
          <a:prstGeom prst="rect">
            <a:avLst/>
          </a:prstGeom>
          <a:solidFill>
            <a:srgbClr val="92D050"/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NEW: Rapid Weight Loss- Induced Extraction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D583FE6-2BA0-4B4B-B788-93C3F7A9D166}"/>
              </a:ext>
            </a:extLst>
          </p:cNvPr>
          <p:cNvSpPr txBox="1"/>
          <p:nvPr/>
        </p:nvSpPr>
        <p:spPr>
          <a:xfrm>
            <a:off x="5384106" y="4793650"/>
            <a:ext cx="3771049" cy="101566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57175" marR="0" lvl="0" indent="-257175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Increase glucuronidation = breakdown liver</a:t>
            </a:r>
          </a:p>
          <a:p>
            <a:pPr marL="257175" marR="0" lvl="0" indent="-257175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Increase sulphonridation = liver/bile</a:t>
            </a:r>
          </a:p>
          <a:p>
            <a:pPr marL="257175" marR="0" lvl="0" indent="-257175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Increase gut microbiota breakdown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4032-00C4-4649-9343-E4AD14B0FB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375" y="297399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/>
              <a:t>Medications Potentiate Intensive Behavioral Therapy 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FDB6EAF-2EBB-4D48-9D5B-89684F4DE447}"/>
              </a:ext>
            </a:extLst>
          </p:cNvPr>
          <p:cNvSpPr/>
          <p:nvPr/>
        </p:nvSpPr>
        <p:spPr>
          <a:xfrm>
            <a:off x="7185373" y="6558223"/>
            <a:ext cx="1878781" cy="27699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Obesity 2019;27:75-86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09409-7863-4EFA-B53C-786D8D88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5" y="1952088"/>
            <a:ext cx="5710574" cy="40580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6EEE7-DA0B-4AC4-81B3-8FAC72E03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760" y="4068567"/>
            <a:ext cx="2999680" cy="200931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34870-3D04-4611-83D1-271585B60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725" y="1962366"/>
            <a:ext cx="3008860" cy="210620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C9769BF-CB10-44ED-BE26-D45C3EF8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69" y="1518635"/>
            <a:ext cx="2297329" cy="187737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AFE753-1D5B-4FCA-9B92-42C9E87F98F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5300"/>
              <a:t>Anti-Obesity Medications</a:t>
            </a:r>
            <a:endParaRPr lang="en-US" sz="270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8699D15-69D8-4120-AE5D-AC57A045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571" y="3423678"/>
            <a:ext cx="3374794" cy="349458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grpSp>
        <p:nvGrpSpPr>
          <p:cNvPr id="5" name="Group 14">
            <a:extLst>
              <a:ext uri="{FF2B5EF4-FFF2-40B4-BE49-F238E27FC236}">
                <a16:creationId xmlns:a16="http://schemas.microsoft.com/office/drawing/2014/main" id="{FE76A56D-1AA9-4565-9AA6-2554C9CF59FD}"/>
              </a:ext>
            </a:extLst>
          </p:cNvPr>
          <p:cNvGrpSpPr/>
          <p:nvPr/>
        </p:nvGrpSpPr>
        <p:grpSpPr>
          <a:xfrm>
            <a:off x="5330375" y="4687735"/>
            <a:ext cx="2982754" cy="390521"/>
            <a:chOff x="5330375" y="4687735"/>
            <a:chExt cx="2982754" cy="390521"/>
          </a:xfrm>
        </p:grpSpPr>
        <p:sp>
          <p:nvSpPr>
            <p:cNvPr id="6" name="Right Arrow 3">
              <a:extLst>
                <a:ext uri="{FF2B5EF4-FFF2-40B4-BE49-F238E27FC236}">
                  <a16:creationId xmlns:a16="http://schemas.microsoft.com/office/drawing/2014/main" id="{1CDA1BEC-8060-45AB-84B3-2641E913E46A}"/>
                </a:ext>
              </a:extLst>
            </p:cNvPr>
            <p:cNvSpPr/>
            <p:nvPr/>
          </p:nvSpPr>
          <p:spPr>
            <a:xfrm flipH="1">
              <a:off x="5330375" y="4769236"/>
              <a:ext cx="1738640" cy="247235"/>
            </a:xfrm>
            <a:custGeom>
              <a:avLst>
                <a:gd name="f0" fmla="val 20064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gradFill>
              <a:gsLst>
                <a:gs pos="0">
                  <a:srgbClr val="7F5BAB"/>
                </a:gs>
                <a:gs pos="100000">
                  <a:srgbClr val="C8B0ED"/>
                </a:gs>
              </a:gsLst>
              <a:lin ang="16200000"/>
            </a:gradFill>
            <a:ln w="9528" cap="flat">
              <a:solidFill>
                <a:srgbClr val="7D60A0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LIPASE</a:t>
              </a:r>
              <a:r>
                <a:rPr lang="en-US" sz="105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INHIBITION</a:t>
              </a:r>
            </a:p>
          </p:txBody>
        </p:sp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67EC4DF1-BDC8-441B-BC55-506902966080}"/>
                </a:ext>
              </a:extLst>
            </p:cNvPr>
            <p:cNvSpPr/>
            <p:nvPr/>
          </p:nvSpPr>
          <p:spPr>
            <a:xfrm>
              <a:off x="6858475" y="4687735"/>
              <a:ext cx="1454654" cy="390521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C9B5E8"/>
                </a:gs>
                <a:gs pos="100000">
                  <a:srgbClr val="D9CBEE"/>
                </a:gs>
              </a:gsLst>
              <a:lin ang="16200000"/>
            </a:gradFill>
            <a:ln w="9528" cap="flat">
              <a:solidFill>
                <a:srgbClr val="7D60A0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Orlistat</a:t>
              </a:r>
            </a:p>
          </p:txBody>
        </p:sp>
      </p:grpSp>
      <p:grpSp>
        <p:nvGrpSpPr>
          <p:cNvPr id="8" name="Group 22">
            <a:extLst>
              <a:ext uri="{FF2B5EF4-FFF2-40B4-BE49-F238E27FC236}">
                <a16:creationId xmlns:a16="http://schemas.microsoft.com/office/drawing/2014/main" id="{E41584B8-277B-4F1F-B45A-B6022E93F438}"/>
              </a:ext>
            </a:extLst>
          </p:cNvPr>
          <p:cNvGrpSpPr/>
          <p:nvPr/>
        </p:nvGrpSpPr>
        <p:grpSpPr>
          <a:xfrm>
            <a:off x="853208" y="1726268"/>
            <a:ext cx="2991432" cy="525972"/>
            <a:chOff x="853208" y="1726268"/>
            <a:chExt cx="2991432" cy="525972"/>
          </a:xfrm>
        </p:grpSpPr>
        <p:sp>
          <p:nvSpPr>
            <p:cNvPr id="9" name="Right Arrow 21">
              <a:extLst>
                <a:ext uri="{FF2B5EF4-FFF2-40B4-BE49-F238E27FC236}">
                  <a16:creationId xmlns:a16="http://schemas.microsoft.com/office/drawing/2014/main" id="{A2BC93EE-D54C-445C-A18A-EBF4AE4BE759}"/>
                </a:ext>
              </a:extLst>
            </p:cNvPr>
            <p:cNvSpPr/>
            <p:nvPr/>
          </p:nvSpPr>
          <p:spPr>
            <a:xfrm>
              <a:off x="1321445" y="2036094"/>
              <a:ext cx="2516849" cy="210659"/>
            </a:xfrm>
            <a:custGeom>
              <a:avLst>
                <a:gd name="f0" fmla="val 2069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gradFill>
              <a:gsLst>
                <a:gs pos="0">
                  <a:srgbClr val="A0CA4A"/>
                </a:gs>
                <a:gs pos="100000">
                  <a:srgbClr val="DCFFA0"/>
                </a:gs>
              </a:gsLst>
              <a:lin ang="16200000"/>
            </a:gradFill>
            <a:ln w="9528" cap="flat">
              <a:solidFill>
                <a:srgbClr val="98B954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MOP-R</a:t>
              </a:r>
              <a:endParaRPr lang="en-US" sz="10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27921C4B-C7EB-4592-88F1-6951DA89335D}"/>
                </a:ext>
              </a:extLst>
            </p:cNvPr>
            <p:cNvGrpSpPr/>
            <p:nvPr/>
          </p:nvGrpSpPr>
          <p:grpSpPr>
            <a:xfrm>
              <a:off x="853208" y="1726268"/>
              <a:ext cx="2991432" cy="525972"/>
              <a:chOff x="853208" y="1726268"/>
              <a:chExt cx="2991432" cy="525972"/>
            </a:xfrm>
          </p:grpSpPr>
          <p:sp>
            <p:nvSpPr>
              <p:cNvPr id="11" name="Right Arrow 19">
                <a:extLst>
                  <a:ext uri="{FF2B5EF4-FFF2-40B4-BE49-F238E27FC236}">
                    <a16:creationId xmlns:a16="http://schemas.microsoft.com/office/drawing/2014/main" id="{C6A6A7DC-CC07-4D1B-9F76-DC65AD2AAD2B}"/>
                  </a:ext>
                </a:extLst>
              </p:cNvPr>
              <p:cNvSpPr/>
              <p:nvPr/>
            </p:nvSpPr>
            <p:spPr>
              <a:xfrm>
                <a:off x="1327791" y="1787066"/>
                <a:ext cx="2516849" cy="210659"/>
              </a:xfrm>
              <a:custGeom>
                <a:avLst>
                  <a:gd name="f0" fmla="val 20696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10800"/>
                  <a:gd name="f10" fmla="+- 0 0 0"/>
                  <a:gd name="f11" fmla="+- 0 0 180"/>
                  <a:gd name="f12" fmla="*/ f5 1 21600"/>
                  <a:gd name="f13" fmla="*/ f6 1 21600"/>
                  <a:gd name="f14" fmla="pin 0 f0 21600"/>
                  <a:gd name="f15" fmla="pin 0 f1 10800"/>
                  <a:gd name="f16" fmla="*/ f10 f2 1"/>
                  <a:gd name="f17" fmla="*/ f11 f2 1"/>
                  <a:gd name="f18" fmla="val f15"/>
                  <a:gd name="f19" fmla="val f14"/>
                  <a:gd name="f20" fmla="+- 21600 0 f15"/>
                  <a:gd name="f21" fmla="*/ f14 f12 1"/>
                  <a:gd name="f22" fmla="*/ f15 f13 1"/>
                  <a:gd name="f23" fmla="*/ 0 f12 1"/>
                  <a:gd name="f24" fmla="*/ 0 f13 1"/>
                  <a:gd name="f25" fmla="*/ f16 1 f4"/>
                  <a:gd name="f26" fmla="*/ 21600 f13 1"/>
                  <a:gd name="f27" fmla="*/ f17 1 f4"/>
                  <a:gd name="f28" fmla="+- 21600 0 f19"/>
                  <a:gd name="f29" fmla="*/ f20 f13 1"/>
                  <a:gd name="f30" fmla="*/ f18 f13 1"/>
                  <a:gd name="f31" fmla="*/ f19 f12 1"/>
                  <a:gd name="f32" fmla="+- f25 0 f3"/>
                  <a:gd name="f33" fmla="+- f27 0 f3"/>
                  <a:gd name="f34" fmla="*/ f28 f18 1"/>
                  <a:gd name="f35" fmla="*/ f34 1 10800"/>
                  <a:gd name="f36" fmla="+- f19 f35 0"/>
                  <a:gd name="f37" fmla="*/ f36 f12 1"/>
                </a:gdLst>
                <a:ahLst>
                  <a:ahXY gdRefX="f0" minX="f7" maxX="f8" gdRefY="f1" minY="f7" maxY="f9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31" y="f24"/>
                  </a:cxn>
                  <a:cxn ang="f33">
                    <a:pos x="f31" y="f26"/>
                  </a:cxn>
                </a:cxnLst>
                <a:rect l="f23" t="f30" r="f37" b="f29"/>
                <a:pathLst>
                  <a:path w="21600" h="21600">
                    <a:moveTo>
                      <a:pt x="f7" y="f18"/>
                    </a:moveTo>
                    <a:lnTo>
                      <a:pt x="f19" y="f18"/>
                    </a:lnTo>
                    <a:lnTo>
                      <a:pt x="f19" y="f7"/>
                    </a:lnTo>
                    <a:lnTo>
                      <a:pt x="f8" y="f9"/>
                    </a:lnTo>
                    <a:lnTo>
                      <a:pt x="f19" y="f8"/>
                    </a:lnTo>
                    <a:lnTo>
                      <a:pt x="f19" y="f20"/>
                    </a:lnTo>
                    <a:lnTo>
                      <a:pt x="f7" y="f20"/>
                    </a:lnTo>
                    <a:close/>
                  </a:path>
                </a:pathLst>
              </a:custGeom>
              <a:gradFill>
                <a:gsLst>
                  <a:gs pos="0">
                    <a:srgbClr val="A0CA4A"/>
                  </a:gs>
                  <a:gs pos="100000">
                    <a:srgbClr val="DCFFA0"/>
                  </a:gs>
                </a:gsLst>
                <a:lin ang="16200000"/>
              </a:gradFill>
              <a:ln w="9528" cap="flat">
                <a:solidFill>
                  <a:srgbClr val="98B954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b="0" i="0" u="none" strike="noStrike" kern="1200" cap="none" spc="0" baseline="30000">
                    <a:solidFill>
                      <a:srgbClr val="000000"/>
                    </a:solidFill>
                    <a:uFillTx/>
                    <a:latin typeface="Wingdings"/>
                    <a:ea typeface="Wingdings"/>
                    <a:cs typeface="Wingdings"/>
                  </a:rPr>
                  <a:t></a:t>
                </a:r>
                <a:r>
                  <a:rPr lang="en-US" sz="10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DA/NE</a:t>
                </a:r>
                <a:endParaRPr lang="en-US" sz="1000" b="0" i="0" u="none" strike="noStrike" kern="1200" cap="none" spc="0" baseline="-2500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Rounded Rectangle 20">
                <a:extLst>
                  <a:ext uri="{FF2B5EF4-FFF2-40B4-BE49-F238E27FC236}">
                    <a16:creationId xmlns:a16="http://schemas.microsoft.com/office/drawing/2014/main" id="{D4BD0895-E5F5-4CD4-A0F9-F63E4A399DC8}"/>
                  </a:ext>
                </a:extLst>
              </p:cNvPr>
              <p:cNvSpPr/>
              <p:nvPr/>
            </p:nvSpPr>
            <p:spPr>
              <a:xfrm>
                <a:off x="853208" y="1726268"/>
                <a:ext cx="1715158" cy="525972"/>
              </a:xfrm>
              <a:custGeom>
                <a:avLst>
                  <a:gd name="f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gradFill>
                <a:gsLst>
                  <a:gs pos="0">
                    <a:srgbClr val="A0CA4A"/>
                  </a:gs>
                  <a:gs pos="100000">
                    <a:srgbClr val="DCFFA0"/>
                  </a:gs>
                </a:gsLst>
                <a:lin ang="16200000"/>
              </a:gradFill>
              <a:ln w="9528" cap="flat">
                <a:solidFill>
                  <a:srgbClr val="98B954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Bupropion Naltrexone</a:t>
                </a:r>
              </a:p>
            </p:txBody>
          </p:sp>
        </p:grpSp>
      </p:grpSp>
      <p:grpSp>
        <p:nvGrpSpPr>
          <p:cNvPr id="13" name="Group 23">
            <a:extLst>
              <a:ext uri="{FF2B5EF4-FFF2-40B4-BE49-F238E27FC236}">
                <a16:creationId xmlns:a16="http://schemas.microsoft.com/office/drawing/2014/main" id="{B8C412CF-E89E-422C-A885-3BC7AB1D6CC7}"/>
              </a:ext>
            </a:extLst>
          </p:cNvPr>
          <p:cNvGrpSpPr/>
          <p:nvPr/>
        </p:nvGrpSpPr>
        <p:grpSpPr>
          <a:xfrm>
            <a:off x="846853" y="2576980"/>
            <a:ext cx="2991422" cy="525972"/>
            <a:chOff x="846853" y="2576980"/>
            <a:chExt cx="2991422" cy="525972"/>
          </a:xfrm>
        </p:grpSpPr>
        <p:sp>
          <p:nvSpPr>
            <p:cNvPr id="14" name="Right Arrow 24">
              <a:extLst>
                <a:ext uri="{FF2B5EF4-FFF2-40B4-BE49-F238E27FC236}">
                  <a16:creationId xmlns:a16="http://schemas.microsoft.com/office/drawing/2014/main" id="{6F216953-BA7E-44FE-80E5-21204311DF48}"/>
                </a:ext>
              </a:extLst>
            </p:cNvPr>
            <p:cNvSpPr/>
            <p:nvPr/>
          </p:nvSpPr>
          <p:spPr>
            <a:xfrm>
              <a:off x="1315080" y="2886806"/>
              <a:ext cx="2516849" cy="210659"/>
            </a:xfrm>
            <a:custGeom>
              <a:avLst>
                <a:gd name="f0" fmla="val 2069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gradFill>
              <a:gsLst>
                <a:gs pos="0">
                  <a:srgbClr val="D1403C"/>
                </a:gs>
                <a:gs pos="100000">
                  <a:srgbClr val="FF9A99"/>
                </a:gs>
              </a:gsLst>
              <a:lin ang="16200000"/>
            </a:gradFill>
            <a:ln w="9528" cap="flat">
              <a:solidFill>
                <a:srgbClr val="BE4B48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GABA-R</a:t>
              </a:r>
              <a:endParaRPr lang="en-US" sz="10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15" name="Group 25">
              <a:extLst>
                <a:ext uri="{FF2B5EF4-FFF2-40B4-BE49-F238E27FC236}">
                  <a16:creationId xmlns:a16="http://schemas.microsoft.com/office/drawing/2014/main" id="{417B655A-D60B-4A9E-8054-A2E5EFAC724F}"/>
                </a:ext>
              </a:extLst>
            </p:cNvPr>
            <p:cNvGrpSpPr/>
            <p:nvPr/>
          </p:nvGrpSpPr>
          <p:grpSpPr>
            <a:xfrm>
              <a:off x="846853" y="2576980"/>
              <a:ext cx="2991422" cy="525972"/>
              <a:chOff x="846853" y="2576980"/>
              <a:chExt cx="2991422" cy="525972"/>
            </a:xfrm>
          </p:grpSpPr>
          <p:sp>
            <p:nvSpPr>
              <p:cNvPr id="16" name="Right Arrow 26">
                <a:extLst>
                  <a:ext uri="{FF2B5EF4-FFF2-40B4-BE49-F238E27FC236}">
                    <a16:creationId xmlns:a16="http://schemas.microsoft.com/office/drawing/2014/main" id="{91C3179E-DE84-43C4-BC0E-FE31950931C9}"/>
                  </a:ext>
                </a:extLst>
              </p:cNvPr>
              <p:cNvSpPr/>
              <p:nvPr/>
            </p:nvSpPr>
            <p:spPr>
              <a:xfrm>
                <a:off x="1321426" y="2637778"/>
                <a:ext cx="2516849" cy="210659"/>
              </a:xfrm>
              <a:custGeom>
                <a:avLst>
                  <a:gd name="f0" fmla="val 20696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10800"/>
                  <a:gd name="f10" fmla="+- 0 0 0"/>
                  <a:gd name="f11" fmla="+- 0 0 180"/>
                  <a:gd name="f12" fmla="*/ f5 1 21600"/>
                  <a:gd name="f13" fmla="*/ f6 1 21600"/>
                  <a:gd name="f14" fmla="pin 0 f0 21600"/>
                  <a:gd name="f15" fmla="pin 0 f1 10800"/>
                  <a:gd name="f16" fmla="*/ f10 f2 1"/>
                  <a:gd name="f17" fmla="*/ f11 f2 1"/>
                  <a:gd name="f18" fmla="val f15"/>
                  <a:gd name="f19" fmla="val f14"/>
                  <a:gd name="f20" fmla="+- 21600 0 f15"/>
                  <a:gd name="f21" fmla="*/ f14 f12 1"/>
                  <a:gd name="f22" fmla="*/ f15 f13 1"/>
                  <a:gd name="f23" fmla="*/ 0 f12 1"/>
                  <a:gd name="f24" fmla="*/ 0 f13 1"/>
                  <a:gd name="f25" fmla="*/ f16 1 f4"/>
                  <a:gd name="f26" fmla="*/ 21600 f13 1"/>
                  <a:gd name="f27" fmla="*/ f17 1 f4"/>
                  <a:gd name="f28" fmla="+- 21600 0 f19"/>
                  <a:gd name="f29" fmla="*/ f20 f13 1"/>
                  <a:gd name="f30" fmla="*/ f18 f13 1"/>
                  <a:gd name="f31" fmla="*/ f19 f12 1"/>
                  <a:gd name="f32" fmla="+- f25 0 f3"/>
                  <a:gd name="f33" fmla="+- f27 0 f3"/>
                  <a:gd name="f34" fmla="*/ f28 f18 1"/>
                  <a:gd name="f35" fmla="*/ f34 1 10800"/>
                  <a:gd name="f36" fmla="+- f19 f35 0"/>
                  <a:gd name="f37" fmla="*/ f36 f12 1"/>
                </a:gdLst>
                <a:ahLst>
                  <a:ahXY gdRefX="f0" minX="f7" maxX="f8" gdRefY="f1" minY="f7" maxY="f9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31" y="f24"/>
                  </a:cxn>
                  <a:cxn ang="f33">
                    <a:pos x="f31" y="f26"/>
                  </a:cxn>
                </a:cxnLst>
                <a:rect l="f23" t="f30" r="f37" b="f29"/>
                <a:pathLst>
                  <a:path w="21600" h="21600">
                    <a:moveTo>
                      <a:pt x="f7" y="f18"/>
                    </a:moveTo>
                    <a:lnTo>
                      <a:pt x="f19" y="f18"/>
                    </a:lnTo>
                    <a:lnTo>
                      <a:pt x="f19" y="f7"/>
                    </a:lnTo>
                    <a:lnTo>
                      <a:pt x="f8" y="f9"/>
                    </a:lnTo>
                    <a:lnTo>
                      <a:pt x="f19" y="f8"/>
                    </a:lnTo>
                    <a:lnTo>
                      <a:pt x="f19" y="f20"/>
                    </a:lnTo>
                    <a:lnTo>
                      <a:pt x="f7" y="f20"/>
                    </a:lnTo>
                    <a:close/>
                  </a:path>
                </a:pathLst>
              </a:custGeom>
              <a:gradFill>
                <a:gsLst>
                  <a:gs pos="0">
                    <a:srgbClr val="D1403C"/>
                  </a:gs>
                  <a:gs pos="100000">
                    <a:srgbClr val="FF9A99"/>
                  </a:gs>
                </a:gsLst>
                <a:lin ang="16200000"/>
              </a:gradFill>
              <a:ln w="9528" cap="flat">
                <a:solidFill>
                  <a:srgbClr val="BE4B48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b="0" i="0" u="none" strike="noStrike" kern="1200" cap="none" spc="0" baseline="30000">
                    <a:solidFill>
                      <a:srgbClr val="000000"/>
                    </a:solidFill>
                    <a:uFillTx/>
                    <a:latin typeface="Wingdings"/>
                    <a:ea typeface="Wingdings"/>
                    <a:cs typeface="Wingdings"/>
                  </a:rPr>
                  <a:t></a:t>
                </a:r>
                <a:r>
                  <a:rPr lang="en-US" sz="10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DA/NE</a:t>
                </a:r>
                <a:endParaRPr lang="en-US" sz="1000" b="0" i="0" u="none" strike="noStrike" kern="1200" cap="none" spc="0" baseline="-2500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B7AEC9E6-53FF-4F37-96A5-45E99DB97A58}"/>
                  </a:ext>
                </a:extLst>
              </p:cNvPr>
              <p:cNvSpPr/>
              <p:nvPr/>
            </p:nvSpPr>
            <p:spPr>
              <a:xfrm>
                <a:off x="846853" y="2576980"/>
                <a:ext cx="1715158" cy="525972"/>
              </a:xfrm>
              <a:custGeom>
                <a:avLst>
                  <a:gd name="f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gradFill>
                <a:gsLst>
                  <a:gs pos="0">
                    <a:srgbClr val="FFA2A1"/>
                  </a:gs>
                  <a:gs pos="100000">
                    <a:srgbClr val="FFBEBD"/>
                  </a:gs>
                </a:gsLst>
                <a:lin ang="16200000"/>
              </a:gradFill>
              <a:ln w="9528" cap="flat">
                <a:solidFill>
                  <a:srgbClr val="BE4B48"/>
                </a:solidFill>
                <a:prstDash val="solid"/>
              </a:ln>
              <a:effectLst>
                <a:outerShdw dist="19997" dir="5400000" algn="tl">
                  <a:srgbClr val="000000">
                    <a:alpha val="38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Phentermine</a:t>
                </a:r>
              </a:p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Topiramate</a:t>
                </a:r>
              </a:p>
            </p:txBody>
          </p:sp>
        </p:grpSp>
      </p:grpSp>
      <p:grpSp>
        <p:nvGrpSpPr>
          <p:cNvPr id="18" name="Group 28">
            <a:extLst>
              <a:ext uri="{FF2B5EF4-FFF2-40B4-BE49-F238E27FC236}">
                <a16:creationId xmlns:a16="http://schemas.microsoft.com/office/drawing/2014/main" id="{4A8D0FCA-99C2-4F1E-A944-4DEBE58A5E55}"/>
              </a:ext>
            </a:extLst>
          </p:cNvPr>
          <p:cNvGrpSpPr/>
          <p:nvPr/>
        </p:nvGrpSpPr>
        <p:grpSpPr>
          <a:xfrm>
            <a:off x="853208" y="3641623"/>
            <a:ext cx="2985086" cy="630672"/>
            <a:chOff x="853208" y="3641623"/>
            <a:chExt cx="2985086" cy="630672"/>
          </a:xfrm>
        </p:grpSpPr>
        <p:sp>
          <p:nvSpPr>
            <p:cNvPr id="19" name="Right Arrow 29">
              <a:extLst>
                <a:ext uri="{FF2B5EF4-FFF2-40B4-BE49-F238E27FC236}">
                  <a16:creationId xmlns:a16="http://schemas.microsoft.com/office/drawing/2014/main" id="{0065C2AB-F82C-47C5-9284-3D3A5E712503}"/>
                </a:ext>
              </a:extLst>
            </p:cNvPr>
            <p:cNvSpPr/>
            <p:nvPr/>
          </p:nvSpPr>
          <p:spPr>
            <a:xfrm>
              <a:off x="1321445" y="4025060"/>
              <a:ext cx="2516849" cy="247235"/>
            </a:xfrm>
            <a:custGeom>
              <a:avLst>
                <a:gd name="f0" fmla="val 20539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8" cap="flat">
              <a:solidFill>
                <a:srgbClr val="4A7EBB"/>
              </a:solidFill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Wingdings"/>
                  <a:ea typeface="Wingdings"/>
                  <a:cs typeface="Wingdings"/>
                </a:rPr>
                <a:t></a:t>
              </a:r>
              <a:r>
                <a: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GASTRIC EMPTYING</a:t>
              </a:r>
              <a:endParaRPr lang="en-US" sz="10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20" name="Group 30">
              <a:extLst>
                <a:ext uri="{FF2B5EF4-FFF2-40B4-BE49-F238E27FC236}">
                  <a16:creationId xmlns:a16="http://schemas.microsoft.com/office/drawing/2014/main" id="{67149B21-8519-4CDA-B6E9-73DF0D47034B}"/>
                </a:ext>
              </a:extLst>
            </p:cNvPr>
            <p:cNvGrpSpPr/>
            <p:nvPr/>
          </p:nvGrpSpPr>
          <p:grpSpPr>
            <a:xfrm>
              <a:off x="853208" y="3641623"/>
              <a:ext cx="2688309" cy="599583"/>
              <a:chOff x="853208" y="3641623"/>
              <a:chExt cx="2688309" cy="599583"/>
            </a:xfrm>
          </p:grpSpPr>
          <p:sp>
            <p:nvSpPr>
              <p:cNvPr id="21" name="Right Arrow 31">
                <a:extLst>
                  <a:ext uri="{FF2B5EF4-FFF2-40B4-BE49-F238E27FC236}">
                    <a16:creationId xmlns:a16="http://schemas.microsoft.com/office/drawing/2014/main" id="{84F3B529-E977-4E7C-B34D-3650689D054C}"/>
                  </a:ext>
                </a:extLst>
              </p:cNvPr>
              <p:cNvSpPr/>
              <p:nvPr/>
            </p:nvSpPr>
            <p:spPr>
              <a:xfrm rot="20015834">
                <a:off x="2148493" y="3641623"/>
                <a:ext cx="1393024" cy="210659"/>
              </a:xfrm>
              <a:custGeom>
                <a:avLst>
                  <a:gd name="f0" fmla="val 19967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10800"/>
                  <a:gd name="f10" fmla="+- 0 0 0"/>
                  <a:gd name="f11" fmla="+- 0 0 180"/>
                  <a:gd name="f12" fmla="*/ f5 1 21600"/>
                  <a:gd name="f13" fmla="*/ f6 1 21600"/>
                  <a:gd name="f14" fmla="pin 0 f0 21600"/>
                  <a:gd name="f15" fmla="pin 0 f1 10800"/>
                  <a:gd name="f16" fmla="*/ f10 f2 1"/>
                  <a:gd name="f17" fmla="*/ f11 f2 1"/>
                  <a:gd name="f18" fmla="val f15"/>
                  <a:gd name="f19" fmla="val f14"/>
                  <a:gd name="f20" fmla="+- 21600 0 f15"/>
                  <a:gd name="f21" fmla="*/ f14 f12 1"/>
                  <a:gd name="f22" fmla="*/ f15 f13 1"/>
                  <a:gd name="f23" fmla="*/ 0 f12 1"/>
                  <a:gd name="f24" fmla="*/ 0 f13 1"/>
                  <a:gd name="f25" fmla="*/ f16 1 f4"/>
                  <a:gd name="f26" fmla="*/ 21600 f13 1"/>
                  <a:gd name="f27" fmla="*/ f17 1 f4"/>
                  <a:gd name="f28" fmla="+- 21600 0 f19"/>
                  <a:gd name="f29" fmla="*/ f20 f13 1"/>
                  <a:gd name="f30" fmla="*/ f18 f13 1"/>
                  <a:gd name="f31" fmla="*/ f19 f12 1"/>
                  <a:gd name="f32" fmla="+- f25 0 f3"/>
                  <a:gd name="f33" fmla="+- f27 0 f3"/>
                  <a:gd name="f34" fmla="*/ f28 f18 1"/>
                  <a:gd name="f35" fmla="*/ f34 1 10800"/>
                  <a:gd name="f36" fmla="+- f19 f35 0"/>
                  <a:gd name="f37" fmla="*/ f36 f12 1"/>
                </a:gdLst>
                <a:ahLst>
                  <a:ahXY gdRefX="f0" minX="f7" maxX="f8" gdRefY="f1" minY="f7" maxY="f9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31" y="f24"/>
                  </a:cxn>
                  <a:cxn ang="f33">
                    <a:pos x="f31" y="f26"/>
                  </a:cxn>
                </a:cxnLst>
                <a:rect l="f23" t="f30" r="f37" b="f29"/>
                <a:pathLst>
                  <a:path w="21600" h="21600">
                    <a:moveTo>
                      <a:pt x="f7" y="f18"/>
                    </a:moveTo>
                    <a:lnTo>
                      <a:pt x="f19" y="f18"/>
                    </a:lnTo>
                    <a:lnTo>
                      <a:pt x="f19" y="f7"/>
                    </a:lnTo>
                    <a:lnTo>
                      <a:pt x="f8" y="f9"/>
                    </a:lnTo>
                    <a:lnTo>
                      <a:pt x="f19" y="f8"/>
                    </a:lnTo>
                    <a:lnTo>
                      <a:pt x="f19" y="f20"/>
                    </a:lnTo>
                    <a:lnTo>
                      <a:pt x="f7" y="f20"/>
                    </a:lnTo>
                    <a:close/>
                  </a:path>
                </a:pathLst>
              </a:cu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9528" cap="flat">
                <a:solidFill>
                  <a:srgbClr val="4A7EBB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GLP-1 R</a:t>
                </a:r>
                <a:endParaRPr lang="en-US" sz="1000" b="0" i="0" u="none" strike="noStrike" kern="1200" cap="none" spc="0" baseline="-2500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Rounded Rectangle 32">
                <a:extLst>
                  <a:ext uri="{FF2B5EF4-FFF2-40B4-BE49-F238E27FC236}">
                    <a16:creationId xmlns:a16="http://schemas.microsoft.com/office/drawing/2014/main" id="{6FB3DF19-FA02-4A77-B12C-52BB764AF713}"/>
                  </a:ext>
                </a:extLst>
              </p:cNvPr>
              <p:cNvSpPr/>
              <p:nvPr/>
            </p:nvSpPr>
            <p:spPr>
              <a:xfrm>
                <a:off x="853208" y="3715234"/>
                <a:ext cx="1715149" cy="525972"/>
              </a:xfrm>
              <a:custGeom>
                <a:avLst>
                  <a:gd name="f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9528" cap="flat">
                <a:solidFill>
                  <a:srgbClr val="4A7EBB"/>
                </a:solidFill>
                <a:prstDash val="solid"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Liraglutide</a:t>
                </a:r>
              </a:p>
            </p:txBody>
          </p:sp>
        </p:grpSp>
      </p:grp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id="{35D6643D-45E9-464E-B809-5E7168CFF23C}"/>
              </a:ext>
            </a:extLst>
          </p:cNvPr>
          <p:cNvSpPr/>
          <p:nvPr/>
        </p:nvSpPr>
        <p:spPr>
          <a:xfrm>
            <a:off x="454219" y="4749192"/>
            <a:ext cx="2378491" cy="195170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BCBCBC"/>
              </a:gs>
              <a:gs pos="100000">
                <a:srgbClr val="D0D0D0"/>
              </a:gs>
            </a:gsLst>
            <a:lin ang="16200000"/>
          </a:gradFill>
          <a:ln w="9528" cap="flat">
            <a:solidFill>
              <a:srgbClr val="000000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Not FDA Approved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For Weight Loss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Metformin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SGLT-2 inhibitors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Topiramate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Bupropion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Lisdexamfetamine </a:t>
            </a:r>
          </a:p>
        </p:txBody>
      </p:sp>
      <p:grpSp>
        <p:nvGrpSpPr>
          <p:cNvPr id="24" name="Group 34">
            <a:extLst>
              <a:ext uri="{FF2B5EF4-FFF2-40B4-BE49-F238E27FC236}">
                <a16:creationId xmlns:a16="http://schemas.microsoft.com/office/drawing/2014/main" id="{82E8D91D-CA22-43AD-920B-5F155E9EDF94}"/>
              </a:ext>
            </a:extLst>
          </p:cNvPr>
          <p:cNvGrpSpPr/>
          <p:nvPr/>
        </p:nvGrpSpPr>
        <p:grpSpPr>
          <a:xfrm>
            <a:off x="5330375" y="2512304"/>
            <a:ext cx="2982754" cy="390521"/>
            <a:chOff x="5330375" y="2512304"/>
            <a:chExt cx="2982754" cy="390521"/>
          </a:xfrm>
        </p:grpSpPr>
        <p:sp>
          <p:nvSpPr>
            <p:cNvPr id="25" name="Right Arrow 35">
              <a:extLst>
                <a:ext uri="{FF2B5EF4-FFF2-40B4-BE49-F238E27FC236}">
                  <a16:creationId xmlns:a16="http://schemas.microsoft.com/office/drawing/2014/main" id="{2E99C02E-B5E5-4F71-94CC-BFCC92B6B766}"/>
                </a:ext>
              </a:extLst>
            </p:cNvPr>
            <p:cNvSpPr/>
            <p:nvPr/>
          </p:nvSpPr>
          <p:spPr>
            <a:xfrm flipH="1">
              <a:off x="5330375" y="2593805"/>
              <a:ext cx="1766072" cy="247235"/>
            </a:xfrm>
            <a:custGeom>
              <a:avLst>
                <a:gd name="f0" fmla="val 20088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gradFill>
              <a:gsLst>
                <a:gs pos="0">
                  <a:srgbClr val="BCBCBC"/>
                </a:gs>
                <a:gs pos="100000">
                  <a:srgbClr val="D0D0D0"/>
                </a:gs>
              </a:gsLst>
              <a:lin ang="16200000"/>
            </a:gradFill>
            <a:ln w="9528" cap="flat">
              <a:solidFill>
                <a:srgbClr val="000000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1200" cap="none" spc="0" baseline="30000">
                  <a:solidFill>
                    <a:srgbClr val="000000"/>
                  </a:solidFill>
                  <a:uFillTx/>
                  <a:latin typeface="Wingdings"/>
                  <a:ea typeface="Wingdings"/>
                  <a:cs typeface="Wingdings"/>
                </a:rPr>
                <a:t></a:t>
              </a:r>
              <a:r>
                <a: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DA/NE</a:t>
              </a:r>
              <a:endParaRPr lang="en-US" sz="10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Rounded Rectangle 36">
              <a:extLst>
                <a:ext uri="{FF2B5EF4-FFF2-40B4-BE49-F238E27FC236}">
                  <a16:creationId xmlns:a16="http://schemas.microsoft.com/office/drawing/2014/main" id="{17364CEB-1AC4-47F2-8771-5056272FC4CD}"/>
                </a:ext>
              </a:extLst>
            </p:cNvPr>
            <p:cNvSpPr/>
            <p:nvPr/>
          </p:nvSpPr>
          <p:spPr>
            <a:xfrm>
              <a:off x="6858475" y="2512304"/>
              <a:ext cx="1454654" cy="390521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BCBCBC"/>
                </a:gs>
                <a:gs pos="100000">
                  <a:srgbClr val="D0D0D0"/>
                </a:gs>
              </a:gsLst>
              <a:lin ang="16200000"/>
            </a:gradFill>
            <a:ln w="9528" cap="flat">
              <a:solidFill>
                <a:srgbClr val="000000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Phentermine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F3DF131-17B4-4A38-A06E-37A2FC89D448}"/>
              </a:ext>
            </a:extLst>
          </p:cNvPr>
          <p:cNvSpPr txBox="1"/>
          <p:nvPr/>
        </p:nvSpPr>
        <p:spPr>
          <a:xfrm>
            <a:off x="358042" y="233674"/>
            <a:ext cx="8490240" cy="92333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APPROACH TO WEIGHT LOSS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DDA107C-D4AF-42DC-A344-3945C948F7F4}"/>
              </a:ext>
            </a:extLst>
          </p:cNvPr>
          <p:cNvSpPr txBox="1"/>
          <p:nvPr/>
        </p:nvSpPr>
        <p:spPr>
          <a:xfrm>
            <a:off x="6020738" y="1521241"/>
            <a:ext cx="2947083" cy="707882"/>
          </a:xfrm>
          <a:prstGeom prst="rect">
            <a:avLst/>
          </a:prstGeom>
          <a:solidFill>
            <a:srgbClr val="CCC1DA"/>
          </a:solidFill>
          <a:ln cap="flat">
            <a:noFill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EXCLUDE 2° CAUSES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Medications, Hormonal, Ψ</a:t>
            </a:r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CBBEC419-9407-4608-AE97-E8BA58B8762C}"/>
              </a:ext>
            </a:extLst>
          </p:cNvPr>
          <p:cNvGrpSpPr/>
          <p:nvPr/>
        </p:nvGrpSpPr>
        <p:grpSpPr>
          <a:xfrm>
            <a:off x="3303526" y="4725427"/>
            <a:ext cx="2717203" cy="558981"/>
            <a:chOff x="3303526" y="4725427"/>
            <a:chExt cx="2717203" cy="558981"/>
          </a:xfrm>
        </p:grpSpPr>
        <p:sp>
          <p:nvSpPr>
            <p:cNvPr id="5" name="Rectangle 14">
              <a:extLst>
                <a:ext uri="{FF2B5EF4-FFF2-40B4-BE49-F238E27FC236}">
                  <a16:creationId xmlns:a16="http://schemas.microsoft.com/office/drawing/2014/main" id="{1AA21D0B-62E7-451E-9E64-88759063C0A1}"/>
                </a:ext>
              </a:extLst>
            </p:cNvPr>
            <p:cNvSpPr/>
            <p:nvPr/>
          </p:nvSpPr>
          <p:spPr>
            <a:xfrm>
              <a:off x="3303526" y="4725427"/>
              <a:ext cx="2717203" cy="558981"/>
            </a:xfrm>
            <a:prstGeom prst="rect">
              <a:avLst/>
            </a:prstGeom>
            <a:solidFill>
              <a:srgbClr val="EBF1DE"/>
            </a:solidFill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 </a:t>
              </a:r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BA43E379-008D-43EB-850A-FBB452BFA533}"/>
                </a:ext>
              </a:extLst>
            </p:cNvPr>
            <p:cNvSpPr txBox="1"/>
            <p:nvPr/>
          </p:nvSpPr>
          <p:spPr>
            <a:xfrm>
              <a:off x="3454941" y="4793769"/>
              <a:ext cx="2467343" cy="400114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PHARMACOTHERAPY</a:t>
              </a:r>
            </a:p>
          </p:txBody>
        </p:sp>
      </p:grpSp>
      <p:grpSp>
        <p:nvGrpSpPr>
          <p:cNvPr id="7" name="Group 28">
            <a:extLst>
              <a:ext uri="{FF2B5EF4-FFF2-40B4-BE49-F238E27FC236}">
                <a16:creationId xmlns:a16="http://schemas.microsoft.com/office/drawing/2014/main" id="{7A675AAA-8483-4BC4-A2B2-92DF9FC1E087}"/>
              </a:ext>
            </a:extLst>
          </p:cNvPr>
          <p:cNvGrpSpPr/>
          <p:nvPr/>
        </p:nvGrpSpPr>
        <p:grpSpPr>
          <a:xfrm>
            <a:off x="6177841" y="5862282"/>
            <a:ext cx="2717203" cy="558981"/>
            <a:chOff x="6177841" y="5862282"/>
            <a:chExt cx="2717203" cy="558981"/>
          </a:xfrm>
        </p:grpSpPr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6094AA8C-941E-488E-B293-12B46C27669E}"/>
                </a:ext>
              </a:extLst>
            </p:cNvPr>
            <p:cNvSpPr/>
            <p:nvPr/>
          </p:nvSpPr>
          <p:spPr>
            <a:xfrm>
              <a:off x="6177841" y="5862282"/>
              <a:ext cx="2717203" cy="558981"/>
            </a:xfrm>
            <a:prstGeom prst="rect">
              <a:avLst/>
            </a:prstGeom>
            <a:solidFill>
              <a:srgbClr val="F2DCDB"/>
            </a:solidFill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 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03DA4B6-808A-4002-8C8A-5F7D436ED4B7}"/>
                </a:ext>
              </a:extLst>
            </p:cNvPr>
            <p:cNvSpPr txBox="1"/>
            <p:nvPr/>
          </p:nvSpPr>
          <p:spPr>
            <a:xfrm>
              <a:off x="6305144" y="5940491"/>
              <a:ext cx="2390397" cy="400114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BARIATRIC SURGERY</a:t>
              </a:r>
            </a:p>
          </p:txBody>
        </p:sp>
      </p:grpSp>
      <p:grpSp>
        <p:nvGrpSpPr>
          <p:cNvPr id="10" name="Group 26">
            <a:extLst>
              <a:ext uri="{FF2B5EF4-FFF2-40B4-BE49-F238E27FC236}">
                <a16:creationId xmlns:a16="http://schemas.microsoft.com/office/drawing/2014/main" id="{C38B424C-BCBF-4FF7-AD4E-DA20EB7A0649}"/>
              </a:ext>
            </a:extLst>
          </p:cNvPr>
          <p:cNvGrpSpPr/>
          <p:nvPr/>
        </p:nvGrpSpPr>
        <p:grpSpPr>
          <a:xfrm>
            <a:off x="393822" y="2746272"/>
            <a:ext cx="8142219" cy="1184796"/>
            <a:chOff x="393822" y="2746272"/>
            <a:chExt cx="8142219" cy="1184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35CB44-FC9E-440D-8E1F-62D25B25BBF1}"/>
                </a:ext>
              </a:extLst>
            </p:cNvPr>
            <p:cNvSpPr/>
            <p:nvPr/>
          </p:nvSpPr>
          <p:spPr>
            <a:xfrm>
              <a:off x="393822" y="2746272"/>
              <a:ext cx="8142219" cy="1181724"/>
            </a:xfrm>
            <a:prstGeom prst="rect">
              <a:avLst/>
            </a:prstGeom>
            <a:solidFill>
              <a:srgbClr val="C6D9F1"/>
            </a:solidFill>
            <a:ln cap="flat"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726C4E04-B192-457F-8ACD-01027E752C23}"/>
                </a:ext>
              </a:extLst>
            </p:cNvPr>
            <p:cNvSpPr txBox="1"/>
            <p:nvPr/>
          </p:nvSpPr>
          <p:spPr>
            <a:xfrm>
              <a:off x="940780" y="3218834"/>
              <a:ext cx="1350221" cy="707882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Nutrition 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Counseling </a:t>
              </a: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98709A84-2037-4D8C-93E9-A98226B2F272}"/>
                </a:ext>
              </a:extLst>
            </p:cNvPr>
            <p:cNvSpPr txBox="1"/>
            <p:nvPr/>
          </p:nvSpPr>
          <p:spPr>
            <a:xfrm>
              <a:off x="3381871" y="3218834"/>
              <a:ext cx="2202067" cy="707882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Optimized Physical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Activity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9EAE1E08-125C-40E5-9843-8FF5573D8E3E}"/>
                </a:ext>
              </a:extLst>
            </p:cNvPr>
            <p:cNvSpPr txBox="1"/>
            <p:nvPr/>
          </p:nvSpPr>
          <p:spPr>
            <a:xfrm>
              <a:off x="6757809" y="3223186"/>
              <a:ext cx="1324801" cy="707882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Behavioral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Therapy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ED0BAE0-FAD3-4222-A680-00F5D13BA7FD}"/>
                </a:ext>
              </a:extLst>
            </p:cNvPr>
            <p:cNvSpPr txBox="1"/>
            <p:nvPr/>
          </p:nvSpPr>
          <p:spPr>
            <a:xfrm>
              <a:off x="818013" y="2774810"/>
              <a:ext cx="7461851" cy="523219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INTEGRATED WEIGHT MANAGEMENT PROGRAM</a:t>
              </a:r>
            </a:p>
          </p:txBody>
        </p:sp>
      </p:grpSp>
      <p:sp>
        <p:nvSpPr>
          <p:cNvPr id="16" name="Down Arrow 12">
            <a:extLst>
              <a:ext uri="{FF2B5EF4-FFF2-40B4-BE49-F238E27FC236}">
                <a16:creationId xmlns:a16="http://schemas.microsoft.com/office/drawing/2014/main" id="{B436B682-324B-439B-A4BF-C22091F392D1}"/>
              </a:ext>
            </a:extLst>
          </p:cNvPr>
          <p:cNvSpPr/>
          <p:nvPr/>
        </p:nvSpPr>
        <p:spPr>
          <a:xfrm>
            <a:off x="4332015" y="1249335"/>
            <a:ext cx="545009" cy="1418554"/>
          </a:xfrm>
          <a:custGeom>
            <a:avLst>
              <a:gd name="f0" fmla="val 1745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Down Arrow 13">
            <a:extLst>
              <a:ext uri="{FF2B5EF4-FFF2-40B4-BE49-F238E27FC236}">
                <a16:creationId xmlns:a16="http://schemas.microsoft.com/office/drawing/2014/main" id="{85433CC0-442C-4680-B6A6-D98138874B76}"/>
              </a:ext>
            </a:extLst>
          </p:cNvPr>
          <p:cNvSpPr/>
          <p:nvPr/>
        </p:nvSpPr>
        <p:spPr>
          <a:xfrm rot="16200004">
            <a:off x="4985712" y="1168145"/>
            <a:ext cx="545009" cy="1418554"/>
          </a:xfrm>
          <a:custGeom>
            <a:avLst>
              <a:gd name="f0" fmla="val 1745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Down Arrow 16">
            <a:extLst>
              <a:ext uri="{FF2B5EF4-FFF2-40B4-BE49-F238E27FC236}">
                <a16:creationId xmlns:a16="http://schemas.microsoft.com/office/drawing/2014/main" id="{1BCF29A6-AAB6-4186-8EF5-D9411B25A9F6}"/>
              </a:ext>
            </a:extLst>
          </p:cNvPr>
          <p:cNvSpPr/>
          <p:nvPr/>
        </p:nvSpPr>
        <p:spPr>
          <a:xfrm>
            <a:off x="4302800" y="4006754"/>
            <a:ext cx="545009" cy="698976"/>
          </a:xfrm>
          <a:custGeom>
            <a:avLst>
              <a:gd name="f0" fmla="val 1317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Down Arrow 17">
            <a:extLst>
              <a:ext uri="{FF2B5EF4-FFF2-40B4-BE49-F238E27FC236}">
                <a16:creationId xmlns:a16="http://schemas.microsoft.com/office/drawing/2014/main" id="{B514D442-EE2E-4A3C-851B-8DFFBC731D9D}"/>
              </a:ext>
            </a:extLst>
          </p:cNvPr>
          <p:cNvSpPr/>
          <p:nvPr/>
        </p:nvSpPr>
        <p:spPr>
          <a:xfrm rot="16200004">
            <a:off x="5049148" y="5359193"/>
            <a:ext cx="545009" cy="1545427"/>
          </a:xfrm>
          <a:custGeom>
            <a:avLst>
              <a:gd name="f0" fmla="val 1779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03B8E541-CEE7-439A-9901-B461253DDDF0}"/>
              </a:ext>
            </a:extLst>
          </p:cNvPr>
          <p:cNvSpPr/>
          <p:nvPr/>
        </p:nvSpPr>
        <p:spPr>
          <a:xfrm rot="5400013">
            <a:off x="4170911" y="5694101"/>
            <a:ext cx="879762" cy="261564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1B6E0EAD-5A17-42AD-9E38-099894C0B440}"/>
              </a:ext>
            </a:extLst>
          </p:cNvPr>
          <p:cNvSpPr/>
          <p:nvPr/>
        </p:nvSpPr>
        <p:spPr>
          <a:xfrm>
            <a:off x="1437637" y="4863547"/>
            <a:ext cx="1747784" cy="261564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2" name="Down Arrow 20">
            <a:extLst>
              <a:ext uri="{FF2B5EF4-FFF2-40B4-BE49-F238E27FC236}">
                <a16:creationId xmlns:a16="http://schemas.microsoft.com/office/drawing/2014/main" id="{975E7E17-1C34-44D9-959B-9CAEF2E7D810}"/>
              </a:ext>
            </a:extLst>
          </p:cNvPr>
          <p:cNvSpPr/>
          <p:nvPr/>
        </p:nvSpPr>
        <p:spPr>
          <a:xfrm rot="10799991">
            <a:off x="1301072" y="4026514"/>
            <a:ext cx="545009" cy="866640"/>
          </a:xfrm>
          <a:custGeom>
            <a:avLst>
              <a:gd name="f0" fmla="val 1480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Down Arrow 21">
            <a:extLst>
              <a:ext uri="{FF2B5EF4-FFF2-40B4-BE49-F238E27FC236}">
                <a16:creationId xmlns:a16="http://schemas.microsoft.com/office/drawing/2014/main" id="{3EB607C3-0600-4714-A08F-BF24BD09D14C}"/>
              </a:ext>
            </a:extLst>
          </p:cNvPr>
          <p:cNvSpPr/>
          <p:nvPr/>
        </p:nvSpPr>
        <p:spPr>
          <a:xfrm rot="10799991">
            <a:off x="7171520" y="4006754"/>
            <a:ext cx="545009" cy="1781872"/>
          </a:xfrm>
          <a:custGeom>
            <a:avLst>
              <a:gd name="f0" fmla="val 1829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9CB9B7CD-37C3-4B3D-8BD0-D0C3BD6E9BC3}"/>
              </a:ext>
            </a:extLst>
          </p:cNvPr>
          <p:cNvSpPr/>
          <p:nvPr/>
        </p:nvSpPr>
        <p:spPr>
          <a:xfrm>
            <a:off x="2590184" y="2014304"/>
            <a:ext cx="2717203" cy="66343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25" name="Down Arrow 25">
            <a:extLst>
              <a:ext uri="{FF2B5EF4-FFF2-40B4-BE49-F238E27FC236}">
                <a16:creationId xmlns:a16="http://schemas.microsoft.com/office/drawing/2014/main" id="{F405517F-0BEF-4B20-AA8A-9A6D79AC6C94}"/>
              </a:ext>
            </a:extLst>
          </p:cNvPr>
          <p:cNvSpPr/>
          <p:nvPr/>
        </p:nvSpPr>
        <p:spPr>
          <a:xfrm rot="5400013">
            <a:off x="6563604" y="4275766"/>
            <a:ext cx="545009" cy="1483485"/>
          </a:xfrm>
          <a:custGeom>
            <a:avLst>
              <a:gd name="f0" fmla="val 1763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4B72D59-B739-4C3E-A9C3-17C0BBF1710D}"/>
              </a:ext>
            </a:extLst>
          </p:cNvPr>
          <p:cNvSpPr txBox="1"/>
          <p:nvPr/>
        </p:nvSpPr>
        <p:spPr>
          <a:xfrm>
            <a:off x="393192" y="3093113"/>
            <a:ext cx="5164467" cy="138499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Deborah J. Clegg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Professor, Internal Medicine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Vice President for Research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Texas Tech University Health Sciences Center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El Paso, TX 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CDA6C7C0-9A69-418F-A6AB-6D971AB84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619" y="1783336"/>
            <a:ext cx="3035808" cy="418957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85D194-9FA9-4DDF-95E9-A12E2405360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70572" y="636084"/>
            <a:ext cx="7402863" cy="1384995"/>
          </a:xfrm>
        </p:spPr>
        <p:txBody>
          <a:bodyPr wrap="none">
            <a:spAutoFit/>
          </a:bodyPr>
          <a:lstStyle/>
          <a:p>
            <a:pPr lvl="0" defTabSz="914400" hangingPunct="0"/>
            <a:r>
              <a:rPr lang="en-US" sz="2800">
                <a:latin typeface="Arial" pitchFamily="34"/>
              </a:rPr>
              <a:t>Weight Loss Medications:</a:t>
            </a:r>
            <a:br>
              <a:rPr lang="en-US" sz="2800">
                <a:latin typeface="Arial" pitchFamily="34"/>
              </a:rPr>
            </a:br>
            <a:r>
              <a:rPr lang="en-US" sz="2800">
                <a:latin typeface="Arial" pitchFamily="34"/>
              </a:rPr>
              <a:t>The Largest Human </a:t>
            </a:r>
            <a:r>
              <a:rPr lang="en-US" sz="2800" i="1" u="sng">
                <a:latin typeface="Arial" pitchFamily="34"/>
              </a:rPr>
              <a:t>Uncontrolled</a:t>
            </a:r>
            <a:r>
              <a:rPr lang="en-US" sz="2800">
                <a:latin typeface="Arial" pitchFamily="34"/>
              </a:rPr>
              <a:t> Trial!  </a:t>
            </a:r>
            <a:br>
              <a:rPr lang="en-US" sz="2800">
                <a:latin typeface="Arial" pitchFamily="34"/>
              </a:rPr>
            </a:br>
            <a:r>
              <a:rPr lang="en-US" sz="2800">
                <a:latin typeface="Arial" pitchFamily="34"/>
              </a:rPr>
              <a:t>What We Know and What We Need to Learn!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ne-way take-away box Asia, with handle and pagoda printed, 750 ml ...">
            <a:extLst>
              <a:ext uri="{FF2B5EF4-FFF2-40B4-BE49-F238E27FC236}">
                <a16:creationId xmlns:a16="http://schemas.microsoft.com/office/drawing/2014/main" id="{77F89452-717A-44B0-A614-80DF4BD5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727"/>
          <a:stretch>
            <a:fillRect/>
          </a:stretch>
        </p:blipFill>
        <p:spPr>
          <a:xfrm>
            <a:off x="6174513" y="2403363"/>
            <a:ext cx="2969486" cy="352367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3DA6DE44-BB9A-48D0-895E-B35747589690}"/>
              </a:ext>
            </a:extLst>
          </p:cNvPr>
          <p:cNvSpPr txBox="1"/>
          <p:nvPr/>
        </p:nvSpPr>
        <p:spPr>
          <a:xfrm>
            <a:off x="559338" y="378378"/>
            <a:ext cx="6546153" cy="83099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Take Home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E4D53D-C36B-4F2E-A23B-C0BE9736B261}"/>
              </a:ext>
            </a:extLst>
          </p:cNvPr>
          <p:cNvSpPr txBox="1"/>
          <p:nvPr/>
        </p:nvSpPr>
        <p:spPr>
          <a:xfrm>
            <a:off x="559338" y="1430752"/>
            <a:ext cx="6546153" cy="517874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Weight gain and environmental influences promote biological and behavioral cues that facilitate positive energy balance, obesity and regain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Vilification of one dietary component or type of food can lead to overconsumption of other equally unhealthy components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 single diet is better than the other: adherence is the key to weight loss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Consider anti-obesity medications to facilitate more consistent calorie restriction if appropriate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72AF26-F044-4215-B1BE-9EE8D6B9B560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Monthly Q&amp;A - Gold Coast Fresh Meat Centre">
            <a:extLst>
              <a:ext uri="{FF2B5EF4-FFF2-40B4-BE49-F238E27FC236}">
                <a16:creationId xmlns:a16="http://schemas.microsoft.com/office/drawing/2014/main" id="{5E818107-256E-4E30-ADD4-36EEE322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8" y="488316"/>
            <a:ext cx="7616968" cy="29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D3BE9C-832B-4F3F-B523-D1BBBB3403FB}"/>
              </a:ext>
            </a:extLst>
          </p:cNvPr>
          <p:cNvSpPr/>
          <p:nvPr/>
        </p:nvSpPr>
        <p:spPr>
          <a:xfrm>
            <a:off x="2328580" y="5446354"/>
            <a:ext cx="4339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b="1" spc="225" dirty="0">
                <a:solidFill>
                  <a:srgbClr val="BF0426"/>
                </a:solidFill>
                <a:latin typeface="Arial Nova" panose="020B0504020202020204" pitchFamily="34" charset="0"/>
              </a:rPr>
              <a:t>POST MEETING SURVEY</a:t>
            </a:r>
          </a:p>
          <a:p>
            <a:pPr algn="ctr" defTabSz="342900"/>
            <a:r>
              <a:rPr lang="en-US" dirty="0">
                <a:solidFill>
                  <a:srgbClr val="BF0426"/>
                </a:solidFill>
                <a:latin typeface="Arial Nova" panose="020B0504020202020204" pitchFamily="34" charset="0"/>
              </a:rPr>
              <a:t>Your feedback is valuable to us and </a:t>
            </a:r>
          </a:p>
          <a:p>
            <a:pPr algn="ctr" defTabSz="342900"/>
            <a:r>
              <a:rPr lang="en-US" dirty="0">
                <a:solidFill>
                  <a:srgbClr val="BF0426"/>
                </a:solidFill>
                <a:latin typeface="Arial Nova" panose="020B0504020202020204" pitchFamily="34" charset="0"/>
              </a:rPr>
              <a:t>will assist us in enhancing future events.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7FB6B-B322-4AEA-BDDC-7FD7B8C8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65" y="3846910"/>
            <a:ext cx="1470174" cy="14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7EF9DB8-8870-41CA-8F57-328C5F9EBB8C}"/>
              </a:ext>
            </a:extLst>
          </p:cNvPr>
          <p:cNvSpPr/>
          <p:nvPr/>
        </p:nvSpPr>
        <p:spPr>
          <a:xfrm>
            <a:off x="3895554" y="0"/>
            <a:ext cx="5248447" cy="14001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0240B-E14E-4FF9-AB60-34C11246533A}"/>
              </a:ext>
            </a:extLst>
          </p:cNvPr>
          <p:cNvSpPr txBox="1"/>
          <p:nvPr/>
        </p:nvSpPr>
        <p:spPr>
          <a:xfrm>
            <a:off x="3895555" y="3484418"/>
            <a:ext cx="5234729" cy="119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pc="225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Join us for part 2 &amp; 3 of our Seminar!</a:t>
            </a:r>
          </a:p>
          <a:p>
            <a:pPr algn="ctr" defTabSz="342900"/>
            <a:endParaRPr lang="en-US" sz="3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algn="ctr" defTabSz="34290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Bahnschrift" panose="020B0502040204020203" pitchFamily="34" charset="0"/>
              </a:rPr>
              <a:t>Oct. 30</a:t>
            </a:r>
            <a:r>
              <a:rPr lang="en-US" baseline="30000" dirty="0">
                <a:solidFill>
                  <a:prstClr val="black"/>
                </a:solidFill>
                <a:latin typeface="Bahnschrift" panose="020B0502040204020203" pitchFamily="34" charset="0"/>
              </a:rPr>
              <a:t>th</a:t>
            </a:r>
            <a:r>
              <a:rPr lang="en-US" dirty="0">
                <a:solidFill>
                  <a:prstClr val="black"/>
                </a:solidFill>
                <a:latin typeface="Bahnschrift" panose="020B0502040204020203" pitchFamily="34" charset="0"/>
              </a:rPr>
              <a:t> @ 11:30 a.m., TTU, Rm 063 </a:t>
            </a:r>
            <a:r>
              <a:rPr lang="en-US" spc="-113" dirty="0">
                <a:solidFill>
                  <a:prstClr val="black"/>
                </a:solidFill>
                <a:latin typeface="Bahnschrift" panose="020B0502040204020203" pitchFamily="34" charset="0"/>
              </a:rPr>
              <a:t>Human Sci. Bldg. </a:t>
            </a:r>
          </a:p>
          <a:p>
            <a:pPr algn="ctr" defTabSz="34290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Bahnschrift" panose="020B0502040204020203" pitchFamily="34" charset="0"/>
              </a:rPr>
              <a:t>Nov. 13</a:t>
            </a:r>
            <a:r>
              <a:rPr lang="en-US" baseline="30000" dirty="0">
                <a:solidFill>
                  <a:prstClr val="black"/>
                </a:solidFill>
                <a:latin typeface="Bahnschrift" panose="020B0502040204020203" pitchFamily="34" charset="0"/>
              </a:rPr>
              <a:t>th</a:t>
            </a:r>
            <a:r>
              <a:rPr lang="en-US" dirty="0">
                <a:solidFill>
                  <a:prstClr val="black"/>
                </a:solidFill>
                <a:latin typeface="Bahnschrift" panose="020B0502040204020203" pitchFamily="34" charset="0"/>
              </a:rPr>
              <a:t> @ 11:30 a.m., TTU, Rm 063 </a:t>
            </a:r>
            <a:r>
              <a:rPr lang="en-US" spc="-113" dirty="0">
                <a:solidFill>
                  <a:prstClr val="black"/>
                </a:solidFill>
                <a:latin typeface="Bahnschrift" panose="020B0502040204020203" pitchFamily="34" charset="0"/>
              </a:rPr>
              <a:t>Human Sci. Bldg.</a:t>
            </a:r>
            <a:endParaRPr lang="en-US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DD21A3-E0B1-4512-8A77-7444AADA04F1}"/>
              </a:ext>
            </a:extLst>
          </p:cNvPr>
          <p:cNvSpPr/>
          <p:nvPr/>
        </p:nvSpPr>
        <p:spPr>
          <a:xfrm>
            <a:off x="4907479" y="5687480"/>
            <a:ext cx="2924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900"/>
            <a:r>
              <a:rPr lang="en-US" sz="1350" dirty="0">
                <a:solidFill>
                  <a:srgbClr val="CC0000"/>
                </a:solidFill>
                <a:latin typeface="Arial Nova" panose="020B0504020202020204" pitchFamily="34" charset="0"/>
              </a:rPr>
              <a:t>For more information</a:t>
            </a:r>
          </a:p>
          <a:p>
            <a:pPr algn="r" defTabSz="342900"/>
            <a:r>
              <a:rPr lang="en-US" sz="1350" dirty="0">
                <a:solidFill>
                  <a:srgbClr val="CC0000"/>
                </a:solidFill>
                <a:latin typeface="Arial Nova" panose="020B0504020202020204" pitchFamily="34" charset="0"/>
              </a:rPr>
              <a:t>or to register </a:t>
            </a:r>
          </a:p>
          <a:p>
            <a:pPr algn="r" defTabSz="342900"/>
            <a:r>
              <a:rPr lang="en-US" sz="1350" dirty="0">
                <a:solidFill>
                  <a:srgbClr val="CC0000"/>
                </a:solidFill>
                <a:latin typeface="Arial Nova" panose="020B0504020202020204" pitchFamily="34" charset="0"/>
              </a:rPr>
              <a:t>scan QR code or </a:t>
            </a:r>
          </a:p>
          <a:p>
            <a:pPr algn="r" defTabSz="342900"/>
            <a:r>
              <a:rPr lang="en-US" sz="1350" dirty="0">
                <a:solidFill>
                  <a:srgbClr val="CC0000"/>
                </a:solidFill>
                <a:latin typeface="Arial Nova" panose="020B0504020202020204" pitchFamily="34" charset="0"/>
              </a:rPr>
              <a:t>visit bit.ly/ORITTU!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1D5AA8-2C78-4650-BAA0-3CC7948D2616}"/>
              </a:ext>
            </a:extLst>
          </p:cNvPr>
          <p:cNvSpPr/>
          <p:nvPr/>
        </p:nvSpPr>
        <p:spPr>
          <a:xfrm>
            <a:off x="10989" y="0"/>
            <a:ext cx="38845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90500">
              <a:prstClr val="black"/>
            </a:inn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82D2491E-4452-400D-9450-89402D0B0100}"/>
              </a:ext>
            </a:extLst>
          </p:cNvPr>
          <p:cNvSpPr txBox="1">
            <a:spLocks/>
          </p:cNvSpPr>
          <p:nvPr/>
        </p:nvSpPr>
        <p:spPr>
          <a:xfrm>
            <a:off x="10988" y="806581"/>
            <a:ext cx="3884567" cy="28258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0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Thank You to the Organizing Committee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Naïma Moustaïd-Moussa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Jannette Dufour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Kembra Albracht-Schulte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Alex Scoggin, 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Elyvine Ingabire-Gasana,  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Alexis Rodriguez,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Hushyar</a:t>
            </a: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 Azari</a:t>
            </a:r>
          </a:p>
          <a:p>
            <a:pPr marL="0" indent="0" algn="ctr" defTabSz="685800">
              <a:spcBef>
                <a:spcPts val="0"/>
              </a:spcBef>
              <a:buNone/>
            </a:pPr>
            <a:endParaRPr lang="en-US" sz="14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0" indent="0" algn="ctr" defTabSz="685800">
              <a:spcBef>
                <a:spcPts val="0"/>
              </a:spcBef>
              <a:buNone/>
            </a:pPr>
            <a:endParaRPr lang="en-US" sz="7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OR&amp;I, ORDC and COHS</a:t>
            </a:r>
          </a:p>
          <a:p>
            <a:pPr marL="0" indent="0" algn="ctr" defTabSz="685800"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0" indent="0" algn="ctr" defTabSz="685800"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We want to hear from you! </a:t>
            </a:r>
          </a:p>
          <a:p>
            <a:pPr marL="0" indent="0" algn="ctr" defTabSz="685800">
              <a:spcBef>
                <a:spcPts val="0"/>
              </a:spcBef>
              <a:buNone/>
            </a:pPr>
            <a:endParaRPr lang="en-US" sz="14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0" indent="0" algn="ctr" defTabSz="685800">
              <a:spcBef>
                <a:spcPts val="0"/>
              </a:spcBef>
              <a:buNone/>
            </a:pPr>
            <a:endParaRPr lang="en-US" sz="14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Keep Up to Date with News and Events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400" dirty="0">
                <a:solidFill>
                  <a:srgbClr val="CC0000"/>
                </a:solidFill>
                <a:latin typeface="Baskerville Old Face" panose="020206020805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https://www.depts.ttu.edu/research/obesityresearch</a:t>
            </a:r>
            <a:r>
              <a:rPr lang="en-US" sz="1350" dirty="0">
                <a:solidFill>
                  <a:srgbClr val="CC0000"/>
                </a:solidFill>
                <a:latin typeface="Baskerville Old Face" panose="020206020805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350" dirty="0">
              <a:solidFill>
                <a:srgbClr val="CC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59645-547D-4ED9-BF17-A5B68D1B27E8}"/>
              </a:ext>
            </a:extLst>
          </p:cNvPr>
          <p:cNvSpPr txBox="1"/>
          <p:nvPr/>
        </p:nvSpPr>
        <p:spPr>
          <a:xfrm>
            <a:off x="120453" y="114750"/>
            <a:ext cx="3665639" cy="600164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/>
            <a:r>
              <a:rPr lang="en-US" sz="3300" b="1" dirty="0">
                <a:solidFill>
                  <a:prstClr val="white"/>
                </a:solidFill>
                <a:latin typeface="Baskerville Old Face" panose="02020602080505020303" pitchFamily="18" charset="0"/>
              </a:rPr>
              <a:t>Acknowledgements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5EC219-2431-472D-818E-64F48D93872E}"/>
              </a:ext>
            </a:extLst>
          </p:cNvPr>
          <p:cNvCxnSpPr/>
          <p:nvPr/>
        </p:nvCxnSpPr>
        <p:spPr>
          <a:xfrm>
            <a:off x="428753" y="2885104"/>
            <a:ext cx="3049037" cy="0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9A08E0-DA43-4300-96AD-55E7E1B56E0E}"/>
              </a:ext>
            </a:extLst>
          </p:cNvPr>
          <p:cNvCxnSpPr/>
          <p:nvPr/>
        </p:nvCxnSpPr>
        <p:spPr>
          <a:xfrm>
            <a:off x="428753" y="3156291"/>
            <a:ext cx="3049037" cy="0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C53C34-B836-48FC-8CDA-DA70ABA94565}"/>
              </a:ext>
            </a:extLst>
          </p:cNvPr>
          <p:cNvGrpSpPr/>
          <p:nvPr/>
        </p:nvGrpSpPr>
        <p:grpSpPr>
          <a:xfrm>
            <a:off x="423124" y="5045216"/>
            <a:ext cx="3060296" cy="1171673"/>
            <a:chOff x="158878" y="5367289"/>
            <a:chExt cx="4080394" cy="15622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C9A020-C915-4B59-887A-6A3AC47D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78" y="5367289"/>
              <a:ext cx="736599" cy="7365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39A758-FEC7-49B9-A470-419C6D87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69" y="6425708"/>
              <a:ext cx="442608" cy="47229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C85C24-E1B5-4719-8548-354340A49297}"/>
                </a:ext>
              </a:extLst>
            </p:cNvPr>
            <p:cNvSpPr/>
            <p:nvPr/>
          </p:nvSpPr>
          <p:spPr>
            <a:xfrm>
              <a:off x="855386" y="5575304"/>
              <a:ext cx="3383886" cy="1354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1200" spc="-113" dirty="0">
                  <a:solidFill>
                    <a:prstClr val="black"/>
                  </a:solidFill>
                  <a:latin typeface="Baskerville Old Face" panose="02020602080505020303" pitchFamily="18" charset="0"/>
                </a:rPr>
                <a:t>@Obesity Research Institute-Texas Tech University</a:t>
              </a:r>
            </a:p>
            <a:p>
              <a:pPr defTabSz="342900"/>
              <a:endParaRPr lang="en-US" sz="1200" spc="-113" dirty="0">
                <a:solidFill>
                  <a:prstClr val="black"/>
                </a:solidFill>
                <a:latin typeface="Baskerville Old Face" panose="02020602080505020303" pitchFamily="18" charset="0"/>
              </a:endParaRPr>
            </a:p>
            <a:p>
              <a:pPr defTabSz="342900"/>
              <a:endParaRPr lang="en-US" sz="1200" spc="-113" dirty="0">
                <a:solidFill>
                  <a:prstClr val="black"/>
                </a:solidFill>
                <a:latin typeface="Baskerville Old Face" panose="02020602080505020303" pitchFamily="18" charset="0"/>
              </a:endParaRPr>
            </a:p>
            <a:p>
              <a:pPr defTabSz="342900"/>
              <a:r>
                <a:rPr lang="en-US" sz="1200" spc="-113" dirty="0">
                  <a:solidFill>
                    <a:prstClr val="black"/>
                  </a:solidFill>
                  <a:latin typeface="Baskerville Old Face" panose="02020602080505020303" pitchFamily="18" charset="0"/>
                </a:rPr>
                <a:t>@ </a:t>
              </a:r>
              <a:r>
                <a:rPr lang="en-US" sz="1200" spc="-113" dirty="0" err="1">
                  <a:solidFill>
                    <a:prstClr val="black"/>
                  </a:solidFill>
                  <a:latin typeface="Baskerville Old Face" panose="02020602080505020303" pitchFamily="18" charset="0"/>
                </a:rPr>
                <a:t>Obesity_Research_Institute_TTU</a:t>
              </a:r>
              <a:endParaRPr lang="en-US" sz="1200" spc="-113" dirty="0">
                <a:solidFill>
                  <a:prstClr val="black"/>
                </a:solidFill>
                <a:latin typeface="Baskerville Old Face" panose="02020602080505020303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81DC02-4135-4F8A-9D7F-23E4ABDDC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620" y="82868"/>
            <a:ext cx="2556030" cy="123444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A523AD32-1FA3-4670-B1C6-596F776C1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933" y="1519693"/>
            <a:ext cx="509751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spc="225" dirty="0">
                <a:solidFill>
                  <a:srgbClr val="E90802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 2024 SEMINAR SERIES</a:t>
            </a:r>
            <a:endParaRPr lang="en-US" altLang="en-US" sz="900" spc="225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spc="225" dirty="0">
                <a:solidFill>
                  <a:prstClr val="black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BALANCING THE SCALE: </a:t>
            </a:r>
            <a:endParaRPr lang="en-US" altLang="en-US" sz="900" spc="225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spc="225" dirty="0">
                <a:solidFill>
                  <a:srgbClr val="757575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NAVIGATING THE COMPLEX INTERPLAY OF WEIGHT LOSS MEDICATIONS, TIMED EATING, AND PHYSICAL ACTIVITY</a:t>
            </a:r>
            <a:endParaRPr lang="en-US" altLang="en-US" sz="1350" spc="225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126398-B104-4960-9049-BC261D096E3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387" y="5476731"/>
            <a:ext cx="1110996" cy="11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B69C942-5851-4C5C-980C-DCCC3251D2D9}"/>
              </a:ext>
            </a:extLst>
          </p:cNvPr>
          <p:cNvSpPr/>
          <p:nvPr/>
        </p:nvSpPr>
        <p:spPr>
          <a:xfrm>
            <a:off x="0" y="836040"/>
            <a:ext cx="5697996" cy="19654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ED822E-4928-4FF1-A232-A9CE515F8E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288" y="1017919"/>
            <a:ext cx="3315930" cy="16017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48E1BB-B804-408B-97C4-FA6B217E4CC4}"/>
              </a:ext>
            </a:extLst>
          </p:cNvPr>
          <p:cNvSpPr txBox="1"/>
          <p:nvPr/>
        </p:nvSpPr>
        <p:spPr>
          <a:xfrm>
            <a:off x="180289" y="2927018"/>
            <a:ext cx="5171780" cy="229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3600" kern="1400" cap="all" spc="75" dirty="0">
                <a:solidFill>
                  <a:srgbClr val="E90802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 2024 Seminar Series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342900">
              <a:lnSpc>
                <a:spcPct val="90000"/>
              </a:lnSpc>
            </a:pPr>
            <a:r>
              <a:rPr lang="en-US" sz="2400" kern="1400" cap="all" spc="225" dirty="0">
                <a:solidFill>
                  <a:prstClr val="black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Balancing the Scale: </a:t>
            </a:r>
            <a:endParaRPr lang="en-US" sz="1350" spc="225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342900">
              <a:lnSpc>
                <a:spcPct val="90000"/>
              </a:lnSpc>
            </a:pPr>
            <a:r>
              <a:rPr lang="en-US" sz="2100" kern="1400" cap="all" spc="225" dirty="0">
                <a:solidFill>
                  <a:srgbClr val="757575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Navigating the Complex Interplay of Weight Loss Medications, Timed Eating, and Physical Activity</a:t>
            </a:r>
            <a:endParaRPr lang="en-US" sz="1350" spc="225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D4A644-32A7-48CF-ABD5-C06A339DFDAF}"/>
              </a:ext>
            </a:extLst>
          </p:cNvPr>
          <p:cNvSpPr/>
          <p:nvPr/>
        </p:nvSpPr>
        <p:spPr>
          <a:xfrm>
            <a:off x="5697996" y="836040"/>
            <a:ext cx="3446004" cy="5172778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B7454F-9DEB-4854-B429-7D26BD2E370B}"/>
              </a:ext>
            </a:extLst>
          </p:cNvPr>
          <p:cNvSpPr txBox="1"/>
          <p:nvPr/>
        </p:nvSpPr>
        <p:spPr>
          <a:xfrm>
            <a:off x="5816716" y="994657"/>
            <a:ext cx="3208565" cy="415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</a:pPr>
            <a:r>
              <a:rPr lang="en-US" kern="1400" cap="all" spc="75" dirty="0">
                <a:solidFill>
                  <a:prstClr val="black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Featuring: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07000"/>
              </a:lnSpc>
            </a:pPr>
            <a:r>
              <a:rPr lang="en-US" sz="1500" spc="75" dirty="0">
                <a:solidFill>
                  <a:srgbClr val="E90802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10/30/2024</a:t>
            </a:r>
          </a:p>
          <a:p>
            <a:pPr defTabSz="342900">
              <a:lnSpc>
                <a:spcPct val="107000"/>
              </a:lnSpc>
            </a:pPr>
            <a:r>
              <a:rPr lang="en-US" sz="1500" spc="75" dirty="0">
                <a:solidFill>
                  <a:srgbClr val="E90802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Grant Tinsley, Ph.D. </a:t>
            </a:r>
            <a:endParaRPr lang="en-US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Professor, Kinesiology &amp; Sport Management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Texas Tech University, Lubbock, Texas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Fasting Interventions for Body Composition Modification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07000"/>
              </a:lnSpc>
            </a:pPr>
            <a:r>
              <a:rPr lang="en-US" sz="13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07000"/>
              </a:lnSpc>
            </a:pPr>
            <a:r>
              <a:rPr lang="en-US" sz="1500" spc="75" dirty="0">
                <a:solidFill>
                  <a:srgbClr val="E90802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11/13/ 2024</a:t>
            </a:r>
          </a:p>
          <a:p>
            <a:pPr defTabSz="342900">
              <a:lnSpc>
                <a:spcPct val="107000"/>
              </a:lnSpc>
            </a:pPr>
            <a:r>
              <a:rPr lang="en-US" sz="1500" spc="75" dirty="0">
                <a:solidFill>
                  <a:srgbClr val="E90802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Kembra Albracht-Schulte, Ph.D. </a:t>
            </a:r>
            <a:endParaRPr lang="en-US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Assistant Professor, Kinesiology &amp; Sport Management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Texas Tech University, Lubbock, Texas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656" defTabSz="342900">
              <a:lnSpc>
                <a:spcPct val="107000"/>
              </a:lnSpc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Key Role of Physical Activity in the Era of Anti-Obesity Medications: Essential Benefits Beyond the Scale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046FB70-2C71-44B1-8701-DEA56B5D56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0" y="5464679"/>
            <a:ext cx="1397432" cy="3754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63559C-918A-41C6-94DD-B4A545C70998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91" y="5178990"/>
            <a:ext cx="560411" cy="65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Texas Tech University System">
            <a:extLst>
              <a:ext uri="{FF2B5EF4-FFF2-40B4-BE49-F238E27FC236}">
                <a16:creationId xmlns:a16="http://schemas.microsoft.com/office/drawing/2014/main" id="{73D9EED7-8F75-449F-9465-3486C40368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61" y="5419529"/>
            <a:ext cx="2414074" cy="4268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9A0707-0F91-407C-915E-A47AB6931E9F}"/>
              </a:ext>
            </a:extLst>
          </p:cNvPr>
          <p:cNvSpPr/>
          <p:nvPr/>
        </p:nvSpPr>
        <p:spPr>
          <a:xfrm>
            <a:off x="4345507" y="1482556"/>
            <a:ext cx="1226213" cy="1142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787EF0-EE15-49D7-882E-DA86C7502C5F}"/>
              </a:ext>
            </a:extLst>
          </p:cNvPr>
          <p:cNvSpPr txBox="1"/>
          <p:nvPr/>
        </p:nvSpPr>
        <p:spPr>
          <a:xfrm rot="16200000">
            <a:off x="3873043" y="1937237"/>
            <a:ext cx="1154940" cy="233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lnSpc>
                <a:spcPct val="107000"/>
              </a:lnSpc>
            </a:pPr>
            <a:r>
              <a:rPr lang="en-US" sz="900" dirty="0">
                <a:solidFill>
                  <a:srgbClr val="E90802"/>
                </a:solidFill>
                <a:latin typeface="Arial" panose="020B0604020202020204" pitchFamily="34" charset="0"/>
              </a:rPr>
              <a:t>Scan to Register!</a:t>
            </a:r>
            <a:endParaRPr lang="en-US" sz="900" dirty="0">
              <a:solidFill>
                <a:srgbClr val="E9080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361DEF-29ED-4291-A9EA-7D55E51269F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26" y="1594069"/>
            <a:ext cx="919409" cy="9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E48A-A0F5-400A-975C-E226FF1D0D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90000"/>
          </a:bodyPr>
          <a:lstStyle/>
          <a:p>
            <a:pPr lvl="0"/>
            <a:r>
              <a:rPr lang="en-US"/>
              <a:t>Consistent calorie restriction still more important than macronutrients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6B0944D-D191-43C4-B2CB-804C410C8F9C}"/>
              </a:ext>
            </a:extLst>
          </p:cNvPr>
          <p:cNvSpPr/>
          <p:nvPr/>
        </p:nvSpPr>
        <p:spPr>
          <a:xfrm>
            <a:off x="7667317" y="6553075"/>
            <a:ext cx="1476682" cy="27699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BMJ 2020;369:m696</a:t>
            </a: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6E4FBB0F-E8A2-4FC4-9F2C-6582FDC9427E}"/>
              </a:ext>
            </a:extLst>
          </p:cNvPr>
          <p:cNvGrpSpPr/>
          <p:nvPr/>
        </p:nvGrpSpPr>
        <p:grpSpPr>
          <a:xfrm>
            <a:off x="457200" y="1722830"/>
            <a:ext cx="8358905" cy="4670297"/>
            <a:chOff x="457200" y="1722830"/>
            <a:chExt cx="8358905" cy="4670297"/>
          </a:xfrm>
        </p:grpSpPr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5A448F54-E04E-494D-AC44-79EAD4F136CB}"/>
                </a:ext>
              </a:extLst>
            </p:cNvPr>
            <p:cNvGrpSpPr/>
            <p:nvPr/>
          </p:nvGrpSpPr>
          <p:grpSpPr>
            <a:xfrm>
              <a:off x="457200" y="1722830"/>
              <a:ext cx="8358905" cy="3204815"/>
              <a:chOff x="457200" y="1722830"/>
              <a:chExt cx="8358905" cy="3204815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ED17AAF9-ADD6-423F-86A7-7E37CC91E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" y="1722830"/>
                <a:ext cx="8358905" cy="2407770"/>
              </a:xfrm>
              <a:prstGeom prst="rect">
                <a:avLst/>
              </a:prstGeom>
              <a:noFill/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17AE3B51-16B7-49D6-B8AB-70AD807DB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4122224"/>
                <a:ext cx="8358905" cy="805421"/>
              </a:xfrm>
              <a:prstGeom prst="rect">
                <a:avLst/>
              </a:prstGeom>
              <a:noFill/>
              <a:ln cap="flat">
                <a:noFill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pic>
        </p:grp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C5B52459-08B6-4041-A1FC-7D0A64577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927655"/>
              <a:ext cx="8358905" cy="1465472"/>
            </a:xfrm>
            <a:prstGeom prst="rect">
              <a:avLst/>
            </a:prstGeom>
            <a:noFill/>
            <a:ln cap="flat"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x Trends: Real-World Data on GLP-1s for Weight Loss -">
            <a:extLst>
              <a:ext uri="{FF2B5EF4-FFF2-40B4-BE49-F238E27FC236}">
                <a16:creationId xmlns:a16="http://schemas.microsoft.com/office/drawing/2014/main" id="{C4156E1A-0C47-4E4C-91CB-CD5DD74AC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57374" y="2064541"/>
            <a:ext cx="5429250" cy="272891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an mass loss on GLP-1 receptor ...">
            <a:extLst>
              <a:ext uri="{FF2B5EF4-FFF2-40B4-BE49-F238E27FC236}">
                <a16:creationId xmlns:a16="http://schemas.microsoft.com/office/drawing/2014/main" id="{0BE53A0A-0545-4670-BEC2-4D66A1FE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6172" y="1514475"/>
            <a:ext cx="7180417" cy="393382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37DDD-E5E5-48B9-926C-D0D996FAD9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258" y="343814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800"/>
              <a:t>Learning Objectives</a:t>
            </a:r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DDDBFC9-5B26-4E09-9CD7-43388965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07" b="26992"/>
          <a:stretch>
            <a:fillRect/>
          </a:stretch>
        </p:blipFill>
        <p:spPr>
          <a:xfrm>
            <a:off x="0" y="0"/>
            <a:ext cx="9144000" cy="261573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809D7684-1277-42B9-BB92-A402A2D75C99}"/>
              </a:ext>
            </a:extLst>
          </p:cNvPr>
          <p:cNvSpPr/>
          <p:nvPr/>
        </p:nvSpPr>
        <p:spPr>
          <a:xfrm>
            <a:off x="406258" y="2578278"/>
            <a:ext cx="8455895" cy="3748719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1177" marR="0" lvl="0" indent="-511177" algn="l" defTabSz="4572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/>
              <a:buChar char="²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Describe the health impact and costs associated with obesity</a:t>
            </a:r>
          </a:p>
          <a:p>
            <a:pPr marL="511177" marR="0" lvl="0" indent="-511177" algn="l" defTabSz="4572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/>
              <a:buChar char="²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511177" marR="0" lvl="0" indent="-511177" algn="l" defTabSz="4572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/>
              <a:buChar char="²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Discuss approaches to weight management</a:t>
            </a:r>
          </a:p>
          <a:p>
            <a:pPr marL="511177" marR="0" lvl="0" indent="-511177" algn="l" defTabSz="4572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/>
              <a:buChar char="²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511177" marR="0" lvl="0" indent="-511177" algn="l" defTabSz="4572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/>
              <a:buChar char="²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Discuss use of anti-obesity pharmacotherapies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ECEC764-C596-4437-9670-5F3D4670E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9" y="2666527"/>
            <a:ext cx="4483714" cy="241169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B15D3613-B6CD-443D-A047-0071EA0B5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089" y="562447"/>
            <a:ext cx="8763307" cy="1143000"/>
          </a:xfrm>
        </p:spPr>
        <p:txBody>
          <a:bodyPr>
            <a:noAutofit/>
          </a:bodyPr>
          <a:lstStyle/>
          <a:p>
            <a:pPr lvl="0"/>
            <a:r>
              <a:rPr lang="en-US" sz="4800"/>
              <a:t>US Obesity Epidemic Grows</a:t>
            </a:r>
            <a:br>
              <a:rPr lang="en-US" sz="4800"/>
            </a:br>
            <a:r>
              <a:rPr lang="en-US" sz="2000"/>
              <a:t>African Americans and Hispanic Groups are most affected</a:t>
            </a:r>
            <a:endParaRPr lang="en-US"/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EEB51A69-5CED-4C15-8E46-1FDFC63E286E}"/>
              </a:ext>
            </a:extLst>
          </p:cNvPr>
          <p:cNvSpPr txBox="1"/>
          <p:nvPr/>
        </p:nvSpPr>
        <p:spPr>
          <a:xfrm>
            <a:off x="5029200" y="6581000"/>
            <a:ext cx="4114800" cy="2769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NCHS Data Brief No. 360, February 2020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2254289-97EC-4BAE-A85D-A21D517EA6A4}"/>
              </a:ext>
            </a:extLst>
          </p:cNvPr>
          <p:cNvSpPr txBox="1"/>
          <p:nvPr/>
        </p:nvSpPr>
        <p:spPr>
          <a:xfrm>
            <a:off x="3485400" y="2890345"/>
            <a:ext cx="1082347" cy="2769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BMI ≧30    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B58263E-A0F9-46F3-B414-F10D855C54FC}"/>
              </a:ext>
            </a:extLst>
          </p:cNvPr>
          <p:cNvSpPr txBox="1"/>
          <p:nvPr/>
        </p:nvSpPr>
        <p:spPr>
          <a:xfrm>
            <a:off x="3485400" y="3864208"/>
            <a:ext cx="745720" cy="276999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BMI ≧40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2D673AF-820D-41D4-8A48-886A1EE2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924" y="2111185"/>
            <a:ext cx="4572000" cy="27846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00DF76E-EA57-4D25-A124-DFC09AE3759A}"/>
              </a:ext>
            </a:extLst>
          </p:cNvPr>
          <p:cNvSpPr/>
          <p:nvPr/>
        </p:nvSpPr>
        <p:spPr>
          <a:xfrm>
            <a:off x="1708144" y="5135041"/>
            <a:ext cx="6235129" cy="923333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From 1999–2000 through 2017–2018: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Prevalence of obesity increased from 30.5% to 42.4%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Prevalence of severe obesity increased from 4.7% to 9.2%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88F07E8-DF21-4279-AB21-6EF7B9AE9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098" y="455078"/>
            <a:ext cx="8763307" cy="1143000"/>
          </a:xfrm>
        </p:spPr>
        <p:txBody>
          <a:bodyPr>
            <a:noAutofit/>
          </a:bodyPr>
          <a:lstStyle/>
          <a:p>
            <a:pPr lvl="0"/>
            <a:r>
              <a:rPr lang="en-US"/>
              <a:t>Obesity: Comorbidities </a:t>
            </a:r>
            <a:r>
              <a:rPr lang="en-US" sz="4000"/>
              <a:t>and Costs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4043146A-D1BF-4BD2-BDAC-FAEFD89777D4}"/>
              </a:ext>
            </a:extLst>
          </p:cNvPr>
          <p:cNvSpPr txBox="1"/>
          <p:nvPr/>
        </p:nvSpPr>
        <p:spPr>
          <a:xfrm>
            <a:off x="7151705" y="6402921"/>
            <a:ext cx="1992294" cy="64633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Obesity 2019; 27:309-314</a:t>
            </a: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Milken Institute 2018</a:t>
            </a: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9492CC-A8AE-4325-90DB-4A54D23B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" y="1737241"/>
            <a:ext cx="4401327" cy="4207264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B4D4EA0D-3924-4286-BA61-9C91B337D8F8}"/>
              </a:ext>
            </a:extLst>
          </p:cNvPr>
          <p:cNvSpPr txBox="1"/>
          <p:nvPr/>
        </p:nvSpPr>
        <p:spPr>
          <a:xfrm>
            <a:off x="3376339" y="1978030"/>
            <a:ext cx="678841" cy="3693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MetS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2E73EC4F-A3E0-481B-A39E-21996B64F20E}"/>
              </a:ext>
            </a:extLst>
          </p:cNvPr>
          <p:cNvSpPr txBox="1"/>
          <p:nvPr/>
        </p:nvSpPr>
        <p:spPr>
          <a:xfrm>
            <a:off x="3301450" y="3108594"/>
            <a:ext cx="753730" cy="3693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T2DM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BC9FADF-CF4B-4951-88A7-09C71C67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48" y="1923230"/>
            <a:ext cx="4381658" cy="337491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48CC141C-1F71-462B-BA8F-3444CE39895E}"/>
              </a:ext>
            </a:extLst>
          </p:cNvPr>
          <p:cNvSpPr txBox="1"/>
          <p:nvPr/>
        </p:nvSpPr>
        <p:spPr>
          <a:xfrm>
            <a:off x="4482352" y="5482842"/>
            <a:ext cx="4007220" cy="92333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total cost of chronic diseases due to obesity and overweight was $1.72 trillion - equivalent to 9.3% of the US GDP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44AD3513-B503-4BE5-BB0E-3894E6750752}"/>
              </a:ext>
            </a:extLst>
          </p:cNvPr>
          <p:cNvSpPr txBox="1"/>
          <p:nvPr/>
        </p:nvSpPr>
        <p:spPr>
          <a:xfrm>
            <a:off x="5217456" y="3139372"/>
            <a:ext cx="1343829" cy="3077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Type 2 Diabetes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963C6E5-847F-4D7A-9369-8CEB7CFA8B5F}"/>
              </a:ext>
            </a:extLst>
          </p:cNvPr>
          <p:cNvSpPr txBox="1"/>
          <p:nvPr/>
        </p:nvSpPr>
        <p:spPr>
          <a:xfrm>
            <a:off x="5217456" y="4100727"/>
            <a:ext cx="1170194" cy="3077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Hypertension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762DB81-38ED-48BA-AB41-7B0055D61CFE}"/>
              </a:ext>
            </a:extLst>
          </p:cNvPr>
          <p:cNvSpPr txBox="1"/>
          <p:nvPr/>
        </p:nvSpPr>
        <p:spPr>
          <a:xfrm>
            <a:off x="5217456" y="4342156"/>
            <a:ext cx="1197059" cy="3077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Osteoarthritis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5260122-E9D0-4DF3-ABE9-F3C9085CC0F4}"/>
              </a:ext>
            </a:extLst>
          </p:cNvPr>
          <p:cNvSpPr txBox="1"/>
          <p:nvPr/>
        </p:nvSpPr>
        <p:spPr>
          <a:xfrm>
            <a:off x="5217456" y="2658700"/>
            <a:ext cx="883575" cy="307777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Back pain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pt2068.t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7515</TotalTime>
  <Words>2417</Words>
  <Application>Microsoft Office PowerPoint</Application>
  <PresentationFormat>On-screen Show (4:3)</PresentationFormat>
  <Paragraphs>500</Paragraphs>
  <Slides>67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67</vt:i4>
      </vt:variant>
    </vt:vector>
  </HeadingPairs>
  <TitlesOfParts>
    <vt:vector size="94" baseType="lpstr">
      <vt:lpstr>Aptos</vt:lpstr>
      <vt:lpstr>Arial</vt:lpstr>
      <vt:lpstr>Arial Black</vt:lpstr>
      <vt:lpstr>Arial Nova</vt:lpstr>
      <vt:lpstr>Bahnschrift</vt:lpstr>
      <vt:lpstr>Bahnschrift Light Condensed</vt:lpstr>
      <vt:lpstr>Baskerville Old Face</vt:lpstr>
      <vt:lpstr>BlinkMacSystemFont</vt:lpstr>
      <vt:lpstr>Calibri</vt:lpstr>
      <vt:lpstr>Calibri Light</vt:lpstr>
      <vt:lpstr>Gill Sans MT</vt:lpstr>
      <vt:lpstr>Helvetica</vt:lpstr>
      <vt:lpstr>Helvetica Light</vt:lpstr>
      <vt:lpstr>Impact</vt:lpstr>
      <vt:lpstr>Lucida Grande</vt:lpstr>
      <vt:lpstr>Symbol</vt:lpstr>
      <vt:lpstr>Times New Roman</vt:lpstr>
      <vt:lpstr>Wingdings</vt:lpstr>
      <vt:lpstr>3_Office Theme</vt:lpstr>
      <vt:lpstr>2_Office Theme</vt:lpstr>
      <vt:lpstr>5_Office Theme</vt:lpstr>
      <vt:lpstr>Office Theme</vt:lpstr>
      <vt:lpstr>4_Office Theme</vt:lpstr>
      <vt:lpstr>6_Office Theme</vt:lpstr>
      <vt:lpstr>7_Office Theme</vt:lpstr>
      <vt:lpstr>1_Office Theme</vt:lpstr>
      <vt:lpstr>ppt2068.tmp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Weight Loss Medications: The Largest Human Uncontrolled Trial!   What We Know and What We Need to Learn!</vt:lpstr>
      <vt:lpstr>Learning Objectives</vt:lpstr>
      <vt:lpstr>US Obesity Epidemic Grows African Americans and Hispanic Groups are most affected</vt:lpstr>
      <vt:lpstr>Obesity: Comorbidities and Costs</vt:lpstr>
      <vt:lpstr>For every 5 BMI units above  22.5-25 kg/m2, there is a  30% increase in overall mortality</vt:lpstr>
      <vt:lpstr>Benefits of Weight Loss</vt:lpstr>
      <vt:lpstr>CV Outcomes and Weight Loss</vt:lpstr>
      <vt:lpstr>Expected Weight Loss &amp; Benefits</vt:lpstr>
      <vt:lpstr>PowerPoint Presentation</vt:lpstr>
      <vt:lpstr>PowerPoint Presentation</vt:lpstr>
      <vt:lpstr>Nutritional Trends in Modern Society</vt:lpstr>
      <vt:lpstr>PowerPoint Presentation</vt:lpstr>
      <vt:lpstr>Unprecedented access to food</vt:lpstr>
      <vt:lpstr>PowerPoint Presentation</vt:lpstr>
      <vt:lpstr>Energy Balance Misperceptions</vt:lpstr>
      <vt:lpstr>Metabolic Adaptation to Weight Loss</vt:lpstr>
      <vt:lpstr>Leptin, Ghrelin and Weight Regain</vt:lpstr>
      <vt:lpstr>Rebalance the Energy Equation</vt:lpstr>
      <vt:lpstr>Activity Inequality Predicts Obesity</vt:lpstr>
      <vt:lpstr>Overcome Exercise Challenges</vt:lpstr>
      <vt:lpstr>Weight Loss Diets</vt:lpstr>
      <vt:lpstr>PowerPoint Presentation</vt:lpstr>
      <vt:lpstr>PowerPoint Presentation</vt:lpstr>
      <vt:lpstr>Diet Fads and Trends</vt:lpstr>
      <vt:lpstr>Calorie Deficits v.s. “healthy” choices  I eat healthy but I don’t lose weight </vt:lpstr>
      <vt:lpstr>WHICH            IS THE BEST?</vt:lpstr>
      <vt:lpstr>Adherence is More Important than Macros for Weight Loss</vt:lpstr>
      <vt:lpstr>Ultra-Processed Diets Cause Excess Calorie Intake and Weight Gain </vt:lpstr>
      <vt:lpstr>Managing Expectations and Guiding Behaviors</vt:lpstr>
      <vt:lpstr>PowerPoint Presentation</vt:lpstr>
      <vt:lpstr>PowerPoint Presentation</vt:lpstr>
      <vt:lpstr>PowerPoint Presentation</vt:lpstr>
      <vt:lpstr>Obesity Treatment Guidelines AHA - ACC -TOS </vt:lpstr>
      <vt:lpstr>Think of Obesity and Anti-Obesity Medications Like Hypertension</vt:lpstr>
      <vt:lpstr>Orlistat</vt:lpstr>
      <vt:lpstr>PowerPoint Presentation</vt:lpstr>
      <vt:lpstr>PowerPoint Presentation</vt:lpstr>
      <vt:lpstr>PowerPoint Presentation</vt:lpstr>
      <vt:lpstr>PowerPoint Presentation</vt:lpstr>
      <vt:lpstr>GLP-1 GIP RA Combination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Microplastics/Xenoestrogens/EDCs</vt:lpstr>
      <vt:lpstr>Example TA2: Capitalize When They Are ‘on the Move’</vt:lpstr>
      <vt:lpstr>Medications Potentiate Intensive Behavioral Therapy </vt:lpstr>
      <vt:lpstr>Anti-Obesity Medications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Consistent calorie restriction still more important than macronutrients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Dietary Approaches and Medications for Weight Management</dc:title>
  <dc:creator>Jaime Almandoz</dc:creator>
  <cp:lastModifiedBy>Scoggin, Alex</cp:lastModifiedBy>
  <cp:revision>23</cp:revision>
  <dcterms:created xsi:type="dcterms:W3CDTF">2020-06-27T16:14:09Z</dcterms:created>
  <dcterms:modified xsi:type="dcterms:W3CDTF">2024-10-18T16:00:40Z</dcterms:modified>
</cp:coreProperties>
</file>