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5" d="100"/>
          <a:sy n="95" d="100"/>
        </p:scale>
        <p:origin x="17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Available root-zone moisture</c:v>
                </c:pt>
              </c:strCache>
            </c:strRef>
          </c:tx>
          <c:spPr>
            <a:ln w="38100" cap="flat">
              <a:solidFill>
                <a:srgbClr val="4FB3A9"/>
              </a:solidFill>
              <a:prstDash val="solid"/>
              <a:round/>
            </a:ln>
            <a:effectLst/>
          </c:spPr>
          <c:marker>
            <c:symbol val="circle"/>
            <c:size val="6"/>
            <c:spPr>
              <a:solidFill>
                <a:srgbClr val="4FB3A9"/>
              </a:solidFill>
              <a:ln w="9525" cap="flat">
                <a:solidFill>
                  <a:srgbClr val="4FB3A9"/>
                </a:solidFill>
                <a:prstDash val="solid"/>
                <a:round/>
              </a:ln>
              <a:effectLst/>
            </c:spPr>
          </c:marker>
          <c:cat>
            <c:strRef>
              <c:f>Sheet1!$A$2:$A$9</c:f>
              <c:strCache>
                <c:ptCount val="8"/>
                <c:pt idx="0">
                  <c:v>Aug 1</c:v>
                </c:pt>
                <c:pt idx="1">
                  <c:v>Aug 4</c:v>
                </c:pt>
                <c:pt idx="2">
                  <c:v>Aug 7</c:v>
                </c:pt>
                <c:pt idx="3">
                  <c:v>Aug 10</c:v>
                </c:pt>
                <c:pt idx="4">
                  <c:v>Aug 13</c:v>
                </c:pt>
                <c:pt idx="5">
                  <c:v>Aug 16</c:v>
                </c:pt>
                <c:pt idx="6">
                  <c:v>Aug 19</c:v>
                </c:pt>
                <c:pt idx="7">
                  <c:v>Aug 22</c:v>
                </c:pt>
              </c:strCache>
            </c:strRef>
          </c:cat>
          <c:val>
            <c:numRef>
              <c:f>Sheet1!$B$2:$B$9</c:f>
              <c:numCache>
                <c:formatCode>General</c:formatCode>
                <c:ptCount val="8"/>
                <c:pt idx="0">
                  <c:v>88</c:v>
                </c:pt>
                <c:pt idx="1">
                  <c:v>82</c:v>
                </c:pt>
                <c:pt idx="2">
                  <c:v>76</c:v>
                </c:pt>
                <c:pt idx="3">
                  <c:v>71</c:v>
                </c:pt>
                <c:pt idx="4">
                  <c:v>74</c:v>
                </c:pt>
                <c:pt idx="5">
                  <c:v>68</c:v>
                </c:pt>
                <c:pt idx="6">
                  <c:v>61</c:v>
                </c:pt>
                <c:pt idx="7">
                  <c:v>55</c:v>
                </c:pt>
              </c:numCache>
            </c:numRef>
          </c:val>
          <c:smooth val="0"/>
          <c:extLst>
            <c:ext xmlns:c16="http://schemas.microsoft.com/office/drawing/2014/chart" uri="{C3380CC4-5D6E-409C-BE32-E72D297353CC}">
              <c16:uniqueId val="{00000000-0820-4A44-A477-E8B39F5276A4}"/>
            </c:ext>
          </c:extLst>
        </c:ser>
        <c:ser>
          <c:idx val="1"/>
          <c:order val="1"/>
          <c:tx>
            <c:strRef>
              <c:f>Sheet1!$C$1</c:f>
              <c:strCache>
                <c:ptCount val="1"/>
                <c:pt idx="0">
                  <c:v>Irrigation trigger</c:v>
                </c:pt>
              </c:strCache>
            </c:strRef>
          </c:tx>
          <c:spPr>
            <a:ln w="38100" cap="flat">
              <a:solidFill>
                <a:srgbClr val="E4572E"/>
              </a:solidFill>
              <a:prstDash val="solid"/>
              <a:round/>
            </a:ln>
            <a:effectLst/>
          </c:spPr>
          <c:marker>
            <c:symbol val="circle"/>
            <c:size val="6"/>
            <c:spPr>
              <a:solidFill>
                <a:srgbClr val="E4572E"/>
              </a:solidFill>
              <a:ln w="9525" cap="flat">
                <a:solidFill>
                  <a:srgbClr val="E4572E"/>
                </a:solidFill>
                <a:prstDash val="solid"/>
                <a:round/>
              </a:ln>
              <a:effectLst/>
            </c:spPr>
          </c:marker>
          <c:cat>
            <c:strRef>
              <c:f>Sheet1!$A$2:$A$9</c:f>
              <c:strCache>
                <c:ptCount val="8"/>
                <c:pt idx="0">
                  <c:v>Aug 1</c:v>
                </c:pt>
                <c:pt idx="1">
                  <c:v>Aug 4</c:v>
                </c:pt>
                <c:pt idx="2">
                  <c:v>Aug 7</c:v>
                </c:pt>
                <c:pt idx="3">
                  <c:v>Aug 10</c:v>
                </c:pt>
                <c:pt idx="4">
                  <c:v>Aug 13</c:v>
                </c:pt>
                <c:pt idx="5">
                  <c:v>Aug 16</c:v>
                </c:pt>
                <c:pt idx="6">
                  <c:v>Aug 19</c:v>
                </c:pt>
                <c:pt idx="7">
                  <c:v>Aug 22</c:v>
                </c:pt>
              </c:strCache>
            </c:strRef>
          </c:cat>
          <c:val>
            <c:numRef>
              <c:f>Sheet1!$C$2:$C$9</c:f>
              <c:numCache>
                <c:formatCode>General</c:formatCode>
                <c:ptCount val="8"/>
                <c:pt idx="0">
                  <c:v>55</c:v>
                </c:pt>
                <c:pt idx="1">
                  <c:v>55</c:v>
                </c:pt>
                <c:pt idx="2">
                  <c:v>55</c:v>
                </c:pt>
                <c:pt idx="3">
                  <c:v>55</c:v>
                </c:pt>
                <c:pt idx="4">
                  <c:v>55</c:v>
                </c:pt>
                <c:pt idx="5">
                  <c:v>55</c:v>
                </c:pt>
                <c:pt idx="6">
                  <c:v>55</c:v>
                </c:pt>
                <c:pt idx="7">
                  <c:v>55</c:v>
                </c:pt>
              </c:numCache>
            </c:numRef>
          </c:val>
          <c:smooth val="0"/>
          <c:extLst>
            <c:ext xmlns:c16="http://schemas.microsoft.com/office/drawing/2014/chart" uri="{C3380CC4-5D6E-409C-BE32-E72D297353CC}">
              <c16:uniqueId val="{00000001-0820-4A44-A477-E8B39F5276A4}"/>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noFill/>
            <a:prstDash val="solid"/>
            <a:round/>
          </a:ln>
        </c:spPr>
        <c:txPr>
          <a:bodyPr/>
          <a:lstStyle/>
          <a:p>
            <a:pPr>
              <a:defRPr sz="1200" b="0" i="0" u="none" strike="noStrike">
                <a:solidFill>
                  <a:srgbClr val="6B7A75"/>
                </a:solidFill>
                <a:latin typeface="Arial"/>
              </a:defRPr>
            </a:pPr>
            <a:endParaRPr lang="en-US"/>
          </a:p>
        </c:txPr>
        <c:crossAx val="2094734552"/>
        <c:crosses val="autoZero"/>
        <c:auto val="1"/>
        <c:lblAlgn val="ctr"/>
        <c:lblOffset val="100"/>
        <c:noMultiLvlLbl val="1"/>
      </c:catAx>
      <c:valAx>
        <c:axId val="2094734552"/>
        <c:scaling>
          <c:orientation val="minMax"/>
          <c:max val="100"/>
          <c:min val="40"/>
        </c:scaling>
        <c:delete val="0"/>
        <c:axPos val="l"/>
        <c:majorGridlines>
          <c:spPr>
            <a:ln w="12700" cap="flat">
              <a:solidFill>
                <a:srgbClr val="E6EBE9"/>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200" b="0" i="0" u="none" strike="noStrike">
                <a:solidFill>
                  <a:srgbClr val="6B7A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200">
              <a:solidFill>
                <a:srgbClr val="4A5A55"/>
              </a:solidFill>
            </a:defRPr>
          </a:pPr>
          <a:endParaRPr lang="en-US"/>
        </a:p>
      </c:txPr>
    </c:legend>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col"/>
        <c:grouping val="clustered"/>
        <c:varyColors val="0"/>
        <c:ser>
          <c:idx val="0"/>
          <c:order val="0"/>
          <c:tx>
            <c:strRef>
              <c:f>Sheet1!$B$1</c:f>
              <c:strCache>
                <c:ptCount val="1"/>
                <c:pt idx="0">
                  <c:v>Grower's normal practice</c:v>
                </c:pt>
              </c:strCache>
            </c:strRef>
          </c:tx>
          <c:spPr>
            <a:solidFill>
              <a:srgbClr val="D8E0DC"/>
            </a:solidFill>
            <a:effectLst/>
          </c:spPr>
          <c:invertIfNegative val="0"/>
          <c:dLbls>
            <c:numFmt formatCode="0" sourceLinked="0"/>
            <c:spPr>
              <a:noFill/>
              <a:ln>
                <a:noFill/>
              </a:ln>
              <a:effectLst/>
            </c:spPr>
            <c:txPr>
              <a:bodyPr/>
              <a:lstStyle/>
              <a:p>
                <a:pPr>
                  <a:defRPr sz="1300" b="0" i="0" u="none" strike="noStrike">
                    <a:solidFill>
                      <a:srgbClr val="2B3B36"/>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Water applied</c:v>
                </c:pt>
                <c:pt idx="1">
                  <c:v>Pumping cost</c:v>
                </c:pt>
                <c:pt idx="2">
                  <c:v>Lint yield</c:v>
                </c:pt>
              </c:strCache>
            </c:strRef>
          </c:cat>
          <c:val>
            <c:numRef>
              <c:f>Sheet1!$B$2:$B$4</c:f>
              <c:numCache>
                <c:formatCode>General</c:formatCode>
                <c:ptCount val="3"/>
                <c:pt idx="0">
                  <c:v>100</c:v>
                </c:pt>
                <c:pt idx="1">
                  <c:v>100</c:v>
                </c:pt>
                <c:pt idx="2">
                  <c:v>100</c:v>
                </c:pt>
              </c:numCache>
            </c:numRef>
          </c:val>
          <c:extLst>
            <c:ext xmlns:c16="http://schemas.microsoft.com/office/drawing/2014/chart" uri="{C3380CC4-5D6E-409C-BE32-E72D297353CC}">
              <c16:uniqueId val="{00000000-C9EB-4F41-A13E-7A83B7B653BE}"/>
            </c:ext>
          </c:extLst>
        </c:ser>
        <c:ser>
          <c:idx val="1"/>
          <c:order val="1"/>
          <c:tx>
            <c:strRef>
              <c:f>Sheet1!$C$1</c:f>
              <c:strCache>
                <c:ptCount val="1"/>
                <c:pt idx="0">
                  <c:v>Same field, on Rootcast</c:v>
                </c:pt>
              </c:strCache>
            </c:strRef>
          </c:tx>
          <c:spPr>
            <a:solidFill>
              <a:srgbClr val="2F7D62"/>
            </a:solidFill>
            <a:effectLst/>
          </c:spPr>
          <c:invertIfNegative val="0"/>
          <c:dLbls>
            <c:numFmt formatCode="0" sourceLinked="0"/>
            <c:spPr>
              <a:noFill/>
              <a:ln>
                <a:noFill/>
              </a:ln>
              <a:effectLst/>
            </c:spPr>
            <c:txPr>
              <a:bodyPr/>
              <a:lstStyle/>
              <a:p>
                <a:pPr>
                  <a:defRPr sz="1300" b="0" i="0" u="none" strike="noStrike">
                    <a:solidFill>
                      <a:srgbClr val="2B3B36"/>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Water applied</c:v>
                </c:pt>
                <c:pt idx="1">
                  <c:v>Pumping cost</c:v>
                </c:pt>
                <c:pt idx="2">
                  <c:v>Lint yield</c:v>
                </c:pt>
              </c:strCache>
            </c:strRef>
          </c:cat>
          <c:val>
            <c:numRef>
              <c:f>Sheet1!$C$2:$C$4</c:f>
              <c:numCache>
                <c:formatCode>General</c:formatCode>
                <c:ptCount val="3"/>
                <c:pt idx="0">
                  <c:v>82</c:v>
                </c:pt>
                <c:pt idx="1">
                  <c:v>82</c:v>
                </c:pt>
                <c:pt idx="2">
                  <c:v>102</c:v>
                </c:pt>
              </c:numCache>
            </c:numRef>
          </c:val>
          <c:extLst>
            <c:ext xmlns:c16="http://schemas.microsoft.com/office/drawing/2014/chart" uri="{C3380CC4-5D6E-409C-BE32-E72D297353CC}">
              <c16:uniqueId val="{00000001-C9EB-4F41-A13E-7A83B7B653BE}"/>
            </c:ext>
          </c:extLst>
        </c:ser>
        <c:dLbls>
          <c:showLegendKey val="0"/>
          <c:showVal val="1"/>
          <c:showCatName val="0"/>
          <c:showSerName val="0"/>
          <c:showPercent val="0"/>
          <c:showBubbleSize val="0"/>
        </c:dLbls>
        <c:gapWidth val="55"/>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400" b="0" i="0" u="none" strike="noStrike">
                <a:solidFill>
                  <a:srgbClr val="2B3B36"/>
                </a:solidFill>
                <a:latin typeface="Arial"/>
              </a:defRPr>
            </a:pPr>
            <a:endParaRPr lang="en-US"/>
          </a:p>
        </c:txPr>
        <c:crossAx val="2094734552"/>
        <c:crosses val="autoZero"/>
        <c:auto val="1"/>
        <c:lblAlgn val="ctr"/>
        <c:lblOffset val="100"/>
        <c:noMultiLvlLbl val="1"/>
      </c:catAx>
      <c:valAx>
        <c:axId val="2094734552"/>
        <c:scaling>
          <c:orientation val="minMax"/>
          <c:max val="120"/>
          <c:min val="0"/>
        </c:scaling>
        <c:delete val="0"/>
        <c:axPos val="l"/>
        <c:majorGridlines>
          <c:spPr>
            <a:ln w="12700" cap="flat">
              <a:solidFill>
                <a:srgbClr val="E6EBE9"/>
              </a:solidFill>
              <a:prstDash val="solid"/>
              <a:round/>
            </a:ln>
          </c:spPr>
        </c:majorGridlines>
        <c:numFmt formatCode="General" sourceLinked="0"/>
        <c:majorTickMark val="out"/>
        <c:minorTickMark val="none"/>
        <c:tickLblPos val="nextTo"/>
        <c:spPr>
          <a:ln w="12700" cap="flat">
            <a:noFill/>
            <a:prstDash val="solid"/>
            <a:round/>
          </a:ln>
        </c:spPr>
        <c:txPr>
          <a:bodyPr/>
          <a:lstStyle/>
          <a:p>
            <a:pPr>
              <a:defRPr sz="1200" b="0" i="0" u="none" strike="noStrike">
                <a:solidFill>
                  <a:srgbClr val="6B7A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300">
              <a:solidFill>
                <a:srgbClr val="4A5A55"/>
              </a:solidFill>
            </a:defRPr>
          </a:pPr>
          <a:endParaRPr lang="en-US"/>
        </a:p>
      </c:txPr>
    </c:legend>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1093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This is not part of the seven-minute pitch — delete it, and the scorecard map at the end, before the deck is presented.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[ 0:00 — hold this slide while you are introduced ]
WHAT THE FOUNDER SAYS:
Nothing. Team introductions happen before the clock starts. Let the logo and the tagline sit on screen, take a breath, and open with the story on the next slide.
WHY THIS SLIDE WORKS (coaching note for iLaunch contestants):
One idea on the screen. A judge who reads only this slide already knows the customer (irrigated cotton), the region and the promise. Your logo and color scheme are set here and repeat on every slide after.
</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[ 0:45 — Hook + Problem ]
WHAT THE FOUNDER SAYS:
Read the quote out loud and stop talking for a second. Then: forty-seven growers told us a version of the same thing. The aquifer under this region is not refilling, and most irrigation decisions on the High Plains are still made on a rotation, by feel, or by looking at the sky. Every pass a grower does not need costs them about forty-six dollars an acre in fuel and electricity, and costs all of us water we do not get back.
WHY THIS SLIDE WORKS (coaching note for iLaunch contestants):
A named human being says the problem in their own words before you say a single number. The two statistics are load-bearing, not decorative: one proves the problem is real and structural, one proves it is expensive today. Both are sourced on the slide, which is the single fastest way to earn a judge's trust.
</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[ 0:45 — Customer + Market Opportunity ]
WHAT THE FOUNDER SAYS:
Our customer is a specific person: a producer running one to five thousand acres of cotton under pivot within about ninety miles of this room. He pays for it himself. There are roughly thirty thousand pivots on the Texas High Plains, which is a twelve million dollar a year market before we ever leave the region — and the same problem sits under a quarter million pivots across the stressed aquifers of the Great Plains.
WHY THIS SLIDE WORKS (coaching note for iLaunch contestants):
Three things judges look for and most teams miss. First, the customer is narrow enough to name. Second, the person who pays is stated explicitly. Third, the market number is shown as arithmetic — pivots times price — so a judge can check it in their head instead of doubting it. Start with the small number and grow out, never the reverse.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[ 0:35 of the 1:15 Solution block ]
WHAT THE FOUNDER SAYS:
Here is the whole product. A grower buys a probe for eight ninety-five and drops one in each pivot — it takes twenty minutes and no tools he does not already own. It reads moisture at three depths and sends it to us. We combine that with the forecast and the growth stage, and every Sunday night he gets one text per pivot. Skip Pivot four. Run eight tenths on Pivot seven Tuesday.
WHY THIS SLIDE WORKS (coaching note for iLaunch contestants):
Three steps, three cards, no feature list. The closing line names the insight the whole company is built on. If the judges remember one sentence from your solution section, make it that one — and put it in writing on the slide so it lands twice.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[ 0:40 of the 1:15 Solution block ]
WHAT THE FOUNDER SAYS:
This is a real message from Field 7 this August. The chart on the right is what our probe and our model see. The phone on the left is all the grower ever sees. On August nineteenth we told him to skip a pass — the line had not hit the trigger and rain was coming. He skipped it, and that field made the same bale.
WHY THIS SLIDE WORKS (coaching note for iLaunch contestants):
Show, do not describe. If you have a prototype, an app, a rendering or a physical product, this is the slide where you put it on the screen — and if you can hold it up or run it live, do that instead. Notice the customer view and the engineering view sit side by side: judges get to see that the technology is real without you spending two minutes explaining it.
</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[ 1:00 — Validation + Evidence ]
WHAT THE FOUNDER SAYS:
We interviewed forty-seven producers before we built anything. Thirty-eight told us they irrigate on a rotation, not on data — that is the problem in one number. Last season we put nine paid pilots in the ground across forty-one hundred acres. Every one of them paid full price; we did not give a unit away. Six of the nine have already pre-paid for 2027, which is seventy-nine hundred dollars booked before I walked in here.
WHY THIS SLIDE WORKS (coaching note for iLaunch contestants):
This is the section that separates the top three from everyone else. The strongest evidence you can show is money: a paid pilot beats a survey, and a renewal beats a first sale. Note the deliberate admission — "nobody got a free unit" — which answers the question a judge was already forming. Interviews, pilots, revenue and signed intent, in that order, tell a story of escalating commitment.
</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Part of the 1:00 Validation block — do not let this slide run long ]
WHAT THE FOUNDER SAYS:
On paired fields, the same grower on the same farm applied eighteen percent less water and made the same crop. That is two and a half inches an acre and forty-six dollars an acre, against a product that costs about ten dollars an acre in year one. The yield line moved up slightly, but I want to be straight with you — that is inside normal field variation. Our claim is the water, not the yield.
WHY THIS SLIDE WORKS (coaching note for iLaunch contestants):
Indexing both bars to the grower's own practice makes the comparison honest and readable from the back row. The single most persuasive thing on this slide is the sentence where the founder refuses to over-claim the yield result. Judges have heard a hundred teams round their numbers up; a team that tells them which number not to trust wins the room.
</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[ 0:45 — Competition + Advantage ]
WHAT THE FOUNDER SAYS:
Growers already solve this problem three ways. Most use the calendar and their own judgment, which is free and is exactly the behavior we have to beat. A few buy research-grade probes at twelve hundred dollars and up, and then still have to interpret the data themselves. Satellite services are cheaper but only read the surface. What none of them do is make the decision for you, and that is the only thing our customer actually wants.
WHY THIS SLIDE WORKS (coaching note for iLaunch contestants):
Never say you have no competition — the status quo is competition, and putting it in row one of the table proves you understand your customer's real alternative. The table compares on the dimensions that matter to the customer, not the dimensions where you happen to win. The three defensibility points at the bottom answer the question every judge asks last: what stops someone bigger from doing this?
</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[ 0:45 — Business Model ]
WHAT THE FOUNDER SAYS:
The grower pays us twice. Eight ninety-five once, at install, for hardware that costs us two ten to build. Then forty-five dollars a month per pivot across the nine-month season — four hundred and five dollars a year at about eighty-eight percent margin. Our average pilot grower runs six pivots, so a typical customer is seventy-eight hundred dollars in year one and twenty-four thirty a year after that, forever.
WHY THIS SLIDE WORKS (coaching note for iLaunch contestants):
Keep this simple and know it cold. Price, cost, margin, frequency, and what an average customer is worth — five numbers, said in under a minute, without looking at the slide. The second revenue line is mentioned briefly and honestly labeled as still being priced. Do not build a pitch on a revenue stream you have not tested; do mention it, so judges see you know where the business goes next.
</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[ 0:45 — Go-to-Market + Next Steps ]
WHAT THE FOUNDER SAYS:
We could spend our money on digital ads, and reach nobody. Instead we are going through three doors that already exist. Gins see every grower every season, and we have a letter of intent with a thirty-one member co-op. Groundwater districts need use data and have the grower lists. And eight crop consultants in our six counties advise about four hundred pivots between them — we pay them twenty percent. Between now and planting we build two hundred and fifty stations and sell them at the winter grower meetings.
WHY THIS SLIDE WORKS (coaching note for iLaunch contestants):
Specific named channels with numbers attached, not "we will use social media." Every channel here is a partner who already has the relationship you need. The timeline earns its place because it ends at a date judges can hold you to — installed before planting, or you lose the season.
</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[ 0:20 — say this fast, or fold it into the problem slide ]
WHAT THE FOUNDER SAYS:
You already heard our names. What matters is this: Maria grew up on a Castro County farm and has watched her own family's well depth change. Jalen spent two seasons building precision agriculture dashboards and watching growers ignore them — which is exactly why our product is a text message. And Ray has thirty years of relationships on this caprock that would take us three seasons to build.
WHY THIS SLIDE WORKS (coaching note for iLaunch contestants):
iLaunch introduces finalists before the clock starts, so a team slide is optional — include one only if your background is a real competitive advantage, and keep it to twenty seconds. Every line here answers "why can only you do this?" rather than listing a resume. Do not spend a minute on team; judges have already read your bios.
</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First 0:35 of the 1:00 close — do not rush this ]
WHAT THE FOUNDER SAYS:
Ten thousand dollars buys forty-two hundred dollars of hardware, which is twenty-five stations, which is twenty-five new growers in three counties we are not in yet. Twenty-three hundred pays for the agronomy support that turns a pilot into a renewal — that is the number that made six of our nine come back. Fifteen hundred keeps every station live through harvest, twelve hundred closes the co-op agreement, and eight hundred is the insurance we cannot install without.
WHY THIS SLIDE WORKS (coaching note for iLaunch contestants):
The right-hand column is the whole trick. Judges are not evaluating your spreadsheet, they are evaluating whether you know what money buys. "Product development, four thousand dollars" tells them nothing. "Twenty-five stations with twenty-five growers, installed by March" tells them you have already done the math on what one dollar turns into.
</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Final 0:25 — then stop talking ]
WHAT THE FOUNDER SAYS:
If we receive ten thousand dollars, within ninety days we will have twenty-five new paid stations installed across three new counties, and thirty-four fields running on Rootcast for the 2027 season. [Pause.] The aquifer is not coming back. The guessing can stop. Thank you.
WHY THIS SLIDE WORKS (coaching note for iLaunch contestants):
One measurable promise and one line they will repeat to each other afterward. The milestone is a number with a date, which is exactly what the scorecard asks for. Then stop — do not add "and, um, that is our presentation." Land the last line, hold still, and take your questions. Judges should leave thinking: I know exactly what this team does next, and I want to watch them do it.
</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 slide. The seven categories are scored 1 to 5 by each judge. Delete this slide, and the cover slide, before the deck is presented.</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685800" y="640080"/>
            <a:ext cx="10820095" cy="5577840"/>
          </a:xfrm>
          <a:prstGeom prst="roundRect">
            <a:avLst>
              <a:gd name="adj" fmla="val 2295"/>
            </a:avLst>
          </a:prstGeom>
          <a:solidFill>
            <a:srgbClr val="F3F6F4"/>
          </a:solidFill>
          <a:ln/>
        </p:spPr>
        <p:txBody>
          <a:bodyPr/>
          <a:lstStyle/>
          <a:p>
            <a:endParaRPr lang="en-US"/>
          </a:p>
        </p:txBody>
      </p:sp>
      <p:sp>
        <p:nvSpPr>
          <p:cNvPr id="3" name="Text 1"/>
          <p:cNvSpPr txBox="1"/>
          <p:nvPr/>
        </p:nvSpPr>
        <p:spPr>
          <a:xfrm>
            <a:off x="1051560" y="1005840"/>
            <a:ext cx="10058400" cy="274320"/>
          </a:xfrm>
          <a:prstGeom prst="rect">
            <a:avLst/>
          </a:prstGeom>
          <a:noFill/>
          <a:ln/>
        </p:spPr>
        <p:txBody>
          <a:bodyPr wrap="square" lIns="0" tIns="0" rIns="0" bIns="0" rtlCol="0" anchor="ctr"/>
          <a:lstStyle/>
          <a:p>
            <a:pPr marL="0" indent="0">
              <a:buNone/>
            </a:pPr>
            <a:r>
              <a:rPr lang="en-US" sz="1300" b="1" kern="0" spc="200" dirty="0">
                <a:solidFill>
                  <a:srgbClr val="E4572E"/>
                </a:solidFill>
                <a:latin typeface="Calibri" pitchFamily="34" charset="0"/>
                <a:ea typeface="Calibri" pitchFamily="34" charset="-122"/>
                <a:cs typeface="Calibri" pitchFamily="34" charset="-120"/>
              </a:rPr>
              <a:t>EXAMPLE DECK  ·  DELETE THIS SLIDE BEFORE PRESENTING</a:t>
            </a:r>
            <a:endParaRPr lang="en-US" sz="1300" dirty="0"/>
          </a:p>
        </p:txBody>
      </p:sp>
      <p:sp>
        <p:nvSpPr>
          <p:cNvPr id="4" name="Text 2"/>
          <p:cNvSpPr txBox="1"/>
          <p:nvPr/>
        </p:nvSpPr>
        <p:spPr>
          <a:xfrm>
            <a:off x="1051560" y="1371600"/>
            <a:ext cx="10058400" cy="640080"/>
          </a:xfrm>
          <a:prstGeom prst="rect">
            <a:avLst/>
          </a:prstGeom>
          <a:noFill/>
          <a:ln/>
        </p:spPr>
        <p:txBody>
          <a:bodyPr wrap="square" lIns="0" tIns="0" rIns="0" bIns="0" rtlCol="0" anchor="ctr"/>
          <a:lstStyle/>
          <a:p>
            <a:pPr marL="0" indent="0">
              <a:buNone/>
            </a:pPr>
            <a:r>
              <a:rPr lang="en-US" sz="3800" b="1" dirty="0">
                <a:solidFill>
                  <a:srgbClr val="10332E"/>
                </a:solidFill>
                <a:latin typeface="Cambria" pitchFamily="34" charset="0"/>
                <a:ea typeface="Cambria" pitchFamily="34" charset="-122"/>
                <a:cs typeface="Cambria" pitchFamily="34" charset="-120"/>
              </a:rPr>
              <a:t>What a winning iLaunch deck looks like</a:t>
            </a:r>
            <a:endParaRPr lang="en-US" sz="3800" dirty="0"/>
          </a:p>
        </p:txBody>
      </p:sp>
      <p:sp>
        <p:nvSpPr>
          <p:cNvPr id="5" name="Text 3"/>
          <p:cNvSpPr txBox="1"/>
          <p:nvPr/>
        </p:nvSpPr>
        <p:spPr>
          <a:xfrm>
            <a:off x="1051560" y="2103120"/>
            <a:ext cx="10058400" cy="548640"/>
          </a:xfrm>
          <a:prstGeom prst="rect">
            <a:avLst/>
          </a:prstGeom>
          <a:noFill/>
          <a:ln/>
        </p:spPr>
        <p:txBody>
          <a:bodyPr wrap="square" lIns="0" tIns="0" rIns="0" bIns="0" rtlCol="0" anchor="ctr"/>
          <a:lstStyle/>
          <a:p>
            <a:pPr marL="0" indent="0">
              <a:lnSpc>
                <a:spcPts val="2400"/>
              </a:lnSpc>
              <a:buNone/>
            </a:pPr>
            <a:r>
              <a:rPr lang="en-US" sz="1700" b="1" dirty="0">
                <a:solidFill>
                  <a:srgbClr val="2B3B36"/>
                </a:solidFill>
                <a:latin typeface="Calibri" pitchFamily="34" charset="0"/>
                <a:ea typeface="Calibri" pitchFamily="34" charset="-122"/>
                <a:cs typeface="Calibri" pitchFamily="34" charset="-120"/>
              </a:rPr>
              <a:t>Rootcast is a fictional company</a:t>
            </a:r>
            <a:r>
              <a:rPr lang="en-US" sz="1700" dirty="0">
                <a:solidFill>
                  <a:srgbClr val="2B3B36"/>
                </a:solidFill>
                <a:latin typeface="Calibri" pitchFamily="34" charset="0"/>
                <a:ea typeface="Calibri" pitchFamily="34" charset="-122"/>
                <a:cs typeface="Calibri" pitchFamily="34" charset="-120"/>
              </a:rPr>
              <a:t>, invented for this example. The numbers are illustrative. Build your deck on your own real customers, your own interviews and your own numbers — judges will ask where each figure came from. If you don’t have real customers yet, who do you think they are and how do you know?</a:t>
            </a:r>
            <a:endParaRPr lang="en-US" sz="1700" dirty="0"/>
          </a:p>
        </p:txBody>
      </p:sp>
      <p:sp>
        <p:nvSpPr>
          <p:cNvPr id="6" name="Shape 4"/>
          <p:cNvSpPr/>
          <p:nvPr/>
        </p:nvSpPr>
        <p:spPr>
          <a:xfrm>
            <a:off x="1051560" y="2880360"/>
            <a:ext cx="365760" cy="365760"/>
          </a:xfrm>
          <a:prstGeom prst="ellipse">
            <a:avLst/>
          </a:prstGeom>
          <a:solidFill>
            <a:srgbClr val="10332E"/>
          </a:solidFill>
          <a:ln/>
        </p:spPr>
        <p:txBody>
          <a:bodyPr/>
          <a:lstStyle/>
          <a:p>
            <a:endParaRPr lang="en-US"/>
          </a:p>
        </p:txBody>
      </p:sp>
      <p:sp>
        <p:nvSpPr>
          <p:cNvPr id="7" name="Text 5"/>
          <p:cNvSpPr txBox="1"/>
          <p:nvPr/>
        </p:nvSpPr>
        <p:spPr>
          <a:xfrm>
            <a:off x="1051560" y="2880360"/>
            <a:ext cx="36576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1</a:t>
            </a:r>
            <a:endParaRPr lang="en-US" sz="1800" dirty="0"/>
          </a:p>
        </p:txBody>
      </p:sp>
      <p:sp>
        <p:nvSpPr>
          <p:cNvPr id="8" name="Text 6"/>
          <p:cNvSpPr txBox="1"/>
          <p:nvPr/>
        </p:nvSpPr>
        <p:spPr>
          <a:xfrm>
            <a:off x="1572768" y="2852928"/>
            <a:ext cx="3566160" cy="301752"/>
          </a:xfrm>
          <a:prstGeom prst="rect">
            <a:avLst/>
          </a:prstGeom>
          <a:noFill/>
          <a:ln/>
        </p:spPr>
        <p:txBody>
          <a:bodyPr wrap="square" lIns="0" tIns="0" rIns="0" bIns="0" rtlCol="0" anchor="ctr"/>
          <a:lstStyle/>
          <a:p>
            <a:pPr marL="0" indent="0">
              <a:buNone/>
            </a:pPr>
            <a:r>
              <a:rPr lang="en-US" sz="1600" b="1" dirty="0">
                <a:solidFill>
                  <a:srgbClr val="10332E"/>
                </a:solidFill>
                <a:latin typeface="Calibri" pitchFamily="34" charset="0"/>
                <a:ea typeface="Calibri" pitchFamily="34" charset="-122"/>
                <a:cs typeface="Calibri" pitchFamily="34" charset="-120"/>
              </a:rPr>
              <a:t>Open the Notes panel.</a:t>
            </a:r>
            <a:endParaRPr lang="en-US" sz="1600" dirty="0"/>
          </a:p>
        </p:txBody>
      </p:sp>
      <p:sp>
        <p:nvSpPr>
          <p:cNvPr id="9" name="Text 7"/>
          <p:cNvSpPr txBox="1"/>
          <p:nvPr/>
        </p:nvSpPr>
        <p:spPr>
          <a:xfrm>
            <a:off x="5257800" y="2834640"/>
            <a:ext cx="5715000" cy="640080"/>
          </a:xfrm>
          <a:prstGeom prst="rect">
            <a:avLst/>
          </a:prstGeom>
          <a:noFill/>
          <a:ln/>
        </p:spPr>
        <p:txBody>
          <a:bodyPr wrap="square" lIns="0" tIns="0" rIns="0" bIns="0" rtlCol="0" anchor="ctr"/>
          <a:lstStyle/>
          <a:p>
            <a:pPr marL="0" indent="0">
              <a:lnSpc>
                <a:spcPts val="1900"/>
              </a:lnSpc>
              <a:buNone/>
            </a:pPr>
            <a:r>
              <a:rPr lang="en-US" sz="1500" dirty="0">
                <a:solidFill>
                  <a:srgbClr val="4A5A55"/>
                </a:solidFill>
                <a:latin typeface="Calibri" pitchFamily="34" charset="0"/>
                <a:ea typeface="Calibri" pitchFamily="34" charset="-122"/>
                <a:cs typeface="Calibri" pitchFamily="34" charset="-120"/>
              </a:rPr>
              <a:t>Every slide has the timing, what the founder actually says out loud, and a coaching note on why the slide works.</a:t>
            </a:r>
            <a:endParaRPr lang="en-US" sz="1500" dirty="0"/>
          </a:p>
        </p:txBody>
      </p:sp>
      <p:sp>
        <p:nvSpPr>
          <p:cNvPr id="10" name="Shape 8"/>
          <p:cNvSpPr/>
          <p:nvPr/>
        </p:nvSpPr>
        <p:spPr>
          <a:xfrm>
            <a:off x="1051560" y="3639312"/>
            <a:ext cx="365760" cy="365760"/>
          </a:xfrm>
          <a:prstGeom prst="ellipse">
            <a:avLst/>
          </a:prstGeom>
          <a:solidFill>
            <a:srgbClr val="10332E"/>
          </a:solidFill>
          <a:ln/>
        </p:spPr>
        <p:txBody>
          <a:bodyPr/>
          <a:lstStyle/>
          <a:p>
            <a:endParaRPr lang="en-US"/>
          </a:p>
        </p:txBody>
      </p:sp>
      <p:sp>
        <p:nvSpPr>
          <p:cNvPr id="11" name="Text 9"/>
          <p:cNvSpPr txBox="1"/>
          <p:nvPr/>
        </p:nvSpPr>
        <p:spPr>
          <a:xfrm>
            <a:off x="1051560" y="3639312"/>
            <a:ext cx="36576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2</a:t>
            </a:r>
            <a:endParaRPr lang="en-US" sz="1800" dirty="0"/>
          </a:p>
        </p:txBody>
      </p:sp>
      <p:sp>
        <p:nvSpPr>
          <p:cNvPr id="12" name="Text 10"/>
          <p:cNvSpPr txBox="1"/>
          <p:nvPr/>
        </p:nvSpPr>
        <p:spPr>
          <a:xfrm>
            <a:off x="1572768" y="3611880"/>
            <a:ext cx="3566160" cy="301752"/>
          </a:xfrm>
          <a:prstGeom prst="rect">
            <a:avLst/>
          </a:prstGeom>
          <a:noFill/>
          <a:ln/>
        </p:spPr>
        <p:txBody>
          <a:bodyPr wrap="square" lIns="0" tIns="0" rIns="0" bIns="0" rtlCol="0" anchor="ctr"/>
          <a:lstStyle/>
          <a:p>
            <a:pPr marL="0" indent="0">
              <a:buNone/>
            </a:pPr>
            <a:r>
              <a:rPr lang="en-US" sz="1600" b="1" dirty="0">
                <a:solidFill>
                  <a:srgbClr val="10332E"/>
                </a:solidFill>
                <a:latin typeface="Calibri" pitchFamily="34" charset="0"/>
                <a:ea typeface="Calibri" pitchFamily="34" charset="-122"/>
                <a:cs typeface="Calibri" pitchFamily="34" charset="-120"/>
              </a:rPr>
              <a:t>Count the slides, not the words.</a:t>
            </a:r>
            <a:endParaRPr lang="en-US" sz="1600" dirty="0"/>
          </a:p>
        </p:txBody>
      </p:sp>
      <p:sp>
        <p:nvSpPr>
          <p:cNvPr id="13" name="Text 11"/>
          <p:cNvSpPr txBox="1"/>
          <p:nvPr/>
        </p:nvSpPr>
        <p:spPr>
          <a:xfrm>
            <a:off x="5257800" y="3593592"/>
            <a:ext cx="5715000" cy="640080"/>
          </a:xfrm>
          <a:prstGeom prst="rect">
            <a:avLst/>
          </a:prstGeom>
          <a:noFill/>
          <a:ln/>
        </p:spPr>
        <p:txBody>
          <a:bodyPr wrap="square" lIns="0" tIns="0" rIns="0" bIns="0" rtlCol="0" anchor="ctr"/>
          <a:lstStyle/>
          <a:p>
            <a:pPr marL="0" indent="0">
              <a:lnSpc>
                <a:spcPts val="1900"/>
              </a:lnSpc>
              <a:buNone/>
            </a:pPr>
            <a:r>
              <a:rPr lang="en-US" sz="1500" dirty="0">
                <a:solidFill>
                  <a:srgbClr val="4A5A55"/>
                </a:solidFill>
                <a:latin typeface="Calibri" pitchFamily="34" charset="0"/>
                <a:ea typeface="Calibri" pitchFamily="34" charset="-122"/>
                <a:cs typeface="Calibri" pitchFamily="34" charset="-120"/>
              </a:rPr>
              <a:t>13 pitch slides for 7 minutes — roughly 30 seconds each. Nothing here is read aloud off the screen.</a:t>
            </a:r>
            <a:endParaRPr lang="en-US" sz="1500" dirty="0"/>
          </a:p>
        </p:txBody>
      </p:sp>
      <p:sp>
        <p:nvSpPr>
          <p:cNvPr id="14" name="Shape 12"/>
          <p:cNvSpPr/>
          <p:nvPr/>
        </p:nvSpPr>
        <p:spPr>
          <a:xfrm>
            <a:off x="1051560" y="4398264"/>
            <a:ext cx="365760" cy="365760"/>
          </a:xfrm>
          <a:prstGeom prst="ellipse">
            <a:avLst/>
          </a:prstGeom>
          <a:solidFill>
            <a:srgbClr val="10332E"/>
          </a:solidFill>
          <a:ln/>
        </p:spPr>
        <p:txBody>
          <a:bodyPr/>
          <a:lstStyle/>
          <a:p>
            <a:endParaRPr lang="en-US"/>
          </a:p>
        </p:txBody>
      </p:sp>
      <p:sp>
        <p:nvSpPr>
          <p:cNvPr id="15" name="Text 13"/>
          <p:cNvSpPr txBox="1"/>
          <p:nvPr/>
        </p:nvSpPr>
        <p:spPr>
          <a:xfrm>
            <a:off x="1051560" y="4398264"/>
            <a:ext cx="36576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3</a:t>
            </a:r>
            <a:endParaRPr lang="en-US" sz="1800" dirty="0"/>
          </a:p>
        </p:txBody>
      </p:sp>
      <p:sp>
        <p:nvSpPr>
          <p:cNvPr id="16" name="Text 14"/>
          <p:cNvSpPr txBox="1"/>
          <p:nvPr/>
        </p:nvSpPr>
        <p:spPr>
          <a:xfrm>
            <a:off x="1572768" y="4370832"/>
            <a:ext cx="3566160" cy="301752"/>
          </a:xfrm>
          <a:prstGeom prst="rect">
            <a:avLst/>
          </a:prstGeom>
          <a:noFill/>
          <a:ln/>
        </p:spPr>
        <p:txBody>
          <a:bodyPr wrap="square" lIns="0" tIns="0" rIns="0" bIns="0" rtlCol="0" anchor="ctr"/>
          <a:lstStyle/>
          <a:p>
            <a:pPr marL="0" indent="0">
              <a:buNone/>
            </a:pPr>
            <a:r>
              <a:rPr lang="en-US" sz="1600" b="1" dirty="0">
                <a:solidFill>
                  <a:srgbClr val="10332E"/>
                </a:solidFill>
                <a:latin typeface="Calibri" pitchFamily="34" charset="0"/>
                <a:ea typeface="Calibri" pitchFamily="34" charset="-122"/>
                <a:cs typeface="Calibri" pitchFamily="34" charset="-120"/>
              </a:rPr>
              <a:t>Notice what is missing.</a:t>
            </a:r>
            <a:endParaRPr lang="en-US" sz="1600" dirty="0"/>
          </a:p>
        </p:txBody>
      </p:sp>
      <p:sp>
        <p:nvSpPr>
          <p:cNvPr id="17" name="Text 15"/>
          <p:cNvSpPr txBox="1"/>
          <p:nvPr/>
        </p:nvSpPr>
        <p:spPr>
          <a:xfrm>
            <a:off x="5257800" y="4352544"/>
            <a:ext cx="5715000" cy="640080"/>
          </a:xfrm>
          <a:prstGeom prst="rect">
            <a:avLst/>
          </a:prstGeom>
          <a:noFill/>
          <a:ln/>
        </p:spPr>
        <p:txBody>
          <a:bodyPr wrap="square" lIns="0" tIns="0" rIns="0" bIns="0" rtlCol="0" anchor="ctr"/>
          <a:lstStyle/>
          <a:p>
            <a:pPr marL="0" indent="0">
              <a:lnSpc>
                <a:spcPts val="1900"/>
              </a:lnSpc>
              <a:buNone/>
            </a:pPr>
            <a:r>
              <a:rPr lang="en-US" sz="1500" dirty="0">
                <a:solidFill>
                  <a:srgbClr val="4A5A55"/>
                </a:solidFill>
                <a:latin typeface="Calibri" pitchFamily="34" charset="0"/>
                <a:ea typeface="Calibri" pitchFamily="34" charset="-122"/>
                <a:cs typeface="Calibri" pitchFamily="34" charset="-120"/>
              </a:rPr>
              <a:t>No paragraphs. No animations or transitions. No feature tour. No "we have no competition."</a:t>
            </a:r>
            <a:endParaRPr lang="en-US" sz="1500" dirty="0"/>
          </a:p>
        </p:txBody>
      </p:sp>
      <p:sp>
        <p:nvSpPr>
          <p:cNvPr id="18" name="Shape 16"/>
          <p:cNvSpPr/>
          <p:nvPr/>
        </p:nvSpPr>
        <p:spPr>
          <a:xfrm>
            <a:off x="1051560" y="5157216"/>
            <a:ext cx="365760" cy="365760"/>
          </a:xfrm>
          <a:prstGeom prst="ellipse">
            <a:avLst/>
          </a:prstGeom>
          <a:solidFill>
            <a:srgbClr val="10332E"/>
          </a:solidFill>
          <a:ln/>
        </p:spPr>
        <p:txBody>
          <a:bodyPr/>
          <a:lstStyle/>
          <a:p>
            <a:endParaRPr lang="en-US"/>
          </a:p>
        </p:txBody>
      </p:sp>
      <p:sp>
        <p:nvSpPr>
          <p:cNvPr id="19" name="Text 17"/>
          <p:cNvSpPr txBox="1"/>
          <p:nvPr/>
        </p:nvSpPr>
        <p:spPr>
          <a:xfrm>
            <a:off x="1051560" y="5157216"/>
            <a:ext cx="365760" cy="365760"/>
          </a:xfrm>
          <a:prstGeom prst="rect">
            <a:avLst/>
          </a:prstGeom>
          <a:noFill/>
          <a:ln/>
        </p:spPr>
        <p:txBody>
          <a:bodyPr wrap="square" lIns="0" tIns="0" rIns="0" bIns="0" rtlCol="0" anchor="ctr"/>
          <a:lstStyle/>
          <a:p>
            <a:pPr marL="0" indent="0" algn="ctr">
              <a:buNone/>
            </a:pPr>
            <a:r>
              <a:rPr lang="en-US" sz="1800" b="1" dirty="0">
                <a:solidFill>
                  <a:srgbClr val="FFFFFF"/>
                </a:solidFill>
                <a:latin typeface="Cambria" pitchFamily="34" charset="0"/>
                <a:ea typeface="Cambria" pitchFamily="34" charset="-122"/>
                <a:cs typeface="Cambria" pitchFamily="34" charset="-120"/>
              </a:rPr>
              <a:t>4</a:t>
            </a:r>
            <a:endParaRPr lang="en-US" sz="1800" dirty="0"/>
          </a:p>
        </p:txBody>
      </p:sp>
      <p:sp>
        <p:nvSpPr>
          <p:cNvPr id="20" name="Text 18"/>
          <p:cNvSpPr txBox="1"/>
          <p:nvPr/>
        </p:nvSpPr>
        <p:spPr>
          <a:xfrm>
            <a:off x="1572768" y="5129784"/>
            <a:ext cx="3566160" cy="301752"/>
          </a:xfrm>
          <a:prstGeom prst="rect">
            <a:avLst/>
          </a:prstGeom>
          <a:noFill/>
          <a:ln/>
        </p:spPr>
        <p:txBody>
          <a:bodyPr wrap="square" lIns="0" tIns="0" rIns="0" bIns="0" rtlCol="0" anchor="ctr"/>
          <a:lstStyle/>
          <a:p>
            <a:pPr marL="0" indent="0">
              <a:buNone/>
            </a:pPr>
            <a:r>
              <a:rPr lang="en-US" sz="1600" b="1" dirty="0">
                <a:solidFill>
                  <a:srgbClr val="10332E"/>
                </a:solidFill>
                <a:latin typeface="Calibri" pitchFamily="34" charset="0"/>
                <a:ea typeface="Calibri" pitchFamily="34" charset="-122"/>
                <a:cs typeface="Calibri" pitchFamily="34" charset="-120"/>
              </a:rPr>
              <a:t>The last slide is for you.</a:t>
            </a:r>
            <a:endParaRPr lang="en-US" sz="1600" dirty="0"/>
          </a:p>
        </p:txBody>
      </p:sp>
      <p:sp>
        <p:nvSpPr>
          <p:cNvPr id="21" name="Text 19"/>
          <p:cNvSpPr txBox="1"/>
          <p:nvPr/>
        </p:nvSpPr>
        <p:spPr>
          <a:xfrm>
            <a:off x="5257800" y="5111496"/>
            <a:ext cx="5715000" cy="640080"/>
          </a:xfrm>
          <a:prstGeom prst="rect">
            <a:avLst/>
          </a:prstGeom>
          <a:noFill/>
          <a:ln/>
        </p:spPr>
        <p:txBody>
          <a:bodyPr wrap="square" lIns="0" tIns="0" rIns="0" bIns="0" rtlCol="0" anchor="ctr"/>
          <a:lstStyle/>
          <a:p>
            <a:pPr marL="0" indent="0">
              <a:lnSpc>
                <a:spcPts val="1900"/>
              </a:lnSpc>
              <a:buNone/>
            </a:pPr>
            <a:r>
              <a:rPr lang="en-US" sz="1500" dirty="0">
                <a:solidFill>
                  <a:srgbClr val="4A5A55"/>
                </a:solidFill>
                <a:latin typeface="Calibri" pitchFamily="34" charset="0"/>
                <a:ea typeface="Calibri" pitchFamily="34" charset="-122"/>
                <a:cs typeface="Calibri" pitchFamily="34" charset="-120"/>
              </a:rPr>
              <a:t>It maps each slide to the seven iLaunch scorecard categories — delete it before you pitch.</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32E"/>
        </a:solidFill>
        <a:effectLst/>
      </p:bgPr>
    </p:bg>
    <p:spTree>
      <p:nvGrpSpPr>
        <p:cNvPr id="1" name=""/>
        <p:cNvGrpSpPr/>
        <p:nvPr/>
      </p:nvGrpSpPr>
      <p:grpSpPr>
        <a:xfrm>
          <a:off x="0" y="0"/>
          <a:ext cx="0" cy="0"/>
          <a:chOff x="0" y="0"/>
          <a:chExt cx="0" cy="0"/>
        </a:xfrm>
      </p:grpSpPr>
      <p:sp>
        <p:nvSpPr>
          <p:cNvPr id="2" name="Shape 0"/>
          <p:cNvSpPr/>
          <p:nvPr/>
        </p:nvSpPr>
        <p:spPr>
          <a:xfrm>
            <a:off x="7680960" y="-1737360"/>
            <a:ext cx="6583680" cy="6583680"/>
          </a:xfrm>
          <a:prstGeom prst="ellipse">
            <a:avLst/>
          </a:prstGeom>
          <a:solidFill>
            <a:srgbClr val="17453D"/>
          </a:solidFill>
          <a:ln/>
        </p:spPr>
        <p:txBody>
          <a:bodyPr/>
          <a:lstStyle/>
          <a:p>
            <a:endParaRPr lang="en-US"/>
          </a:p>
        </p:txBody>
      </p:sp>
      <p:sp>
        <p:nvSpPr>
          <p:cNvPr id="3" name="Shape 1"/>
          <p:cNvSpPr/>
          <p:nvPr/>
        </p:nvSpPr>
        <p:spPr>
          <a:xfrm>
            <a:off x="9235440" y="3108960"/>
            <a:ext cx="4206240" cy="4206240"/>
          </a:xfrm>
          <a:prstGeom prst="ellipse">
            <a:avLst/>
          </a:prstGeom>
          <a:solidFill>
            <a:srgbClr val="17453D"/>
          </a:solidFill>
          <a:ln/>
        </p:spPr>
        <p:txBody>
          <a:bodyPr/>
          <a:lstStyle/>
          <a:p>
            <a:endParaRPr lang="en-US"/>
          </a:p>
        </p:txBody>
      </p:sp>
      <p:sp>
        <p:nvSpPr>
          <p:cNvPr id="4" name="Shape 2"/>
          <p:cNvSpPr/>
          <p:nvPr/>
        </p:nvSpPr>
        <p:spPr>
          <a:xfrm>
            <a:off x="685800" y="1417320"/>
            <a:ext cx="1051560" cy="1051560"/>
          </a:xfrm>
          <a:prstGeom prst="roundRect">
            <a:avLst>
              <a:gd name="adj" fmla="val 24000"/>
            </a:avLst>
          </a:prstGeom>
          <a:solidFill>
            <a:srgbClr val="FFFFFF"/>
          </a:solidFill>
          <a:ln/>
        </p:spPr>
        <p:txBody>
          <a:bodyPr/>
          <a:lstStyle/>
          <a:p>
            <a:endParaRPr lang="en-US"/>
          </a:p>
        </p:txBody>
      </p:sp>
      <p:pic>
        <p:nvPicPr>
          <p:cNvPr id="5" name="Image 0" descr="preencoded.png"/>
          <p:cNvPicPr>
            <a:picLocks noChangeAspect="1"/>
          </p:cNvPicPr>
          <p:nvPr/>
        </p:nvPicPr>
        <p:blipFill>
          <a:blip r:embed="rId3"/>
          <a:stretch>
            <a:fillRect/>
          </a:stretch>
        </p:blipFill>
        <p:spPr>
          <a:xfrm>
            <a:off x="969721" y="1606601"/>
            <a:ext cx="483718" cy="483718"/>
          </a:xfrm>
          <a:prstGeom prst="rect">
            <a:avLst/>
          </a:prstGeom>
        </p:spPr>
      </p:pic>
      <p:sp>
        <p:nvSpPr>
          <p:cNvPr id="6" name="Shape 3"/>
          <p:cNvSpPr/>
          <p:nvPr/>
        </p:nvSpPr>
        <p:spPr>
          <a:xfrm>
            <a:off x="1148486" y="2132381"/>
            <a:ext cx="126187" cy="126187"/>
          </a:xfrm>
          <a:prstGeom prst="ellipse">
            <a:avLst/>
          </a:prstGeom>
          <a:solidFill>
            <a:srgbClr val="E4572E"/>
          </a:solidFill>
          <a:ln/>
        </p:spPr>
        <p:txBody>
          <a:bodyPr/>
          <a:lstStyle/>
          <a:p>
            <a:endParaRPr lang="en-US"/>
          </a:p>
        </p:txBody>
      </p:sp>
      <p:sp>
        <p:nvSpPr>
          <p:cNvPr id="7" name="Text 4"/>
          <p:cNvSpPr txBox="1"/>
          <p:nvPr/>
        </p:nvSpPr>
        <p:spPr>
          <a:xfrm>
            <a:off x="685800" y="2697480"/>
            <a:ext cx="8229600" cy="914400"/>
          </a:xfrm>
          <a:prstGeom prst="rect">
            <a:avLst/>
          </a:prstGeom>
          <a:noFill/>
          <a:ln/>
        </p:spPr>
        <p:txBody>
          <a:bodyPr wrap="square" lIns="0" tIns="0" rIns="0" bIns="0" rtlCol="0" anchor="ctr"/>
          <a:lstStyle/>
          <a:p>
            <a:pPr marL="0" indent="0">
              <a:buNone/>
            </a:pPr>
            <a:r>
              <a:rPr lang="en-US" sz="6200" b="1" kern="0" spc="400" dirty="0">
                <a:solidFill>
                  <a:srgbClr val="FFFFFF"/>
                </a:solidFill>
                <a:latin typeface="Cambria" pitchFamily="34" charset="0"/>
                <a:ea typeface="Cambria" pitchFamily="34" charset="-122"/>
                <a:cs typeface="Cambria" pitchFamily="34" charset="-120"/>
              </a:rPr>
              <a:t>ROOTCAST</a:t>
            </a:r>
            <a:endParaRPr lang="en-US" sz="6200" dirty="0"/>
          </a:p>
        </p:txBody>
      </p:sp>
      <p:sp>
        <p:nvSpPr>
          <p:cNvPr id="8" name="Text 5"/>
          <p:cNvSpPr txBox="1"/>
          <p:nvPr/>
        </p:nvSpPr>
        <p:spPr>
          <a:xfrm>
            <a:off x="685800" y="3703320"/>
            <a:ext cx="8229600" cy="457200"/>
          </a:xfrm>
          <a:prstGeom prst="rect">
            <a:avLst/>
          </a:prstGeom>
          <a:noFill/>
          <a:ln/>
        </p:spPr>
        <p:txBody>
          <a:bodyPr wrap="square" lIns="0" tIns="0" rIns="0" bIns="0" rtlCol="0" anchor="ctr"/>
          <a:lstStyle/>
          <a:p>
            <a:pPr marL="0" indent="0">
              <a:buNone/>
            </a:pPr>
            <a:r>
              <a:rPr lang="en-US" sz="2400" dirty="0">
                <a:solidFill>
                  <a:srgbClr val="4FB3A9"/>
                </a:solidFill>
                <a:latin typeface="Calibri" pitchFamily="34" charset="0"/>
                <a:ea typeface="Calibri" pitchFamily="34" charset="-122"/>
                <a:cs typeface="Calibri" pitchFamily="34" charset="-120"/>
              </a:rPr>
              <a:t>Water the root zone, not the calendar.</a:t>
            </a:r>
            <a:endParaRPr lang="en-US" sz="2400" dirty="0"/>
          </a:p>
        </p:txBody>
      </p:sp>
      <p:sp>
        <p:nvSpPr>
          <p:cNvPr id="9" name="Text 6"/>
          <p:cNvSpPr txBox="1"/>
          <p:nvPr/>
        </p:nvSpPr>
        <p:spPr>
          <a:xfrm>
            <a:off x="685800" y="4224528"/>
            <a:ext cx="7863840" cy="365760"/>
          </a:xfrm>
          <a:prstGeom prst="rect">
            <a:avLst/>
          </a:prstGeom>
          <a:noFill/>
          <a:ln/>
        </p:spPr>
        <p:txBody>
          <a:bodyPr wrap="square" lIns="0" tIns="0" rIns="0" bIns="0" rtlCol="0" anchor="ctr"/>
          <a:lstStyle/>
          <a:p>
            <a:pPr marL="0" indent="0">
              <a:buNone/>
            </a:pPr>
            <a:r>
              <a:rPr lang="en-US" sz="1600" dirty="0">
                <a:solidFill>
                  <a:srgbClr val="AFC4BE"/>
                </a:solidFill>
                <a:latin typeface="Calibri" pitchFamily="34" charset="0"/>
                <a:ea typeface="Calibri" pitchFamily="34" charset="-122"/>
                <a:cs typeface="Calibri" pitchFamily="34" charset="-120"/>
              </a:rPr>
              <a:t>Soil-moisture forecasting for irrigated cotton on the Southern High Plains</a:t>
            </a:r>
            <a:endParaRPr lang="en-US" sz="1600" dirty="0"/>
          </a:p>
        </p:txBody>
      </p:sp>
      <p:sp>
        <p:nvSpPr>
          <p:cNvPr id="10" name="Text 7"/>
          <p:cNvSpPr txBox="1"/>
          <p:nvPr/>
        </p:nvSpPr>
        <p:spPr>
          <a:xfrm>
            <a:off x="685800" y="5715000"/>
            <a:ext cx="7315200" cy="320040"/>
          </a:xfrm>
          <a:prstGeom prst="rect">
            <a:avLst/>
          </a:prstGeom>
          <a:noFill/>
          <a:ln/>
        </p:spPr>
        <p:txBody>
          <a:bodyPr wrap="square" lIns="0" tIns="0" rIns="0" bIns="0" rtlCol="0" anchor="ctr"/>
          <a:lstStyle/>
          <a:p>
            <a:pPr marL="0" indent="0">
              <a:buNone/>
            </a:pPr>
            <a:r>
              <a:rPr lang="en-US" sz="1400" b="1" kern="0" spc="150" dirty="0">
                <a:solidFill>
                  <a:srgbClr val="8FA8A2"/>
                </a:solidFill>
                <a:latin typeface="Calibri" pitchFamily="34" charset="0"/>
                <a:ea typeface="Calibri" pitchFamily="34" charset="-122"/>
                <a:cs typeface="Calibri" pitchFamily="34" charset="-120"/>
              </a:rPr>
              <a:t>Lubbock, Texas   ·   Texas Tech iLaunch</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01  ·  HOOK + PROBLEM</a:t>
            </a:r>
            <a:endParaRPr lang="en-US" sz="1300" dirty="0"/>
          </a:p>
        </p:txBody>
      </p:sp>
      <p:sp>
        <p:nvSpPr>
          <p:cNvPr id="3" name="Text 1"/>
          <p:cNvSpPr txBox="1"/>
          <p:nvPr/>
        </p:nvSpPr>
        <p:spPr>
          <a:xfrm>
            <a:off x="685800" y="768096"/>
            <a:ext cx="10515600" cy="1188720"/>
          </a:xfrm>
          <a:prstGeom prst="rect">
            <a:avLst/>
          </a:prstGeom>
          <a:noFill/>
          <a:ln/>
        </p:spPr>
        <p:txBody>
          <a:bodyPr wrap="square" lIns="0" tIns="0" rIns="0" bIns="0" rtlCol="0" anchor="t"/>
          <a:lstStyle/>
          <a:p>
            <a:pPr marL="0" indent="0">
              <a:lnSpc>
                <a:spcPts val="4200"/>
              </a:lnSpc>
              <a:buNone/>
            </a:pPr>
            <a:r>
              <a:rPr lang="en-US" sz="3400" b="1" dirty="0">
                <a:solidFill>
                  <a:srgbClr val="10332E"/>
                </a:solidFill>
                <a:latin typeface="Cambria" pitchFamily="34" charset="0"/>
                <a:ea typeface="Cambria" pitchFamily="34" charset="-122"/>
                <a:cs typeface="Cambria" pitchFamily="34" charset="-120"/>
              </a:rPr>
              <a:t>The water under Lubbock is finite.</a:t>
            </a:r>
            <a:endParaRPr lang="en-US" sz="3400" dirty="0"/>
          </a:p>
          <a:p>
            <a:pPr marL="0" indent="0">
              <a:lnSpc>
                <a:spcPts val="4200"/>
              </a:lnSpc>
              <a:buNone/>
            </a:pPr>
            <a:r>
              <a:rPr lang="en-US" sz="3400" b="1" dirty="0">
                <a:solidFill>
                  <a:srgbClr val="10332E"/>
                </a:solidFill>
                <a:latin typeface="Cambria" pitchFamily="34" charset="0"/>
                <a:ea typeface="Cambria" pitchFamily="34" charset="-122"/>
                <a:cs typeface="Cambria" pitchFamily="34" charset="-120"/>
              </a:rPr>
              <a:t>Most of it is still applied on a calendar.</a:t>
            </a:r>
            <a:endParaRPr lang="en-US" sz="3400" dirty="0"/>
          </a:p>
        </p:txBody>
      </p:sp>
      <p:sp>
        <p:nvSpPr>
          <p:cNvPr id="4" name="Shape 2"/>
          <p:cNvSpPr/>
          <p:nvPr/>
        </p:nvSpPr>
        <p:spPr>
          <a:xfrm>
            <a:off x="685800" y="2487168"/>
            <a:ext cx="5806440" cy="2286000"/>
          </a:xfrm>
          <a:prstGeom prst="roundRect">
            <a:avLst>
              <a:gd name="adj" fmla="val 4800"/>
            </a:avLst>
          </a:prstGeom>
          <a:solidFill>
            <a:srgbClr val="F3F6F4"/>
          </a:solidFill>
          <a:ln/>
        </p:spPr>
        <p:txBody>
          <a:bodyPr/>
          <a:lstStyle/>
          <a:p>
            <a:endParaRPr lang="en-US"/>
          </a:p>
        </p:txBody>
      </p:sp>
      <p:sp>
        <p:nvSpPr>
          <p:cNvPr id="5" name="Text 3"/>
          <p:cNvSpPr txBox="1"/>
          <p:nvPr/>
        </p:nvSpPr>
        <p:spPr>
          <a:xfrm>
            <a:off x="1033272" y="2761488"/>
            <a:ext cx="5120640" cy="1143000"/>
          </a:xfrm>
          <a:prstGeom prst="rect">
            <a:avLst/>
          </a:prstGeom>
          <a:noFill/>
          <a:ln/>
        </p:spPr>
        <p:txBody>
          <a:bodyPr wrap="square" lIns="0" tIns="0" rIns="0" bIns="0" rtlCol="0" anchor="ctr"/>
          <a:lstStyle/>
          <a:p>
            <a:pPr marL="0" indent="0">
              <a:lnSpc>
                <a:spcPts val="2600"/>
              </a:lnSpc>
              <a:buNone/>
            </a:pPr>
            <a:r>
              <a:rPr lang="en-US" sz="1900" i="1" dirty="0">
                <a:solidFill>
                  <a:srgbClr val="10332E"/>
                </a:solidFill>
                <a:latin typeface="Cambria" pitchFamily="34" charset="0"/>
                <a:ea typeface="Cambria" pitchFamily="34" charset="-122"/>
                <a:cs typeface="Cambria" pitchFamily="34" charset="-120"/>
              </a:rPr>
              <a:t>"I water on a seven-day rotation because that is what my dad did. I have no idea what is happening three feet down."</a:t>
            </a:r>
            <a:endParaRPr lang="en-US" sz="1900" dirty="0"/>
          </a:p>
        </p:txBody>
      </p:sp>
      <p:sp>
        <p:nvSpPr>
          <p:cNvPr id="6" name="Text 4"/>
          <p:cNvSpPr txBox="1"/>
          <p:nvPr/>
        </p:nvSpPr>
        <p:spPr>
          <a:xfrm>
            <a:off x="1033272" y="4078224"/>
            <a:ext cx="5120640" cy="457200"/>
          </a:xfrm>
          <a:prstGeom prst="rect">
            <a:avLst/>
          </a:prstGeom>
          <a:noFill/>
          <a:ln/>
        </p:spPr>
        <p:txBody>
          <a:bodyPr wrap="square" lIns="0" tIns="0" rIns="0" bIns="0" rtlCol="0" anchor="ctr"/>
          <a:lstStyle/>
          <a:p>
            <a:pPr marL="0" indent="0">
              <a:buNone/>
            </a:pPr>
            <a:r>
              <a:rPr lang="en-US" sz="1300" dirty="0">
                <a:solidFill>
                  <a:srgbClr val="6B7A75"/>
                </a:solidFill>
                <a:latin typeface="Calibri" pitchFamily="34" charset="0"/>
                <a:ea typeface="Calibri" pitchFamily="34" charset="-122"/>
                <a:cs typeface="Calibri" pitchFamily="34" charset="-120"/>
              </a:rPr>
              <a:t>Cotton producer, Hale County — one of 47 growers we interviewed</a:t>
            </a:r>
            <a:endParaRPr lang="en-US" sz="1300" dirty="0"/>
          </a:p>
        </p:txBody>
      </p:sp>
      <p:sp>
        <p:nvSpPr>
          <p:cNvPr id="7" name="Text 5"/>
          <p:cNvSpPr txBox="1"/>
          <p:nvPr/>
        </p:nvSpPr>
        <p:spPr>
          <a:xfrm>
            <a:off x="6858000" y="2523744"/>
            <a:ext cx="1417320" cy="777240"/>
          </a:xfrm>
          <a:prstGeom prst="rect">
            <a:avLst/>
          </a:prstGeom>
          <a:noFill/>
          <a:ln/>
        </p:spPr>
        <p:txBody>
          <a:bodyPr wrap="square" lIns="0" tIns="0" rIns="0" bIns="0" rtlCol="0" anchor="ctr"/>
          <a:lstStyle/>
          <a:p>
            <a:pPr marL="0" indent="0">
              <a:buNone/>
            </a:pPr>
            <a:r>
              <a:rPr lang="en-US" sz="4800" b="1" dirty="0">
                <a:solidFill>
                  <a:srgbClr val="E4572E"/>
                </a:solidFill>
                <a:latin typeface="Cambria" pitchFamily="34" charset="0"/>
                <a:ea typeface="Cambria" pitchFamily="34" charset="-122"/>
                <a:cs typeface="Cambria" pitchFamily="34" charset="-120"/>
              </a:rPr>
              <a:t>Half</a:t>
            </a:r>
            <a:endParaRPr lang="en-US" sz="4800" dirty="0"/>
          </a:p>
        </p:txBody>
      </p:sp>
      <p:sp>
        <p:nvSpPr>
          <p:cNvPr id="8" name="Text 6"/>
          <p:cNvSpPr txBox="1"/>
          <p:nvPr/>
        </p:nvSpPr>
        <p:spPr>
          <a:xfrm>
            <a:off x="8366760" y="2542032"/>
            <a:ext cx="3154680" cy="777240"/>
          </a:xfrm>
          <a:prstGeom prst="rect">
            <a:avLst/>
          </a:prstGeom>
          <a:noFill/>
          <a:ln/>
        </p:spPr>
        <p:txBody>
          <a:bodyPr wrap="square" lIns="0" tIns="0" rIns="0" bIns="0" rtlCol="0" anchor="ctr"/>
          <a:lstStyle/>
          <a:p>
            <a:pPr marL="0" indent="0">
              <a:lnSpc>
                <a:spcPts val="1900"/>
              </a:lnSpc>
              <a:buNone/>
            </a:pPr>
            <a:r>
              <a:rPr lang="en-US" sz="1500" dirty="0">
                <a:solidFill>
                  <a:srgbClr val="2B3B36"/>
                </a:solidFill>
                <a:latin typeface="Calibri" pitchFamily="34" charset="0"/>
                <a:ea typeface="Calibri" pitchFamily="34" charset="-122"/>
                <a:cs typeface="Calibri" pitchFamily="34" charset="-120"/>
              </a:rPr>
              <a:t>Parts of the Southern High Plains have lost more than half of their saturated thickness since irrigation began.</a:t>
            </a:r>
            <a:endParaRPr lang="en-US" sz="1500" dirty="0"/>
          </a:p>
        </p:txBody>
      </p:sp>
      <p:sp>
        <p:nvSpPr>
          <p:cNvPr id="9" name="Text 7"/>
          <p:cNvSpPr txBox="1"/>
          <p:nvPr/>
        </p:nvSpPr>
        <p:spPr>
          <a:xfrm>
            <a:off x="8366760" y="3328416"/>
            <a:ext cx="3154680" cy="274320"/>
          </a:xfrm>
          <a:prstGeom prst="rect">
            <a:avLst/>
          </a:prstGeom>
          <a:noFill/>
          <a:ln/>
        </p:spPr>
        <p:txBody>
          <a:bodyPr wrap="square" lIns="0" tIns="0" rIns="0" bIns="0" rtlCol="0" anchor="ctr"/>
          <a:lstStyle/>
          <a:p>
            <a:pPr marL="0" indent="0">
              <a:buNone/>
            </a:pPr>
            <a:r>
              <a:rPr lang="en-US" sz="1100" i="1" dirty="0">
                <a:solidFill>
                  <a:srgbClr val="6B7A75"/>
                </a:solidFill>
                <a:latin typeface="Calibri" pitchFamily="34" charset="0"/>
                <a:ea typeface="Calibri" pitchFamily="34" charset="-122"/>
                <a:cs typeface="Calibri" pitchFamily="34" charset="-120"/>
              </a:rPr>
              <a:t>U.S. Geological Survey, High Plains aquifer monitoring</a:t>
            </a:r>
            <a:endParaRPr lang="en-US" sz="1100" dirty="0"/>
          </a:p>
        </p:txBody>
      </p:sp>
      <p:sp>
        <p:nvSpPr>
          <p:cNvPr id="10" name="Text 8"/>
          <p:cNvSpPr txBox="1"/>
          <p:nvPr/>
        </p:nvSpPr>
        <p:spPr>
          <a:xfrm>
            <a:off x="6858000" y="3758184"/>
            <a:ext cx="1417320" cy="777240"/>
          </a:xfrm>
          <a:prstGeom prst="rect">
            <a:avLst/>
          </a:prstGeom>
          <a:noFill/>
          <a:ln/>
        </p:spPr>
        <p:txBody>
          <a:bodyPr wrap="square" lIns="0" tIns="0" rIns="0" bIns="0" rtlCol="0" anchor="ctr"/>
          <a:lstStyle/>
          <a:p>
            <a:pPr marL="0" indent="0">
              <a:buNone/>
            </a:pPr>
            <a:r>
              <a:rPr lang="en-US" sz="4800" b="1" dirty="0">
                <a:solidFill>
                  <a:srgbClr val="E4572E"/>
                </a:solidFill>
                <a:latin typeface="Cambria" pitchFamily="34" charset="0"/>
                <a:ea typeface="Cambria" pitchFamily="34" charset="-122"/>
                <a:cs typeface="Cambria" pitchFamily="34" charset="-120"/>
              </a:rPr>
              <a:t>$46</a:t>
            </a:r>
            <a:endParaRPr lang="en-US" sz="4800" dirty="0"/>
          </a:p>
        </p:txBody>
      </p:sp>
      <p:sp>
        <p:nvSpPr>
          <p:cNvPr id="11" name="Text 9"/>
          <p:cNvSpPr txBox="1"/>
          <p:nvPr/>
        </p:nvSpPr>
        <p:spPr>
          <a:xfrm>
            <a:off x="8366760" y="3776472"/>
            <a:ext cx="3154680" cy="777240"/>
          </a:xfrm>
          <a:prstGeom prst="rect">
            <a:avLst/>
          </a:prstGeom>
          <a:noFill/>
          <a:ln/>
        </p:spPr>
        <p:txBody>
          <a:bodyPr wrap="square" lIns="0" tIns="0" rIns="0" bIns="0" rtlCol="0" anchor="ctr"/>
          <a:lstStyle/>
          <a:p>
            <a:pPr marL="0" indent="0">
              <a:lnSpc>
                <a:spcPts val="1900"/>
              </a:lnSpc>
              <a:buNone/>
            </a:pPr>
            <a:r>
              <a:rPr lang="en-US" sz="1500" dirty="0">
                <a:solidFill>
                  <a:srgbClr val="2B3B36"/>
                </a:solidFill>
                <a:latin typeface="Calibri" pitchFamily="34" charset="0"/>
                <a:ea typeface="Calibri" pitchFamily="34" charset="-122"/>
                <a:cs typeface="Calibri" pitchFamily="34" charset="-120"/>
              </a:rPr>
              <a:t>Wasted per acre, per season, on irrigation passes our pilot fields did not need.</a:t>
            </a:r>
            <a:endParaRPr lang="en-US" sz="1500" dirty="0"/>
          </a:p>
        </p:txBody>
      </p:sp>
      <p:sp>
        <p:nvSpPr>
          <p:cNvPr id="12" name="Text 10"/>
          <p:cNvSpPr txBox="1"/>
          <p:nvPr/>
        </p:nvSpPr>
        <p:spPr>
          <a:xfrm>
            <a:off x="8366760" y="4562856"/>
            <a:ext cx="3154680" cy="274320"/>
          </a:xfrm>
          <a:prstGeom prst="rect">
            <a:avLst/>
          </a:prstGeom>
          <a:noFill/>
          <a:ln/>
        </p:spPr>
        <p:txBody>
          <a:bodyPr wrap="square" lIns="0" tIns="0" rIns="0" bIns="0" rtlCol="0" anchor="ctr"/>
          <a:lstStyle/>
          <a:p>
            <a:pPr marL="0" indent="0">
              <a:buNone/>
            </a:pPr>
            <a:r>
              <a:rPr lang="en-US" sz="1100" i="1" dirty="0">
                <a:solidFill>
                  <a:srgbClr val="6B7A75"/>
                </a:solidFill>
                <a:latin typeface="Calibri" pitchFamily="34" charset="0"/>
                <a:ea typeface="Calibri" pitchFamily="34" charset="-122"/>
                <a:cs typeface="Calibri" pitchFamily="34" charset="-120"/>
              </a:rPr>
              <a:t>Rootcast 2026 pilot, nine fields</a:t>
            </a:r>
            <a:endParaRPr lang="en-US" sz="1100" dirty="0"/>
          </a:p>
        </p:txBody>
      </p:sp>
      <p:sp>
        <p:nvSpPr>
          <p:cNvPr id="13" name="Shape 11"/>
          <p:cNvSpPr/>
          <p:nvPr/>
        </p:nvSpPr>
        <p:spPr>
          <a:xfrm>
            <a:off x="685800" y="5138928"/>
            <a:ext cx="10820095" cy="914400"/>
          </a:xfrm>
          <a:prstGeom prst="roundRect">
            <a:avLst>
              <a:gd name="adj" fmla="val 12000"/>
            </a:avLst>
          </a:prstGeom>
          <a:solidFill>
            <a:srgbClr val="10332E"/>
          </a:solidFill>
          <a:ln/>
        </p:spPr>
        <p:txBody>
          <a:bodyPr/>
          <a:lstStyle/>
          <a:p>
            <a:endParaRPr lang="en-US"/>
          </a:p>
        </p:txBody>
      </p:sp>
      <p:sp>
        <p:nvSpPr>
          <p:cNvPr id="14" name="Text 12"/>
          <p:cNvSpPr txBox="1"/>
          <p:nvPr/>
        </p:nvSpPr>
        <p:spPr>
          <a:xfrm>
            <a:off x="1069848" y="5138928"/>
            <a:ext cx="10058400" cy="914400"/>
          </a:xfrm>
          <a:prstGeom prst="rect">
            <a:avLst/>
          </a:prstGeom>
          <a:noFill/>
          <a:ln/>
        </p:spPr>
        <p:txBody>
          <a:bodyPr wrap="square" lIns="0" tIns="0" rIns="0" bIns="0"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If nothing changes, the wells go first and the farms follow — and the region loses the crop that built it.</a:t>
            </a:r>
            <a:endParaRPr lang="en-US" sz="2000" dirty="0"/>
          </a:p>
        </p:txBody>
      </p:sp>
      <p:sp>
        <p:nvSpPr>
          <p:cNvPr id="15" name="Shape 13"/>
          <p:cNvSpPr/>
          <p:nvPr/>
        </p:nvSpPr>
        <p:spPr>
          <a:xfrm>
            <a:off x="11475720" y="6236208"/>
            <a:ext cx="329184" cy="329184"/>
          </a:xfrm>
          <a:prstGeom prst="roundRect">
            <a:avLst>
              <a:gd name="adj" fmla="val 24000"/>
            </a:avLst>
          </a:prstGeom>
          <a:solidFill>
            <a:srgbClr val="10332E"/>
          </a:solidFill>
          <a:ln/>
        </p:spPr>
        <p:txBody>
          <a:bodyPr/>
          <a:lstStyle/>
          <a:p>
            <a:endParaRPr lang="en-US"/>
          </a:p>
        </p:txBody>
      </p:sp>
      <p:pic>
        <p:nvPicPr>
          <p:cNvPr id="16" name="Image 0" descr="preencoded.png"/>
          <p:cNvPicPr>
            <a:picLocks noChangeAspect="1"/>
          </p:cNvPicPr>
          <p:nvPr/>
        </p:nvPicPr>
        <p:blipFill>
          <a:blip r:embed="rId3"/>
          <a:stretch>
            <a:fillRect/>
          </a:stretch>
        </p:blipFill>
        <p:spPr>
          <a:xfrm>
            <a:off x="11564600" y="6295461"/>
            <a:ext cx="151425" cy="151425"/>
          </a:xfrm>
          <a:prstGeom prst="rect">
            <a:avLst/>
          </a:prstGeom>
        </p:spPr>
      </p:pic>
      <p:sp>
        <p:nvSpPr>
          <p:cNvPr id="17" name="Shape 14"/>
          <p:cNvSpPr/>
          <p:nvPr/>
        </p:nvSpPr>
        <p:spPr>
          <a:xfrm>
            <a:off x="11620561" y="6460053"/>
            <a:ext cx="39502" cy="39502"/>
          </a:xfrm>
          <a:prstGeom prst="ellipse">
            <a:avLst/>
          </a:prstGeom>
          <a:solidFill>
            <a:srgbClr val="E4572E"/>
          </a:solidFill>
          <a:ln/>
        </p:spPr>
        <p:txBody>
          <a:bodyPr/>
          <a:lstStyle/>
          <a:p>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02  ·  CUSTOMER + MARKET OPPORTUNITY</a:t>
            </a:r>
            <a:endParaRPr lang="en-US" sz="1300" dirty="0"/>
          </a:p>
        </p:txBody>
      </p:sp>
      <p:sp>
        <p:nvSpPr>
          <p:cNvPr id="3" name="Text 1"/>
          <p:cNvSpPr txBox="1"/>
          <p:nvPr/>
        </p:nvSpPr>
        <p:spPr>
          <a:xfrm>
            <a:off x="685800" y="768096"/>
            <a:ext cx="10820095" cy="868680"/>
          </a:xfrm>
          <a:prstGeom prst="rect">
            <a:avLst/>
          </a:prstGeom>
          <a:noFill/>
          <a:ln/>
        </p:spPr>
        <p:txBody>
          <a:bodyPr wrap="square" lIns="0" tIns="0" rIns="0" bIns="0" rtlCol="0" anchor="t"/>
          <a:lstStyle/>
          <a:p>
            <a:pPr marL="0" indent="0">
              <a:lnSpc>
                <a:spcPts val="4000"/>
              </a:lnSpc>
              <a:buNone/>
            </a:pPr>
            <a:r>
              <a:rPr lang="en-US" sz="4000" b="1" dirty="0">
                <a:solidFill>
                  <a:srgbClr val="10332E"/>
                </a:solidFill>
                <a:latin typeface="Cambria" pitchFamily="34" charset="0"/>
                <a:ea typeface="Cambria" pitchFamily="34" charset="-122"/>
                <a:cs typeface="Cambria" pitchFamily="34" charset="-120"/>
              </a:rPr>
              <a:t>Not "farmers." This farmer.</a:t>
            </a:r>
            <a:endParaRPr lang="en-US" sz="4000" dirty="0"/>
          </a:p>
        </p:txBody>
      </p:sp>
      <p:sp>
        <p:nvSpPr>
          <p:cNvPr id="4" name="Shape 2"/>
          <p:cNvSpPr/>
          <p:nvPr/>
        </p:nvSpPr>
        <p:spPr>
          <a:xfrm>
            <a:off x="685800" y="1783080"/>
            <a:ext cx="5074920" cy="4114800"/>
          </a:xfrm>
          <a:prstGeom prst="roundRect">
            <a:avLst>
              <a:gd name="adj" fmla="val 2667"/>
            </a:avLst>
          </a:prstGeom>
          <a:solidFill>
            <a:srgbClr val="F3F6F4"/>
          </a:solidFill>
          <a:ln/>
        </p:spPr>
        <p:txBody>
          <a:bodyPr/>
          <a:lstStyle/>
          <a:p>
            <a:endParaRPr lang="en-US"/>
          </a:p>
        </p:txBody>
      </p:sp>
      <p:sp>
        <p:nvSpPr>
          <p:cNvPr id="5" name="Shape 3"/>
          <p:cNvSpPr/>
          <p:nvPr/>
        </p:nvSpPr>
        <p:spPr>
          <a:xfrm>
            <a:off x="1033272" y="2084832"/>
            <a:ext cx="566928" cy="566928"/>
          </a:xfrm>
          <a:prstGeom prst="ellipse">
            <a:avLst/>
          </a:prstGeom>
          <a:solidFill>
            <a:srgbClr val="2F7D62"/>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1180673" y="2232233"/>
            <a:ext cx="272125" cy="272125"/>
          </a:xfrm>
          <a:prstGeom prst="rect">
            <a:avLst/>
          </a:prstGeom>
        </p:spPr>
      </p:pic>
      <p:sp>
        <p:nvSpPr>
          <p:cNvPr id="7" name="Text 4"/>
          <p:cNvSpPr txBox="1"/>
          <p:nvPr/>
        </p:nvSpPr>
        <p:spPr>
          <a:xfrm>
            <a:off x="1737360" y="2139696"/>
            <a:ext cx="3657600" cy="365760"/>
          </a:xfrm>
          <a:prstGeom prst="rect">
            <a:avLst/>
          </a:prstGeom>
          <a:noFill/>
          <a:ln/>
        </p:spPr>
        <p:txBody>
          <a:bodyPr wrap="square" lIns="0" tIns="0" rIns="0" bIns="0" rtlCol="0" anchor="ctr"/>
          <a:lstStyle/>
          <a:p>
            <a:pPr marL="0" indent="0">
              <a:buNone/>
            </a:pPr>
            <a:r>
              <a:rPr lang="en-US" sz="1300" b="1" kern="0" spc="160" dirty="0">
                <a:solidFill>
                  <a:srgbClr val="2F7D62"/>
                </a:solidFill>
                <a:latin typeface="Calibri" pitchFamily="34" charset="0"/>
                <a:ea typeface="Calibri" pitchFamily="34" charset="-122"/>
                <a:cs typeface="Calibri" pitchFamily="34" charset="-120"/>
              </a:rPr>
              <a:t>Who we sell to</a:t>
            </a:r>
            <a:endParaRPr lang="en-US" sz="1300" dirty="0"/>
          </a:p>
        </p:txBody>
      </p:sp>
      <p:sp>
        <p:nvSpPr>
          <p:cNvPr id="8" name="Text 5"/>
          <p:cNvSpPr txBox="1"/>
          <p:nvPr/>
        </p:nvSpPr>
        <p:spPr>
          <a:xfrm>
            <a:off x="1033272" y="2834640"/>
            <a:ext cx="4434840" cy="822960"/>
          </a:xfrm>
          <a:prstGeom prst="rect">
            <a:avLst/>
          </a:prstGeom>
          <a:noFill/>
          <a:ln/>
        </p:spPr>
        <p:txBody>
          <a:bodyPr wrap="square" lIns="0" tIns="0" rIns="0" bIns="0" rtlCol="0" anchor="ctr"/>
          <a:lstStyle/>
          <a:p>
            <a:pPr marL="0" indent="0">
              <a:lnSpc>
                <a:spcPts val="2600"/>
              </a:lnSpc>
              <a:buNone/>
            </a:pPr>
            <a:r>
              <a:rPr lang="en-US" sz="2000" b="1" dirty="0">
                <a:solidFill>
                  <a:srgbClr val="10332E"/>
                </a:solidFill>
                <a:latin typeface="Cambria" pitchFamily="34" charset="0"/>
                <a:ea typeface="Cambria" pitchFamily="34" charset="-122"/>
                <a:cs typeface="Cambria" pitchFamily="34" charset="-120"/>
              </a:rPr>
              <a:t>Irrigated cotton producers farming 1,000 to 5,000 acres under center pivot on the Texas High Plains.</a:t>
            </a:r>
            <a:endParaRPr lang="en-US" sz="2000" dirty="0"/>
          </a:p>
        </p:txBody>
      </p:sp>
      <p:sp>
        <p:nvSpPr>
          <p:cNvPr id="9" name="Text 6"/>
          <p:cNvSpPr txBox="1"/>
          <p:nvPr/>
        </p:nvSpPr>
        <p:spPr>
          <a:xfrm>
            <a:off x="1033272" y="3730752"/>
            <a:ext cx="1874520" cy="256032"/>
          </a:xfrm>
          <a:prstGeom prst="rect">
            <a:avLst/>
          </a:prstGeom>
          <a:noFill/>
          <a:ln/>
        </p:spPr>
        <p:txBody>
          <a:bodyPr wrap="square" lIns="0" tIns="0" rIns="0" bIns="0" rtlCol="0" anchor="ctr"/>
          <a:lstStyle/>
          <a:p>
            <a:pPr marL="0" indent="0">
              <a:buNone/>
            </a:pPr>
            <a:r>
              <a:rPr lang="en-US" sz="1100" b="1" kern="0" spc="120" dirty="0">
                <a:solidFill>
                  <a:srgbClr val="6B7A75"/>
                </a:solidFill>
                <a:latin typeface="Calibri" pitchFamily="34" charset="0"/>
                <a:ea typeface="Calibri" pitchFamily="34" charset="-122"/>
                <a:cs typeface="Calibri" pitchFamily="34" charset="-120"/>
              </a:rPr>
              <a:t>WHO PAYS</a:t>
            </a:r>
            <a:endParaRPr lang="en-US" sz="1100" dirty="0"/>
          </a:p>
        </p:txBody>
      </p:sp>
      <p:sp>
        <p:nvSpPr>
          <p:cNvPr id="10" name="Text 7"/>
          <p:cNvSpPr txBox="1"/>
          <p:nvPr/>
        </p:nvSpPr>
        <p:spPr>
          <a:xfrm>
            <a:off x="2834640" y="3685032"/>
            <a:ext cx="2633472" cy="658368"/>
          </a:xfrm>
          <a:prstGeom prst="rect">
            <a:avLst/>
          </a:prstGeom>
          <a:noFill/>
          <a:ln/>
        </p:spPr>
        <p:txBody>
          <a:bodyPr wrap="square" lIns="0" tIns="0" rIns="0" bIns="0" rtlCol="0" anchor="ctr"/>
          <a:lstStyle/>
          <a:p>
            <a:pPr marL="0" indent="0">
              <a:lnSpc>
                <a:spcPts val="1800"/>
              </a:lnSpc>
              <a:buNone/>
            </a:pPr>
            <a:r>
              <a:rPr lang="en-US" sz="1350" dirty="0">
                <a:solidFill>
                  <a:srgbClr val="2B3B36"/>
                </a:solidFill>
                <a:latin typeface="Calibri" pitchFamily="34" charset="0"/>
                <a:ea typeface="Calibri" pitchFamily="34" charset="-122"/>
                <a:cs typeface="Calibri" pitchFamily="34" charset="-120"/>
              </a:rPr>
              <a:t>The producer. One decision-maker, no procurement.</a:t>
            </a:r>
            <a:endParaRPr lang="en-US" sz="1350" dirty="0"/>
          </a:p>
        </p:txBody>
      </p:sp>
      <p:sp>
        <p:nvSpPr>
          <p:cNvPr id="11" name="Text 8"/>
          <p:cNvSpPr txBox="1"/>
          <p:nvPr/>
        </p:nvSpPr>
        <p:spPr>
          <a:xfrm>
            <a:off x="1033272" y="4443984"/>
            <a:ext cx="1874520" cy="256032"/>
          </a:xfrm>
          <a:prstGeom prst="rect">
            <a:avLst/>
          </a:prstGeom>
          <a:noFill/>
          <a:ln/>
        </p:spPr>
        <p:txBody>
          <a:bodyPr wrap="square" lIns="0" tIns="0" rIns="0" bIns="0" rtlCol="0" anchor="ctr"/>
          <a:lstStyle/>
          <a:p>
            <a:pPr marL="0" indent="0">
              <a:buNone/>
            </a:pPr>
            <a:r>
              <a:rPr lang="en-US" sz="1100" b="1" kern="0" spc="120" dirty="0">
                <a:solidFill>
                  <a:srgbClr val="6B7A75"/>
                </a:solidFill>
                <a:latin typeface="Calibri" pitchFamily="34" charset="0"/>
                <a:ea typeface="Calibri" pitchFamily="34" charset="-122"/>
                <a:cs typeface="Calibri" pitchFamily="34" charset="-120"/>
              </a:rPr>
              <a:t>FIRST TARGET</a:t>
            </a:r>
            <a:endParaRPr lang="en-US" sz="1100" dirty="0"/>
          </a:p>
        </p:txBody>
      </p:sp>
      <p:sp>
        <p:nvSpPr>
          <p:cNvPr id="12" name="Text 9"/>
          <p:cNvSpPr txBox="1"/>
          <p:nvPr/>
        </p:nvSpPr>
        <p:spPr>
          <a:xfrm>
            <a:off x="2834640" y="4398264"/>
            <a:ext cx="2633472" cy="658368"/>
          </a:xfrm>
          <a:prstGeom prst="rect">
            <a:avLst/>
          </a:prstGeom>
          <a:noFill/>
          <a:ln/>
        </p:spPr>
        <p:txBody>
          <a:bodyPr wrap="square" lIns="0" tIns="0" rIns="0" bIns="0" rtlCol="0" anchor="ctr"/>
          <a:lstStyle/>
          <a:p>
            <a:pPr marL="0" indent="0">
              <a:lnSpc>
                <a:spcPts val="1800"/>
              </a:lnSpc>
              <a:buNone/>
            </a:pPr>
            <a:r>
              <a:rPr lang="en-US" sz="1350" dirty="0">
                <a:solidFill>
                  <a:srgbClr val="2B3B36"/>
                </a:solidFill>
                <a:latin typeface="Calibri" pitchFamily="34" charset="0"/>
                <a:ea typeface="Calibri" pitchFamily="34" charset="-122"/>
                <a:cs typeface="Calibri" pitchFamily="34" charset="-120"/>
              </a:rPr>
              <a:t>Six counties around Lubbock, through gin co-ops.</a:t>
            </a:r>
            <a:endParaRPr lang="en-US" sz="1350" dirty="0"/>
          </a:p>
        </p:txBody>
      </p:sp>
      <p:sp>
        <p:nvSpPr>
          <p:cNvPr id="13" name="Text 10"/>
          <p:cNvSpPr txBox="1"/>
          <p:nvPr/>
        </p:nvSpPr>
        <p:spPr>
          <a:xfrm>
            <a:off x="1033272" y="5157216"/>
            <a:ext cx="1874520" cy="256032"/>
          </a:xfrm>
          <a:prstGeom prst="rect">
            <a:avLst/>
          </a:prstGeom>
          <a:noFill/>
          <a:ln/>
        </p:spPr>
        <p:txBody>
          <a:bodyPr wrap="square" lIns="0" tIns="0" rIns="0" bIns="0" rtlCol="0" anchor="ctr"/>
          <a:lstStyle/>
          <a:p>
            <a:pPr marL="0" indent="0">
              <a:buNone/>
            </a:pPr>
            <a:r>
              <a:rPr lang="en-US" sz="1100" b="1" kern="0" spc="120" dirty="0">
                <a:solidFill>
                  <a:srgbClr val="6B7A75"/>
                </a:solidFill>
                <a:latin typeface="Calibri" pitchFamily="34" charset="0"/>
                <a:ea typeface="Calibri" pitchFamily="34" charset="-122"/>
                <a:cs typeface="Calibri" pitchFamily="34" charset="-120"/>
              </a:rPr>
              <a:t>WHY NOW</a:t>
            </a:r>
            <a:endParaRPr lang="en-US" sz="1100" dirty="0"/>
          </a:p>
        </p:txBody>
      </p:sp>
      <p:sp>
        <p:nvSpPr>
          <p:cNvPr id="14" name="Text 11"/>
          <p:cNvSpPr txBox="1"/>
          <p:nvPr/>
        </p:nvSpPr>
        <p:spPr>
          <a:xfrm>
            <a:off x="2834640" y="5111496"/>
            <a:ext cx="2633472" cy="658368"/>
          </a:xfrm>
          <a:prstGeom prst="rect">
            <a:avLst/>
          </a:prstGeom>
          <a:noFill/>
          <a:ln/>
        </p:spPr>
        <p:txBody>
          <a:bodyPr wrap="square" lIns="0" tIns="0" rIns="0" bIns="0" rtlCol="0" anchor="ctr"/>
          <a:lstStyle/>
          <a:p>
            <a:pPr marL="0" indent="0">
              <a:lnSpc>
                <a:spcPts val="1800"/>
              </a:lnSpc>
              <a:buNone/>
            </a:pPr>
            <a:r>
              <a:rPr lang="en-US" sz="1350" dirty="0">
                <a:solidFill>
                  <a:srgbClr val="2B3B36"/>
                </a:solidFill>
                <a:latin typeface="Calibri" pitchFamily="34" charset="0"/>
                <a:ea typeface="Calibri" pitchFamily="34" charset="-122"/>
                <a:cs typeface="Calibri" pitchFamily="34" charset="-120"/>
              </a:rPr>
              <a:t>Districts are moving to metered allocations.</a:t>
            </a:r>
            <a:endParaRPr lang="en-US" sz="1350" dirty="0"/>
          </a:p>
        </p:txBody>
      </p:sp>
      <p:sp>
        <p:nvSpPr>
          <p:cNvPr id="15" name="Shape 12"/>
          <p:cNvSpPr/>
          <p:nvPr/>
        </p:nvSpPr>
        <p:spPr>
          <a:xfrm>
            <a:off x="6172200" y="1874520"/>
            <a:ext cx="5394960" cy="1170432"/>
          </a:xfrm>
          <a:prstGeom prst="roundRect">
            <a:avLst>
              <a:gd name="adj" fmla="val 7813"/>
            </a:avLst>
          </a:prstGeom>
          <a:solidFill>
            <a:srgbClr val="D8E0DC"/>
          </a:solidFill>
          <a:ln/>
        </p:spPr>
        <p:txBody>
          <a:bodyPr/>
          <a:lstStyle/>
          <a:p>
            <a:endParaRPr lang="en-US"/>
          </a:p>
        </p:txBody>
      </p:sp>
      <p:sp>
        <p:nvSpPr>
          <p:cNvPr id="16" name="Text 13"/>
          <p:cNvSpPr txBox="1"/>
          <p:nvPr/>
        </p:nvSpPr>
        <p:spPr>
          <a:xfrm>
            <a:off x="6446520" y="2002536"/>
            <a:ext cx="1828800" cy="502920"/>
          </a:xfrm>
          <a:prstGeom prst="rect">
            <a:avLst/>
          </a:prstGeom>
          <a:noFill/>
          <a:ln/>
        </p:spPr>
        <p:txBody>
          <a:bodyPr wrap="square" lIns="0" tIns="0" rIns="0" bIns="0" rtlCol="0" anchor="ctr"/>
          <a:lstStyle/>
          <a:p>
            <a:pPr marL="0" indent="0">
              <a:buNone/>
            </a:pPr>
            <a:r>
              <a:rPr lang="en-US" sz="2800" b="1" dirty="0">
                <a:solidFill>
                  <a:srgbClr val="10332E"/>
                </a:solidFill>
                <a:latin typeface="Cambria" pitchFamily="34" charset="0"/>
                <a:ea typeface="Cambria" pitchFamily="34" charset="-122"/>
                <a:cs typeface="Cambria" pitchFamily="34" charset="-120"/>
              </a:rPr>
              <a:t>440,000</a:t>
            </a:r>
            <a:endParaRPr lang="en-US" sz="2800" dirty="0"/>
          </a:p>
        </p:txBody>
      </p:sp>
      <p:sp>
        <p:nvSpPr>
          <p:cNvPr id="17" name="Text 14"/>
          <p:cNvSpPr txBox="1"/>
          <p:nvPr/>
        </p:nvSpPr>
        <p:spPr>
          <a:xfrm>
            <a:off x="6446520" y="2514600"/>
            <a:ext cx="3017520" cy="457200"/>
          </a:xfrm>
          <a:prstGeom prst="rect">
            <a:avLst/>
          </a:prstGeom>
          <a:noFill/>
          <a:ln/>
        </p:spPr>
        <p:txBody>
          <a:bodyPr wrap="square" lIns="0" tIns="0" rIns="0" bIns="0" rtlCol="0" anchor="ctr"/>
          <a:lstStyle/>
          <a:p>
            <a:pPr marL="0" indent="0">
              <a:lnSpc>
                <a:spcPts val="1500"/>
              </a:lnSpc>
              <a:buNone/>
            </a:pPr>
            <a:r>
              <a:rPr lang="en-US" sz="1250" dirty="0">
                <a:solidFill>
                  <a:srgbClr val="10332E"/>
                </a:solidFill>
                <a:latin typeface="Calibri" pitchFamily="34" charset="0"/>
                <a:ea typeface="Calibri" pitchFamily="34" charset="-122"/>
                <a:cs typeface="Calibri" pitchFamily="34" charset="-120"/>
              </a:rPr>
              <a:t>center pivots in the United States</a:t>
            </a:r>
            <a:endParaRPr lang="en-US" sz="1250" dirty="0"/>
          </a:p>
        </p:txBody>
      </p:sp>
      <p:sp>
        <p:nvSpPr>
          <p:cNvPr id="18" name="Text 15"/>
          <p:cNvSpPr txBox="1"/>
          <p:nvPr/>
        </p:nvSpPr>
        <p:spPr>
          <a:xfrm>
            <a:off x="9646920" y="2148840"/>
            <a:ext cx="1645920" cy="548640"/>
          </a:xfrm>
          <a:prstGeom prst="rect">
            <a:avLst/>
          </a:prstGeom>
          <a:noFill/>
          <a:ln/>
        </p:spPr>
        <p:txBody>
          <a:bodyPr wrap="square" lIns="0" tIns="0" rIns="0" bIns="0" rtlCol="0" anchor="ctr"/>
          <a:lstStyle/>
          <a:p>
            <a:pPr marL="0" indent="0" algn="r">
              <a:buNone/>
            </a:pPr>
            <a:r>
              <a:rPr lang="en-US" sz="1900" b="1" dirty="0">
                <a:solidFill>
                  <a:srgbClr val="E4572E"/>
                </a:solidFill>
                <a:latin typeface="Cambria" pitchFamily="34" charset="0"/>
                <a:ea typeface="Cambria" pitchFamily="34" charset="-122"/>
                <a:cs typeface="Cambria" pitchFamily="34" charset="-120"/>
              </a:rPr>
              <a:t>$178M a year</a:t>
            </a:r>
            <a:endParaRPr lang="en-US" sz="1900" dirty="0"/>
          </a:p>
        </p:txBody>
      </p:sp>
      <p:sp>
        <p:nvSpPr>
          <p:cNvPr id="19" name="Shape 16"/>
          <p:cNvSpPr/>
          <p:nvPr/>
        </p:nvSpPr>
        <p:spPr>
          <a:xfrm>
            <a:off x="6446520" y="3191256"/>
            <a:ext cx="4846320" cy="1170432"/>
          </a:xfrm>
          <a:prstGeom prst="roundRect">
            <a:avLst>
              <a:gd name="adj" fmla="val 7813"/>
            </a:avLst>
          </a:prstGeom>
          <a:solidFill>
            <a:srgbClr val="4FB3A9"/>
          </a:solidFill>
          <a:ln/>
        </p:spPr>
        <p:txBody>
          <a:bodyPr/>
          <a:lstStyle/>
          <a:p>
            <a:endParaRPr lang="en-US"/>
          </a:p>
        </p:txBody>
      </p:sp>
      <p:sp>
        <p:nvSpPr>
          <p:cNvPr id="20" name="Text 17"/>
          <p:cNvSpPr txBox="1"/>
          <p:nvPr/>
        </p:nvSpPr>
        <p:spPr>
          <a:xfrm>
            <a:off x="6720840" y="3319272"/>
            <a:ext cx="1828800" cy="50292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225,000</a:t>
            </a:r>
            <a:endParaRPr lang="en-US" sz="2800" dirty="0"/>
          </a:p>
        </p:txBody>
      </p:sp>
      <p:sp>
        <p:nvSpPr>
          <p:cNvPr id="21" name="Text 18"/>
          <p:cNvSpPr txBox="1"/>
          <p:nvPr/>
        </p:nvSpPr>
        <p:spPr>
          <a:xfrm>
            <a:off x="6720840" y="3831336"/>
            <a:ext cx="3017520" cy="457200"/>
          </a:xfrm>
          <a:prstGeom prst="rect">
            <a:avLst/>
          </a:prstGeom>
          <a:noFill/>
          <a:ln/>
        </p:spPr>
        <p:txBody>
          <a:bodyPr wrap="square" lIns="0" tIns="0" rIns="0" bIns="0" rtlCol="0" anchor="ctr"/>
          <a:lstStyle/>
          <a:p>
            <a:pPr marL="0" indent="0">
              <a:lnSpc>
                <a:spcPts val="1500"/>
              </a:lnSpc>
              <a:buNone/>
            </a:pPr>
            <a:r>
              <a:rPr lang="en-US" sz="1250" dirty="0">
                <a:solidFill>
                  <a:srgbClr val="FFFFFF"/>
                </a:solidFill>
                <a:latin typeface="Calibri" pitchFamily="34" charset="0"/>
                <a:ea typeface="Calibri" pitchFamily="34" charset="-122"/>
                <a:cs typeface="Calibri" pitchFamily="34" charset="-120"/>
              </a:rPr>
              <a:t>pivots in aquifer-stressed row-crop regions</a:t>
            </a:r>
            <a:endParaRPr lang="en-US" sz="1250" dirty="0"/>
          </a:p>
        </p:txBody>
      </p:sp>
      <p:sp>
        <p:nvSpPr>
          <p:cNvPr id="22" name="Text 19"/>
          <p:cNvSpPr txBox="1"/>
          <p:nvPr/>
        </p:nvSpPr>
        <p:spPr>
          <a:xfrm>
            <a:off x="9372600" y="3465576"/>
            <a:ext cx="1645920" cy="548640"/>
          </a:xfrm>
          <a:prstGeom prst="rect">
            <a:avLst/>
          </a:prstGeom>
          <a:noFill/>
          <a:ln/>
        </p:spPr>
        <p:txBody>
          <a:bodyPr wrap="square" lIns="0" tIns="0" rIns="0" bIns="0" rtlCol="0" anchor="ctr"/>
          <a:lstStyle/>
          <a:p>
            <a:pPr marL="0" indent="0" algn="r">
              <a:buNone/>
            </a:pPr>
            <a:r>
              <a:rPr lang="en-US" sz="1900" b="1" dirty="0">
                <a:solidFill>
                  <a:srgbClr val="FFFFFF"/>
                </a:solidFill>
                <a:latin typeface="Cambria" pitchFamily="34" charset="0"/>
                <a:ea typeface="Cambria" pitchFamily="34" charset="-122"/>
                <a:cs typeface="Cambria" pitchFamily="34" charset="-120"/>
              </a:rPr>
              <a:t>$91M a year</a:t>
            </a:r>
            <a:endParaRPr lang="en-US" sz="1900" dirty="0"/>
          </a:p>
        </p:txBody>
      </p:sp>
      <p:sp>
        <p:nvSpPr>
          <p:cNvPr id="23" name="Shape 20"/>
          <p:cNvSpPr/>
          <p:nvPr/>
        </p:nvSpPr>
        <p:spPr>
          <a:xfrm>
            <a:off x="6720840" y="4507992"/>
            <a:ext cx="4297680" cy="1170432"/>
          </a:xfrm>
          <a:prstGeom prst="roundRect">
            <a:avLst>
              <a:gd name="adj" fmla="val 7813"/>
            </a:avLst>
          </a:prstGeom>
          <a:solidFill>
            <a:srgbClr val="2F7D62"/>
          </a:solidFill>
          <a:ln/>
        </p:spPr>
        <p:txBody>
          <a:bodyPr/>
          <a:lstStyle/>
          <a:p>
            <a:endParaRPr lang="en-US"/>
          </a:p>
        </p:txBody>
      </p:sp>
      <p:sp>
        <p:nvSpPr>
          <p:cNvPr id="24" name="Text 21"/>
          <p:cNvSpPr txBox="1"/>
          <p:nvPr/>
        </p:nvSpPr>
        <p:spPr>
          <a:xfrm>
            <a:off x="6995160" y="4636008"/>
            <a:ext cx="1828800" cy="502920"/>
          </a:xfrm>
          <a:prstGeom prst="rect">
            <a:avLst/>
          </a:prstGeom>
          <a:noFill/>
          <a:ln/>
        </p:spPr>
        <p:txBody>
          <a:bodyPr wrap="square" lIns="0" tIns="0" rIns="0" bIns="0" rtlCol="0" anchor="ctr"/>
          <a:lstStyle/>
          <a:p>
            <a:pPr marL="0" indent="0">
              <a:buNone/>
            </a:pPr>
            <a:r>
              <a:rPr lang="en-US" sz="2800" b="1" dirty="0">
                <a:solidFill>
                  <a:srgbClr val="FFFFFF"/>
                </a:solidFill>
                <a:latin typeface="Cambria" pitchFamily="34" charset="0"/>
                <a:ea typeface="Cambria" pitchFamily="34" charset="-122"/>
                <a:cs typeface="Cambria" pitchFamily="34" charset="-120"/>
              </a:rPr>
              <a:t>30,000</a:t>
            </a:r>
            <a:endParaRPr lang="en-US" sz="2800" dirty="0"/>
          </a:p>
        </p:txBody>
      </p:sp>
      <p:sp>
        <p:nvSpPr>
          <p:cNvPr id="25" name="Text 22"/>
          <p:cNvSpPr txBox="1"/>
          <p:nvPr/>
        </p:nvSpPr>
        <p:spPr>
          <a:xfrm>
            <a:off x="6995160" y="5148072"/>
            <a:ext cx="3017520" cy="457200"/>
          </a:xfrm>
          <a:prstGeom prst="rect">
            <a:avLst/>
          </a:prstGeom>
          <a:noFill/>
          <a:ln/>
        </p:spPr>
        <p:txBody>
          <a:bodyPr wrap="square" lIns="0" tIns="0" rIns="0" bIns="0" rtlCol="0" anchor="ctr"/>
          <a:lstStyle/>
          <a:p>
            <a:pPr marL="0" indent="0">
              <a:lnSpc>
                <a:spcPts val="1500"/>
              </a:lnSpc>
              <a:buNone/>
            </a:pPr>
            <a:r>
              <a:rPr lang="en-US" sz="1250" dirty="0">
                <a:solidFill>
                  <a:srgbClr val="FFFFFF"/>
                </a:solidFill>
                <a:latin typeface="Calibri" pitchFamily="34" charset="0"/>
                <a:ea typeface="Calibri" pitchFamily="34" charset="-122"/>
                <a:cs typeface="Calibri" pitchFamily="34" charset="-120"/>
              </a:rPr>
              <a:t>pivots on the Texas High Plains</a:t>
            </a:r>
            <a:endParaRPr lang="en-US" sz="1250" dirty="0"/>
          </a:p>
        </p:txBody>
      </p:sp>
      <p:sp>
        <p:nvSpPr>
          <p:cNvPr id="26" name="Text 23"/>
          <p:cNvSpPr txBox="1"/>
          <p:nvPr/>
        </p:nvSpPr>
        <p:spPr>
          <a:xfrm>
            <a:off x="9098280" y="4782312"/>
            <a:ext cx="1645920" cy="548640"/>
          </a:xfrm>
          <a:prstGeom prst="rect">
            <a:avLst/>
          </a:prstGeom>
          <a:noFill/>
          <a:ln/>
        </p:spPr>
        <p:txBody>
          <a:bodyPr wrap="square" lIns="0" tIns="0" rIns="0" bIns="0" rtlCol="0" anchor="ctr"/>
          <a:lstStyle/>
          <a:p>
            <a:pPr marL="0" indent="0" algn="r">
              <a:buNone/>
            </a:pPr>
            <a:r>
              <a:rPr lang="en-US" sz="1900" b="1" dirty="0">
                <a:solidFill>
                  <a:srgbClr val="FFFFFF"/>
                </a:solidFill>
                <a:latin typeface="Cambria" pitchFamily="34" charset="0"/>
                <a:ea typeface="Cambria" pitchFamily="34" charset="-122"/>
                <a:cs typeface="Cambria" pitchFamily="34" charset="-120"/>
              </a:rPr>
              <a:t>$12M a year</a:t>
            </a:r>
            <a:endParaRPr lang="en-US" sz="1900" dirty="0"/>
          </a:p>
        </p:txBody>
      </p:sp>
      <p:sp>
        <p:nvSpPr>
          <p:cNvPr id="27" name="Text 24"/>
          <p:cNvSpPr txBox="1"/>
          <p:nvPr/>
        </p:nvSpPr>
        <p:spPr>
          <a:xfrm>
            <a:off x="6172200" y="5870448"/>
            <a:ext cx="5394960" cy="502920"/>
          </a:xfrm>
          <a:prstGeom prst="rect">
            <a:avLst/>
          </a:prstGeom>
          <a:noFill/>
          <a:ln/>
        </p:spPr>
        <p:txBody>
          <a:bodyPr wrap="square" lIns="0" tIns="0" rIns="0" bIns="0" rtlCol="0" anchor="ctr"/>
          <a:lstStyle/>
          <a:p>
            <a:pPr marL="0" indent="0">
              <a:lnSpc>
                <a:spcPts val="1600"/>
              </a:lnSpc>
              <a:buNone/>
            </a:pPr>
            <a:r>
              <a:rPr lang="en-US" sz="1200" i="1" dirty="0">
                <a:solidFill>
                  <a:srgbClr val="6B7A75"/>
                </a:solidFill>
                <a:latin typeface="Calibri" pitchFamily="34" charset="0"/>
                <a:ea typeface="Calibri" pitchFamily="34" charset="-122"/>
                <a:cs typeface="Calibri" pitchFamily="34" charset="-120"/>
              </a:rPr>
              <a:t>Sizing is built from one number a judge can check: pivots multiplied by our $405 annual subscription. Roughly 125 acres per pivot.</a:t>
            </a:r>
            <a:endParaRPr lang="en-US" sz="1200" dirty="0"/>
          </a:p>
        </p:txBody>
      </p:sp>
      <p:sp>
        <p:nvSpPr>
          <p:cNvPr id="28" name="Shape 25"/>
          <p:cNvSpPr/>
          <p:nvPr/>
        </p:nvSpPr>
        <p:spPr>
          <a:xfrm>
            <a:off x="11475720" y="6236208"/>
            <a:ext cx="329184" cy="329184"/>
          </a:xfrm>
          <a:prstGeom prst="roundRect">
            <a:avLst>
              <a:gd name="adj" fmla="val 24000"/>
            </a:avLst>
          </a:prstGeom>
          <a:solidFill>
            <a:srgbClr val="10332E"/>
          </a:solidFill>
          <a:ln/>
        </p:spPr>
        <p:txBody>
          <a:bodyPr/>
          <a:lstStyle/>
          <a:p>
            <a:endParaRPr lang="en-US"/>
          </a:p>
        </p:txBody>
      </p:sp>
      <p:pic>
        <p:nvPicPr>
          <p:cNvPr id="29" name="Image 1" descr="preencoded.png"/>
          <p:cNvPicPr>
            <a:picLocks noChangeAspect="1"/>
          </p:cNvPicPr>
          <p:nvPr/>
        </p:nvPicPr>
        <p:blipFill>
          <a:blip r:embed="rId4"/>
          <a:stretch>
            <a:fillRect/>
          </a:stretch>
        </p:blipFill>
        <p:spPr>
          <a:xfrm>
            <a:off x="11564600" y="6295461"/>
            <a:ext cx="151425" cy="151425"/>
          </a:xfrm>
          <a:prstGeom prst="rect">
            <a:avLst/>
          </a:prstGeom>
        </p:spPr>
      </p:pic>
      <p:sp>
        <p:nvSpPr>
          <p:cNvPr id="30" name="Shape 26"/>
          <p:cNvSpPr/>
          <p:nvPr/>
        </p:nvSpPr>
        <p:spPr>
          <a:xfrm>
            <a:off x="11620561" y="6460053"/>
            <a:ext cx="39502" cy="39502"/>
          </a:xfrm>
          <a:prstGeom prst="ellipse">
            <a:avLst/>
          </a:prstGeom>
          <a:solidFill>
            <a:srgbClr val="E4572E"/>
          </a:solidFill>
          <a:ln/>
        </p:spPr>
        <p:txBody>
          <a:bodyPr/>
          <a:lstStyle/>
          <a:p>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03  ·  THE SOLUTION</a:t>
            </a:r>
            <a:endParaRPr lang="en-US" sz="1300" dirty="0"/>
          </a:p>
        </p:txBody>
      </p:sp>
      <p:sp>
        <p:nvSpPr>
          <p:cNvPr id="3" name="Text 1"/>
          <p:cNvSpPr txBox="1"/>
          <p:nvPr/>
        </p:nvSpPr>
        <p:spPr>
          <a:xfrm>
            <a:off x="685800" y="768096"/>
            <a:ext cx="10820095" cy="868680"/>
          </a:xfrm>
          <a:prstGeom prst="rect">
            <a:avLst/>
          </a:prstGeom>
          <a:noFill/>
          <a:ln/>
        </p:spPr>
        <p:txBody>
          <a:bodyPr wrap="square" lIns="0" tIns="0" rIns="0" bIns="0" rtlCol="0" anchor="t"/>
          <a:lstStyle/>
          <a:p>
            <a:pPr marL="0" indent="0">
              <a:lnSpc>
                <a:spcPts val="4000"/>
              </a:lnSpc>
              <a:buNone/>
            </a:pPr>
            <a:r>
              <a:rPr lang="en-US" sz="3400" b="1" dirty="0">
                <a:solidFill>
                  <a:srgbClr val="10332E"/>
                </a:solidFill>
                <a:latin typeface="Cambria" pitchFamily="34" charset="0"/>
                <a:ea typeface="Cambria" pitchFamily="34" charset="-122"/>
                <a:cs typeface="Cambria" pitchFamily="34" charset="-120"/>
              </a:rPr>
              <a:t>An $895 probe, and a text message on Sunday night.</a:t>
            </a:r>
            <a:endParaRPr lang="en-US" sz="3400" dirty="0"/>
          </a:p>
        </p:txBody>
      </p:sp>
      <p:sp>
        <p:nvSpPr>
          <p:cNvPr id="4" name="Shape 2"/>
          <p:cNvSpPr/>
          <p:nvPr/>
        </p:nvSpPr>
        <p:spPr>
          <a:xfrm>
            <a:off x="685800" y="1828800"/>
            <a:ext cx="3401568" cy="2788920"/>
          </a:xfrm>
          <a:prstGeom prst="roundRect">
            <a:avLst>
              <a:gd name="adj" fmla="val 3934"/>
            </a:avLst>
          </a:prstGeom>
          <a:solidFill>
            <a:srgbClr val="F3F6F4"/>
          </a:solidFill>
          <a:ln/>
        </p:spPr>
        <p:txBody>
          <a:bodyPr/>
          <a:lstStyle/>
          <a:p>
            <a:endParaRPr lang="en-US"/>
          </a:p>
        </p:txBody>
      </p:sp>
      <p:sp>
        <p:nvSpPr>
          <p:cNvPr id="5" name="Shape 3"/>
          <p:cNvSpPr/>
          <p:nvPr/>
        </p:nvSpPr>
        <p:spPr>
          <a:xfrm>
            <a:off x="1014984" y="2139696"/>
            <a:ext cx="603504" cy="603504"/>
          </a:xfrm>
          <a:prstGeom prst="ellipse">
            <a:avLst/>
          </a:prstGeom>
          <a:solidFill>
            <a:srgbClr val="2F7D62"/>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1171895" y="2296607"/>
            <a:ext cx="289682" cy="289682"/>
          </a:xfrm>
          <a:prstGeom prst="rect">
            <a:avLst/>
          </a:prstGeom>
        </p:spPr>
      </p:pic>
      <p:sp>
        <p:nvSpPr>
          <p:cNvPr id="7" name="Text 4"/>
          <p:cNvSpPr txBox="1"/>
          <p:nvPr/>
        </p:nvSpPr>
        <p:spPr>
          <a:xfrm>
            <a:off x="1746504" y="2212848"/>
            <a:ext cx="2011680" cy="256032"/>
          </a:xfrm>
          <a:prstGeom prst="rect">
            <a:avLst/>
          </a:prstGeom>
          <a:noFill/>
          <a:ln/>
        </p:spPr>
        <p:txBody>
          <a:bodyPr wrap="square" lIns="0" tIns="0" rIns="0" bIns="0" rtlCol="0" anchor="ctr"/>
          <a:lstStyle/>
          <a:p>
            <a:pPr marL="0" indent="0">
              <a:buNone/>
            </a:pPr>
            <a:r>
              <a:rPr lang="en-US" sz="1100" b="1" kern="0" spc="160" dirty="0">
                <a:solidFill>
                  <a:srgbClr val="6B7A75"/>
                </a:solidFill>
                <a:latin typeface="Calibri" pitchFamily="34" charset="0"/>
                <a:ea typeface="Calibri" pitchFamily="34" charset="-122"/>
                <a:cs typeface="Calibri" pitchFamily="34" charset="-120"/>
              </a:rPr>
              <a:t>STEP 1</a:t>
            </a:r>
            <a:endParaRPr lang="en-US" sz="1100" dirty="0"/>
          </a:p>
        </p:txBody>
      </p:sp>
      <p:sp>
        <p:nvSpPr>
          <p:cNvPr id="8" name="Text 5"/>
          <p:cNvSpPr txBox="1"/>
          <p:nvPr/>
        </p:nvSpPr>
        <p:spPr>
          <a:xfrm>
            <a:off x="1746504" y="2432304"/>
            <a:ext cx="2103120" cy="320040"/>
          </a:xfrm>
          <a:prstGeom prst="rect">
            <a:avLst/>
          </a:prstGeom>
          <a:noFill/>
          <a:ln/>
        </p:spPr>
        <p:txBody>
          <a:bodyPr wrap="square" lIns="0" tIns="0" rIns="0" bIns="0" rtlCol="0" anchor="ctr"/>
          <a:lstStyle/>
          <a:p>
            <a:pPr marL="0" indent="0">
              <a:buNone/>
            </a:pPr>
            <a:r>
              <a:rPr lang="en-US" sz="1900" b="1" dirty="0">
                <a:solidFill>
                  <a:srgbClr val="10332E"/>
                </a:solidFill>
                <a:latin typeface="Cambria" pitchFamily="34" charset="0"/>
                <a:ea typeface="Cambria" pitchFamily="34" charset="-122"/>
                <a:cs typeface="Cambria" pitchFamily="34" charset="-120"/>
              </a:rPr>
              <a:t>Drop it in</a:t>
            </a:r>
            <a:endParaRPr lang="en-US" sz="1900" dirty="0"/>
          </a:p>
        </p:txBody>
      </p:sp>
      <p:sp>
        <p:nvSpPr>
          <p:cNvPr id="9" name="Text 6"/>
          <p:cNvSpPr txBox="1"/>
          <p:nvPr/>
        </p:nvSpPr>
        <p:spPr>
          <a:xfrm>
            <a:off x="1014984" y="3035808"/>
            <a:ext cx="2743200" cy="1417320"/>
          </a:xfrm>
          <a:prstGeom prst="rect">
            <a:avLst/>
          </a:prstGeom>
          <a:noFill/>
          <a:ln/>
        </p:spPr>
        <p:txBody>
          <a:bodyPr wrap="square" lIns="0" tIns="0" rIns="0" bIns="0" rtlCol="0" anchor="ctr"/>
          <a:lstStyle/>
          <a:p>
            <a:pPr marL="0" indent="0">
              <a:lnSpc>
                <a:spcPts val="2000"/>
              </a:lnSpc>
              <a:buNone/>
            </a:pPr>
            <a:r>
              <a:rPr lang="en-US" sz="1500" dirty="0">
                <a:solidFill>
                  <a:srgbClr val="2B3B36"/>
                </a:solidFill>
                <a:latin typeface="Calibri" pitchFamily="34" charset="0"/>
                <a:ea typeface="Calibri" pitchFamily="34" charset="-122"/>
                <a:cs typeface="Calibri" pitchFamily="34" charset="-120"/>
              </a:rPr>
              <a:t>A solar, cellular probe reads moisture at 6, 18 and 36 inches. Twenty-minute install. No trenching, no base station, no wiring.</a:t>
            </a:r>
            <a:endParaRPr lang="en-US" sz="1500" dirty="0"/>
          </a:p>
        </p:txBody>
      </p:sp>
      <p:sp>
        <p:nvSpPr>
          <p:cNvPr id="10" name="Shape 7"/>
          <p:cNvSpPr/>
          <p:nvPr/>
        </p:nvSpPr>
        <p:spPr>
          <a:xfrm>
            <a:off x="4389120" y="1828800"/>
            <a:ext cx="3401568" cy="2788920"/>
          </a:xfrm>
          <a:prstGeom prst="roundRect">
            <a:avLst>
              <a:gd name="adj" fmla="val 3934"/>
            </a:avLst>
          </a:prstGeom>
          <a:solidFill>
            <a:srgbClr val="F3F6F4"/>
          </a:solidFill>
          <a:ln/>
        </p:spPr>
        <p:txBody>
          <a:bodyPr/>
          <a:lstStyle/>
          <a:p>
            <a:endParaRPr lang="en-US"/>
          </a:p>
        </p:txBody>
      </p:sp>
      <p:sp>
        <p:nvSpPr>
          <p:cNvPr id="11" name="Shape 8"/>
          <p:cNvSpPr/>
          <p:nvPr/>
        </p:nvSpPr>
        <p:spPr>
          <a:xfrm>
            <a:off x="4718304" y="2139696"/>
            <a:ext cx="603504" cy="603504"/>
          </a:xfrm>
          <a:prstGeom prst="ellipse">
            <a:avLst/>
          </a:prstGeom>
          <a:solidFill>
            <a:srgbClr val="2F7D62"/>
          </a:solidFill>
          <a:ln/>
        </p:spPr>
        <p:txBody>
          <a:bodyPr/>
          <a:lstStyle/>
          <a:p>
            <a:endParaRPr lang="en-US"/>
          </a:p>
        </p:txBody>
      </p:sp>
      <p:pic>
        <p:nvPicPr>
          <p:cNvPr id="12" name="Image 1" descr="preencoded.png"/>
          <p:cNvPicPr>
            <a:picLocks noChangeAspect="1"/>
          </p:cNvPicPr>
          <p:nvPr/>
        </p:nvPicPr>
        <p:blipFill>
          <a:blip r:embed="rId4"/>
          <a:stretch>
            <a:fillRect/>
          </a:stretch>
        </p:blipFill>
        <p:spPr>
          <a:xfrm>
            <a:off x="4875215" y="2296607"/>
            <a:ext cx="289682" cy="289682"/>
          </a:xfrm>
          <a:prstGeom prst="rect">
            <a:avLst/>
          </a:prstGeom>
        </p:spPr>
      </p:pic>
      <p:sp>
        <p:nvSpPr>
          <p:cNvPr id="13" name="Text 9"/>
          <p:cNvSpPr txBox="1"/>
          <p:nvPr/>
        </p:nvSpPr>
        <p:spPr>
          <a:xfrm>
            <a:off x="5449824" y="2212848"/>
            <a:ext cx="2011680" cy="256032"/>
          </a:xfrm>
          <a:prstGeom prst="rect">
            <a:avLst/>
          </a:prstGeom>
          <a:noFill/>
          <a:ln/>
        </p:spPr>
        <p:txBody>
          <a:bodyPr wrap="square" lIns="0" tIns="0" rIns="0" bIns="0" rtlCol="0" anchor="ctr"/>
          <a:lstStyle/>
          <a:p>
            <a:pPr marL="0" indent="0">
              <a:buNone/>
            </a:pPr>
            <a:r>
              <a:rPr lang="en-US" sz="1100" b="1" kern="0" spc="160" dirty="0">
                <a:solidFill>
                  <a:srgbClr val="6B7A75"/>
                </a:solidFill>
                <a:latin typeface="Calibri" pitchFamily="34" charset="0"/>
                <a:ea typeface="Calibri" pitchFamily="34" charset="-122"/>
                <a:cs typeface="Calibri" pitchFamily="34" charset="-120"/>
              </a:rPr>
              <a:t>STEP 2</a:t>
            </a:r>
            <a:endParaRPr lang="en-US" sz="1100" dirty="0"/>
          </a:p>
        </p:txBody>
      </p:sp>
      <p:sp>
        <p:nvSpPr>
          <p:cNvPr id="14" name="Text 10"/>
          <p:cNvSpPr txBox="1"/>
          <p:nvPr/>
        </p:nvSpPr>
        <p:spPr>
          <a:xfrm>
            <a:off x="5449824" y="2432304"/>
            <a:ext cx="2103120" cy="320040"/>
          </a:xfrm>
          <a:prstGeom prst="rect">
            <a:avLst/>
          </a:prstGeom>
          <a:noFill/>
          <a:ln/>
        </p:spPr>
        <p:txBody>
          <a:bodyPr wrap="square" lIns="0" tIns="0" rIns="0" bIns="0" rtlCol="0" anchor="ctr"/>
          <a:lstStyle/>
          <a:p>
            <a:pPr marL="0" indent="0">
              <a:buNone/>
            </a:pPr>
            <a:r>
              <a:rPr lang="en-US" sz="1900" b="1" dirty="0">
                <a:solidFill>
                  <a:srgbClr val="10332E"/>
                </a:solidFill>
                <a:latin typeface="Cambria" pitchFamily="34" charset="0"/>
                <a:ea typeface="Cambria" pitchFamily="34" charset="-122"/>
                <a:cs typeface="Cambria" pitchFamily="34" charset="-120"/>
              </a:rPr>
              <a:t>We forecast</a:t>
            </a:r>
            <a:endParaRPr lang="en-US" sz="1900" dirty="0"/>
          </a:p>
        </p:txBody>
      </p:sp>
      <p:sp>
        <p:nvSpPr>
          <p:cNvPr id="15" name="Text 11"/>
          <p:cNvSpPr txBox="1"/>
          <p:nvPr/>
        </p:nvSpPr>
        <p:spPr>
          <a:xfrm>
            <a:off x="4718304" y="3035808"/>
            <a:ext cx="2743200" cy="1417320"/>
          </a:xfrm>
          <a:prstGeom prst="rect">
            <a:avLst/>
          </a:prstGeom>
          <a:noFill/>
          <a:ln/>
        </p:spPr>
        <p:txBody>
          <a:bodyPr wrap="square" lIns="0" tIns="0" rIns="0" bIns="0" rtlCol="0" anchor="ctr"/>
          <a:lstStyle/>
          <a:p>
            <a:pPr marL="0" indent="0">
              <a:lnSpc>
                <a:spcPts val="2000"/>
              </a:lnSpc>
              <a:buNone/>
            </a:pPr>
            <a:r>
              <a:rPr lang="en-US" sz="1500" dirty="0">
                <a:solidFill>
                  <a:srgbClr val="2B3B36"/>
                </a:solidFill>
                <a:latin typeface="Calibri" pitchFamily="34" charset="0"/>
                <a:ea typeface="Calibri" pitchFamily="34" charset="-122"/>
                <a:cs typeface="Calibri" pitchFamily="34" charset="-120"/>
              </a:rPr>
              <a:t>Our model combines the probe readings, the local weather forecast and the crop growth stage to project the root zone seven days out.</a:t>
            </a:r>
            <a:endParaRPr lang="en-US" sz="1500" dirty="0"/>
          </a:p>
        </p:txBody>
      </p:sp>
      <p:sp>
        <p:nvSpPr>
          <p:cNvPr id="16" name="Shape 12"/>
          <p:cNvSpPr/>
          <p:nvPr/>
        </p:nvSpPr>
        <p:spPr>
          <a:xfrm>
            <a:off x="8092440" y="1828800"/>
            <a:ext cx="3401568" cy="2788920"/>
          </a:xfrm>
          <a:prstGeom prst="roundRect">
            <a:avLst>
              <a:gd name="adj" fmla="val 3934"/>
            </a:avLst>
          </a:prstGeom>
          <a:solidFill>
            <a:srgbClr val="F3F6F4"/>
          </a:solidFill>
          <a:ln/>
        </p:spPr>
        <p:txBody>
          <a:bodyPr/>
          <a:lstStyle/>
          <a:p>
            <a:endParaRPr lang="en-US"/>
          </a:p>
        </p:txBody>
      </p:sp>
      <p:sp>
        <p:nvSpPr>
          <p:cNvPr id="17" name="Shape 13"/>
          <p:cNvSpPr/>
          <p:nvPr/>
        </p:nvSpPr>
        <p:spPr>
          <a:xfrm>
            <a:off x="8421624" y="2139696"/>
            <a:ext cx="603504" cy="603504"/>
          </a:xfrm>
          <a:prstGeom prst="ellipse">
            <a:avLst/>
          </a:prstGeom>
          <a:solidFill>
            <a:srgbClr val="E4572E"/>
          </a:solidFill>
          <a:ln/>
        </p:spPr>
        <p:txBody>
          <a:bodyPr/>
          <a:lstStyle/>
          <a:p>
            <a:endParaRPr lang="en-US"/>
          </a:p>
        </p:txBody>
      </p:sp>
      <p:pic>
        <p:nvPicPr>
          <p:cNvPr id="18" name="Image 2" descr="preencoded.png"/>
          <p:cNvPicPr>
            <a:picLocks noChangeAspect="1"/>
          </p:cNvPicPr>
          <p:nvPr/>
        </p:nvPicPr>
        <p:blipFill>
          <a:blip r:embed="rId5"/>
          <a:stretch>
            <a:fillRect/>
          </a:stretch>
        </p:blipFill>
        <p:spPr>
          <a:xfrm>
            <a:off x="8578535" y="2296607"/>
            <a:ext cx="289682" cy="289682"/>
          </a:xfrm>
          <a:prstGeom prst="rect">
            <a:avLst/>
          </a:prstGeom>
        </p:spPr>
      </p:pic>
      <p:sp>
        <p:nvSpPr>
          <p:cNvPr id="19" name="Text 14"/>
          <p:cNvSpPr txBox="1"/>
          <p:nvPr/>
        </p:nvSpPr>
        <p:spPr>
          <a:xfrm>
            <a:off x="9153144" y="2212848"/>
            <a:ext cx="2011680" cy="256032"/>
          </a:xfrm>
          <a:prstGeom prst="rect">
            <a:avLst/>
          </a:prstGeom>
          <a:noFill/>
          <a:ln/>
        </p:spPr>
        <p:txBody>
          <a:bodyPr wrap="square" lIns="0" tIns="0" rIns="0" bIns="0" rtlCol="0" anchor="ctr"/>
          <a:lstStyle/>
          <a:p>
            <a:pPr marL="0" indent="0">
              <a:buNone/>
            </a:pPr>
            <a:r>
              <a:rPr lang="en-US" sz="1100" b="1" kern="0" spc="160" dirty="0">
                <a:solidFill>
                  <a:srgbClr val="6B7A75"/>
                </a:solidFill>
                <a:latin typeface="Calibri" pitchFamily="34" charset="0"/>
                <a:ea typeface="Calibri" pitchFamily="34" charset="-122"/>
                <a:cs typeface="Calibri" pitchFamily="34" charset="-120"/>
              </a:rPr>
              <a:t>STEP 3</a:t>
            </a:r>
            <a:endParaRPr lang="en-US" sz="1100" dirty="0"/>
          </a:p>
        </p:txBody>
      </p:sp>
      <p:sp>
        <p:nvSpPr>
          <p:cNvPr id="20" name="Text 15"/>
          <p:cNvSpPr txBox="1"/>
          <p:nvPr/>
        </p:nvSpPr>
        <p:spPr>
          <a:xfrm>
            <a:off x="9153144" y="2432304"/>
            <a:ext cx="2103120" cy="320040"/>
          </a:xfrm>
          <a:prstGeom prst="rect">
            <a:avLst/>
          </a:prstGeom>
          <a:noFill/>
          <a:ln/>
        </p:spPr>
        <p:txBody>
          <a:bodyPr wrap="square" lIns="0" tIns="0" rIns="0" bIns="0" rtlCol="0" anchor="ctr"/>
          <a:lstStyle/>
          <a:p>
            <a:pPr marL="0" indent="0">
              <a:buNone/>
            </a:pPr>
            <a:r>
              <a:rPr lang="en-US" sz="1900" b="1" dirty="0">
                <a:solidFill>
                  <a:srgbClr val="10332E"/>
                </a:solidFill>
                <a:latin typeface="Cambria" pitchFamily="34" charset="0"/>
                <a:ea typeface="Cambria" pitchFamily="34" charset="-122"/>
                <a:cs typeface="Cambria" pitchFamily="34" charset="-120"/>
              </a:rPr>
              <a:t>One decision</a:t>
            </a:r>
            <a:endParaRPr lang="en-US" sz="1900" dirty="0"/>
          </a:p>
        </p:txBody>
      </p:sp>
      <p:sp>
        <p:nvSpPr>
          <p:cNvPr id="21" name="Text 16"/>
          <p:cNvSpPr txBox="1"/>
          <p:nvPr/>
        </p:nvSpPr>
        <p:spPr>
          <a:xfrm>
            <a:off x="8421624" y="3035808"/>
            <a:ext cx="2743200" cy="1417320"/>
          </a:xfrm>
          <a:prstGeom prst="rect">
            <a:avLst/>
          </a:prstGeom>
          <a:noFill/>
          <a:ln/>
        </p:spPr>
        <p:txBody>
          <a:bodyPr wrap="square" lIns="0" tIns="0" rIns="0" bIns="0" rtlCol="0" anchor="ctr"/>
          <a:lstStyle/>
          <a:p>
            <a:pPr marL="0" indent="0">
              <a:lnSpc>
                <a:spcPts val="2000"/>
              </a:lnSpc>
              <a:buNone/>
            </a:pPr>
            <a:r>
              <a:rPr lang="en-US" sz="1500" dirty="0">
                <a:solidFill>
                  <a:srgbClr val="2B3B36"/>
                </a:solidFill>
                <a:latin typeface="Calibri" pitchFamily="34" charset="0"/>
                <a:ea typeface="Calibri" pitchFamily="34" charset="-122"/>
                <a:cs typeface="Calibri" pitchFamily="34" charset="-120"/>
              </a:rPr>
              <a:t>Every Sunday night, one text per pivot. Not a dashboard. A decision: skip it, or run it, and how much.</a:t>
            </a:r>
            <a:endParaRPr lang="en-US" sz="1500" dirty="0"/>
          </a:p>
        </p:txBody>
      </p:sp>
      <p:sp>
        <p:nvSpPr>
          <p:cNvPr id="22" name="Shape 17"/>
          <p:cNvSpPr/>
          <p:nvPr/>
        </p:nvSpPr>
        <p:spPr>
          <a:xfrm>
            <a:off x="685800" y="4937760"/>
            <a:ext cx="10820095" cy="1051560"/>
          </a:xfrm>
          <a:prstGeom prst="roundRect">
            <a:avLst>
              <a:gd name="adj" fmla="val 10435"/>
            </a:avLst>
          </a:prstGeom>
          <a:solidFill>
            <a:srgbClr val="10332E"/>
          </a:solidFill>
          <a:ln/>
        </p:spPr>
        <p:txBody>
          <a:bodyPr/>
          <a:lstStyle/>
          <a:p>
            <a:endParaRPr lang="en-US"/>
          </a:p>
        </p:txBody>
      </p:sp>
      <p:sp>
        <p:nvSpPr>
          <p:cNvPr id="23" name="Text 18"/>
          <p:cNvSpPr txBox="1"/>
          <p:nvPr/>
        </p:nvSpPr>
        <p:spPr>
          <a:xfrm>
            <a:off x="1143000" y="4937760"/>
            <a:ext cx="9966960" cy="1051560"/>
          </a:xfrm>
          <a:prstGeom prst="rect">
            <a:avLst/>
          </a:prstGeom>
          <a:noFill/>
          <a:ln/>
        </p:spPr>
        <p:txBody>
          <a:bodyPr wrap="square" lIns="0" tIns="0" rIns="0" bIns="0" rtlCol="0" anchor="ctr"/>
          <a:lstStyle/>
          <a:p>
            <a:pPr marL="0" indent="0">
              <a:buNone/>
            </a:pPr>
            <a:r>
              <a:rPr lang="en-US" sz="2100" b="1" dirty="0">
                <a:solidFill>
                  <a:srgbClr val="FFFFFF"/>
                </a:solidFill>
                <a:latin typeface="Cambria" pitchFamily="34" charset="0"/>
                <a:ea typeface="Cambria" pitchFamily="34" charset="-122"/>
                <a:cs typeface="Cambria" pitchFamily="34" charset="-120"/>
              </a:rPr>
              <a:t>Every competitor sells a dashboard. Growers do not want data — they want to know whether to turn the pivot on.</a:t>
            </a:r>
            <a:endParaRPr lang="en-US" sz="2100" dirty="0"/>
          </a:p>
        </p:txBody>
      </p:sp>
      <p:sp>
        <p:nvSpPr>
          <p:cNvPr id="24" name="Shape 19"/>
          <p:cNvSpPr/>
          <p:nvPr/>
        </p:nvSpPr>
        <p:spPr>
          <a:xfrm>
            <a:off x="11475720" y="6236208"/>
            <a:ext cx="329184" cy="329184"/>
          </a:xfrm>
          <a:prstGeom prst="roundRect">
            <a:avLst>
              <a:gd name="adj" fmla="val 24000"/>
            </a:avLst>
          </a:prstGeom>
          <a:solidFill>
            <a:srgbClr val="10332E"/>
          </a:solidFill>
          <a:ln/>
        </p:spPr>
        <p:txBody>
          <a:bodyPr/>
          <a:lstStyle/>
          <a:p>
            <a:endParaRPr lang="en-US"/>
          </a:p>
        </p:txBody>
      </p:sp>
      <p:pic>
        <p:nvPicPr>
          <p:cNvPr id="25" name="Image 3" descr="preencoded.png"/>
          <p:cNvPicPr>
            <a:picLocks noChangeAspect="1"/>
          </p:cNvPicPr>
          <p:nvPr/>
        </p:nvPicPr>
        <p:blipFill>
          <a:blip r:embed="rId6"/>
          <a:stretch>
            <a:fillRect/>
          </a:stretch>
        </p:blipFill>
        <p:spPr>
          <a:xfrm>
            <a:off x="11564600" y="6295461"/>
            <a:ext cx="151425" cy="151425"/>
          </a:xfrm>
          <a:prstGeom prst="rect">
            <a:avLst/>
          </a:prstGeom>
        </p:spPr>
      </p:pic>
      <p:sp>
        <p:nvSpPr>
          <p:cNvPr id="26" name="Shape 20"/>
          <p:cNvSpPr/>
          <p:nvPr/>
        </p:nvSpPr>
        <p:spPr>
          <a:xfrm>
            <a:off x="11620561" y="6460053"/>
            <a:ext cx="39502" cy="39502"/>
          </a:xfrm>
          <a:prstGeom prst="ellipse">
            <a:avLst/>
          </a:prstGeom>
          <a:solidFill>
            <a:srgbClr val="E4572E"/>
          </a:solidFill>
          <a:ln/>
        </p:spPr>
        <p:txBody>
          <a:bodyPr/>
          <a:lstStyle/>
          <a:p>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03  ·  THE SOLUTION  ·  WHAT THE CUSTOMER SEES</a:t>
            </a:r>
            <a:endParaRPr lang="en-US" sz="1300" dirty="0"/>
          </a:p>
        </p:txBody>
      </p:sp>
      <p:sp>
        <p:nvSpPr>
          <p:cNvPr id="3" name="Text 1"/>
          <p:cNvSpPr txBox="1"/>
          <p:nvPr/>
        </p:nvSpPr>
        <p:spPr>
          <a:xfrm>
            <a:off x="685800" y="768096"/>
            <a:ext cx="10820095" cy="868680"/>
          </a:xfrm>
          <a:prstGeom prst="rect">
            <a:avLst/>
          </a:prstGeom>
          <a:noFill/>
          <a:ln/>
        </p:spPr>
        <p:txBody>
          <a:bodyPr wrap="square" lIns="0" tIns="0" rIns="0" bIns="0" rtlCol="0" anchor="t"/>
          <a:lstStyle/>
          <a:p>
            <a:pPr marL="0" indent="0">
              <a:lnSpc>
                <a:spcPts val="4000"/>
              </a:lnSpc>
              <a:buNone/>
            </a:pPr>
            <a:r>
              <a:rPr lang="en-US" sz="3400" b="1" dirty="0">
                <a:solidFill>
                  <a:srgbClr val="10332E"/>
                </a:solidFill>
                <a:latin typeface="Cambria" pitchFamily="34" charset="0"/>
                <a:ea typeface="Cambria" pitchFamily="34" charset="-122"/>
                <a:cs typeface="Cambria" pitchFamily="34" charset="-120"/>
              </a:rPr>
              <a:t>This is the entire user experience.</a:t>
            </a:r>
            <a:endParaRPr lang="en-US" sz="3400" dirty="0"/>
          </a:p>
        </p:txBody>
      </p:sp>
      <p:sp>
        <p:nvSpPr>
          <p:cNvPr id="4" name="Shape 2"/>
          <p:cNvSpPr/>
          <p:nvPr/>
        </p:nvSpPr>
        <p:spPr>
          <a:xfrm>
            <a:off x="685800" y="1783080"/>
            <a:ext cx="2788920" cy="4434840"/>
          </a:xfrm>
          <a:prstGeom prst="roundRect">
            <a:avLst>
              <a:gd name="adj" fmla="val 7213"/>
            </a:avLst>
          </a:prstGeom>
          <a:solidFill>
            <a:srgbClr val="10332E"/>
          </a:solidFill>
          <a:ln/>
        </p:spPr>
        <p:txBody>
          <a:bodyPr/>
          <a:lstStyle/>
          <a:p>
            <a:endParaRPr lang="en-US"/>
          </a:p>
        </p:txBody>
      </p:sp>
      <p:sp>
        <p:nvSpPr>
          <p:cNvPr id="5" name="Shape 3"/>
          <p:cNvSpPr/>
          <p:nvPr/>
        </p:nvSpPr>
        <p:spPr>
          <a:xfrm>
            <a:off x="795528" y="1892808"/>
            <a:ext cx="2569464" cy="4215384"/>
          </a:xfrm>
          <a:prstGeom prst="roundRect">
            <a:avLst>
              <a:gd name="adj" fmla="val 5694"/>
            </a:avLst>
          </a:prstGeom>
          <a:solidFill>
            <a:srgbClr val="F7F9F8"/>
          </a:solidFill>
          <a:ln/>
        </p:spPr>
        <p:txBody>
          <a:bodyPr/>
          <a:lstStyle/>
          <a:p>
            <a:endParaRPr lang="en-US"/>
          </a:p>
        </p:txBody>
      </p:sp>
      <p:sp>
        <p:nvSpPr>
          <p:cNvPr id="6" name="Text 4"/>
          <p:cNvSpPr txBox="1"/>
          <p:nvPr/>
        </p:nvSpPr>
        <p:spPr>
          <a:xfrm>
            <a:off x="795528" y="1984248"/>
            <a:ext cx="2569464" cy="274320"/>
          </a:xfrm>
          <a:prstGeom prst="rect">
            <a:avLst/>
          </a:prstGeom>
          <a:noFill/>
          <a:ln/>
        </p:spPr>
        <p:txBody>
          <a:bodyPr wrap="square" lIns="0" tIns="0" rIns="0" bIns="0" rtlCol="0" anchor="ctr"/>
          <a:lstStyle/>
          <a:p>
            <a:pPr marL="0" indent="0" algn="ctr">
              <a:buNone/>
            </a:pPr>
            <a:r>
              <a:rPr lang="en-US" sz="1100" b="1" kern="0" spc="160" dirty="0">
                <a:solidFill>
                  <a:srgbClr val="6B7A75"/>
                </a:solidFill>
                <a:latin typeface="Calibri" pitchFamily="34" charset="0"/>
                <a:ea typeface="Calibri" pitchFamily="34" charset="-122"/>
                <a:cs typeface="Calibri" pitchFamily="34" charset="-120"/>
              </a:rPr>
              <a:t>ROOTCAST</a:t>
            </a:r>
            <a:endParaRPr lang="en-US" sz="1100" dirty="0"/>
          </a:p>
        </p:txBody>
      </p:sp>
      <p:sp>
        <p:nvSpPr>
          <p:cNvPr id="7" name="Text 5"/>
          <p:cNvSpPr txBox="1"/>
          <p:nvPr/>
        </p:nvSpPr>
        <p:spPr>
          <a:xfrm>
            <a:off x="795528" y="2240280"/>
            <a:ext cx="2569464" cy="219456"/>
          </a:xfrm>
          <a:prstGeom prst="rect">
            <a:avLst/>
          </a:prstGeom>
          <a:noFill/>
          <a:ln/>
        </p:spPr>
        <p:txBody>
          <a:bodyPr wrap="square" lIns="0" tIns="0" rIns="0" bIns="0" rtlCol="0" anchor="ctr"/>
          <a:lstStyle/>
          <a:p>
            <a:pPr marL="0" indent="0" algn="ctr">
              <a:buNone/>
            </a:pPr>
            <a:r>
              <a:rPr lang="en-US" sz="1000" dirty="0">
                <a:solidFill>
                  <a:srgbClr val="A8B4B0"/>
                </a:solidFill>
                <a:latin typeface="Calibri" pitchFamily="34" charset="0"/>
                <a:ea typeface="Calibri" pitchFamily="34" charset="-122"/>
                <a:cs typeface="Calibri" pitchFamily="34" charset="-120"/>
              </a:rPr>
              <a:t>Sunday 7:02 PM</a:t>
            </a:r>
            <a:endParaRPr lang="en-US" sz="1000" dirty="0"/>
          </a:p>
        </p:txBody>
      </p:sp>
      <p:sp>
        <p:nvSpPr>
          <p:cNvPr id="8" name="Shape 6"/>
          <p:cNvSpPr/>
          <p:nvPr/>
        </p:nvSpPr>
        <p:spPr>
          <a:xfrm>
            <a:off x="941832" y="2606040"/>
            <a:ext cx="2276856" cy="868680"/>
          </a:xfrm>
          <a:prstGeom prst="roundRect">
            <a:avLst>
              <a:gd name="adj" fmla="val 12632"/>
            </a:avLst>
          </a:prstGeom>
          <a:solidFill>
            <a:srgbClr val="2F7D62"/>
          </a:solidFill>
          <a:ln/>
        </p:spPr>
        <p:txBody>
          <a:bodyPr/>
          <a:lstStyle/>
          <a:p>
            <a:endParaRPr lang="en-US"/>
          </a:p>
        </p:txBody>
      </p:sp>
      <p:sp>
        <p:nvSpPr>
          <p:cNvPr id="9" name="Text 7"/>
          <p:cNvSpPr txBox="1"/>
          <p:nvPr/>
        </p:nvSpPr>
        <p:spPr>
          <a:xfrm>
            <a:off x="1088136" y="2606040"/>
            <a:ext cx="1984248" cy="868680"/>
          </a:xfrm>
          <a:prstGeom prst="rect">
            <a:avLst/>
          </a:prstGeom>
          <a:noFill/>
          <a:ln/>
        </p:spPr>
        <p:txBody>
          <a:bodyPr wrap="square" lIns="0" tIns="0" rIns="0" bIns="0" rtlCol="0" anchor="ctr"/>
          <a:lstStyle/>
          <a:p>
            <a:pPr marL="0" indent="0">
              <a:lnSpc>
                <a:spcPts val="1700"/>
              </a:lnSpc>
              <a:buNone/>
            </a:pPr>
            <a:r>
              <a:rPr lang="en-US" sz="1300" b="1" dirty="0">
                <a:solidFill>
                  <a:srgbClr val="FFFFFF"/>
                </a:solidFill>
                <a:latin typeface="Calibri" pitchFamily="34" charset="0"/>
                <a:ea typeface="Calibri" pitchFamily="34" charset="-122"/>
                <a:cs typeface="Calibri" pitchFamily="34" charset="-120"/>
              </a:rPr>
              <a:t>Pivot 4 — SKIP this pass. Root zone at 71%. Rain Tue covers it.</a:t>
            </a:r>
            <a:endParaRPr lang="en-US" sz="1300" dirty="0"/>
          </a:p>
        </p:txBody>
      </p:sp>
      <p:sp>
        <p:nvSpPr>
          <p:cNvPr id="10" name="Shape 8"/>
          <p:cNvSpPr/>
          <p:nvPr/>
        </p:nvSpPr>
        <p:spPr>
          <a:xfrm>
            <a:off x="941832" y="3675888"/>
            <a:ext cx="2276856" cy="868680"/>
          </a:xfrm>
          <a:prstGeom prst="roundRect">
            <a:avLst>
              <a:gd name="adj" fmla="val 12632"/>
            </a:avLst>
          </a:prstGeom>
          <a:solidFill>
            <a:srgbClr val="E4572E"/>
          </a:solidFill>
          <a:ln/>
        </p:spPr>
        <p:txBody>
          <a:bodyPr/>
          <a:lstStyle/>
          <a:p>
            <a:endParaRPr lang="en-US"/>
          </a:p>
        </p:txBody>
      </p:sp>
      <p:sp>
        <p:nvSpPr>
          <p:cNvPr id="11" name="Text 9"/>
          <p:cNvSpPr txBox="1"/>
          <p:nvPr/>
        </p:nvSpPr>
        <p:spPr>
          <a:xfrm>
            <a:off x="1088136" y="3675888"/>
            <a:ext cx="1984248" cy="868680"/>
          </a:xfrm>
          <a:prstGeom prst="rect">
            <a:avLst/>
          </a:prstGeom>
          <a:noFill/>
          <a:ln/>
        </p:spPr>
        <p:txBody>
          <a:bodyPr wrap="square" lIns="0" tIns="0" rIns="0" bIns="0" rtlCol="0" anchor="ctr"/>
          <a:lstStyle/>
          <a:p>
            <a:pPr marL="0" indent="0">
              <a:lnSpc>
                <a:spcPts val="1700"/>
              </a:lnSpc>
              <a:buNone/>
            </a:pPr>
            <a:r>
              <a:rPr lang="en-US" sz="1300" b="1" dirty="0">
                <a:solidFill>
                  <a:srgbClr val="FFFFFF"/>
                </a:solidFill>
                <a:latin typeface="Calibri" pitchFamily="34" charset="0"/>
                <a:ea typeface="Calibri" pitchFamily="34" charset="-122"/>
                <a:cs typeface="Calibri" pitchFamily="34" charset="-120"/>
              </a:rPr>
              <a:t>Pivot 7 — RUN 0.8 in. Tuesday. Depletion hits trigger Wed AM.</a:t>
            </a:r>
            <a:endParaRPr lang="en-US" sz="1300" dirty="0"/>
          </a:p>
        </p:txBody>
      </p:sp>
      <p:sp>
        <p:nvSpPr>
          <p:cNvPr id="12" name="Shape 10"/>
          <p:cNvSpPr/>
          <p:nvPr/>
        </p:nvSpPr>
        <p:spPr>
          <a:xfrm>
            <a:off x="941832" y="4745736"/>
            <a:ext cx="2276856" cy="713232"/>
          </a:xfrm>
          <a:prstGeom prst="roundRect">
            <a:avLst>
              <a:gd name="adj" fmla="val 15385"/>
            </a:avLst>
          </a:prstGeom>
          <a:solidFill>
            <a:srgbClr val="2F7D62"/>
          </a:solidFill>
          <a:ln/>
        </p:spPr>
        <p:txBody>
          <a:bodyPr/>
          <a:lstStyle/>
          <a:p>
            <a:endParaRPr lang="en-US"/>
          </a:p>
        </p:txBody>
      </p:sp>
      <p:sp>
        <p:nvSpPr>
          <p:cNvPr id="13" name="Text 11"/>
          <p:cNvSpPr txBox="1"/>
          <p:nvPr/>
        </p:nvSpPr>
        <p:spPr>
          <a:xfrm>
            <a:off x="1088136" y="4745736"/>
            <a:ext cx="1984248" cy="713232"/>
          </a:xfrm>
          <a:prstGeom prst="rect">
            <a:avLst/>
          </a:prstGeom>
          <a:noFill/>
          <a:ln/>
        </p:spPr>
        <p:txBody>
          <a:bodyPr wrap="square" lIns="0" tIns="0" rIns="0" bIns="0" rtlCol="0" anchor="ctr"/>
          <a:lstStyle/>
          <a:p>
            <a:pPr marL="0" indent="0">
              <a:lnSpc>
                <a:spcPts val="1700"/>
              </a:lnSpc>
              <a:buNone/>
            </a:pPr>
            <a:r>
              <a:rPr lang="en-US" sz="1300" b="1" dirty="0">
                <a:solidFill>
                  <a:srgbClr val="FFFFFF"/>
                </a:solidFill>
                <a:latin typeface="Calibri" pitchFamily="34" charset="0"/>
                <a:ea typeface="Calibri" pitchFamily="34" charset="-122"/>
                <a:cs typeface="Calibri" pitchFamily="34" charset="-120"/>
              </a:rPr>
              <a:t>Pivot 9 — SKIP. Bloom ended; no yield response.</a:t>
            </a:r>
            <a:endParaRPr lang="en-US" sz="1300" dirty="0"/>
          </a:p>
        </p:txBody>
      </p:sp>
      <p:sp>
        <p:nvSpPr>
          <p:cNvPr id="14" name="Text 12"/>
          <p:cNvSpPr txBox="1"/>
          <p:nvPr/>
        </p:nvSpPr>
        <p:spPr>
          <a:xfrm>
            <a:off x="923544" y="5696712"/>
            <a:ext cx="2313432" cy="475488"/>
          </a:xfrm>
          <a:prstGeom prst="rect">
            <a:avLst/>
          </a:prstGeom>
          <a:noFill/>
          <a:ln/>
        </p:spPr>
        <p:txBody>
          <a:bodyPr wrap="square" lIns="0" tIns="0" rIns="0" bIns="0" rtlCol="0" anchor="ctr"/>
          <a:lstStyle/>
          <a:p>
            <a:pPr marL="0" indent="0" algn="ctr">
              <a:lnSpc>
                <a:spcPts val="1400"/>
              </a:lnSpc>
              <a:buNone/>
            </a:pPr>
            <a:r>
              <a:rPr lang="en-US" sz="1050" i="1" dirty="0">
                <a:solidFill>
                  <a:srgbClr val="6B7A75"/>
                </a:solidFill>
                <a:latin typeface="Calibri" pitchFamily="34" charset="0"/>
                <a:ea typeface="Calibri" pitchFamily="34" charset="-122"/>
                <a:cs typeface="Calibri" pitchFamily="34" charset="-120"/>
              </a:rPr>
              <a:t>Reply STOP to pause. Reply WHY for the reading.</a:t>
            </a:r>
            <a:endParaRPr lang="en-US" sz="1050" dirty="0"/>
          </a:p>
        </p:txBody>
      </p:sp>
      <p:sp>
        <p:nvSpPr>
          <p:cNvPr id="15" name="Text 13"/>
          <p:cNvSpPr txBox="1"/>
          <p:nvPr/>
        </p:nvSpPr>
        <p:spPr>
          <a:xfrm>
            <a:off x="3977640" y="1783080"/>
            <a:ext cx="7498080" cy="274320"/>
          </a:xfrm>
          <a:prstGeom prst="rect">
            <a:avLst/>
          </a:prstGeom>
          <a:noFill/>
          <a:ln/>
        </p:spPr>
        <p:txBody>
          <a:bodyPr wrap="square" lIns="0" tIns="0" rIns="0" bIns="0" rtlCol="0" anchor="ctr"/>
          <a:lstStyle/>
          <a:p>
            <a:pPr marL="0" indent="0">
              <a:buNone/>
            </a:pPr>
            <a:r>
              <a:rPr lang="en-US" sz="1300" b="1" dirty="0">
                <a:solidFill>
                  <a:srgbClr val="6B7A75"/>
                </a:solidFill>
                <a:latin typeface="Calibri" pitchFamily="34" charset="0"/>
                <a:ea typeface="Calibri" pitchFamily="34" charset="-122"/>
                <a:cs typeface="Calibri" pitchFamily="34" charset="-120"/>
              </a:rPr>
              <a:t>What we see underneath — Field 7, August 2026</a:t>
            </a:r>
            <a:endParaRPr lang="en-US" sz="1300" dirty="0"/>
          </a:p>
        </p:txBody>
      </p:sp>
      <p:graphicFrame>
        <p:nvGraphicFramePr>
          <p:cNvPr id="16" name="Chart 0"/>
          <p:cNvGraphicFramePr/>
          <p:nvPr/>
        </p:nvGraphicFramePr>
        <p:xfrm>
          <a:off x="3886200" y="2103120"/>
          <a:ext cx="7680960" cy="2606040"/>
        </p:xfrm>
        <a:graphic>
          <a:graphicData uri="http://schemas.openxmlformats.org/drawingml/2006/chart">
            <c:chart xmlns:c="http://schemas.openxmlformats.org/drawingml/2006/chart" xmlns:r="http://schemas.openxmlformats.org/officeDocument/2006/relationships" r:id="rId3"/>
          </a:graphicData>
        </a:graphic>
      </p:graphicFrame>
      <p:sp>
        <p:nvSpPr>
          <p:cNvPr id="17" name="Text 14"/>
          <p:cNvSpPr txBox="1"/>
          <p:nvPr/>
        </p:nvSpPr>
        <p:spPr>
          <a:xfrm>
            <a:off x="3886200" y="4956048"/>
            <a:ext cx="2331720" cy="274320"/>
          </a:xfrm>
          <a:prstGeom prst="rect">
            <a:avLst/>
          </a:prstGeom>
          <a:noFill/>
          <a:ln/>
        </p:spPr>
        <p:txBody>
          <a:bodyPr wrap="square" lIns="0" tIns="0" rIns="0" bIns="0" rtlCol="0" anchor="ctr"/>
          <a:lstStyle/>
          <a:p>
            <a:pPr marL="0" indent="0">
              <a:buNone/>
            </a:pPr>
            <a:r>
              <a:rPr lang="en-US" sz="1700" b="1" dirty="0">
                <a:solidFill>
                  <a:srgbClr val="10332E"/>
                </a:solidFill>
                <a:latin typeface="Cambria" pitchFamily="34" charset="0"/>
                <a:ea typeface="Cambria" pitchFamily="34" charset="-122"/>
                <a:cs typeface="Cambria" pitchFamily="34" charset="-120"/>
              </a:rPr>
              <a:t>No app to learn</a:t>
            </a:r>
            <a:endParaRPr lang="en-US" sz="1700" dirty="0"/>
          </a:p>
        </p:txBody>
      </p:sp>
      <p:sp>
        <p:nvSpPr>
          <p:cNvPr id="18" name="Text 15"/>
          <p:cNvSpPr txBox="1"/>
          <p:nvPr/>
        </p:nvSpPr>
        <p:spPr>
          <a:xfrm>
            <a:off x="3886200" y="5266944"/>
            <a:ext cx="2331720" cy="777240"/>
          </a:xfrm>
          <a:prstGeom prst="rect">
            <a:avLst/>
          </a:prstGeom>
          <a:noFill/>
          <a:ln/>
        </p:spPr>
        <p:txBody>
          <a:bodyPr wrap="square" lIns="0" tIns="0" rIns="0" bIns="0" rtlCol="0" anchor="ctr"/>
          <a:lstStyle/>
          <a:p>
            <a:pPr marL="0" indent="0">
              <a:lnSpc>
                <a:spcPts val="1800"/>
              </a:lnSpc>
              <a:buNone/>
            </a:pPr>
            <a:r>
              <a:rPr lang="en-US" sz="1350" dirty="0">
                <a:solidFill>
                  <a:srgbClr val="4A5A55"/>
                </a:solidFill>
                <a:latin typeface="Calibri" pitchFamily="34" charset="0"/>
                <a:ea typeface="Calibri" pitchFamily="34" charset="-122"/>
                <a:cs typeface="Calibri" pitchFamily="34" charset="-120"/>
              </a:rPr>
              <a:t>It works on the phone he already has, including a flip phone.</a:t>
            </a:r>
            <a:endParaRPr lang="en-US" sz="1350" dirty="0"/>
          </a:p>
        </p:txBody>
      </p:sp>
      <p:sp>
        <p:nvSpPr>
          <p:cNvPr id="19" name="Text 16"/>
          <p:cNvSpPr txBox="1"/>
          <p:nvPr/>
        </p:nvSpPr>
        <p:spPr>
          <a:xfrm>
            <a:off x="6446520" y="4956048"/>
            <a:ext cx="2331720" cy="274320"/>
          </a:xfrm>
          <a:prstGeom prst="rect">
            <a:avLst/>
          </a:prstGeom>
          <a:noFill/>
          <a:ln/>
        </p:spPr>
        <p:txBody>
          <a:bodyPr wrap="square" lIns="0" tIns="0" rIns="0" bIns="0" rtlCol="0" anchor="ctr"/>
          <a:lstStyle/>
          <a:p>
            <a:pPr marL="0" indent="0">
              <a:buNone/>
            </a:pPr>
            <a:r>
              <a:rPr lang="en-US" sz="1700" b="1" dirty="0">
                <a:solidFill>
                  <a:srgbClr val="10332E"/>
                </a:solidFill>
                <a:latin typeface="Cambria" pitchFamily="34" charset="0"/>
                <a:ea typeface="Cambria" pitchFamily="34" charset="-122"/>
                <a:cs typeface="Cambria" pitchFamily="34" charset="-120"/>
              </a:rPr>
              <a:t>One number per pivot</a:t>
            </a:r>
            <a:endParaRPr lang="en-US" sz="1700" dirty="0"/>
          </a:p>
        </p:txBody>
      </p:sp>
      <p:sp>
        <p:nvSpPr>
          <p:cNvPr id="20" name="Text 17"/>
          <p:cNvSpPr txBox="1"/>
          <p:nvPr/>
        </p:nvSpPr>
        <p:spPr>
          <a:xfrm>
            <a:off x="6446520" y="5266944"/>
            <a:ext cx="2331720" cy="777240"/>
          </a:xfrm>
          <a:prstGeom prst="rect">
            <a:avLst/>
          </a:prstGeom>
          <a:noFill/>
          <a:ln/>
        </p:spPr>
        <p:txBody>
          <a:bodyPr wrap="square" lIns="0" tIns="0" rIns="0" bIns="0" rtlCol="0" anchor="ctr"/>
          <a:lstStyle/>
          <a:p>
            <a:pPr marL="0" indent="0">
              <a:lnSpc>
                <a:spcPts val="1800"/>
              </a:lnSpc>
              <a:buNone/>
            </a:pPr>
            <a:r>
              <a:rPr lang="en-US" sz="1350" dirty="0">
                <a:solidFill>
                  <a:srgbClr val="4A5A55"/>
                </a:solidFill>
                <a:latin typeface="Calibri" pitchFamily="34" charset="0"/>
                <a:ea typeface="Calibri" pitchFamily="34" charset="-122"/>
                <a:cs typeface="Calibri" pitchFamily="34" charset="-120"/>
              </a:rPr>
              <a:t>Not fourteen charts. The chart is ours; the answer is his.</a:t>
            </a:r>
            <a:endParaRPr lang="en-US" sz="1350" dirty="0"/>
          </a:p>
        </p:txBody>
      </p:sp>
      <p:sp>
        <p:nvSpPr>
          <p:cNvPr id="21" name="Text 18"/>
          <p:cNvSpPr txBox="1"/>
          <p:nvPr/>
        </p:nvSpPr>
        <p:spPr>
          <a:xfrm>
            <a:off x="9006840" y="4956048"/>
            <a:ext cx="2331720" cy="274320"/>
          </a:xfrm>
          <a:prstGeom prst="rect">
            <a:avLst/>
          </a:prstGeom>
          <a:noFill/>
          <a:ln/>
        </p:spPr>
        <p:txBody>
          <a:bodyPr wrap="square" lIns="0" tIns="0" rIns="0" bIns="0" rtlCol="0" anchor="ctr"/>
          <a:lstStyle/>
          <a:p>
            <a:pPr marL="0" indent="0">
              <a:buNone/>
            </a:pPr>
            <a:r>
              <a:rPr lang="en-US" sz="1700" b="1" dirty="0">
                <a:solidFill>
                  <a:srgbClr val="10332E"/>
                </a:solidFill>
                <a:latin typeface="Cambria" pitchFamily="34" charset="0"/>
                <a:ea typeface="Cambria" pitchFamily="34" charset="-122"/>
                <a:cs typeface="Cambria" pitchFamily="34" charset="-120"/>
              </a:rPr>
              <a:t>Built to be ignored</a:t>
            </a:r>
            <a:endParaRPr lang="en-US" sz="1700" dirty="0"/>
          </a:p>
        </p:txBody>
      </p:sp>
      <p:sp>
        <p:nvSpPr>
          <p:cNvPr id="22" name="Text 19"/>
          <p:cNvSpPr txBox="1"/>
          <p:nvPr/>
        </p:nvSpPr>
        <p:spPr>
          <a:xfrm>
            <a:off x="9006840" y="5266944"/>
            <a:ext cx="2331720" cy="777240"/>
          </a:xfrm>
          <a:prstGeom prst="rect">
            <a:avLst/>
          </a:prstGeom>
          <a:noFill/>
          <a:ln/>
        </p:spPr>
        <p:txBody>
          <a:bodyPr wrap="square" lIns="0" tIns="0" rIns="0" bIns="0" rtlCol="0" anchor="ctr"/>
          <a:lstStyle/>
          <a:p>
            <a:pPr marL="0" indent="0">
              <a:lnSpc>
                <a:spcPts val="1800"/>
              </a:lnSpc>
              <a:buNone/>
            </a:pPr>
            <a:r>
              <a:rPr lang="en-US" sz="1350" dirty="0">
                <a:solidFill>
                  <a:srgbClr val="4A5A55"/>
                </a:solidFill>
                <a:latin typeface="Calibri" pitchFamily="34" charset="0"/>
                <a:ea typeface="Calibri" pitchFamily="34" charset="-122"/>
                <a:cs typeface="Calibri" pitchFamily="34" charset="-120"/>
              </a:rPr>
              <a:t>A skip message is worth as much as a run message.</a:t>
            </a:r>
            <a:endParaRPr lang="en-US" sz="1350" dirty="0"/>
          </a:p>
        </p:txBody>
      </p:sp>
      <p:sp>
        <p:nvSpPr>
          <p:cNvPr id="23" name="Shape 20"/>
          <p:cNvSpPr/>
          <p:nvPr/>
        </p:nvSpPr>
        <p:spPr>
          <a:xfrm>
            <a:off x="11475720" y="6236208"/>
            <a:ext cx="329184" cy="329184"/>
          </a:xfrm>
          <a:prstGeom prst="roundRect">
            <a:avLst>
              <a:gd name="adj" fmla="val 24000"/>
            </a:avLst>
          </a:prstGeom>
          <a:solidFill>
            <a:srgbClr val="10332E"/>
          </a:solidFill>
          <a:ln/>
        </p:spPr>
        <p:txBody>
          <a:bodyPr/>
          <a:lstStyle/>
          <a:p>
            <a:endParaRPr lang="en-US"/>
          </a:p>
        </p:txBody>
      </p:sp>
      <p:pic>
        <p:nvPicPr>
          <p:cNvPr id="24" name="Image 0" descr="preencoded.png"/>
          <p:cNvPicPr>
            <a:picLocks noChangeAspect="1"/>
          </p:cNvPicPr>
          <p:nvPr/>
        </p:nvPicPr>
        <p:blipFill>
          <a:blip r:embed="rId4"/>
          <a:stretch>
            <a:fillRect/>
          </a:stretch>
        </p:blipFill>
        <p:spPr>
          <a:xfrm>
            <a:off x="11564600" y="6295461"/>
            <a:ext cx="151425" cy="151425"/>
          </a:xfrm>
          <a:prstGeom prst="rect">
            <a:avLst/>
          </a:prstGeom>
        </p:spPr>
      </p:pic>
      <p:sp>
        <p:nvSpPr>
          <p:cNvPr id="25" name="Shape 21"/>
          <p:cNvSpPr/>
          <p:nvPr/>
        </p:nvSpPr>
        <p:spPr>
          <a:xfrm>
            <a:off x="11620561" y="6460053"/>
            <a:ext cx="39502" cy="39502"/>
          </a:xfrm>
          <a:prstGeom prst="ellipse">
            <a:avLst/>
          </a:prstGeom>
          <a:solidFill>
            <a:srgbClr val="E4572E"/>
          </a:solidFill>
          <a:ln/>
        </p:spPr>
        <p:txBody>
          <a:bodyPr/>
          <a:lstStyle/>
          <a:p>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04  ·  VALIDATION + EVIDENCE</a:t>
            </a:r>
            <a:endParaRPr lang="en-US" sz="1300" dirty="0"/>
          </a:p>
        </p:txBody>
      </p:sp>
      <p:sp>
        <p:nvSpPr>
          <p:cNvPr id="3" name="Text 1"/>
          <p:cNvSpPr txBox="1"/>
          <p:nvPr/>
        </p:nvSpPr>
        <p:spPr>
          <a:xfrm>
            <a:off x="685800" y="768096"/>
            <a:ext cx="10820095" cy="868680"/>
          </a:xfrm>
          <a:prstGeom prst="rect">
            <a:avLst/>
          </a:prstGeom>
          <a:noFill/>
          <a:ln/>
        </p:spPr>
        <p:txBody>
          <a:bodyPr wrap="square" lIns="0" tIns="0" rIns="0" bIns="0" rtlCol="0" anchor="t"/>
          <a:lstStyle/>
          <a:p>
            <a:pPr marL="0" indent="0">
              <a:lnSpc>
                <a:spcPts val="4000"/>
              </a:lnSpc>
              <a:buNone/>
            </a:pPr>
            <a:r>
              <a:rPr lang="en-US" sz="3600" b="1" dirty="0">
                <a:solidFill>
                  <a:srgbClr val="10332E"/>
                </a:solidFill>
                <a:latin typeface="Cambria" pitchFamily="34" charset="0"/>
                <a:ea typeface="Cambria" pitchFamily="34" charset="-122"/>
                <a:cs typeface="Cambria" pitchFamily="34" charset="-120"/>
              </a:rPr>
              <a:t>We did not guess. We asked, then we sold.</a:t>
            </a:r>
            <a:endParaRPr lang="en-US" sz="3600" dirty="0"/>
          </a:p>
        </p:txBody>
      </p:sp>
      <p:sp>
        <p:nvSpPr>
          <p:cNvPr id="4" name="Shape 2"/>
          <p:cNvSpPr/>
          <p:nvPr/>
        </p:nvSpPr>
        <p:spPr>
          <a:xfrm>
            <a:off x="685800" y="1828800"/>
            <a:ext cx="2587752" cy="2148840"/>
          </a:xfrm>
          <a:prstGeom prst="roundRect">
            <a:avLst>
              <a:gd name="adj" fmla="val 5106"/>
            </a:avLst>
          </a:prstGeom>
          <a:solidFill>
            <a:srgbClr val="F3F6F4"/>
          </a:solidFill>
          <a:ln/>
        </p:spPr>
        <p:txBody>
          <a:bodyPr/>
          <a:lstStyle/>
          <a:p>
            <a:endParaRPr lang="en-US"/>
          </a:p>
        </p:txBody>
      </p:sp>
      <p:sp>
        <p:nvSpPr>
          <p:cNvPr id="5" name="Text 3"/>
          <p:cNvSpPr txBox="1"/>
          <p:nvPr/>
        </p:nvSpPr>
        <p:spPr>
          <a:xfrm>
            <a:off x="960120" y="1993392"/>
            <a:ext cx="2103120" cy="777240"/>
          </a:xfrm>
          <a:prstGeom prst="rect">
            <a:avLst/>
          </a:prstGeom>
          <a:noFill/>
          <a:ln/>
        </p:spPr>
        <p:txBody>
          <a:bodyPr wrap="square" lIns="0" tIns="0" rIns="0" bIns="0" rtlCol="0" anchor="ctr"/>
          <a:lstStyle/>
          <a:p>
            <a:pPr marL="0" indent="0">
              <a:buNone/>
            </a:pPr>
            <a:r>
              <a:rPr lang="en-US" sz="4600" b="1" dirty="0">
                <a:solidFill>
                  <a:srgbClr val="2F7D62"/>
                </a:solidFill>
                <a:latin typeface="Cambria" pitchFamily="34" charset="0"/>
                <a:ea typeface="Cambria" pitchFamily="34" charset="-122"/>
                <a:cs typeface="Cambria" pitchFamily="34" charset="-120"/>
              </a:rPr>
              <a:t>47</a:t>
            </a:r>
            <a:endParaRPr lang="en-US" sz="4600" dirty="0"/>
          </a:p>
        </p:txBody>
      </p:sp>
      <p:sp>
        <p:nvSpPr>
          <p:cNvPr id="6" name="Text 4"/>
          <p:cNvSpPr txBox="1"/>
          <p:nvPr/>
        </p:nvSpPr>
        <p:spPr>
          <a:xfrm>
            <a:off x="960120" y="2761488"/>
            <a:ext cx="2103120" cy="274320"/>
          </a:xfrm>
          <a:prstGeom prst="rect">
            <a:avLst/>
          </a:prstGeom>
          <a:noFill/>
          <a:ln/>
        </p:spPr>
        <p:txBody>
          <a:bodyPr wrap="square" lIns="0" tIns="0" rIns="0" bIns="0" rtlCol="0" anchor="ctr"/>
          <a:lstStyle/>
          <a:p>
            <a:pPr marL="0" indent="0">
              <a:buNone/>
            </a:pPr>
            <a:r>
              <a:rPr lang="en-US" sz="1300" b="1" kern="0" spc="80" dirty="0">
                <a:solidFill>
                  <a:srgbClr val="10332E"/>
                </a:solidFill>
                <a:latin typeface="Calibri" pitchFamily="34" charset="0"/>
                <a:ea typeface="Calibri" pitchFamily="34" charset="-122"/>
                <a:cs typeface="Calibri" pitchFamily="34" charset="-120"/>
              </a:rPr>
              <a:t>producer interviews</a:t>
            </a:r>
            <a:endParaRPr lang="en-US" sz="1300" dirty="0"/>
          </a:p>
        </p:txBody>
      </p:sp>
      <p:sp>
        <p:nvSpPr>
          <p:cNvPr id="7" name="Text 5"/>
          <p:cNvSpPr txBox="1"/>
          <p:nvPr/>
        </p:nvSpPr>
        <p:spPr>
          <a:xfrm>
            <a:off x="960120" y="3090672"/>
            <a:ext cx="2103120" cy="777240"/>
          </a:xfrm>
          <a:prstGeom prst="rect">
            <a:avLst/>
          </a:prstGeom>
          <a:noFill/>
          <a:ln/>
        </p:spPr>
        <p:txBody>
          <a:bodyPr wrap="square" lIns="0" tIns="0" rIns="0" bIns="0" rtlCol="0" anchor="ctr"/>
          <a:lstStyle/>
          <a:p>
            <a:pPr marL="0" indent="0">
              <a:lnSpc>
                <a:spcPts val="1700"/>
              </a:lnSpc>
              <a:buNone/>
            </a:pPr>
            <a:r>
              <a:rPr lang="en-US" sz="1300" dirty="0">
                <a:solidFill>
                  <a:srgbClr val="4A5A55"/>
                </a:solidFill>
                <a:latin typeface="Calibri" pitchFamily="34" charset="0"/>
                <a:ea typeface="Calibri" pitchFamily="34" charset="-122"/>
                <a:cs typeface="Calibri" pitchFamily="34" charset="-120"/>
              </a:rPr>
              <a:t>Across six counties: Hale, Floyd, Lubbock, Lamb, Castro and Parmer.</a:t>
            </a:r>
            <a:endParaRPr lang="en-US" sz="1300" dirty="0"/>
          </a:p>
        </p:txBody>
      </p:sp>
      <p:sp>
        <p:nvSpPr>
          <p:cNvPr id="8" name="Shape 6"/>
          <p:cNvSpPr/>
          <p:nvPr/>
        </p:nvSpPr>
        <p:spPr>
          <a:xfrm>
            <a:off x="3429000" y="1828800"/>
            <a:ext cx="2587752" cy="2148840"/>
          </a:xfrm>
          <a:prstGeom prst="roundRect">
            <a:avLst>
              <a:gd name="adj" fmla="val 5106"/>
            </a:avLst>
          </a:prstGeom>
          <a:solidFill>
            <a:srgbClr val="F3F6F4"/>
          </a:solidFill>
          <a:ln/>
        </p:spPr>
        <p:txBody>
          <a:bodyPr/>
          <a:lstStyle/>
          <a:p>
            <a:endParaRPr lang="en-US"/>
          </a:p>
        </p:txBody>
      </p:sp>
      <p:sp>
        <p:nvSpPr>
          <p:cNvPr id="9" name="Text 7"/>
          <p:cNvSpPr txBox="1"/>
          <p:nvPr/>
        </p:nvSpPr>
        <p:spPr>
          <a:xfrm>
            <a:off x="3703320" y="1993392"/>
            <a:ext cx="2103120" cy="777240"/>
          </a:xfrm>
          <a:prstGeom prst="rect">
            <a:avLst/>
          </a:prstGeom>
          <a:noFill/>
          <a:ln/>
        </p:spPr>
        <p:txBody>
          <a:bodyPr wrap="square" lIns="0" tIns="0" rIns="0" bIns="0" rtlCol="0" anchor="ctr"/>
          <a:lstStyle/>
          <a:p>
            <a:pPr marL="0" indent="0">
              <a:buNone/>
            </a:pPr>
            <a:r>
              <a:rPr lang="en-US" sz="4600" b="1" dirty="0">
                <a:solidFill>
                  <a:srgbClr val="2F7D62"/>
                </a:solidFill>
                <a:latin typeface="Cambria" pitchFamily="34" charset="0"/>
                <a:ea typeface="Cambria" pitchFamily="34" charset="-122"/>
                <a:cs typeface="Cambria" pitchFamily="34" charset="-120"/>
              </a:rPr>
              <a:t>38</a:t>
            </a:r>
            <a:endParaRPr lang="en-US" sz="4600" dirty="0"/>
          </a:p>
        </p:txBody>
      </p:sp>
      <p:sp>
        <p:nvSpPr>
          <p:cNvPr id="10" name="Text 8"/>
          <p:cNvSpPr txBox="1"/>
          <p:nvPr/>
        </p:nvSpPr>
        <p:spPr>
          <a:xfrm>
            <a:off x="3703320" y="2761488"/>
            <a:ext cx="2103120" cy="274320"/>
          </a:xfrm>
          <a:prstGeom prst="rect">
            <a:avLst/>
          </a:prstGeom>
          <a:noFill/>
          <a:ln/>
        </p:spPr>
        <p:txBody>
          <a:bodyPr wrap="square" lIns="0" tIns="0" rIns="0" bIns="0" rtlCol="0" anchor="ctr"/>
          <a:lstStyle/>
          <a:p>
            <a:pPr marL="0" indent="0">
              <a:buNone/>
            </a:pPr>
            <a:r>
              <a:rPr lang="en-US" sz="1300" b="1" kern="0" spc="80" dirty="0">
                <a:solidFill>
                  <a:srgbClr val="10332E"/>
                </a:solidFill>
                <a:latin typeface="Calibri" pitchFamily="34" charset="0"/>
                <a:ea typeface="Calibri" pitchFamily="34" charset="-122"/>
                <a:cs typeface="Calibri" pitchFamily="34" charset="-120"/>
              </a:rPr>
              <a:t>of those 47</a:t>
            </a:r>
            <a:endParaRPr lang="en-US" sz="1300" dirty="0"/>
          </a:p>
        </p:txBody>
      </p:sp>
      <p:sp>
        <p:nvSpPr>
          <p:cNvPr id="11" name="Text 9"/>
          <p:cNvSpPr txBox="1"/>
          <p:nvPr/>
        </p:nvSpPr>
        <p:spPr>
          <a:xfrm>
            <a:off x="3703320" y="3090672"/>
            <a:ext cx="2103120" cy="777240"/>
          </a:xfrm>
          <a:prstGeom prst="rect">
            <a:avLst/>
          </a:prstGeom>
          <a:noFill/>
          <a:ln/>
        </p:spPr>
        <p:txBody>
          <a:bodyPr wrap="square" lIns="0" tIns="0" rIns="0" bIns="0" rtlCol="0" anchor="ctr"/>
          <a:lstStyle/>
          <a:p>
            <a:pPr marL="0" indent="0">
              <a:lnSpc>
                <a:spcPts val="1700"/>
              </a:lnSpc>
              <a:buNone/>
            </a:pPr>
            <a:r>
              <a:rPr lang="en-US" sz="1300" dirty="0">
                <a:solidFill>
                  <a:srgbClr val="4A5A55"/>
                </a:solidFill>
                <a:latin typeface="Calibri" pitchFamily="34" charset="0"/>
                <a:ea typeface="Calibri" pitchFamily="34" charset="-122"/>
                <a:cs typeface="Calibri" pitchFamily="34" charset="-120"/>
              </a:rPr>
              <a:t>Told us they irrigate on a fixed rotation or by feel — not on soil data.</a:t>
            </a:r>
            <a:endParaRPr lang="en-US" sz="1300" dirty="0"/>
          </a:p>
        </p:txBody>
      </p:sp>
      <p:sp>
        <p:nvSpPr>
          <p:cNvPr id="12" name="Shape 10"/>
          <p:cNvSpPr/>
          <p:nvPr/>
        </p:nvSpPr>
        <p:spPr>
          <a:xfrm>
            <a:off x="6172200" y="1828800"/>
            <a:ext cx="2587752" cy="2148840"/>
          </a:xfrm>
          <a:prstGeom prst="roundRect">
            <a:avLst>
              <a:gd name="adj" fmla="val 5106"/>
            </a:avLst>
          </a:prstGeom>
          <a:solidFill>
            <a:srgbClr val="F3F6F4"/>
          </a:solidFill>
          <a:ln/>
        </p:spPr>
        <p:txBody>
          <a:bodyPr/>
          <a:lstStyle/>
          <a:p>
            <a:endParaRPr lang="en-US"/>
          </a:p>
        </p:txBody>
      </p:sp>
      <p:sp>
        <p:nvSpPr>
          <p:cNvPr id="13" name="Text 11"/>
          <p:cNvSpPr txBox="1"/>
          <p:nvPr/>
        </p:nvSpPr>
        <p:spPr>
          <a:xfrm>
            <a:off x="6446520" y="1993392"/>
            <a:ext cx="2103120" cy="777240"/>
          </a:xfrm>
          <a:prstGeom prst="rect">
            <a:avLst/>
          </a:prstGeom>
          <a:noFill/>
          <a:ln/>
        </p:spPr>
        <p:txBody>
          <a:bodyPr wrap="square" lIns="0" tIns="0" rIns="0" bIns="0" rtlCol="0" anchor="ctr"/>
          <a:lstStyle/>
          <a:p>
            <a:pPr marL="0" indent="0">
              <a:buNone/>
            </a:pPr>
            <a:r>
              <a:rPr lang="en-US" sz="4600" b="1" dirty="0">
                <a:solidFill>
                  <a:srgbClr val="E4572E"/>
                </a:solidFill>
                <a:latin typeface="Cambria" pitchFamily="34" charset="0"/>
                <a:ea typeface="Cambria" pitchFamily="34" charset="-122"/>
                <a:cs typeface="Cambria" pitchFamily="34" charset="-120"/>
              </a:rPr>
              <a:t>9</a:t>
            </a:r>
            <a:endParaRPr lang="en-US" sz="4600" dirty="0"/>
          </a:p>
        </p:txBody>
      </p:sp>
      <p:sp>
        <p:nvSpPr>
          <p:cNvPr id="14" name="Text 12"/>
          <p:cNvSpPr txBox="1"/>
          <p:nvPr/>
        </p:nvSpPr>
        <p:spPr>
          <a:xfrm>
            <a:off x="6446520" y="2761488"/>
            <a:ext cx="2103120" cy="274320"/>
          </a:xfrm>
          <a:prstGeom prst="rect">
            <a:avLst/>
          </a:prstGeom>
          <a:noFill/>
          <a:ln/>
        </p:spPr>
        <p:txBody>
          <a:bodyPr wrap="square" lIns="0" tIns="0" rIns="0" bIns="0" rtlCol="0" anchor="ctr"/>
          <a:lstStyle/>
          <a:p>
            <a:pPr marL="0" indent="0">
              <a:buNone/>
            </a:pPr>
            <a:r>
              <a:rPr lang="en-US" sz="1300" b="1" kern="0" spc="80" dirty="0">
                <a:solidFill>
                  <a:srgbClr val="10332E"/>
                </a:solidFill>
                <a:latin typeface="Calibri" pitchFamily="34" charset="0"/>
                <a:ea typeface="Calibri" pitchFamily="34" charset="-122"/>
                <a:cs typeface="Calibri" pitchFamily="34" charset="-120"/>
              </a:rPr>
              <a:t>paid pilots in 2026</a:t>
            </a:r>
            <a:endParaRPr lang="en-US" sz="1300" dirty="0"/>
          </a:p>
        </p:txBody>
      </p:sp>
      <p:sp>
        <p:nvSpPr>
          <p:cNvPr id="15" name="Text 13"/>
          <p:cNvSpPr txBox="1"/>
          <p:nvPr/>
        </p:nvSpPr>
        <p:spPr>
          <a:xfrm>
            <a:off x="6446520" y="3090672"/>
            <a:ext cx="2103120" cy="777240"/>
          </a:xfrm>
          <a:prstGeom prst="rect">
            <a:avLst/>
          </a:prstGeom>
          <a:noFill/>
          <a:ln/>
        </p:spPr>
        <p:txBody>
          <a:bodyPr wrap="square" lIns="0" tIns="0" rIns="0" bIns="0" rtlCol="0" anchor="ctr"/>
          <a:lstStyle/>
          <a:p>
            <a:pPr marL="0" indent="0">
              <a:lnSpc>
                <a:spcPts val="1700"/>
              </a:lnSpc>
              <a:buNone/>
            </a:pPr>
            <a:r>
              <a:rPr lang="en-US" sz="1300" dirty="0">
                <a:solidFill>
                  <a:srgbClr val="4A5A55"/>
                </a:solidFill>
                <a:latin typeface="Calibri" pitchFamily="34" charset="0"/>
                <a:ea typeface="Calibri" pitchFamily="34" charset="-122"/>
                <a:cs typeface="Calibri" pitchFamily="34" charset="-120"/>
              </a:rPr>
              <a:t>4,100 acres. Growers paid full price. Nobody got a free unit.</a:t>
            </a:r>
            <a:endParaRPr lang="en-US" sz="1300" dirty="0"/>
          </a:p>
        </p:txBody>
      </p:sp>
      <p:sp>
        <p:nvSpPr>
          <p:cNvPr id="16" name="Shape 14"/>
          <p:cNvSpPr/>
          <p:nvPr/>
        </p:nvSpPr>
        <p:spPr>
          <a:xfrm>
            <a:off x="8915400" y="1828800"/>
            <a:ext cx="2587752" cy="2148840"/>
          </a:xfrm>
          <a:prstGeom prst="roundRect">
            <a:avLst>
              <a:gd name="adj" fmla="val 5106"/>
            </a:avLst>
          </a:prstGeom>
          <a:solidFill>
            <a:srgbClr val="F3F6F4"/>
          </a:solidFill>
          <a:ln/>
        </p:spPr>
        <p:txBody>
          <a:bodyPr/>
          <a:lstStyle/>
          <a:p>
            <a:endParaRPr lang="en-US"/>
          </a:p>
        </p:txBody>
      </p:sp>
      <p:sp>
        <p:nvSpPr>
          <p:cNvPr id="17" name="Text 15"/>
          <p:cNvSpPr txBox="1"/>
          <p:nvPr/>
        </p:nvSpPr>
        <p:spPr>
          <a:xfrm>
            <a:off x="9189720" y="1993392"/>
            <a:ext cx="2103120" cy="777240"/>
          </a:xfrm>
          <a:prstGeom prst="rect">
            <a:avLst/>
          </a:prstGeom>
          <a:noFill/>
          <a:ln/>
        </p:spPr>
        <p:txBody>
          <a:bodyPr wrap="square" lIns="0" tIns="0" rIns="0" bIns="0" rtlCol="0" anchor="ctr"/>
          <a:lstStyle/>
          <a:p>
            <a:pPr marL="0" indent="0">
              <a:buNone/>
            </a:pPr>
            <a:r>
              <a:rPr lang="en-US" sz="4600" b="1" dirty="0">
                <a:solidFill>
                  <a:srgbClr val="E4572E"/>
                </a:solidFill>
                <a:latin typeface="Cambria" pitchFamily="34" charset="0"/>
                <a:ea typeface="Cambria" pitchFamily="34" charset="-122"/>
                <a:cs typeface="Cambria" pitchFamily="34" charset="-120"/>
              </a:rPr>
              <a:t>6</a:t>
            </a:r>
            <a:endParaRPr lang="en-US" sz="4600" dirty="0"/>
          </a:p>
        </p:txBody>
      </p:sp>
      <p:sp>
        <p:nvSpPr>
          <p:cNvPr id="18" name="Text 16"/>
          <p:cNvSpPr txBox="1"/>
          <p:nvPr/>
        </p:nvSpPr>
        <p:spPr>
          <a:xfrm>
            <a:off x="9189720" y="2761488"/>
            <a:ext cx="2103120" cy="274320"/>
          </a:xfrm>
          <a:prstGeom prst="rect">
            <a:avLst/>
          </a:prstGeom>
          <a:noFill/>
          <a:ln/>
        </p:spPr>
        <p:txBody>
          <a:bodyPr wrap="square" lIns="0" tIns="0" rIns="0" bIns="0" rtlCol="0" anchor="ctr"/>
          <a:lstStyle/>
          <a:p>
            <a:pPr marL="0" indent="0">
              <a:buNone/>
            </a:pPr>
            <a:r>
              <a:rPr lang="en-US" sz="1300" b="1" kern="0" spc="80" dirty="0">
                <a:solidFill>
                  <a:srgbClr val="10332E"/>
                </a:solidFill>
                <a:latin typeface="Calibri" pitchFamily="34" charset="0"/>
                <a:ea typeface="Calibri" pitchFamily="34" charset="-122"/>
                <a:cs typeface="Calibri" pitchFamily="34" charset="-120"/>
              </a:rPr>
              <a:t>of 9 renewed early</a:t>
            </a:r>
            <a:endParaRPr lang="en-US" sz="1300" dirty="0"/>
          </a:p>
        </p:txBody>
      </p:sp>
      <p:sp>
        <p:nvSpPr>
          <p:cNvPr id="19" name="Text 17"/>
          <p:cNvSpPr txBox="1"/>
          <p:nvPr/>
        </p:nvSpPr>
        <p:spPr>
          <a:xfrm>
            <a:off x="9189720" y="3090672"/>
            <a:ext cx="2103120" cy="777240"/>
          </a:xfrm>
          <a:prstGeom prst="rect">
            <a:avLst/>
          </a:prstGeom>
          <a:noFill/>
          <a:ln/>
        </p:spPr>
        <p:txBody>
          <a:bodyPr wrap="square" lIns="0" tIns="0" rIns="0" bIns="0" rtlCol="0" anchor="ctr"/>
          <a:lstStyle/>
          <a:p>
            <a:pPr marL="0" indent="0">
              <a:lnSpc>
                <a:spcPts val="1700"/>
              </a:lnSpc>
              <a:buNone/>
            </a:pPr>
            <a:r>
              <a:rPr lang="en-US" sz="1300" dirty="0">
                <a:solidFill>
                  <a:srgbClr val="4A5A55"/>
                </a:solidFill>
                <a:latin typeface="Calibri" pitchFamily="34" charset="0"/>
                <a:ea typeface="Calibri" pitchFamily="34" charset="-122"/>
                <a:cs typeface="Calibri" pitchFamily="34" charset="-120"/>
              </a:rPr>
              <a:t>Pre-paid for the 2027 season — $7,900 booked before we pitched today.</a:t>
            </a:r>
            <a:endParaRPr lang="en-US" sz="1300" dirty="0"/>
          </a:p>
        </p:txBody>
      </p:sp>
      <p:sp>
        <p:nvSpPr>
          <p:cNvPr id="20" name="Shape 18"/>
          <p:cNvSpPr/>
          <p:nvPr/>
        </p:nvSpPr>
        <p:spPr>
          <a:xfrm>
            <a:off x="685800" y="4389120"/>
            <a:ext cx="6720840" cy="1481328"/>
          </a:xfrm>
          <a:prstGeom prst="roundRect">
            <a:avLst>
              <a:gd name="adj" fmla="val 7407"/>
            </a:avLst>
          </a:prstGeom>
          <a:solidFill>
            <a:srgbClr val="F3F6F4"/>
          </a:solidFill>
          <a:ln/>
        </p:spPr>
        <p:txBody>
          <a:bodyPr/>
          <a:lstStyle/>
          <a:p>
            <a:endParaRPr lang="en-US"/>
          </a:p>
        </p:txBody>
      </p:sp>
      <p:sp>
        <p:nvSpPr>
          <p:cNvPr id="21" name="Text 19"/>
          <p:cNvSpPr txBox="1"/>
          <p:nvPr/>
        </p:nvSpPr>
        <p:spPr>
          <a:xfrm>
            <a:off x="1051560" y="4572000"/>
            <a:ext cx="6035040" cy="658368"/>
          </a:xfrm>
          <a:prstGeom prst="rect">
            <a:avLst/>
          </a:prstGeom>
          <a:noFill/>
          <a:ln/>
        </p:spPr>
        <p:txBody>
          <a:bodyPr wrap="square" lIns="0" tIns="0" rIns="0" bIns="0" rtlCol="0" anchor="ctr"/>
          <a:lstStyle/>
          <a:p>
            <a:pPr marL="0" indent="0">
              <a:lnSpc>
                <a:spcPts val="2600"/>
              </a:lnSpc>
              <a:buNone/>
            </a:pPr>
            <a:r>
              <a:rPr lang="en-US" sz="2000" i="1" dirty="0">
                <a:solidFill>
                  <a:srgbClr val="10332E"/>
                </a:solidFill>
                <a:latin typeface="Cambria" pitchFamily="34" charset="0"/>
                <a:ea typeface="Cambria" pitchFamily="34" charset="-122"/>
                <a:cs typeface="Cambria" pitchFamily="34" charset="-120"/>
              </a:rPr>
              <a:t>"It told me to skip a pass in August. I skipped it. Made the same bale."</a:t>
            </a:r>
            <a:endParaRPr lang="en-US" sz="2000" dirty="0"/>
          </a:p>
        </p:txBody>
      </p:sp>
      <p:sp>
        <p:nvSpPr>
          <p:cNvPr id="22" name="Text 20"/>
          <p:cNvSpPr txBox="1"/>
          <p:nvPr/>
        </p:nvSpPr>
        <p:spPr>
          <a:xfrm>
            <a:off x="1051560" y="5358384"/>
            <a:ext cx="6035040" cy="274320"/>
          </a:xfrm>
          <a:prstGeom prst="rect">
            <a:avLst/>
          </a:prstGeom>
          <a:noFill/>
          <a:ln/>
        </p:spPr>
        <p:txBody>
          <a:bodyPr wrap="square" lIns="0" tIns="0" rIns="0" bIns="0" rtlCol="0" anchor="ctr"/>
          <a:lstStyle/>
          <a:p>
            <a:pPr marL="0" indent="0">
              <a:buNone/>
            </a:pPr>
            <a:r>
              <a:rPr lang="en-US" sz="1300" dirty="0">
                <a:solidFill>
                  <a:srgbClr val="6B7A75"/>
                </a:solidFill>
                <a:latin typeface="Calibri" pitchFamily="34" charset="0"/>
                <a:ea typeface="Calibri" pitchFamily="34" charset="-122"/>
                <a:cs typeface="Calibri" pitchFamily="34" charset="-120"/>
              </a:rPr>
              <a:t>Pilot grower, Floyd County — 2026 season</a:t>
            </a:r>
            <a:endParaRPr lang="en-US" sz="1300" dirty="0"/>
          </a:p>
        </p:txBody>
      </p:sp>
      <p:sp>
        <p:nvSpPr>
          <p:cNvPr id="23" name="Shape 21"/>
          <p:cNvSpPr/>
          <p:nvPr/>
        </p:nvSpPr>
        <p:spPr>
          <a:xfrm>
            <a:off x="7772400" y="4389120"/>
            <a:ext cx="3730752" cy="1481328"/>
          </a:xfrm>
          <a:prstGeom prst="roundRect">
            <a:avLst>
              <a:gd name="adj" fmla="val 7407"/>
            </a:avLst>
          </a:prstGeom>
          <a:solidFill>
            <a:srgbClr val="10332E"/>
          </a:solidFill>
          <a:ln/>
        </p:spPr>
        <p:txBody>
          <a:bodyPr/>
          <a:lstStyle/>
          <a:p>
            <a:endParaRPr lang="en-US"/>
          </a:p>
        </p:txBody>
      </p:sp>
      <p:sp>
        <p:nvSpPr>
          <p:cNvPr id="24" name="Shape 22"/>
          <p:cNvSpPr/>
          <p:nvPr/>
        </p:nvSpPr>
        <p:spPr>
          <a:xfrm>
            <a:off x="8092440" y="4681728"/>
            <a:ext cx="512064" cy="512064"/>
          </a:xfrm>
          <a:prstGeom prst="ellipse">
            <a:avLst/>
          </a:prstGeom>
          <a:solidFill>
            <a:srgbClr val="E4572E"/>
          </a:solidFill>
          <a:ln/>
        </p:spPr>
        <p:txBody>
          <a:bodyPr/>
          <a:lstStyle/>
          <a:p>
            <a:endParaRPr lang="en-US"/>
          </a:p>
        </p:txBody>
      </p:sp>
      <p:pic>
        <p:nvPicPr>
          <p:cNvPr id="25" name="Image 0" descr="preencoded.png"/>
          <p:cNvPicPr>
            <a:picLocks noChangeAspect="1"/>
          </p:cNvPicPr>
          <p:nvPr/>
        </p:nvPicPr>
        <p:blipFill>
          <a:blip r:embed="rId3"/>
          <a:stretch>
            <a:fillRect/>
          </a:stretch>
        </p:blipFill>
        <p:spPr>
          <a:xfrm>
            <a:off x="8225577" y="4814865"/>
            <a:ext cx="245791" cy="245791"/>
          </a:xfrm>
          <a:prstGeom prst="rect">
            <a:avLst/>
          </a:prstGeom>
        </p:spPr>
      </p:pic>
      <p:sp>
        <p:nvSpPr>
          <p:cNvPr id="26" name="Text 23"/>
          <p:cNvSpPr txBox="1"/>
          <p:nvPr/>
        </p:nvSpPr>
        <p:spPr>
          <a:xfrm>
            <a:off x="8732520" y="4645152"/>
            <a:ext cx="260604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Two signed letters of intent</a:t>
            </a:r>
            <a:endParaRPr lang="en-US" sz="1600" dirty="0"/>
          </a:p>
        </p:txBody>
      </p:sp>
      <p:sp>
        <p:nvSpPr>
          <p:cNvPr id="27" name="Text 24"/>
          <p:cNvSpPr txBox="1"/>
          <p:nvPr/>
        </p:nvSpPr>
        <p:spPr>
          <a:xfrm>
            <a:off x="8092440" y="5285232"/>
            <a:ext cx="3108960" cy="502920"/>
          </a:xfrm>
          <a:prstGeom prst="rect">
            <a:avLst/>
          </a:prstGeom>
          <a:noFill/>
          <a:ln/>
        </p:spPr>
        <p:txBody>
          <a:bodyPr wrap="square" lIns="0" tIns="0" rIns="0" bIns="0" rtlCol="0" anchor="ctr"/>
          <a:lstStyle/>
          <a:p>
            <a:pPr marL="0" indent="0">
              <a:lnSpc>
                <a:spcPts val="1700"/>
              </a:lnSpc>
              <a:buNone/>
            </a:pPr>
            <a:r>
              <a:rPr lang="en-US" sz="1300" dirty="0">
                <a:solidFill>
                  <a:srgbClr val="AFC4BE"/>
                </a:solidFill>
                <a:latin typeface="Calibri" pitchFamily="34" charset="0"/>
                <a:ea typeface="Calibri" pitchFamily="34" charset="-122"/>
                <a:cs typeface="Calibri" pitchFamily="34" charset="-120"/>
              </a:rPr>
              <a:t>A 31-member gin co-op and a groundwater conservation district.</a:t>
            </a:r>
            <a:endParaRPr lang="en-US" sz="1300" dirty="0"/>
          </a:p>
        </p:txBody>
      </p:sp>
      <p:sp>
        <p:nvSpPr>
          <p:cNvPr id="28" name="Shape 25"/>
          <p:cNvSpPr/>
          <p:nvPr/>
        </p:nvSpPr>
        <p:spPr>
          <a:xfrm>
            <a:off x="11475720" y="6236208"/>
            <a:ext cx="329184" cy="329184"/>
          </a:xfrm>
          <a:prstGeom prst="roundRect">
            <a:avLst>
              <a:gd name="adj" fmla="val 24000"/>
            </a:avLst>
          </a:prstGeom>
          <a:solidFill>
            <a:srgbClr val="10332E"/>
          </a:solidFill>
          <a:ln/>
        </p:spPr>
        <p:txBody>
          <a:bodyPr/>
          <a:lstStyle/>
          <a:p>
            <a:endParaRPr lang="en-US"/>
          </a:p>
        </p:txBody>
      </p:sp>
      <p:pic>
        <p:nvPicPr>
          <p:cNvPr id="29" name="Image 1" descr="preencoded.png"/>
          <p:cNvPicPr>
            <a:picLocks noChangeAspect="1"/>
          </p:cNvPicPr>
          <p:nvPr/>
        </p:nvPicPr>
        <p:blipFill>
          <a:blip r:embed="rId4"/>
          <a:stretch>
            <a:fillRect/>
          </a:stretch>
        </p:blipFill>
        <p:spPr>
          <a:xfrm>
            <a:off x="11564600" y="6295461"/>
            <a:ext cx="151425" cy="151425"/>
          </a:xfrm>
          <a:prstGeom prst="rect">
            <a:avLst/>
          </a:prstGeom>
        </p:spPr>
      </p:pic>
      <p:sp>
        <p:nvSpPr>
          <p:cNvPr id="30" name="Shape 26"/>
          <p:cNvSpPr/>
          <p:nvPr/>
        </p:nvSpPr>
        <p:spPr>
          <a:xfrm>
            <a:off x="11620561" y="6460053"/>
            <a:ext cx="39502" cy="39502"/>
          </a:xfrm>
          <a:prstGeom prst="ellipse">
            <a:avLst/>
          </a:prstGeom>
          <a:solidFill>
            <a:srgbClr val="E4572E"/>
          </a:solidFill>
          <a:ln/>
        </p:spPr>
        <p:txBody>
          <a:bodyPr/>
          <a:lstStyle/>
          <a:p>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04  ·  VALIDATION  ·  WHAT THE PILOT PROVED</a:t>
            </a:r>
            <a:endParaRPr lang="en-US" sz="1300" dirty="0"/>
          </a:p>
        </p:txBody>
      </p:sp>
      <p:sp>
        <p:nvSpPr>
          <p:cNvPr id="3" name="Text 1"/>
          <p:cNvSpPr txBox="1"/>
          <p:nvPr/>
        </p:nvSpPr>
        <p:spPr>
          <a:xfrm>
            <a:off x="685800" y="768096"/>
            <a:ext cx="10820095" cy="868680"/>
          </a:xfrm>
          <a:prstGeom prst="rect">
            <a:avLst/>
          </a:prstGeom>
          <a:noFill/>
          <a:ln/>
        </p:spPr>
        <p:txBody>
          <a:bodyPr wrap="square" lIns="0" tIns="0" rIns="0" bIns="0" rtlCol="0" anchor="t"/>
          <a:lstStyle/>
          <a:p>
            <a:pPr marL="0" indent="0">
              <a:lnSpc>
                <a:spcPts val="4000"/>
              </a:lnSpc>
              <a:buNone/>
            </a:pPr>
            <a:r>
              <a:rPr lang="en-US" sz="3600" b="1" dirty="0">
                <a:solidFill>
                  <a:srgbClr val="10332E"/>
                </a:solidFill>
                <a:latin typeface="Cambria" pitchFamily="34" charset="0"/>
                <a:ea typeface="Cambria" pitchFamily="34" charset="-122"/>
                <a:cs typeface="Cambria" pitchFamily="34" charset="-120"/>
              </a:rPr>
              <a:t>Less water. Same cotton.</a:t>
            </a:r>
            <a:endParaRPr lang="en-US" sz="3600" dirty="0"/>
          </a:p>
        </p:txBody>
      </p:sp>
      <p:graphicFrame>
        <p:nvGraphicFramePr>
          <p:cNvPr id="4" name="Chart 0"/>
          <p:cNvGraphicFramePr/>
          <p:nvPr/>
        </p:nvGraphicFramePr>
        <p:xfrm>
          <a:off x="685800" y="1828800"/>
          <a:ext cx="6675120" cy="324612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txBox="1"/>
          <p:nvPr/>
        </p:nvSpPr>
        <p:spPr>
          <a:xfrm>
            <a:off x="685800" y="5138928"/>
            <a:ext cx="6675120" cy="274320"/>
          </a:xfrm>
          <a:prstGeom prst="rect">
            <a:avLst/>
          </a:prstGeom>
          <a:noFill/>
          <a:ln/>
        </p:spPr>
        <p:txBody>
          <a:bodyPr wrap="square" lIns="0" tIns="0" rIns="0" bIns="0" rtlCol="0" anchor="ctr"/>
          <a:lstStyle/>
          <a:p>
            <a:pPr marL="0" indent="0">
              <a:buNone/>
            </a:pPr>
            <a:r>
              <a:rPr lang="en-US" sz="1200" i="1" dirty="0">
                <a:solidFill>
                  <a:srgbClr val="6B7A75"/>
                </a:solidFill>
                <a:latin typeface="Calibri" pitchFamily="34" charset="0"/>
                <a:ea typeface="Calibri" pitchFamily="34" charset="-122"/>
                <a:cs typeface="Calibri" pitchFamily="34" charset="-120"/>
              </a:rPr>
              <a:t>Indexed to each grower's own practice on paired fields, 2026 season, nine fields.</a:t>
            </a:r>
            <a:endParaRPr lang="en-US" sz="1200" dirty="0"/>
          </a:p>
        </p:txBody>
      </p:sp>
      <p:sp>
        <p:nvSpPr>
          <p:cNvPr id="6" name="Shape 3"/>
          <p:cNvSpPr/>
          <p:nvPr/>
        </p:nvSpPr>
        <p:spPr>
          <a:xfrm>
            <a:off x="7772400" y="1874520"/>
            <a:ext cx="3730752" cy="960120"/>
          </a:xfrm>
          <a:prstGeom prst="roundRect">
            <a:avLst>
              <a:gd name="adj" fmla="val 11429"/>
            </a:avLst>
          </a:prstGeom>
          <a:solidFill>
            <a:srgbClr val="F3F6F4"/>
          </a:solidFill>
          <a:ln/>
        </p:spPr>
        <p:txBody>
          <a:bodyPr/>
          <a:lstStyle/>
          <a:p>
            <a:endParaRPr lang="en-US"/>
          </a:p>
        </p:txBody>
      </p:sp>
      <p:sp>
        <p:nvSpPr>
          <p:cNvPr id="7" name="Text 4"/>
          <p:cNvSpPr txBox="1"/>
          <p:nvPr/>
        </p:nvSpPr>
        <p:spPr>
          <a:xfrm>
            <a:off x="8065008" y="1874520"/>
            <a:ext cx="1371600" cy="960120"/>
          </a:xfrm>
          <a:prstGeom prst="rect">
            <a:avLst/>
          </a:prstGeom>
          <a:noFill/>
          <a:ln/>
        </p:spPr>
        <p:txBody>
          <a:bodyPr wrap="square" lIns="0" tIns="0" rIns="0" bIns="0" rtlCol="0" anchor="ctr"/>
          <a:lstStyle/>
          <a:p>
            <a:pPr marL="0" indent="0">
              <a:buNone/>
            </a:pPr>
            <a:r>
              <a:rPr lang="en-US" sz="3000" b="1" dirty="0">
                <a:solidFill>
                  <a:srgbClr val="E4572E"/>
                </a:solidFill>
                <a:latin typeface="Cambria" pitchFamily="34" charset="0"/>
                <a:ea typeface="Cambria" pitchFamily="34" charset="-122"/>
                <a:cs typeface="Cambria" pitchFamily="34" charset="-120"/>
              </a:rPr>
              <a:t>2.6 in.</a:t>
            </a:r>
            <a:endParaRPr lang="en-US" sz="3000" dirty="0"/>
          </a:p>
        </p:txBody>
      </p:sp>
      <p:sp>
        <p:nvSpPr>
          <p:cNvPr id="8" name="Text 5"/>
          <p:cNvSpPr txBox="1"/>
          <p:nvPr/>
        </p:nvSpPr>
        <p:spPr>
          <a:xfrm>
            <a:off x="9464040" y="1874520"/>
            <a:ext cx="1783080" cy="960120"/>
          </a:xfrm>
          <a:prstGeom prst="rect">
            <a:avLst/>
          </a:prstGeom>
          <a:noFill/>
          <a:ln/>
        </p:spPr>
        <p:txBody>
          <a:bodyPr wrap="square" lIns="0" tIns="0" rIns="0" bIns="0" rtlCol="0" anchor="ctr"/>
          <a:lstStyle/>
          <a:p>
            <a:pPr marL="0" indent="0">
              <a:lnSpc>
                <a:spcPts val="1800"/>
              </a:lnSpc>
              <a:buNone/>
            </a:pPr>
            <a:r>
              <a:rPr lang="en-US" sz="1400" dirty="0">
                <a:solidFill>
                  <a:srgbClr val="2B3B36"/>
                </a:solidFill>
                <a:latin typeface="Calibri" pitchFamily="34" charset="0"/>
                <a:ea typeface="Calibri" pitchFamily="34" charset="-122"/>
                <a:cs typeface="Calibri" pitchFamily="34" charset="-120"/>
              </a:rPr>
              <a:t>less water applied per acre</a:t>
            </a:r>
            <a:endParaRPr lang="en-US" sz="1400" dirty="0"/>
          </a:p>
        </p:txBody>
      </p:sp>
      <p:sp>
        <p:nvSpPr>
          <p:cNvPr id="9" name="Shape 6"/>
          <p:cNvSpPr/>
          <p:nvPr/>
        </p:nvSpPr>
        <p:spPr>
          <a:xfrm>
            <a:off x="7772400" y="2971800"/>
            <a:ext cx="3730752" cy="960120"/>
          </a:xfrm>
          <a:prstGeom prst="roundRect">
            <a:avLst>
              <a:gd name="adj" fmla="val 11429"/>
            </a:avLst>
          </a:prstGeom>
          <a:solidFill>
            <a:srgbClr val="F3F6F4"/>
          </a:solidFill>
          <a:ln/>
        </p:spPr>
        <p:txBody>
          <a:bodyPr/>
          <a:lstStyle/>
          <a:p>
            <a:endParaRPr lang="en-US"/>
          </a:p>
        </p:txBody>
      </p:sp>
      <p:sp>
        <p:nvSpPr>
          <p:cNvPr id="10" name="Text 7"/>
          <p:cNvSpPr txBox="1"/>
          <p:nvPr/>
        </p:nvSpPr>
        <p:spPr>
          <a:xfrm>
            <a:off x="8065008" y="2971800"/>
            <a:ext cx="1371600" cy="960120"/>
          </a:xfrm>
          <a:prstGeom prst="rect">
            <a:avLst/>
          </a:prstGeom>
          <a:noFill/>
          <a:ln/>
        </p:spPr>
        <p:txBody>
          <a:bodyPr wrap="square" lIns="0" tIns="0" rIns="0" bIns="0" rtlCol="0" anchor="ctr"/>
          <a:lstStyle/>
          <a:p>
            <a:pPr marL="0" indent="0">
              <a:buNone/>
            </a:pPr>
            <a:r>
              <a:rPr lang="en-US" sz="3000" b="1" dirty="0">
                <a:solidFill>
                  <a:srgbClr val="E4572E"/>
                </a:solidFill>
                <a:latin typeface="Cambria" pitchFamily="34" charset="0"/>
                <a:ea typeface="Cambria" pitchFamily="34" charset="-122"/>
                <a:cs typeface="Cambria" pitchFamily="34" charset="-120"/>
              </a:rPr>
              <a:t>$46</a:t>
            </a:r>
            <a:endParaRPr lang="en-US" sz="3000" dirty="0"/>
          </a:p>
        </p:txBody>
      </p:sp>
      <p:sp>
        <p:nvSpPr>
          <p:cNvPr id="11" name="Text 8"/>
          <p:cNvSpPr txBox="1"/>
          <p:nvPr/>
        </p:nvSpPr>
        <p:spPr>
          <a:xfrm>
            <a:off x="9464040" y="2971800"/>
            <a:ext cx="1783080" cy="960120"/>
          </a:xfrm>
          <a:prstGeom prst="rect">
            <a:avLst/>
          </a:prstGeom>
          <a:noFill/>
          <a:ln/>
        </p:spPr>
        <p:txBody>
          <a:bodyPr wrap="square" lIns="0" tIns="0" rIns="0" bIns="0" rtlCol="0" anchor="ctr"/>
          <a:lstStyle/>
          <a:p>
            <a:pPr marL="0" indent="0">
              <a:lnSpc>
                <a:spcPts val="1800"/>
              </a:lnSpc>
              <a:buNone/>
            </a:pPr>
            <a:r>
              <a:rPr lang="en-US" sz="1400" dirty="0">
                <a:solidFill>
                  <a:srgbClr val="2B3B36"/>
                </a:solidFill>
                <a:latin typeface="Calibri" pitchFamily="34" charset="0"/>
                <a:ea typeface="Calibri" pitchFamily="34" charset="-122"/>
                <a:cs typeface="Calibri" pitchFamily="34" charset="-120"/>
              </a:rPr>
              <a:t>saved per acre in pumping cost</a:t>
            </a:r>
            <a:endParaRPr lang="en-US" sz="1400" dirty="0"/>
          </a:p>
        </p:txBody>
      </p:sp>
      <p:sp>
        <p:nvSpPr>
          <p:cNvPr id="12" name="Shape 9"/>
          <p:cNvSpPr/>
          <p:nvPr/>
        </p:nvSpPr>
        <p:spPr>
          <a:xfrm>
            <a:off x="7772400" y="4069080"/>
            <a:ext cx="3730752" cy="960120"/>
          </a:xfrm>
          <a:prstGeom prst="roundRect">
            <a:avLst>
              <a:gd name="adj" fmla="val 11429"/>
            </a:avLst>
          </a:prstGeom>
          <a:solidFill>
            <a:srgbClr val="F3F6F4"/>
          </a:solidFill>
          <a:ln/>
        </p:spPr>
        <p:txBody>
          <a:bodyPr/>
          <a:lstStyle/>
          <a:p>
            <a:endParaRPr lang="en-US"/>
          </a:p>
        </p:txBody>
      </p:sp>
      <p:sp>
        <p:nvSpPr>
          <p:cNvPr id="13" name="Text 10"/>
          <p:cNvSpPr txBox="1"/>
          <p:nvPr/>
        </p:nvSpPr>
        <p:spPr>
          <a:xfrm>
            <a:off x="8065008" y="4069080"/>
            <a:ext cx="1371600" cy="960120"/>
          </a:xfrm>
          <a:prstGeom prst="rect">
            <a:avLst/>
          </a:prstGeom>
          <a:noFill/>
          <a:ln/>
        </p:spPr>
        <p:txBody>
          <a:bodyPr wrap="square" lIns="0" tIns="0" rIns="0" bIns="0" rtlCol="0" anchor="ctr"/>
          <a:lstStyle/>
          <a:p>
            <a:pPr marL="0" indent="0">
              <a:buNone/>
            </a:pPr>
            <a:r>
              <a:rPr lang="en-US" sz="3000" b="1" dirty="0">
                <a:solidFill>
                  <a:srgbClr val="E4572E"/>
                </a:solidFill>
                <a:latin typeface="Cambria" pitchFamily="34" charset="0"/>
                <a:ea typeface="Cambria" pitchFamily="34" charset="-122"/>
                <a:cs typeface="Cambria" pitchFamily="34" charset="-120"/>
              </a:rPr>
              <a:t>+25 lb</a:t>
            </a:r>
            <a:endParaRPr lang="en-US" sz="3000" dirty="0"/>
          </a:p>
        </p:txBody>
      </p:sp>
      <p:sp>
        <p:nvSpPr>
          <p:cNvPr id="14" name="Text 11"/>
          <p:cNvSpPr txBox="1"/>
          <p:nvPr/>
        </p:nvSpPr>
        <p:spPr>
          <a:xfrm>
            <a:off x="9464040" y="4069080"/>
            <a:ext cx="1783080" cy="960120"/>
          </a:xfrm>
          <a:prstGeom prst="rect">
            <a:avLst/>
          </a:prstGeom>
          <a:noFill/>
          <a:ln/>
        </p:spPr>
        <p:txBody>
          <a:bodyPr wrap="square" lIns="0" tIns="0" rIns="0" bIns="0" rtlCol="0" anchor="ctr"/>
          <a:lstStyle/>
          <a:p>
            <a:pPr marL="0" indent="0">
              <a:lnSpc>
                <a:spcPts val="1800"/>
              </a:lnSpc>
              <a:buNone/>
            </a:pPr>
            <a:r>
              <a:rPr lang="en-US" sz="1400" dirty="0">
                <a:solidFill>
                  <a:srgbClr val="2B3B36"/>
                </a:solidFill>
                <a:latin typeface="Calibri" pitchFamily="34" charset="0"/>
                <a:ea typeface="Calibri" pitchFamily="34" charset="-122"/>
                <a:cs typeface="Calibri" pitchFamily="34" charset="-120"/>
              </a:rPr>
              <a:t>lint per acre, within field variation</a:t>
            </a:r>
            <a:endParaRPr lang="en-US" sz="1400" dirty="0"/>
          </a:p>
        </p:txBody>
      </p:sp>
      <p:sp>
        <p:nvSpPr>
          <p:cNvPr id="15" name="Shape 12"/>
          <p:cNvSpPr/>
          <p:nvPr/>
        </p:nvSpPr>
        <p:spPr>
          <a:xfrm>
            <a:off x="7772400" y="5166360"/>
            <a:ext cx="3730752" cy="1005840"/>
          </a:xfrm>
          <a:prstGeom prst="roundRect">
            <a:avLst>
              <a:gd name="adj" fmla="val 10909"/>
            </a:avLst>
          </a:prstGeom>
          <a:solidFill>
            <a:srgbClr val="10332E"/>
          </a:solidFill>
          <a:ln/>
        </p:spPr>
        <p:txBody>
          <a:bodyPr/>
          <a:lstStyle/>
          <a:p>
            <a:endParaRPr lang="en-US"/>
          </a:p>
        </p:txBody>
      </p:sp>
      <p:sp>
        <p:nvSpPr>
          <p:cNvPr id="16" name="Text 13"/>
          <p:cNvSpPr txBox="1"/>
          <p:nvPr/>
        </p:nvSpPr>
        <p:spPr>
          <a:xfrm>
            <a:off x="8065008" y="5166360"/>
            <a:ext cx="3154680" cy="1005840"/>
          </a:xfrm>
          <a:prstGeom prst="rect">
            <a:avLst/>
          </a:prstGeom>
          <a:noFill/>
          <a:ln/>
        </p:spPr>
        <p:txBody>
          <a:bodyPr wrap="square" lIns="0" tIns="0" rIns="0" bIns="0" rtlCol="0" anchor="ctr"/>
          <a:lstStyle/>
          <a:p>
            <a:pPr marL="0" indent="0">
              <a:lnSpc>
                <a:spcPts val="2300"/>
              </a:lnSpc>
              <a:buNone/>
            </a:pPr>
            <a:r>
              <a:rPr lang="en-US" sz="1800" b="1" dirty="0">
                <a:solidFill>
                  <a:srgbClr val="FFFFFF"/>
                </a:solidFill>
                <a:latin typeface="Cambria" pitchFamily="34" charset="0"/>
                <a:ea typeface="Cambria" pitchFamily="34" charset="-122"/>
                <a:cs typeface="Cambria" pitchFamily="34" charset="-120"/>
              </a:rPr>
              <a:t>A $10 per acre product that returns $46 per acre.</a:t>
            </a:r>
            <a:endParaRPr lang="en-US" sz="1800" dirty="0"/>
          </a:p>
        </p:txBody>
      </p:sp>
      <p:sp>
        <p:nvSpPr>
          <p:cNvPr id="17" name="Shape 14"/>
          <p:cNvSpPr/>
          <p:nvPr/>
        </p:nvSpPr>
        <p:spPr>
          <a:xfrm>
            <a:off x="11475720" y="6236208"/>
            <a:ext cx="329184" cy="329184"/>
          </a:xfrm>
          <a:prstGeom prst="roundRect">
            <a:avLst>
              <a:gd name="adj" fmla="val 24000"/>
            </a:avLst>
          </a:prstGeom>
          <a:solidFill>
            <a:srgbClr val="10332E"/>
          </a:solidFill>
          <a:ln/>
        </p:spPr>
        <p:txBody>
          <a:bodyPr/>
          <a:lstStyle/>
          <a:p>
            <a:endParaRPr lang="en-US"/>
          </a:p>
        </p:txBody>
      </p:sp>
      <p:pic>
        <p:nvPicPr>
          <p:cNvPr id="18" name="Image 0" descr="preencoded.png"/>
          <p:cNvPicPr>
            <a:picLocks noChangeAspect="1"/>
          </p:cNvPicPr>
          <p:nvPr/>
        </p:nvPicPr>
        <p:blipFill>
          <a:blip r:embed="rId4"/>
          <a:stretch>
            <a:fillRect/>
          </a:stretch>
        </p:blipFill>
        <p:spPr>
          <a:xfrm>
            <a:off x="11564600" y="6295461"/>
            <a:ext cx="151425" cy="151425"/>
          </a:xfrm>
          <a:prstGeom prst="rect">
            <a:avLst/>
          </a:prstGeom>
        </p:spPr>
      </p:pic>
      <p:sp>
        <p:nvSpPr>
          <p:cNvPr id="19" name="Shape 15"/>
          <p:cNvSpPr/>
          <p:nvPr/>
        </p:nvSpPr>
        <p:spPr>
          <a:xfrm>
            <a:off x="11620561" y="6460053"/>
            <a:ext cx="39502" cy="39502"/>
          </a:xfrm>
          <a:prstGeom prst="ellipse">
            <a:avLst/>
          </a:prstGeom>
          <a:solidFill>
            <a:srgbClr val="E4572E"/>
          </a:solidFill>
          <a:ln/>
        </p:spPr>
        <p:txBody>
          <a:bodyPr/>
          <a:lstStyle/>
          <a:p>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05  ·  COMPETITION + OUR ADVANTAGE</a:t>
            </a:r>
            <a:endParaRPr lang="en-US" sz="1300" dirty="0"/>
          </a:p>
        </p:txBody>
      </p:sp>
      <p:sp>
        <p:nvSpPr>
          <p:cNvPr id="3" name="Text 1"/>
          <p:cNvSpPr txBox="1"/>
          <p:nvPr/>
        </p:nvSpPr>
        <p:spPr>
          <a:xfrm>
            <a:off x="685800" y="768096"/>
            <a:ext cx="10820095" cy="868680"/>
          </a:xfrm>
          <a:prstGeom prst="rect">
            <a:avLst/>
          </a:prstGeom>
          <a:noFill/>
          <a:ln/>
        </p:spPr>
        <p:txBody>
          <a:bodyPr wrap="square" lIns="0" tIns="0" rIns="0" bIns="0" rtlCol="0" anchor="t"/>
          <a:lstStyle/>
          <a:p>
            <a:pPr marL="0" indent="0">
              <a:lnSpc>
                <a:spcPts val="4000"/>
              </a:lnSpc>
              <a:buNone/>
            </a:pPr>
            <a:r>
              <a:rPr lang="en-US" sz="3600" b="1" dirty="0">
                <a:solidFill>
                  <a:srgbClr val="10332E"/>
                </a:solidFill>
                <a:latin typeface="Cambria" pitchFamily="34" charset="0"/>
                <a:ea typeface="Cambria" pitchFamily="34" charset="-122"/>
                <a:cs typeface="Cambria" pitchFamily="34" charset="-120"/>
              </a:rPr>
              <a:t>Our biggest competitor is the calendar.</a:t>
            </a:r>
            <a:endParaRPr lang="en-US" sz="3600" dirty="0"/>
          </a:p>
        </p:txBody>
      </p:sp>
      <p:sp>
        <p:nvSpPr>
          <p:cNvPr id="4" name="Text 2"/>
          <p:cNvSpPr txBox="1"/>
          <p:nvPr/>
        </p:nvSpPr>
        <p:spPr>
          <a:xfrm>
            <a:off x="685800" y="1828800"/>
            <a:ext cx="3310128" cy="457200"/>
          </a:xfrm>
          <a:prstGeom prst="rect">
            <a:avLst/>
          </a:prstGeom>
          <a:noFill/>
          <a:ln/>
        </p:spPr>
        <p:txBody>
          <a:bodyPr wrap="square" lIns="0" tIns="0" rIns="0" bIns="0" rtlCol="0" anchor="b"/>
          <a:lstStyle/>
          <a:p>
            <a:pPr marL="0" indent="0" algn="l">
              <a:buNone/>
            </a:pPr>
            <a:r>
              <a:rPr lang="en-US" sz="1100" b="1" kern="0" spc="100" dirty="0">
                <a:solidFill>
                  <a:srgbClr val="6B7A75"/>
                </a:solidFill>
                <a:latin typeface="Calibri" pitchFamily="34" charset="0"/>
                <a:ea typeface="Calibri" pitchFamily="34" charset="-122"/>
                <a:cs typeface="Calibri" pitchFamily="34" charset="-120"/>
              </a:rPr>
              <a:t>ALTERNATIVE TODAY</a:t>
            </a:r>
            <a:endParaRPr lang="en-US" sz="1100" dirty="0"/>
          </a:p>
        </p:txBody>
      </p:sp>
      <p:sp>
        <p:nvSpPr>
          <p:cNvPr id="5" name="Text 3"/>
          <p:cNvSpPr txBox="1"/>
          <p:nvPr/>
        </p:nvSpPr>
        <p:spPr>
          <a:xfrm>
            <a:off x="3995928" y="1828800"/>
            <a:ext cx="2103120" cy="457200"/>
          </a:xfrm>
          <a:prstGeom prst="rect">
            <a:avLst/>
          </a:prstGeom>
          <a:noFill/>
          <a:ln/>
        </p:spPr>
        <p:txBody>
          <a:bodyPr wrap="square" lIns="0" tIns="0" rIns="0" bIns="0" rtlCol="0" anchor="b"/>
          <a:lstStyle/>
          <a:p>
            <a:pPr marL="0" indent="0" algn="ctr">
              <a:buNone/>
            </a:pPr>
            <a:r>
              <a:rPr lang="en-US" sz="1100" b="1" kern="0" spc="100" dirty="0">
                <a:solidFill>
                  <a:srgbClr val="6B7A75"/>
                </a:solidFill>
                <a:latin typeface="Calibri" pitchFamily="34" charset="0"/>
                <a:ea typeface="Calibri" pitchFamily="34" charset="-122"/>
                <a:cs typeface="Calibri" pitchFamily="34" charset="-120"/>
              </a:rPr>
              <a:t>COST PER PIVOT / YEAR</a:t>
            </a:r>
            <a:endParaRPr lang="en-US" sz="1100" dirty="0"/>
          </a:p>
        </p:txBody>
      </p:sp>
      <p:sp>
        <p:nvSpPr>
          <p:cNvPr id="6" name="Text 4"/>
          <p:cNvSpPr txBox="1"/>
          <p:nvPr/>
        </p:nvSpPr>
        <p:spPr>
          <a:xfrm>
            <a:off x="6099048" y="1828800"/>
            <a:ext cx="2103120" cy="457200"/>
          </a:xfrm>
          <a:prstGeom prst="rect">
            <a:avLst/>
          </a:prstGeom>
          <a:noFill/>
          <a:ln/>
        </p:spPr>
        <p:txBody>
          <a:bodyPr wrap="square" lIns="0" tIns="0" rIns="0" bIns="0" rtlCol="0" anchor="b"/>
          <a:lstStyle/>
          <a:p>
            <a:pPr marL="0" indent="0" algn="ctr">
              <a:buNone/>
            </a:pPr>
            <a:r>
              <a:rPr lang="en-US" sz="1100" b="1" kern="0" spc="100" dirty="0">
                <a:solidFill>
                  <a:srgbClr val="6B7A75"/>
                </a:solidFill>
                <a:latin typeface="Calibri" pitchFamily="34" charset="0"/>
                <a:ea typeface="Calibri" pitchFamily="34" charset="-122"/>
                <a:cs typeface="Calibri" pitchFamily="34" charset="-120"/>
              </a:rPr>
              <a:t>ROOT-ZONE DATA</a:t>
            </a:r>
            <a:endParaRPr lang="en-US" sz="1100" dirty="0"/>
          </a:p>
        </p:txBody>
      </p:sp>
      <p:sp>
        <p:nvSpPr>
          <p:cNvPr id="7" name="Text 5"/>
          <p:cNvSpPr txBox="1"/>
          <p:nvPr/>
        </p:nvSpPr>
        <p:spPr>
          <a:xfrm>
            <a:off x="8202168" y="1828800"/>
            <a:ext cx="1920240" cy="457200"/>
          </a:xfrm>
          <a:prstGeom prst="rect">
            <a:avLst/>
          </a:prstGeom>
          <a:noFill/>
          <a:ln/>
        </p:spPr>
        <p:txBody>
          <a:bodyPr wrap="square" lIns="0" tIns="0" rIns="0" bIns="0" rtlCol="0" anchor="b"/>
          <a:lstStyle/>
          <a:p>
            <a:pPr marL="0" indent="0" algn="ctr">
              <a:buNone/>
            </a:pPr>
            <a:r>
              <a:rPr lang="en-US" sz="1100" b="1" kern="0" spc="100" dirty="0">
                <a:solidFill>
                  <a:srgbClr val="6B7A75"/>
                </a:solidFill>
                <a:latin typeface="Calibri" pitchFamily="34" charset="0"/>
                <a:ea typeface="Calibri" pitchFamily="34" charset="-122"/>
                <a:cs typeface="Calibri" pitchFamily="34" charset="-120"/>
              </a:rPr>
              <a:t>TELLS YOU WHAT TO DO</a:t>
            </a:r>
            <a:endParaRPr lang="en-US" sz="1100" dirty="0"/>
          </a:p>
        </p:txBody>
      </p:sp>
      <p:sp>
        <p:nvSpPr>
          <p:cNvPr id="8" name="Text 6"/>
          <p:cNvSpPr txBox="1"/>
          <p:nvPr/>
        </p:nvSpPr>
        <p:spPr>
          <a:xfrm>
            <a:off x="10122408" y="1828800"/>
            <a:ext cx="1371600" cy="457200"/>
          </a:xfrm>
          <a:prstGeom prst="rect">
            <a:avLst/>
          </a:prstGeom>
          <a:noFill/>
          <a:ln/>
        </p:spPr>
        <p:txBody>
          <a:bodyPr wrap="square" lIns="0" tIns="0" rIns="0" bIns="0" rtlCol="0" anchor="b"/>
          <a:lstStyle/>
          <a:p>
            <a:pPr marL="0" indent="0" algn="ctr">
              <a:buNone/>
            </a:pPr>
            <a:r>
              <a:rPr lang="en-US" sz="1100" b="1" kern="0" spc="100" dirty="0">
                <a:solidFill>
                  <a:srgbClr val="6B7A75"/>
                </a:solidFill>
                <a:latin typeface="Calibri" pitchFamily="34" charset="0"/>
                <a:ea typeface="Calibri" pitchFamily="34" charset="-122"/>
                <a:cs typeface="Calibri" pitchFamily="34" charset="-120"/>
              </a:rPr>
              <a:t>NO APP NEEDED</a:t>
            </a:r>
            <a:endParaRPr lang="en-US" sz="1100" dirty="0"/>
          </a:p>
        </p:txBody>
      </p:sp>
      <p:sp>
        <p:nvSpPr>
          <p:cNvPr id="9" name="Shape 7"/>
          <p:cNvSpPr/>
          <p:nvPr/>
        </p:nvSpPr>
        <p:spPr>
          <a:xfrm>
            <a:off x="685800" y="2359152"/>
            <a:ext cx="10820095" cy="749808"/>
          </a:xfrm>
          <a:prstGeom prst="roundRect">
            <a:avLst>
              <a:gd name="adj" fmla="val 12195"/>
            </a:avLst>
          </a:prstGeom>
          <a:solidFill>
            <a:srgbClr val="F3F6F4"/>
          </a:solidFill>
          <a:ln/>
        </p:spPr>
        <p:txBody>
          <a:bodyPr/>
          <a:lstStyle/>
          <a:p>
            <a:endParaRPr lang="en-US"/>
          </a:p>
        </p:txBody>
      </p:sp>
      <p:sp>
        <p:nvSpPr>
          <p:cNvPr id="10" name="Text 8"/>
          <p:cNvSpPr txBox="1"/>
          <p:nvPr/>
        </p:nvSpPr>
        <p:spPr>
          <a:xfrm>
            <a:off x="978408" y="2359152"/>
            <a:ext cx="3017520" cy="749808"/>
          </a:xfrm>
          <a:prstGeom prst="rect">
            <a:avLst/>
          </a:prstGeom>
          <a:noFill/>
          <a:ln/>
        </p:spPr>
        <p:txBody>
          <a:bodyPr wrap="square" lIns="0" tIns="0" rIns="0" bIns="0" rtlCol="0" anchor="ctr"/>
          <a:lstStyle/>
          <a:p>
            <a:pPr marL="0" indent="0" algn="l">
              <a:buNone/>
            </a:pPr>
            <a:r>
              <a:rPr lang="en-US" sz="1600" b="1" dirty="0">
                <a:solidFill>
                  <a:srgbClr val="2B3B36"/>
                </a:solidFill>
                <a:latin typeface="Cambria" pitchFamily="34" charset="0"/>
                <a:ea typeface="Cambria" pitchFamily="34" charset="-122"/>
                <a:cs typeface="Cambria" pitchFamily="34" charset="-120"/>
              </a:rPr>
              <a:t>Calendar and feel — what most growers do</a:t>
            </a:r>
            <a:endParaRPr lang="en-US" sz="1600" dirty="0"/>
          </a:p>
        </p:txBody>
      </p:sp>
      <p:sp>
        <p:nvSpPr>
          <p:cNvPr id="11" name="Text 9"/>
          <p:cNvSpPr txBox="1"/>
          <p:nvPr/>
        </p:nvSpPr>
        <p:spPr>
          <a:xfrm>
            <a:off x="3995928" y="2359152"/>
            <a:ext cx="210312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Free, plus wasted water</a:t>
            </a:r>
            <a:endParaRPr lang="en-US" sz="1350" dirty="0"/>
          </a:p>
        </p:txBody>
      </p:sp>
      <p:sp>
        <p:nvSpPr>
          <p:cNvPr id="12" name="Text 10"/>
          <p:cNvSpPr txBox="1"/>
          <p:nvPr/>
        </p:nvSpPr>
        <p:spPr>
          <a:xfrm>
            <a:off x="6099048" y="2359152"/>
            <a:ext cx="210312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No</a:t>
            </a:r>
            <a:endParaRPr lang="en-US" sz="1350" dirty="0"/>
          </a:p>
        </p:txBody>
      </p:sp>
      <p:sp>
        <p:nvSpPr>
          <p:cNvPr id="13" name="Text 11"/>
          <p:cNvSpPr txBox="1"/>
          <p:nvPr/>
        </p:nvSpPr>
        <p:spPr>
          <a:xfrm>
            <a:off x="8202168" y="2359152"/>
            <a:ext cx="192024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No</a:t>
            </a:r>
            <a:endParaRPr lang="en-US" sz="1350" dirty="0"/>
          </a:p>
        </p:txBody>
      </p:sp>
      <p:sp>
        <p:nvSpPr>
          <p:cNvPr id="14" name="Text 12"/>
          <p:cNvSpPr txBox="1"/>
          <p:nvPr/>
        </p:nvSpPr>
        <p:spPr>
          <a:xfrm>
            <a:off x="10122408" y="2359152"/>
            <a:ext cx="137160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Yes</a:t>
            </a:r>
            <a:endParaRPr lang="en-US" sz="1350" dirty="0"/>
          </a:p>
        </p:txBody>
      </p:sp>
      <p:sp>
        <p:nvSpPr>
          <p:cNvPr id="15" name="Shape 13"/>
          <p:cNvSpPr/>
          <p:nvPr/>
        </p:nvSpPr>
        <p:spPr>
          <a:xfrm>
            <a:off x="685800" y="3182112"/>
            <a:ext cx="10820095" cy="749808"/>
          </a:xfrm>
          <a:prstGeom prst="roundRect">
            <a:avLst>
              <a:gd name="adj" fmla="val 12195"/>
            </a:avLst>
          </a:prstGeom>
          <a:solidFill>
            <a:srgbClr val="FFFFFF"/>
          </a:solidFill>
          <a:ln/>
        </p:spPr>
        <p:txBody>
          <a:bodyPr/>
          <a:lstStyle/>
          <a:p>
            <a:endParaRPr lang="en-US"/>
          </a:p>
        </p:txBody>
      </p:sp>
      <p:sp>
        <p:nvSpPr>
          <p:cNvPr id="16" name="Text 14"/>
          <p:cNvSpPr txBox="1"/>
          <p:nvPr/>
        </p:nvSpPr>
        <p:spPr>
          <a:xfrm>
            <a:off x="978408" y="3182112"/>
            <a:ext cx="3017520" cy="749808"/>
          </a:xfrm>
          <a:prstGeom prst="rect">
            <a:avLst/>
          </a:prstGeom>
          <a:noFill/>
          <a:ln/>
        </p:spPr>
        <p:txBody>
          <a:bodyPr wrap="square" lIns="0" tIns="0" rIns="0" bIns="0" rtlCol="0" anchor="ctr"/>
          <a:lstStyle/>
          <a:p>
            <a:pPr marL="0" indent="0" algn="l">
              <a:buNone/>
            </a:pPr>
            <a:r>
              <a:rPr lang="en-US" sz="1600" b="1" dirty="0">
                <a:solidFill>
                  <a:srgbClr val="2B3B36"/>
                </a:solidFill>
                <a:latin typeface="Cambria" pitchFamily="34" charset="0"/>
                <a:ea typeface="Cambria" pitchFamily="34" charset="-122"/>
                <a:cs typeface="Cambria" pitchFamily="34" charset="-120"/>
              </a:rPr>
              <a:t>Research-grade telemetry probes</a:t>
            </a:r>
            <a:endParaRPr lang="en-US" sz="1600" dirty="0"/>
          </a:p>
        </p:txBody>
      </p:sp>
      <p:sp>
        <p:nvSpPr>
          <p:cNvPr id="17" name="Text 15"/>
          <p:cNvSpPr txBox="1"/>
          <p:nvPr/>
        </p:nvSpPr>
        <p:spPr>
          <a:xfrm>
            <a:off x="3995928" y="3182112"/>
            <a:ext cx="210312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$1,200 and up</a:t>
            </a:r>
            <a:endParaRPr lang="en-US" sz="1350" dirty="0"/>
          </a:p>
        </p:txBody>
      </p:sp>
      <p:sp>
        <p:nvSpPr>
          <p:cNvPr id="18" name="Text 16"/>
          <p:cNvSpPr txBox="1"/>
          <p:nvPr/>
        </p:nvSpPr>
        <p:spPr>
          <a:xfrm>
            <a:off x="6099048" y="3182112"/>
            <a:ext cx="210312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Yes</a:t>
            </a:r>
            <a:endParaRPr lang="en-US" sz="1350" dirty="0"/>
          </a:p>
        </p:txBody>
      </p:sp>
      <p:sp>
        <p:nvSpPr>
          <p:cNvPr id="19" name="Text 17"/>
          <p:cNvSpPr txBox="1"/>
          <p:nvPr/>
        </p:nvSpPr>
        <p:spPr>
          <a:xfrm>
            <a:off x="8202168" y="3182112"/>
            <a:ext cx="192024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No — raw data only</a:t>
            </a:r>
            <a:endParaRPr lang="en-US" sz="1350" dirty="0"/>
          </a:p>
        </p:txBody>
      </p:sp>
      <p:sp>
        <p:nvSpPr>
          <p:cNvPr id="20" name="Text 18"/>
          <p:cNvSpPr txBox="1"/>
          <p:nvPr/>
        </p:nvSpPr>
        <p:spPr>
          <a:xfrm>
            <a:off x="10122408" y="3182112"/>
            <a:ext cx="137160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No</a:t>
            </a:r>
            <a:endParaRPr lang="en-US" sz="1350" dirty="0"/>
          </a:p>
        </p:txBody>
      </p:sp>
      <p:sp>
        <p:nvSpPr>
          <p:cNvPr id="21" name="Shape 19"/>
          <p:cNvSpPr/>
          <p:nvPr/>
        </p:nvSpPr>
        <p:spPr>
          <a:xfrm>
            <a:off x="685800" y="4005072"/>
            <a:ext cx="10820095" cy="749808"/>
          </a:xfrm>
          <a:prstGeom prst="roundRect">
            <a:avLst>
              <a:gd name="adj" fmla="val 12195"/>
            </a:avLst>
          </a:prstGeom>
          <a:solidFill>
            <a:srgbClr val="F3F6F4"/>
          </a:solidFill>
          <a:ln/>
        </p:spPr>
        <p:txBody>
          <a:bodyPr/>
          <a:lstStyle/>
          <a:p>
            <a:endParaRPr lang="en-US"/>
          </a:p>
        </p:txBody>
      </p:sp>
      <p:sp>
        <p:nvSpPr>
          <p:cNvPr id="22" name="Text 20"/>
          <p:cNvSpPr txBox="1"/>
          <p:nvPr/>
        </p:nvSpPr>
        <p:spPr>
          <a:xfrm>
            <a:off x="978408" y="4005072"/>
            <a:ext cx="3017520" cy="749808"/>
          </a:xfrm>
          <a:prstGeom prst="rect">
            <a:avLst/>
          </a:prstGeom>
          <a:noFill/>
          <a:ln/>
        </p:spPr>
        <p:txBody>
          <a:bodyPr wrap="square" lIns="0" tIns="0" rIns="0" bIns="0" rtlCol="0" anchor="ctr"/>
          <a:lstStyle/>
          <a:p>
            <a:pPr marL="0" indent="0" algn="l">
              <a:buNone/>
            </a:pPr>
            <a:r>
              <a:rPr lang="en-US" sz="1600" b="1" dirty="0">
                <a:solidFill>
                  <a:srgbClr val="2B3B36"/>
                </a:solidFill>
                <a:latin typeface="Cambria" pitchFamily="34" charset="0"/>
                <a:ea typeface="Cambria" pitchFamily="34" charset="-122"/>
                <a:cs typeface="Cambria" pitchFamily="34" charset="-120"/>
              </a:rPr>
              <a:t>Satellite and imagery services</a:t>
            </a:r>
            <a:endParaRPr lang="en-US" sz="1600" dirty="0"/>
          </a:p>
        </p:txBody>
      </p:sp>
      <p:sp>
        <p:nvSpPr>
          <p:cNvPr id="23" name="Text 21"/>
          <p:cNvSpPr txBox="1"/>
          <p:nvPr/>
        </p:nvSpPr>
        <p:spPr>
          <a:xfrm>
            <a:off x="3995928" y="4005072"/>
            <a:ext cx="210312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$300 to $600</a:t>
            </a:r>
            <a:endParaRPr lang="en-US" sz="1350" dirty="0"/>
          </a:p>
        </p:txBody>
      </p:sp>
      <p:sp>
        <p:nvSpPr>
          <p:cNvPr id="24" name="Text 22"/>
          <p:cNvSpPr txBox="1"/>
          <p:nvPr/>
        </p:nvSpPr>
        <p:spPr>
          <a:xfrm>
            <a:off x="6099048" y="4005072"/>
            <a:ext cx="210312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Surface only</a:t>
            </a:r>
            <a:endParaRPr lang="en-US" sz="1350" dirty="0"/>
          </a:p>
        </p:txBody>
      </p:sp>
      <p:sp>
        <p:nvSpPr>
          <p:cNvPr id="25" name="Text 23"/>
          <p:cNvSpPr txBox="1"/>
          <p:nvPr/>
        </p:nvSpPr>
        <p:spPr>
          <a:xfrm>
            <a:off x="8202168" y="4005072"/>
            <a:ext cx="192024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Sometimes</a:t>
            </a:r>
            <a:endParaRPr lang="en-US" sz="1350" dirty="0"/>
          </a:p>
        </p:txBody>
      </p:sp>
      <p:sp>
        <p:nvSpPr>
          <p:cNvPr id="26" name="Text 24"/>
          <p:cNvSpPr txBox="1"/>
          <p:nvPr/>
        </p:nvSpPr>
        <p:spPr>
          <a:xfrm>
            <a:off x="10122408" y="4005072"/>
            <a:ext cx="1371600" cy="749808"/>
          </a:xfrm>
          <a:prstGeom prst="rect">
            <a:avLst/>
          </a:prstGeom>
          <a:noFill/>
          <a:ln/>
        </p:spPr>
        <p:txBody>
          <a:bodyPr wrap="square" lIns="0" tIns="0" rIns="0" bIns="0" rtlCol="0" anchor="ctr"/>
          <a:lstStyle/>
          <a:p>
            <a:pPr marL="0" indent="0" algn="ctr">
              <a:buNone/>
            </a:pPr>
            <a:r>
              <a:rPr lang="en-US" sz="1350" dirty="0">
                <a:solidFill>
                  <a:srgbClr val="2B3B36"/>
                </a:solidFill>
                <a:latin typeface="Calibri" pitchFamily="34" charset="0"/>
                <a:ea typeface="Calibri" pitchFamily="34" charset="-122"/>
                <a:cs typeface="Calibri" pitchFamily="34" charset="-120"/>
              </a:rPr>
              <a:t>No</a:t>
            </a:r>
            <a:endParaRPr lang="en-US" sz="1350" dirty="0"/>
          </a:p>
        </p:txBody>
      </p:sp>
      <p:sp>
        <p:nvSpPr>
          <p:cNvPr id="27" name="Shape 25"/>
          <p:cNvSpPr/>
          <p:nvPr/>
        </p:nvSpPr>
        <p:spPr>
          <a:xfrm>
            <a:off x="685800" y="4828032"/>
            <a:ext cx="10820095" cy="749808"/>
          </a:xfrm>
          <a:prstGeom prst="roundRect">
            <a:avLst>
              <a:gd name="adj" fmla="val 12195"/>
            </a:avLst>
          </a:prstGeom>
          <a:solidFill>
            <a:srgbClr val="10332E"/>
          </a:solidFill>
          <a:ln/>
        </p:spPr>
        <p:txBody>
          <a:bodyPr/>
          <a:lstStyle/>
          <a:p>
            <a:endParaRPr lang="en-US"/>
          </a:p>
        </p:txBody>
      </p:sp>
      <p:sp>
        <p:nvSpPr>
          <p:cNvPr id="28" name="Text 26"/>
          <p:cNvSpPr txBox="1"/>
          <p:nvPr/>
        </p:nvSpPr>
        <p:spPr>
          <a:xfrm>
            <a:off x="978408" y="4828032"/>
            <a:ext cx="3017520" cy="749808"/>
          </a:xfrm>
          <a:prstGeom prst="rect">
            <a:avLst/>
          </a:prstGeom>
          <a:noFill/>
          <a:ln/>
        </p:spPr>
        <p:txBody>
          <a:bodyPr wrap="square" lIns="0" tIns="0" rIns="0" bIns="0" rtlCol="0" anchor="ctr"/>
          <a:lstStyle/>
          <a:p>
            <a:pPr marL="0" indent="0" algn="l">
              <a:buNone/>
            </a:pPr>
            <a:r>
              <a:rPr lang="en-US" sz="1600" b="1" dirty="0">
                <a:solidFill>
                  <a:srgbClr val="FFFFFF"/>
                </a:solidFill>
                <a:latin typeface="Cambria" pitchFamily="34" charset="0"/>
                <a:ea typeface="Cambria" pitchFamily="34" charset="-122"/>
                <a:cs typeface="Cambria" pitchFamily="34" charset="-120"/>
              </a:rPr>
              <a:t>Rootcast</a:t>
            </a:r>
            <a:endParaRPr lang="en-US" sz="1600" dirty="0"/>
          </a:p>
        </p:txBody>
      </p:sp>
      <p:sp>
        <p:nvSpPr>
          <p:cNvPr id="29" name="Text 27"/>
          <p:cNvSpPr txBox="1"/>
          <p:nvPr/>
        </p:nvSpPr>
        <p:spPr>
          <a:xfrm>
            <a:off x="3995928" y="4828032"/>
            <a:ext cx="2103120" cy="749808"/>
          </a:xfrm>
          <a:prstGeom prst="rect">
            <a:avLst/>
          </a:prstGeom>
          <a:noFill/>
          <a:ln/>
        </p:spPr>
        <p:txBody>
          <a:bodyPr wrap="square" lIns="0" tIns="0" rIns="0" bIns="0" rtlCol="0" anchor="ctr"/>
          <a:lstStyle/>
          <a:p>
            <a:pPr marL="0" indent="0" algn="ctr">
              <a:buNone/>
            </a:pPr>
            <a:r>
              <a:rPr lang="en-US" sz="1350" dirty="0">
                <a:solidFill>
                  <a:srgbClr val="C9DBD5"/>
                </a:solidFill>
                <a:latin typeface="Calibri" pitchFamily="34" charset="0"/>
                <a:ea typeface="Calibri" pitchFamily="34" charset="-122"/>
                <a:cs typeface="Calibri" pitchFamily="34" charset="-120"/>
              </a:rPr>
              <a:t>$405 after year one</a:t>
            </a:r>
            <a:endParaRPr lang="en-US" sz="1350" dirty="0"/>
          </a:p>
        </p:txBody>
      </p:sp>
      <p:sp>
        <p:nvSpPr>
          <p:cNvPr id="30" name="Text 28"/>
          <p:cNvSpPr txBox="1"/>
          <p:nvPr/>
        </p:nvSpPr>
        <p:spPr>
          <a:xfrm>
            <a:off x="6099048" y="4828032"/>
            <a:ext cx="2103120" cy="749808"/>
          </a:xfrm>
          <a:prstGeom prst="rect">
            <a:avLst/>
          </a:prstGeom>
          <a:noFill/>
          <a:ln/>
        </p:spPr>
        <p:txBody>
          <a:bodyPr wrap="square" lIns="0" tIns="0" rIns="0" bIns="0" rtlCol="0" anchor="ctr"/>
          <a:lstStyle/>
          <a:p>
            <a:pPr marL="0" indent="0" algn="ctr">
              <a:buNone/>
            </a:pPr>
            <a:r>
              <a:rPr lang="en-US" sz="1350" dirty="0">
                <a:solidFill>
                  <a:srgbClr val="C9DBD5"/>
                </a:solidFill>
                <a:latin typeface="Calibri" pitchFamily="34" charset="0"/>
                <a:ea typeface="Calibri" pitchFamily="34" charset="-122"/>
                <a:cs typeface="Calibri" pitchFamily="34" charset="-120"/>
              </a:rPr>
              <a:t>Yes, three depths</a:t>
            </a:r>
            <a:endParaRPr lang="en-US" sz="1350" dirty="0"/>
          </a:p>
        </p:txBody>
      </p:sp>
      <p:sp>
        <p:nvSpPr>
          <p:cNvPr id="31" name="Text 29"/>
          <p:cNvSpPr txBox="1"/>
          <p:nvPr/>
        </p:nvSpPr>
        <p:spPr>
          <a:xfrm>
            <a:off x="8202168" y="4828032"/>
            <a:ext cx="1920240" cy="749808"/>
          </a:xfrm>
          <a:prstGeom prst="rect">
            <a:avLst/>
          </a:prstGeom>
          <a:noFill/>
          <a:ln/>
        </p:spPr>
        <p:txBody>
          <a:bodyPr wrap="square" lIns="0" tIns="0" rIns="0" bIns="0" rtlCol="0" anchor="ctr"/>
          <a:lstStyle/>
          <a:p>
            <a:pPr marL="0" indent="0" algn="ctr">
              <a:buNone/>
            </a:pPr>
            <a:r>
              <a:rPr lang="en-US" sz="1350" dirty="0">
                <a:solidFill>
                  <a:srgbClr val="C9DBD5"/>
                </a:solidFill>
                <a:latin typeface="Calibri" pitchFamily="34" charset="0"/>
                <a:ea typeface="Calibri" pitchFamily="34" charset="-122"/>
                <a:cs typeface="Calibri" pitchFamily="34" charset="-120"/>
              </a:rPr>
              <a:t>Yes, one text per pivot</a:t>
            </a:r>
            <a:endParaRPr lang="en-US" sz="1350" dirty="0"/>
          </a:p>
        </p:txBody>
      </p:sp>
      <p:sp>
        <p:nvSpPr>
          <p:cNvPr id="32" name="Text 30"/>
          <p:cNvSpPr txBox="1"/>
          <p:nvPr/>
        </p:nvSpPr>
        <p:spPr>
          <a:xfrm>
            <a:off x="10122408" y="4828032"/>
            <a:ext cx="1371600" cy="749808"/>
          </a:xfrm>
          <a:prstGeom prst="rect">
            <a:avLst/>
          </a:prstGeom>
          <a:noFill/>
          <a:ln/>
        </p:spPr>
        <p:txBody>
          <a:bodyPr wrap="square" lIns="0" tIns="0" rIns="0" bIns="0" rtlCol="0" anchor="ctr"/>
          <a:lstStyle/>
          <a:p>
            <a:pPr marL="0" indent="0" algn="ctr">
              <a:buNone/>
            </a:pPr>
            <a:r>
              <a:rPr lang="en-US" sz="1350" dirty="0">
                <a:solidFill>
                  <a:srgbClr val="C9DBD5"/>
                </a:solidFill>
                <a:latin typeface="Calibri" pitchFamily="34" charset="0"/>
                <a:ea typeface="Calibri" pitchFamily="34" charset="-122"/>
                <a:cs typeface="Calibri" pitchFamily="34" charset="-120"/>
              </a:rPr>
              <a:t>Yes</a:t>
            </a:r>
            <a:endParaRPr lang="en-US" sz="1350" dirty="0"/>
          </a:p>
        </p:txBody>
      </p:sp>
      <p:sp>
        <p:nvSpPr>
          <p:cNvPr id="33" name="Text 31"/>
          <p:cNvSpPr txBox="1"/>
          <p:nvPr/>
        </p:nvSpPr>
        <p:spPr>
          <a:xfrm>
            <a:off x="685800" y="5742432"/>
            <a:ext cx="2011680" cy="320040"/>
          </a:xfrm>
          <a:prstGeom prst="rect">
            <a:avLst/>
          </a:prstGeom>
          <a:noFill/>
          <a:ln/>
        </p:spPr>
        <p:txBody>
          <a:bodyPr wrap="square" lIns="0" tIns="0" rIns="0" bIns="0" rtlCol="0" anchor="ctr"/>
          <a:lstStyle/>
          <a:p>
            <a:pPr marL="0" indent="0">
              <a:buNone/>
            </a:pPr>
            <a:r>
              <a:rPr lang="en-US" sz="1200" b="1" kern="0" spc="160" dirty="0">
                <a:solidFill>
                  <a:srgbClr val="E4572E"/>
                </a:solidFill>
                <a:latin typeface="Calibri" pitchFamily="34" charset="0"/>
                <a:ea typeface="Calibri" pitchFamily="34" charset="-122"/>
                <a:cs typeface="Calibri" pitchFamily="34" charset="-120"/>
              </a:rPr>
              <a:t>Hard to copy</a:t>
            </a:r>
            <a:endParaRPr lang="en-US" sz="1200" dirty="0"/>
          </a:p>
        </p:txBody>
      </p:sp>
      <p:sp>
        <p:nvSpPr>
          <p:cNvPr id="34" name="Text 32"/>
          <p:cNvSpPr txBox="1"/>
          <p:nvPr/>
        </p:nvSpPr>
        <p:spPr>
          <a:xfrm>
            <a:off x="2697480" y="5705856"/>
            <a:ext cx="2788920" cy="777240"/>
          </a:xfrm>
          <a:prstGeom prst="rect">
            <a:avLst/>
          </a:prstGeom>
          <a:noFill/>
          <a:ln/>
        </p:spPr>
        <p:txBody>
          <a:bodyPr wrap="square" lIns="0" tIns="0" rIns="0" bIns="0" rtlCol="0" anchor="ctr"/>
          <a:lstStyle/>
          <a:p>
            <a:pPr marL="0" indent="0">
              <a:lnSpc>
                <a:spcPts val="1600"/>
              </a:lnSpc>
              <a:buNone/>
            </a:pPr>
            <a:r>
              <a:rPr lang="en-US" sz="1250" dirty="0">
                <a:solidFill>
                  <a:srgbClr val="4A5A55"/>
                </a:solidFill>
                <a:latin typeface="Calibri" pitchFamily="34" charset="0"/>
                <a:ea typeface="Calibri" pitchFamily="34" charset="-122"/>
                <a:cs typeface="Calibri" pitchFamily="34" charset="-120"/>
              </a:rPr>
              <a:t>Three seasons of soil-profile calibration on Southern High Plains soils — data nobody can buy.</a:t>
            </a:r>
            <a:endParaRPr lang="en-US" sz="1250" dirty="0"/>
          </a:p>
        </p:txBody>
      </p:sp>
      <p:sp>
        <p:nvSpPr>
          <p:cNvPr id="35" name="Text 33"/>
          <p:cNvSpPr txBox="1"/>
          <p:nvPr/>
        </p:nvSpPr>
        <p:spPr>
          <a:xfrm>
            <a:off x="5623560" y="5705856"/>
            <a:ext cx="2788920" cy="777240"/>
          </a:xfrm>
          <a:prstGeom prst="rect">
            <a:avLst/>
          </a:prstGeom>
          <a:noFill/>
          <a:ln/>
        </p:spPr>
        <p:txBody>
          <a:bodyPr wrap="square" lIns="0" tIns="0" rIns="0" bIns="0" rtlCol="0" anchor="ctr"/>
          <a:lstStyle/>
          <a:p>
            <a:pPr marL="0" indent="0">
              <a:lnSpc>
                <a:spcPts val="1600"/>
              </a:lnSpc>
              <a:buNone/>
            </a:pPr>
            <a:r>
              <a:rPr lang="en-US" sz="1250" dirty="0">
                <a:solidFill>
                  <a:srgbClr val="4A5A55"/>
                </a:solidFill>
                <a:latin typeface="Calibri" pitchFamily="34" charset="0"/>
                <a:ea typeface="Calibri" pitchFamily="34" charset="-122"/>
                <a:cs typeface="Calibri" pitchFamily="34" charset="-120"/>
              </a:rPr>
              <a:t>Distribution through gin co-ops, which already touch every grower every single season.</a:t>
            </a:r>
            <a:endParaRPr lang="en-US" sz="1250" dirty="0"/>
          </a:p>
        </p:txBody>
      </p:sp>
      <p:sp>
        <p:nvSpPr>
          <p:cNvPr id="36" name="Text 34"/>
          <p:cNvSpPr txBox="1"/>
          <p:nvPr/>
        </p:nvSpPr>
        <p:spPr>
          <a:xfrm>
            <a:off x="8549640" y="5705856"/>
            <a:ext cx="2788920" cy="777240"/>
          </a:xfrm>
          <a:prstGeom prst="rect">
            <a:avLst/>
          </a:prstGeom>
          <a:noFill/>
          <a:ln/>
        </p:spPr>
        <p:txBody>
          <a:bodyPr wrap="square" lIns="0" tIns="0" rIns="0" bIns="0" rtlCol="0" anchor="ctr"/>
          <a:lstStyle/>
          <a:p>
            <a:pPr marL="0" indent="0">
              <a:lnSpc>
                <a:spcPts val="1600"/>
              </a:lnSpc>
              <a:buNone/>
            </a:pPr>
            <a:r>
              <a:rPr lang="en-US" sz="1250" dirty="0">
                <a:solidFill>
                  <a:srgbClr val="4A5A55"/>
                </a:solidFill>
                <a:latin typeface="Calibri" pitchFamily="34" charset="0"/>
                <a:ea typeface="Calibri" pitchFamily="34" charset="-122"/>
                <a:cs typeface="Calibri" pitchFamily="34" charset="-120"/>
              </a:rPr>
              <a:t>A bill of materials under $210 at 500 units, built around off-the-shelf cellular.</a:t>
            </a:r>
            <a:endParaRPr lang="en-US" sz="1250" dirty="0"/>
          </a:p>
        </p:txBody>
      </p:sp>
      <p:sp>
        <p:nvSpPr>
          <p:cNvPr id="37" name="Shape 35"/>
          <p:cNvSpPr/>
          <p:nvPr/>
        </p:nvSpPr>
        <p:spPr>
          <a:xfrm>
            <a:off x="11475720" y="6236208"/>
            <a:ext cx="329184" cy="329184"/>
          </a:xfrm>
          <a:prstGeom prst="roundRect">
            <a:avLst>
              <a:gd name="adj" fmla="val 24000"/>
            </a:avLst>
          </a:prstGeom>
          <a:solidFill>
            <a:srgbClr val="10332E"/>
          </a:solidFill>
          <a:ln/>
        </p:spPr>
        <p:txBody>
          <a:bodyPr/>
          <a:lstStyle/>
          <a:p>
            <a:endParaRPr lang="en-US"/>
          </a:p>
        </p:txBody>
      </p:sp>
      <p:pic>
        <p:nvPicPr>
          <p:cNvPr id="38" name="Image 0" descr="preencoded.png"/>
          <p:cNvPicPr>
            <a:picLocks noChangeAspect="1"/>
          </p:cNvPicPr>
          <p:nvPr/>
        </p:nvPicPr>
        <p:blipFill>
          <a:blip r:embed="rId3"/>
          <a:stretch>
            <a:fillRect/>
          </a:stretch>
        </p:blipFill>
        <p:spPr>
          <a:xfrm>
            <a:off x="11564600" y="6295461"/>
            <a:ext cx="151425" cy="151425"/>
          </a:xfrm>
          <a:prstGeom prst="rect">
            <a:avLst/>
          </a:prstGeom>
        </p:spPr>
      </p:pic>
      <p:sp>
        <p:nvSpPr>
          <p:cNvPr id="39" name="Shape 36"/>
          <p:cNvSpPr/>
          <p:nvPr/>
        </p:nvSpPr>
        <p:spPr>
          <a:xfrm>
            <a:off x="11620561" y="6460053"/>
            <a:ext cx="39502" cy="39502"/>
          </a:xfrm>
          <a:prstGeom prst="ellipse">
            <a:avLst/>
          </a:prstGeom>
          <a:solidFill>
            <a:srgbClr val="E4572E"/>
          </a:solidFill>
          <a:ln/>
        </p:spPr>
        <p:txBody>
          <a:bodyPr/>
          <a:lstStyle/>
          <a:p>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06  ·  BUSINESS MODEL</a:t>
            </a:r>
            <a:endParaRPr lang="en-US" sz="1300" dirty="0"/>
          </a:p>
        </p:txBody>
      </p:sp>
      <p:sp>
        <p:nvSpPr>
          <p:cNvPr id="3" name="Text 1"/>
          <p:cNvSpPr txBox="1"/>
          <p:nvPr/>
        </p:nvSpPr>
        <p:spPr>
          <a:xfrm>
            <a:off x="685800" y="768096"/>
            <a:ext cx="10820095" cy="868680"/>
          </a:xfrm>
          <a:prstGeom prst="rect">
            <a:avLst/>
          </a:prstGeom>
          <a:noFill/>
          <a:ln/>
        </p:spPr>
        <p:txBody>
          <a:bodyPr wrap="square" lIns="0" tIns="0" rIns="0" bIns="0" rtlCol="0" anchor="t"/>
          <a:lstStyle/>
          <a:p>
            <a:pPr marL="0" indent="0">
              <a:lnSpc>
                <a:spcPts val="4000"/>
              </a:lnSpc>
              <a:buNone/>
            </a:pPr>
            <a:r>
              <a:rPr lang="en-US" sz="3600" b="1" dirty="0">
                <a:solidFill>
                  <a:srgbClr val="10332E"/>
                </a:solidFill>
                <a:latin typeface="Cambria" pitchFamily="34" charset="0"/>
                <a:ea typeface="Cambria" pitchFamily="34" charset="-122"/>
                <a:cs typeface="Cambria" pitchFamily="34" charset="-120"/>
              </a:rPr>
              <a:t>Hardware once. Subscription every season.</a:t>
            </a:r>
            <a:endParaRPr lang="en-US" sz="3600" dirty="0"/>
          </a:p>
        </p:txBody>
      </p:sp>
      <p:sp>
        <p:nvSpPr>
          <p:cNvPr id="4" name="Shape 2"/>
          <p:cNvSpPr/>
          <p:nvPr/>
        </p:nvSpPr>
        <p:spPr>
          <a:xfrm>
            <a:off x="685800" y="1828800"/>
            <a:ext cx="3401568" cy="2286000"/>
          </a:xfrm>
          <a:prstGeom prst="roundRect">
            <a:avLst>
              <a:gd name="adj" fmla="val 4800"/>
            </a:avLst>
          </a:prstGeom>
          <a:solidFill>
            <a:srgbClr val="F3F6F4"/>
          </a:solidFill>
          <a:ln/>
        </p:spPr>
        <p:txBody>
          <a:bodyPr/>
          <a:lstStyle/>
          <a:p>
            <a:endParaRPr lang="en-US"/>
          </a:p>
        </p:txBody>
      </p:sp>
      <p:sp>
        <p:nvSpPr>
          <p:cNvPr id="5" name="Text 3"/>
          <p:cNvSpPr txBox="1"/>
          <p:nvPr/>
        </p:nvSpPr>
        <p:spPr>
          <a:xfrm>
            <a:off x="996696" y="2011680"/>
            <a:ext cx="2743200" cy="777240"/>
          </a:xfrm>
          <a:prstGeom prst="rect">
            <a:avLst/>
          </a:prstGeom>
          <a:noFill/>
          <a:ln/>
        </p:spPr>
        <p:txBody>
          <a:bodyPr wrap="square" lIns="0" tIns="0" rIns="0" bIns="0" rtlCol="0" anchor="ctr"/>
          <a:lstStyle/>
          <a:p>
            <a:pPr marL="0" indent="0">
              <a:buNone/>
            </a:pPr>
            <a:r>
              <a:rPr lang="en-US" sz="4200" b="1" dirty="0">
                <a:solidFill>
                  <a:srgbClr val="2F7D62"/>
                </a:solidFill>
                <a:latin typeface="Cambria" pitchFamily="34" charset="0"/>
                <a:ea typeface="Cambria" pitchFamily="34" charset="-122"/>
                <a:cs typeface="Cambria" pitchFamily="34" charset="-120"/>
              </a:rPr>
              <a:t>$895</a:t>
            </a:r>
            <a:endParaRPr lang="en-US" sz="4200" dirty="0"/>
          </a:p>
        </p:txBody>
      </p:sp>
      <p:sp>
        <p:nvSpPr>
          <p:cNvPr id="6" name="Text 4"/>
          <p:cNvSpPr txBox="1"/>
          <p:nvPr/>
        </p:nvSpPr>
        <p:spPr>
          <a:xfrm>
            <a:off x="996696" y="2816352"/>
            <a:ext cx="2743200" cy="274320"/>
          </a:xfrm>
          <a:prstGeom prst="rect">
            <a:avLst/>
          </a:prstGeom>
          <a:noFill/>
          <a:ln/>
        </p:spPr>
        <p:txBody>
          <a:bodyPr wrap="square" lIns="0" tIns="0" rIns="0" bIns="0" rtlCol="0" anchor="ctr"/>
          <a:lstStyle/>
          <a:p>
            <a:pPr marL="0" indent="0">
              <a:buNone/>
            </a:pPr>
            <a:r>
              <a:rPr lang="en-US" sz="1150" b="1" kern="0" spc="120" dirty="0">
                <a:solidFill>
                  <a:srgbClr val="6B7A75"/>
                </a:solidFill>
                <a:latin typeface="Calibri" pitchFamily="34" charset="0"/>
                <a:ea typeface="Calibri" pitchFamily="34" charset="-122"/>
                <a:cs typeface="Calibri" pitchFamily="34" charset="-120"/>
              </a:rPr>
              <a:t>HARDWARE, PER PIVOT</a:t>
            </a:r>
            <a:endParaRPr lang="en-US" sz="1150" dirty="0"/>
          </a:p>
        </p:txBody>
      </p:sp>
      <p:sp>
        <p:nvSpPr>
          <p:cNvPr id="7" name="Text 5"/>
          <p:cNvSpPr txBox="1"/>
          <p:nvPr/>
        </p:nvSpPr>
        <p:spPr>
          <a:xfrm>
            <a:off x="996696" y="3145536"/>
            <a:ext cx="2743200" cy="841248"/>
          </a:xfrm>
          <a:prstGeom prst="rect">
            <a:avLst/>
          </a:prstGeom>
          <a:noFill/>
          <a:ln/>
        </p:spPr>
        <p:txBody>
          <a:bodyPr wrap="square" lIns="0" tIns="0" rIns="0" bIns="0" rtlCol="0" anchor="ctr"/>
          <a:lstStyle/>
          <a:p>
            <a:pPr marL="0" indent="0">
              <a:lnSpc>
                <a:spcPts val="1900"/>
              </a:lnSpc>
              <a:buNone/>
            </a:pPr>
            <a:r>
              <a:rPr lang="en-US" sz="1400" dirty="0">
                <a:solidFill>
                  <a:srgbClr val="2B3B36"/>
                </a:solidFill>
                <a:latin typeface="Calibri" pitchFamily="34" charset="0"/>
                <a:ea typeface="Calibri" pitchFamily="34" charset="-122"/>
                <a:cs typeface="Calibri" pitchFamily="34" charset="-120"/>
              </a:rPr>
              <a:t>Paid once, at install. Costs us $210 to build.</a:t>
            </a:r>
            <a:endParaRPr lang="en-US" sz="1400" dirty="0"/>
          </a:p>
        </p:txBody>
      </p:sp>
      <p:sp>
        <p:nvSpPr>
          <p:cNvPr id="8" name="Shape 6"/>
          <p:cNvSpPr/>
          <p:nvPr/>
        </p:nvSpPr>
        <p:spPr>
          <a:xfrm>
            <a:off x="4389120" y="1828800"/>
            <a:ext cx="3401568" cy="2286000"/>
          </a:xfrm>
          <a:prstGeom prst="roundRect">
            <a:avLst>
              <a:gd name="adj" fmla="val 4800"/>
            </a:avLst>
          </a:prstGeom>
          <a:solidFill>
            <a:srgbClr val="F3F6F4"/>
          </a:solidFill>
          <a:ln/>
        </p:spPr>
        <p:txBody>
          <a:bodyPr/>
          <a:lstStyle/>
          <a:p>
            <a:endParaRPr lang="en-US"/>
          </a:p>
        </p:txBody>
      </p:sp>
      <p:sp>
        <p:nvSpPr>
          <p:cNvPr id="9" name="Text 7"/>
          <p:cNvSpPr txBox="1"/>
          <p:nvPr/>
        </p:nvSpPr>
        <p:spPr>
          <a:xfrm>
            <a:off x="4700016" y="2011680"/>
            <a:ext cx="2743200" cy="777240"/>
          </a:xfrm>
          <a:prstGeom prst="rect">
            <a:avLst/>
          </a:prstGeom>
          <a:noFill/>
          <a:ln/>
        </p:spPr>
        <p:txBody>
          <a:bodyPr wrap="square" lIns="0" tIns="0" rIns="0" bIns="0" rtlCol="0" anchor="ctr"/>
          <a:lstStyle/>
          <a:p>
            <a:pPr marL="0" indent="0">
              <a:buNone/>
            </a:pPr>
            <a:r>
              <a:rPr lang="en-US" sz="4200" b="1" dirty="0">
                <a:solidFill>
                  <a:srgbClr val="4FB3A9"/>
                </a:solidFill>
                <a:latin typeface="Cambria" pitchFamily="34" charset="0"/>
                <a:ea typeface="Cambria" pitchFamily="34" charset="-122"/>
                <a:cs typeface="Cambria" pitchFamily="34" charset="-120"/>
              </a:rPr>
              <a:t>$45</a:t>
            </a:r>
            <a:endParaRPr lang="en-US" sz="4200" dirty="0"/>
          </a:p>
        </p:txBody>
      </p:sp>
      <p:sp>
        <p:nvSpPr>
          <p:cNvPr id="10" name="Text 8"/>
          <p:cNvSpPr txBox="1"/>
          <p:nvPr/>
        </p:nvSpPr>
        <p:spPr>
          <a:xfrm>
            <a:off x="4700016" y="2816352"/>
            <a:ext cx="2743200" cy="274320"/>
          </a:xfrm>
          <a:prstGeom prst="rect">
            <a:avLst/>
          </a:prstGeom>
          <a:noFill/>
          <a:ln/>
        </p:spPr>
        <p:txBody>
          <a:bodyPr wrap="square" lIns="0" tIns="0" rIns="0" bIns="0" rtlCol="0" anchor="ctr"/>
          <a:lstStyle/>
          <a:p>
            <a:pPr marL="0" indent="0">
              <a:buNone/>
            </a:pPr>
            <a:r>
              <a:rPr lang="en-US" sz="1150" b="1" kern="0" spc="120" dirty="0">
                <a:solidFill>
                  <a:srgbClr val="6B7A75"/>
                </a:solidFill>
                <a:latin typeface="Calibri" pitchFamily="34" charset="0"/>
                <a:ea typeface="Calibri" pitchFamily="34" charset="-122"/>
                <a:cs typeface="Calibri" pitchFamily="34" charset="-120"/>
              </a:rPr>
              <a:t>PER MONTH, PER PIVOT</a:t>
            </a:r>
            <a:endParaRPr lang="en-US" sz="1150" dirty="0"/>
          </a:p>
        </p:txBody>
      </p:sp>
      <p:sp>
        <p:nvSpPr>
          <p:cNvPr id="11" name="Text 9"/>
          <p:cNvSpPr txBox="1"/>
          <p:nvPr/>
        </p:nvSpPr>
        <p:spPr>
          <a:xfrm>
            <a:off x="4700016" y="3145536"/>
            <a:ext cx="2743200" cy="841248"/>
          </a:xfrm>
          <a:prstGeom prst="rect">
            <a:avLst/>
          </a:prstGeom>
          <a:noFill/>
          <a:ln/>
        </p:spPr>
        <p:txBody>
          <a:bodyPr wrap="square" lIns="0" tIns="0" rIns="0" bIns="0" rtlCol="0" anchor="ctr"/>
          <a:lstStyle/>
          <a:p>
            <a:pPr marL="0" indent="0">
              <a:lnSpc>
                <a:spcPts val="1900"/>
              </a:lnSpc>
              <a:buNone/>
            </a:pPr>
            <a:r>
              <a:rPr lang="en-US" sz="1400" dirty="0">
                <a:solidFill>
                  <a:srgbClr val="2B3B36"/>
                </a:solidFill>
                <a:latin typeface="Calibri" pitchFamily="34" charset="0"/>
                <a:ea typeface="Calibri" pitchFamily="34" charset="-122"/>
                <a:cs typeface="Calibri" pitchFamily="34" charset="-120"/>
              </a:rPr>
              <a:t>Billed across the nine-month season. $405 a year, about 88% margin.</a:t>
            </a:r>
            <a:endParaRPr lang="en-US" sz="1400" dirty="0"/>
          </a:p>
        </p:txBody>
      </p:sp>
      <p:sp>
        <p:nvSpPr>
          <p:cNvPr id="12" name="Shape 10"/>
          <p:cNvSpPr/>
          <p:nvPr/>
        </p:nvSpPr>
        <p:spPr>
          <a:xfrm>
            <a:off x="8092440" y="1828800"/>
            <a:ext cx="3401568" cy="2286000"/>
          </a:xfrm>
          <a:prstGeom prst="roundRect">
            <a:avLst>
              <a:gd name="adj" fmla="val 4800"/>
            </a:avLst>
          </a:prstGeom>
          <a:solidFill>
            <a:srgbClr val="F3F6F4"/>
          </a:solidFill>
          <a:ln/>
        </p:spPr>
        <p:txBody>
          <a:bodyPr/>
          <a:lstStyle/>
          <a:p>
            <a:endParaRPr lang="en-US"/>
          </a:p>
        </p:txBody>
      </p:sp>
      <p:sp>
        <p:nvSpPr>
          <p:cNvPr id="13" name="Text 11"/>
          <p:cNvSpPr txBox="1"/>
          <p:nvPr/>
        </p:nvSpPr>
        <p:spPr>
          <a:xfrm>
            <a:off x="8403336" y="2011680"/>
            <a:ext cx="2743200" cy="777240"/>
          </a:xfrm>
          <a:prstGeom prst="rect">
            <a:avLst/>
          </a:prstGeom>
          <a:noFill/>
          <a:ln/>
        </p:spPr>
        <p:txBody>
          <a:bodyPr wrap="square" lIns="0" tIns="0" rIns="0" bIns="0" rtlCol="0" anchor="ctr"/>
          <a:lstStyle/>
          <a:p>
            <a:pPr marL="0" indent="0">
              <a:buNone/>
            </a:pPr>
            <a:r>
              <a:rPr lang="en-US" sz="4200" b="1" dirty="0">
                <a:solidFill>
                  <a:srgbClr val="E4572E"/>
                </a:solidFill>
                <a:latin typeface="Cambria" pitchFamily="34" charset="0"/>
                <a:ea typeface="Cambria" pitchFamily="34" charset="-122"/>
                <a:cs typeface="Cambria" pitchFamily="34" charset="-120"/>
              </a:rPr>
              <a:t>$7,800</a:t>
            </a:r>
            <a:endParaRPr lang="en-US" sz="4200" dirty="0"/>
          </a:p>
        </p:txBody>
      </p:sp>
      <p:sp>
        <p:nvSpPr>
          <p:cNvPr id="14" name="Text 12"/>
          <p:cNvSpPr txBox="1"/>
          <p:nvPr/>
        </p:nvSpPr>
        <p:spPr>
          <a:xfrm>
            <a:off x="8403336" y="2816352"/>
            <a:ext cx="2743200" cy="274320"/>
          </a:xfrm>
          <a:prstGeom prst="rect">
            <a:avLst/>
          </a:prstGeom>
          <a:noFill/>
          <a:ln/>
        </p:spPr>
        <p:txBody>
          <a:bodyPr wrap="square" lIns="0" tIns="0" rIns="0" bIns="0" rtlCol="0" anchor="ctr"/>
          <a:lstStyle/>
          <a:p>
            <a:pPr marL="0" indent="0">
              <a:buNone/>
            </a:pPr>
            <a:r>
              <a:rPr lang="en-US" sz="1150" b="1" kern="0" spc="120" dirty="0">
                <a:solidFill>
                  <a:srgbClr val="6B7A75"/>
                </a:solidFill>
                <a:latin typeface="Calibri" pitchFamily="34" charset="0"/>
                <a:ea typeface="Calibri" pitchFamily="34" charset="-122"/>
                <a:cs typeface="Calibri" pitchFamily="34" charset="-120"/>
              </a:rPr>
              <a:t>AVERAGE FIRST YEAR</a:t>
            </a:r>
            <a:endParaRPr lang="en-US" sz="1150" dirty="0"/>
          </a:p>
        </p:txBody>
      </p:sp>
      <p:sp>
        <p:nvSpPr>
          <p:cNvPr id="15" name="Text 13"/>
          <p:cNvSpPr txBox="1"/>
          <p:nvPr/>
        </p:nvSpPr>
        <p:spPr>
          <a:xfrm>
            <a:off x="8403336" y="3145536"/>
            <a:ext cx="2743200" cy="841248"/>
          </a:xfrm>
          <a:prstGeom prst="rect">
            <a:avLst/>
          </a:prstGeom>
          <a:noFill/>
          <a:ln/>
        </p:spPr>
        <p:txBody>
          <a:bodyPr wrap="square" lIns="0" tIns="0" rIns="0" bIns="0" rtlCol="0" anchor="ctr"/>
          <a:lstStyle/>
          <a:p>
            <a:pPr marL="0" indent="0">
              <a:lnSpc>
                <a:spcPts val="1900"/>
              </a:lnSpc>
              <a:buNone/>
            </a:pPr>
            <a:r>
              <a:rPr lang="en-US" sz="1400" dirty="0">
                <a:solidFill>
                  <a:srgbClr val="2B3B36"/>
                </a:solidFill>
                <a:latin typeface="Calibri" pitchFamily="34" charset="0"/>
                <a:ea typeface="Calibri" pitchFamily="34" charset="-122"/>
                <a:cs typeface="Calibri" pitchFamily="34" charset="-120"/>
              </a:rPr>
              <a:t>Our typical grower runs six pivots. Then $2,430 a year, recurring.</a:t>
            </a:r>
            <a:endParaRPr lang="en-US" sz="1400" dirty="0"/>
          </a:p>
        </p:txBody>
      </p:sp>
      <p:sp>
        <p:nvSpPr>
          <p:cNvPr id="16" name="Shape 14"/>
          <p:cNvSpPr/>
          <p:nvPr/>
        </p:nvSpPr>
        <p:spPr>
          <a:xfrm>
            <a:off x="685800" y="4315968"/>
            <a:ext cx="5257800" cy="1737360"/>
          </a:xfrm>
          <a:prstGeom prst="roundRect">
            <a:avLst>
              <a:gd name="adj" fmla="val 6316"/>
            </a:avLst>
          </a:prstGeom>
          <a:solidFill>
            <a:srgbClr val="F3F6F4"/>
          </a:solidFill>
          <a:ln/>
        </p:spPr>
        <p:txBody>
          <a:bodyPr/>
          <a:lstStyle/>
          <a:p>
            <a:endParaRPr lang="en-US"/>
          </a:p>
        </p:txBody>
      </p:sp>
      <p:sp>
        <p:nvSpPr>
          <p:cNvPr id="17" name="Text 15"/>
          <p:cNvSpPr txBox="1"/>
          <p:nvPr/>
        </p:nvSpPr>
        <p:spPr>
          <a:xfrm>
            <a:off x="996696" y="4498848"/>
            <a:ext cx="4572000" cy="274320"/>
          </a:xfrm>
          <a:prstGeom prst="rect">
            <a:avLst/>
          </a:prstGeom>
          <a:noFill/>
          <a:ln/>
        </p:spPr>
        <p:txBody>
          <a:bodyPr wrap="square" lIns="0" tIns="0" rIns="0" bIns="0" rtlCol="0" anchor="ctr"/>
          <a:lstStyle/>
          <a:p>
            <a:pPr marL="0" indent="0">
              <a:buNone/>
            </a:pPr>
            <a:r>
              <a:rPr lang="en-US" sz="1200" b="1" kern="0" spc="140" dirty="0">
                <a:solidFill>
                  <a:srgbClr val="6B7A75"/>
                </a:solidFill>
                <a:latin typeface="Calibri" pitchFamily="34" charset="0"/>
                <a:ea typeface="Calibri" pitchFamily="34" charset="-122"/>
                <a:cs typeface="Calibri" pitchFamily="34" charset="-120"/>
              </a:rPr>
              <a:t>Where the money goes</a:t>
            </a:r>
            <a:endParaRPr lang="en-US" sz="1200" dirty="0"/>
          </a:p>
        </p:txBody>
      </p:sp>
      <p:sp>
        <p:nvSpPr>
          <p:cNvPr id="18" name="Text 16"/>
          <p:cNvSpPr txBox="1"/>
          <p:nvPr/>
        </p:nvSpPr>
        <p:spPr>
          <a:xfrm>
            <a:off x="996696" y="4828032"/>
            <a:ext cx="4663440" cy="1097280"/>
          </a:xfrm>
          <a:prstGeom prst="rect">
            <a:avLst/>
          </a:prstGeom>
          <a:noFill/>
          <a:ln/>
        </p:spPr>
        <p:txBody>
          <a:bodyPr wrap="square" lIns="0" tIns="0" rIns="0" bIns="0" rtlCol="0" anchor="ctr"/>
          <a:lstStyle/>
          <a:p>
            <a:pPr marL="342900" indent="-342900">
              <a:spcAft>
                <a:spcPts val="600"/>
              </a:spcAft>
              <a:buSzPct val="100000"/>
              <a:buChar char="•"/>
            </a:pPr>
            <a:r>
              <a:rPr lang="en-US" sz="1400" dirty="0">
                <a:solidFill>
                  <a:srgbClr val="2B3B36"/>
                </a:solidFill>
                <a:latin typeface="Calibri" pitchFamily="34" charset="0"/>
                <a:ea typeface="Calibri" pitchFamily="34" charset="-122"/>
                <a:cs typeface="Calibri" pitchFamily="34" charset="-120"/>
              </a:rPr>
              <a:t>Probe assembly and parts  ·  $210 per unit</a:t>
            </a:r>
            <a:endParaRPr lang="en-US" sz="1400" dirty="0"/>
          </a:p>
          <a:p>
            <a:pPr marL="342900" indent="-342900">
              <a:spcAft>
                <a:spcPts val="600"/>
              </a:spcAft>
              <a:buSzPct val="100000"/>
              <a:buChar char="•"/>
            </a:pPr>
            <a:r>
              <a:rPr lang="en-US" sz="1400" dirty="0">
                <a:solidFill>
                  <a:srgbClr val="2B3B36"/>
                </a:solidFill>
                <a:latin typeface="Calibri" pitchFamily="34" charset="0"/>
                <a:ea typeface="Calibri" pitchFamily="34" charset="-122"/>
                <a:cs typeface="Calibri" pitchFamily="34" charset="-120"/>
              </a:rPr>
              <a:t>Cellular data  ·  $3 per station per month</a:t>
            </a:r>
            <a:endParaRPr lang="en-US" sz="1400" dirty="0"/>
          </a:p>
          <a:p>
            <a:pPr marL="342900" indent="-342900">
              <a:spcAft>
                <a:spcPts val="600"/>
              </a:spcAft>
              <a:buSzPct val="100000"/>
              <a:buChar char="•"/>
            </a:pPr>
            <a:r>
              <a:rPr lang="en-US" sz="1400" dirty="0">
                <a:solidFill>
                  <a:srgbClr val="2B3B36"/>
                </a:solidFill>
                <a:latin typeface="Calibri" pitchFamily="34" charset="0"/>
                <a:ea typeface="Calibri" pitchFamily="34" charset="-122"/>
                <a:cs typeface="Calibri" pitchFamily="34" charset="-120"/>
              </a:rPr>
              <a:t>Field agronomy support  ·  our largest ongoing cost</a:t>
            </a:r>
            <a:endParaRPr lang="en-US" sz="1400" dirty="0"/>
          </a:p>
        </p:txBody>
      </p:sp>
      <p:sp>
        <p:nvSpPr>
          <p:cNvPr id="19" name="Shape 17"/>
          <p:cNvSpPr/>
          <p:nvPr/>
        </p:nvSpPr>
        <p:spPr>
          <a:xfrm>
            <a:off x="6217920" y="4315968"/>
            <a:ext cx="5285232" cy="1737360"/>
          </a:xfrm>
          <a:prstGeom prst="roundRect">
            <a:avLst>
              <a:gd name="adj" fmla="val 6316"/>
            </a:avLst>
          </a:prstGeom>
          <a:solidFill>
            <a:srgbClr val="10332E"/>
          </a:solidFill>
          <a:ln/>
        </p:spPr>
        <p:txBody>
          <a:bodyPr/>
          <a:lstStyle/>
          <a:p>
            <a:endParaRPr lang="en-US"/>
          </a:p>
        </p:txBody>
      </p:sp>
      <p:sp>
        <p:nvSpPr>
          <p:cNvPr id="20" name="Shape 18"/>
          <p:cNvSpPr/>
          <p:nvPr/>
        </p:nvSpPr>
        <p:spPr>
          <a:xfrm>
            <a:off x="6528816" y="4608576"/>
            <a:ext cx="512064" cy="512064"/>
          </a:xfrm>
          <a:prstGeom prst="ellipse">
            <a:avLst/>
          </a:prstGeom>
          <a:solidFill>
            <a:srgbClr val="E4572E"/>
          </a:solidFill>
          <a:ln/>
        </p:spPr>
        <p:txBody>
          <a:bodyPr/>
          <a:lstStyle/>
          <a:p>
            <a:endParaRPr lang="en-US"/>
          </a:p>
        </p:txBody>
      </p:sp>
      <p:pic>
        <p:nvPicPr>
          <p:cNvPr id="21" name="Image 0" descr="preencoded.png"/>
          <p:cNvPicPr>
            <a:picLocks noChangeAspect="1"/>
          </p:cNvPicPr>
          <p:nvPr/>
        </p:nvPicPr>
        <p:blipFill>
          <a:blip r:embed="rId3"/>
          <a:stretch>
            <a:fillRect/>
          </a:stretch>
        </p:blipFill>
        <p:spPr>
          <a:xfrm>
            <a:off x="6661953" y="4741713"/>
            <a:ext cx="245791" cy="245791"/>
          </a:xfrm>
          <a:prstGeom prst="rect">
            <a:avLst/>
          </a:prstGeom>
        </p:spPr>
      </p:pic>
      <p:sp>
        <p:nvSpPr>
          <p:cNvPr id="22" name="Text 19"/>
          <p:cNvSpPr txBox="1"/>
          <p:nvPr/>
        </p:nvSpPr>
        <p:spPr>
          <a:xfrm>
            <a:off x="7168896" y="4572000"/>
            <a:ext cx="4114800" cy="320040"/>
          </a:xfrm>
          <a:prstGeom prst="rect">
            <a:avLst/>
          </a:prstGeom>
          <a:noFill/>
          <a:ln/>
        </p:spPr>
        <p:txBody>
          <a:bodyPr wrap="square" lIns="0" tIns="0" rIns="0" bIns="0" rtlCol="0" anchor="ctr"/>
          <a:lstStyle/>
          <a:p>
            <a:pPr marL="0" indent="0">
              <a:buNone/>
            </a:pPr>
            <a:r>
              <a:rPr lang="en-US" sz="1600" b="1" dirty="0">
                <a:solidFill>
                  <a:srgbClr val="FFFFFF"/>
                </a:solidFill>
                <a:latin typeface="Cambria" pitchFamily="34" charset="0"/>
                <a:ea typeface="Cambria" pitchFamily="34" charset="-122"/>
                <a:cs typeface="Cambria" pitchFamily="34" charset="-120"/>
              </a:rPr>
              <a:t>The second revenue line, once we have density</a:t>
            </a:r>
            <a:endParaRPr lang="en-US" sz="1600" dirty="0"/>
          </a:p>
        </p:txBody>
      </p:sp>
      <p:sp>
        <p:nvSpPr>
          <p:cNvPr id="23" name="Text 20"/>
          <p:cNvSpPr txBox="1"/>
          <p:nvPr/>
        </p:nvSpPr>
        <p:spPr>
          <a:xfrm>
            <a:off x="6528816" y="5138928"/>
            <a:ext cx="4663440" cy="822960"/>
          </a:xfrm>
          <a:prstGeom prst="rect">
            <a:avLst/>
          </a:prstGeom>
          <a:noFill/>
          <a:ln/>
        </p:spPr>
        <p:txBody>
          <a:bodyPr wrap="square" lIns="0" tIns="0" rIns="0" bIns="0" rtlCol="0" anchor="ctr"/>
          <a:lstStyle/>
          <a:p>
            <a:pPr marL="0" indent="0">
              <a:lnSpc>
                <a:spcPts val="1800"/>
              </a:lnSpc>
              <a:buNone/>
            </a:pPr>
            <a:r>
              <a:rPr lang="en-US" sz="1350" dirty="0">
                <a:solidFill>
                  <a:srgbClr val="AFC4BE"/>
                </a:solidFill>
                <a:latin typeface="Calibri" pitchFamily="34" charset="0"/>
                <a:ea typeface="Calibri" pitchFamily="34" charset="-122"/>
                <a:cs typeface="Calibri" pitchFamily="34" charset="-120"/>
              </a:rPr>
              <a:t>Groundwater districts have to report use. We are already collecting the data — aggregated, anonymized reporting is a district-level subscription we are pricing now with one district partner.</a:t>
            </a:r>
            <a:endParaRPr lang="en-US" sz="1350" dirty="0"/>
          </a:p>
        </p:txBody>
      </p:sp>
      <p:sp>
        <p:nvSpPr>
          <p:cNvPr id="24" name="Shape 21"/>
          <p:cNvSpPr/>
          <p:nvPr/>
        </p:nvSpPr>
        <p:spPr>
          <a:xfrm>
            <a:off x="11475720" y="6236208"/>
            <a:ext cx="329184" cy="329184"/>
          </a:xfrm>
          <a:prstGeom prst="roundRect">
            <a:avLst>
              <a:gd name="adj" fmla="val 24000"/>
            </a:avLst>
          </a:prstGeom>
          <a:solidFill>
            <a:srgbClr val="10332E"/>
          </a:solidFill>
          <a:ln/>
        </p:spPr>
        <p:txBody>
          <a:bodyPr/>
          <a:lstStyle/>
          <a:p>
            <a:endParaRPr lang="en-US"/>
          </a:p>
        </p:txBody>
      </p:sp>
      <p:pic>
        <p:nvPicPr>
          <p:cNvPr id="25" name="Image 1" descr="preencoded.png"/>
          <p:cNvPicPr>
            <a:picLocks noChangeAspect="1"/>
          </p:cNvPicPr>
          <p:nvPr/>
        </p:nvPicPr>
        <p:blipFill>
          <a:blip r:embed="rId4"/>
          <a:stretch>
            <a:fillRect/>
          </a:stretch>
        </p:blipFill>
        <p:spPr>
          <a:xfrm>
            <a:off x="11564600" y="6295461"/>
            <a:ext cx="151425" cy="151425"/>
          </a:xfrm>
          <a:prstGeom prst="rect">
            <a:avLst/>
          </a:prstGeom>
        </p:spPr>
      </p:pic>
      <p:sp>
        <p:nvSpPr>
          <p:cNvPr id="26" name="Shape 22"/>
          <p:cNvSpPr/>
          <p:nvPr/>
        </p:nvSpPr>
        <p:spPr>
          <a:xfrm>
            <a:off x="11620561" y="6460053"/>
            <a:ext cx="39502" cy="39502"/>
          </a:xfrm>
          <a:prstGeom prst="ellipse">
            <a:avLst/>
          </a:prstGeom>
          <a:solidFill>
            <a:srgbClr val="E4572E"/>
          </a:solidFill>
          <a:ln/>
        </p:spPr>
        <p:txBody>
          <a:bodyPr/>
          <a:lstStyle/>
          <a:p>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07  ·  GO-TO-MARKET + NEXT STEPS</a:t>
            </a:r>
            <a:endParaRPr lang="en-US" sz="1300" dirty="0"/>
          </a:p>
        </p:txBody>
      </p:sp>
      <p:sp>
        <p:nvSpPr>
          <p:cNvPr id="3" name="Text 1"/>
          <p:cNvSpPr txBox="1"/>
          <p:nvPr/>
        </p:nvSpPr>
        <p:spPr>
          <a:xfrm>
            <a:off x="685800" y="768096"/>
            <a:ext cx="10820095" cy="868680"/>
          </a:xfrm>
          <a:prstGeom prst="rect">
            <a:avLst/>
          </a:prstGeom>
          <a:noFill/>
          <a:ln/>
        </p:spPr>
        <p:txBody>
          <a:bodyPr wrap="square" lIns="0" tIns="0" rIns="0" bIns="0" rtlCol="0" anchor="t"/>
          <a:lstStyle/>
          <a:p>
            <a:pPr marL="0" indent="0">
              <a:lnSpc>
                <a:spcPts val="4000"/>
              </a:lnSpc>
              <a:buNone/>
            </a:pPr>
            <a:r>
              <a:rPr lang="en-US" sz="3600" b="1" dirty="0">
                <a:solidFill>
                  <a:srgbClr val="10332E"/>
                </a:solidFill>
                <a:latin typeface="Cambria" pitchFamily="34" charset="0"/>
                <a:ea typeface="Cambria" pitchFamily="34" charset="-122"/>
                <a:cs typeface="Cambria" pitchFamily="34" charset="-120"/>
              </a:rPr>
              <a:t>We are going through doors that already exist.</a:t>
            </a:r>
            <a:endParaRPr lang="en-US" sz="3600" dirty="0"/>
          </a:p>
        </p:txBody>
      </p:sp>
      <p:sp>
        <p:nvSpPr>
          <p:cNvPr id="4" name="Shape 2"/>
          <p:cNvSpPr/>
          <p:nvPr/>
        </p:nvSpPr>
        <p:spPr>
          <a:xfrm>
            <a:off x="685800" y="1783080"/>
            <a:ext cx="3401568" cy="2331720"/>
          </a:xfrm>
          <a:prstGeom prst="roundRect">
            <a:avLst>
              <a:gd name="adj" fmla="val 4706"/>
            </a:avLst>
          </a:prstGeom>
          <a:solidFill>
            <a:srgbClr val="F3F6F4"/>
          </a:solidFill>
          <a:ln/>
        </p:spPr>
        <p:txBody>
          <a:bodyPr/>
          <a:lstStyle/>
          <a:p>
            <a:endParaRPr lang="en-US"/>
          </a:p>
        </p:txBody>
      </p:sp>
      <p:sp>
        <p:nvSpPr>
          <p:cNvPr id="5" name="Shape 3"/>
          <p:cNvSpPr/>
          <p:nvPr/>
        </p:nvSpPr>
        <p:spPr>
          <a:xfrm>
            <a:off x="996696" y="2057400"/>
            <a:ext cx="548640" cy="548640"/>
          </a:xfrm>
          <a:prstGeom prst="ellipse">
            <a:avLst/>
          </a:prstGeom>
          <a:solidFill>
            <a:srgbClr val="2F7D62"/>
          </a:solidFill>
          <a:ln/>
        </p:spPr>
        <p:txBody>
          <a:bodyPr/>
          <a:lstStyle/>
          <a:p>
            <a:endParaRPr lang="en-US"/>
          </a:p>
        </p:txBody>
      </p:sp>
      <p:pic>
        <p:nvPicPr>
          <p:cNvPr id="6" name="Image 0" descr="preencoded.png"/>
          <p:cNvPicPr>
            <a:picLocks noChangeAspect="1"/>
          </p:cNvPicPr>
          <p:nvPr/>
        </p:nvPicPr>
        <p:blipFill>
          <a:blip r:embed="rId3"/>
          <a:stretch>
            <a:fillRect/>
          </a:stretch>
        </p:blipFill>
        <p:spPr>
          <a:xfrm>
            <a:off x="1139342" y="2200046"/>
            <a:ext cx="263347" cy="263347"/>
          </a:xfrm>
          <a:prstGeom prst="rect">
            <a:avLst/>
          </a:prstGeom>
        </p:spPr>
      </p:pic>
      <p:sp>
        <p:nvSpPr>
          <p:cNvPr id="7" name="Text 4"/>
          <p:cNvSpPr txBox="1"/>
          <p:nvPr/>
        </p:nvSpPr>
        <p:spPr>
          <a:xfrm>
            <a:off x="996696" y="2724912"/>
            <a:ext cx="2743200" cy="320040"/>
          </a:xfrm>
          <a:prstGeom prst="rect">
            <a:avLst/>
          </a:prstGeom>
          <a:noFill/>
          <a:ln/>
        </p:spPr>
        <p:txBody>
          <a:bodyPr wrap="square" lIns="0" tIns="0" rIns="0" bIns="0" rtlCol="0" anchor="ctr"/>
          <a:lstStyle/>
          <a:p>
            <a:pPr marL="0" indent="0">
              <a:buNone/>
            </a:pPr>
            <a:r>
              <a:rPr lang="en-US" sz="1900" b="1" dirty="0">
                <a:solidFill>
                  <a:srgbClr val="10332E"/>
                </a:solidFill>
                <a:latin typeface="Cambria" pitchFamily="34" charset="0"/>
                <a:ea typeface="Cambria" pitchFamily="34" charset="-122"/>
                <a:cs typeface="Cambria" pitchFamily="34" charset="-120"/>
              </a:rPr>
              <a:t>Gin co-ops</a:t>
            </a:r>
            <a:endParaRPr lang="en-US" sz="1900" dirty="0"/>
          </a:p>
        </p:txBody>
      </p:sp>
      <p:sp>
        <p:nvSpPr>
          <p:cNvPr id="8" name="Text 5"/>
          <p:cNvSpPr txBox="1"/>
          <p:nvPr/>
        </p:nvSpPr>
        <p:spPr>
          <a:xfrm>
            <a:off x="996696" y="3108960"/>
            <a:ext cx="2743200" cy="914400"/>
          </a:xfrm>
          <a:prstGeom prst="rect">
            <a:avLst/>
          </a:prstGeom>
          <a:noFill/>
          <a:ln/>
        </p:spPr>
        <p:txBody>
          <a:bodyPr wrap="square" lIns="0" tIns="0" rIns="0" bIns="0" rtlCol="0" anchor="ctr"/>
          <a:lstStyle/>
          <a:p>
            <a:pPr marL="0" indent="0">
              <a:lnSpc>
                <a:spcPts val="1800"/>
              </a:lnSpc>
              <a:buNone/>
            </a:pPr>
            <a:r>
              <a:rPr lang="en-US" sz="1350" dirty="0">
                <a:solidFill>
                  <a:srgbClr val="4A5A55"/>
                </a:solidFill>
                <a:latin typeface="Calibri" pitchFamily="34" charset="0"/>
                <a:ea typeface="Calibri" pitchFamily="34" charset="-122"/>
                <a:cs typeface="Calibri" pitchFamily="34" charset="-120"/>
              </a:rPr>
              <a:t>Every cotton grower visits a gin every season. Our LOI covers a 31-member co-op — that is 31 introductions from someone they already trust.</a:t>
            </a:r>
            <a:endParaRPr lang="en-US" sz="1350" dirty="0"/>
          </a:p>
        </p:txBody>
      </p:sp>
      <p:sp>
        <p:nvSpPr>
          <p:cNvPr id="9" name="Shape 6"/>
          <p:cNvSpPr/>
          <p:nvPr/>
        </p:nvSpPr>
        <p:spPr>
          <a:xfrm>
            <a:off x="4389120" y="1783080"/>
            <a:ext cx="3401568" cy="2331720"/>
          </a:xfrm>
          <a:prstGeom prst="roundRect">
            <a:avLst>
              <a:gd name="adj" fmla="val 4706"/>
            </a:avLst>
          </a:prstGeom>
          <a:solidFill>
            <a:srgbClr val="F3F6F4"/>
          </a:solidFill>
          <a:ln/>
        </p:spPr>
        <p:txBody>
          <a:bodyPr/>
          <a:lstStyle/>
          <a:p>
            <a:endParaRPr lang="en-US"/>
          </a:p>
        </p:txBody>
      </p:sp>
      <p:sp>
        <p:nvSpPr>
          <p:cNvPr id="10" name="Shape 7"/>
          <p:cNvSpPr/>
          <p:nvPr/>
        </p:nvSpPr>
        <p:spPr>
          <a:xfrm>
            <a:off x="4700016" y="2057400"/>
            <a:ext cx="548640" cy="548640"/>
          </a:xfrm>
          <a:prstGeom prst="ellipse">
            <a:avLst/>
          </a:prstGeom>
          <a:solidFill>
            <a:srgbClr val="2F7D62"/>
          </a:solidFill>
          <a:ln/>
        </p:spPr>
        <p:txBody>
          <a:bodyPr/>
          <a:lstStyle/>
          <a:p>
            <a:endParaRPr lang="en-US"/>
          </a:p>
        </p:txBody>
      </p:sp>
      <p:pic>
        <p:nvPicPr>
          <p:cNvPr id="11" name="Image 1" descr="preencoded.png"/>
          <p:cNvPicPr>
            <a:picLocks noChangeAspect="1"/>
          </p:cNvPicPr>
          <p:nvPr/>
        </p:nvPicPr>
        <p:blipFill>
          <a:blip r:embed="rId4"/>
          <a:stretch>
            <a:fillRect/>
          </a:stretch>
        </p:blipFill>
        <p:spPr>
          <a:xfrm>
            <a:off x="4842662" y="2200046"/>
            <a:ext cx="263347" cy="263347"/>
          </a:xfrm>
          <a:prstGeom prst="rect">
            <a:avLst/>
          </a:prstGeom>
        </p:spPr>
      </p:pic>
      <p:sp>
        <p:nvSpPr>
          <p:cNvPr id="12" name="Text 8"/>
          <p:cNvSpPr txBox="1"/>
          <p:nvPr/>
        </p:nvSpPr>
        <p:spPr>
          <a:xfrm>
            <a:off x="4700016" y="2724912"/>
            <a:ext cx="2743200" cy="320040"/>
          </a:xfrm>
          <a:prstGeom prst="rect">
            <a:avLst/>
          </a:prstGeom>
          <a:noFill/>
          <a:ln/>
        </p:spPr>
        <p:txBody>
          <a:bodyPr wrap="square" lIns="0" tIns="0" rIns="0" bIns="0" rtlCol="0" anchor="ctr"/>
          <a:lstStyle/>
          <a:p>
            <a:pPr marL="0" indent="0">
              <a:buNone/>
            </a:pPr>
            <a:r>
              <a:rPr lang="en-US" sz="1900" b="1" dirty="0">
                <a:solidFill>
                  <a:srgbClr val="10332E"/>
                </a:solidFill>
                <a:latin typeface="Cambria" pitchFamily="34" charset="0"/>
                <a:ea typeface="Cambria" pitchFamily="34" charset="-122"/>
                <a:cs typeface="Cambria" pitchFamily="34" charset="-120"/>
              </a:rPr>
              <a:t>Groundwater districts</a:t>
            </a:r>
            <a:endParaRPr lang="en-US" sz="1900" dirty="0"/>
          </a:p>
        </p:txBody>
      </p:sp>
      <p:sp>
        <p:nvSpPr>
          <p:cNvPr id="13" name="Text 9"/>
          <p:cNvSpPr txBox="1"/>
          <p:nvPr/>
        </p:nvSpPr>
        <p:spPr>
          <a:xfrm>
            <a:off x="4700016" y="3108960"/>
            <a:ext cx="2743200" cy="914400"/>
          </a:xfrm>
          <a:prstGeom prst="rect">
            <a:avLst/>
          </a:prstGeom>
          <a:noFill/>
          <a:ln/>
        </p:spPr>
        <p:txBody>
          <a:bodyPr wrap="square" lIns="0" tIns="0" rIns="0" bIns="0" rtlCol="0" anchor="ctr"/>
          <a:lstStyle/>
          <a:p>
            <a:pPr marL="0" indent="0">
              <a:lnSpc>
                <a:spcPts val="1800"/>
              </a:lnSpc>
              <a:buNone/>
            </a:pPr>
            <a:r>
              <a:rPr lang="en-US" sz="1350" dirty="0">
                <a:solidFill>
                  <a:srgbClr val="4A5A55"/>
                </a:solidFill>
                <a:latin typeface="Calibri" pitchFamily="34" charset="0"/>
                <a:ea typeface="Calibri" pitchFamily="34" charset="-122"/>
                <a:cs typeface="Calibri" pitchFamily="34" charset="-120"/>
              </a:rPr>
              <a:t>Districts need use data for metering compliance. We give them reporting; they give us their grower list.</a:t>
            </a:r>
            <a:endParaRPr lang="en-US" sz="1350" dirty="0"/>
          </a:p>
        </p:txBody>
      </p:sp>
      <p:sp>
        <p:nvSpPr>
          <p:cNvPr id="14" name="Shape 10"/>
          <p:cNvSpPr/>
          <p:nvPr/>
        </p:nvSpPr>
        <p:spPr>
          <a:xfrm>
            <a:off x="8092440" y="1783080"/>
            <a:ext cx="3401568" cy="2331720"/>
          </a:xfrm>
          <a:prstGeom prst="roundRect">
            <a:avLst>
              <a:gd name="adj" fmla="val 4706"/>
            </a:avLst>
          </a:prstGeom>
          <a:solidFill>
            <a:srgbClr val="F3F6F4"/>
          </a:solidFill>
          <a:ln/>
        </p:spPr>
        <p:txBody>
          <a:bodyPr/>
          <a:lstStyle/>
          <a:p>
            <a:endParaRPr lang="en-US"/>
          </a:p>
        </p:txBody>
      </p:sp>
      <p:sp>
        <p:nvSpPr>
          <p:cNvPr id="15" name="Shape 11"/>
          <p:cNvSpPr/>
          <p:nvPr/>
        </p:nvSpPr>
        <p:spPr>
          <a:xfrm>
            <a:off x="8403336" y="2057400"/>
            <a:ext cx="548640" cy="548640"/>
          </a:xfrm>
          <a:prstGeom prst="ellipse">
            <a:avLst/>
          </a:prstGeom>
          <a:solidFill>
            <a:srgbClr val="2F7D62"/>
          </a:solidFill>
          <a:ln/>
        </p:spPr>
        <p:txBody>
          <a:bodyPr/>
          <a:lstStyle/>
          <a:p>
            <a:endParaRPr lang="en-US"/>
          </a:p>
        </p:txBody>
      </p:sp>
      <p:pic>
        <p:nvPicPr>
          <p:cNvPr id="16" name="Image 2" descr="preencoded.png"/>
          <p:cNvPicPr>
            <a:picLocks noChangeAspect="1"/>
          </p:cNvPicPr>
          <p:nvPr/>
        </p:nvPicPr>
        <p:blipFill>
          <a:blip r:embed="rId5"/>
          <a:stretch>
            <a:fillRect/>
          </a:stretch>
        </p:blipFill>
        <p:spPr>
          <a:xfrm>
            <a:off x="8545982" y="2200046"/>
            <a:ext cx="263347" cy="263347"/>
          </a:xfrm>
          <a:prstGeom prst="rect">
            <a:avLst/>
          </a:prstGeom>
        </p:spPr>
      </p:pic>
      <p:sp>
        <p:nvSpPr>
          <p:cNvPr id="17" name="Text 12"/>
          <p:cNvSpPr txBox="1"/>
          <p:nvPr/>
        </p:nvSpPr>
        <p:spPr>
          <a:xfrm>
            <a:off x="8403336" y="2724912"/>
            <a:ext cx="2743200" cy="320040"/>
          </a:xfrm>
          <a:prstGeom prst="rect">
            <a:avLst/>
          </a:prstGeom>
          <a:noFill/>
          <a:ln/>
        </p:spPr>
        <p:txBody>
          <a:bodyPr wrap="square" lIns="0" tIns="0" rIns="0" bIns="0" rtlCol="0" anchor="ctr"/>
          <a:lstStyle/>
          <a:p>
            <a:pPr marL="0" indent="0">
              <a:buNone/>
            </a:pPr>
            <a:r>
              <a:rPr lang="en-US" sz="1900" b="1" dirty="0">
                <a:solidFill>
                  <a:srgbClr val="10332E"/>
                </a:solidFill>
                <a:latin typeface="Cambria" pitchFamily="34" charset="0"/>
                <a:ea typeface="Cambria" pitchFamily="34" charset="-122"/>
                <a:cs typeface="Cambria" pitchFamily="34" charset="-120"/>
              </a:rPr>
              <a:t>Crop consultants</a:t>
            </a:r>
            <a:endParaRPr lang="en-US" sz="1900" dirty="0"/>
          </a:p>
        </p:txBody>
      </p:sp>
      <p:sp>
        <p:nvSpPr>
          <p:cNvPr id="18" name="Text 13"/>
          <p:cNvSpPr txBox="1"/>
          <p:nvPr/>
        </p:nvSpPr>
        <p:spPr>
          <a:xfrm>
            <a:off x="8403336" y="3108960"/>
            <a:ext cx="2743200" cy="914400"/>
          </a:xfrm>
          <a:prstGeom prst="rect">
            <a:avLst/>
          </a:prstGeom>
          <a:noFill/>
          <a:ln/>
        </p:spPr>
        <p:txBody>
          <a:bodyPr wrap="square" lIns="0" tIns="0" rIns="0" bIns="0" rtlCol="0" anchor="ctr"/>
          <a:lstStyle/>
          <a:p>
            <a:pPr marL="0" indent="0">
              <a:lnSpc>
                <a:spcPts val="1800"/>
              </a:lnSpc>
              <a:buNone/>
            </a:pPr>
            <a:r>
              <a:rPr lang="en-US" sz="1350" dirty="0">
                <a:solidFill>
                  <a:srgbClr val="4A5A55"/>
                </a:solidFill>
                <a:latin typeface="Calibri" pitchFamily="34" charset="0"/>
                <a:ea typeface="Calibri" pitchFamily="34" charset="-122"/>
                <a:cs typeface="Calibri" pitchFamily="34" charset="-120"/>
              </a:rPr>
              <a:t>Eight consultants in our six counties advise roughly 400 pivots. We pay a 20% referral share.</a:t>
            </a:r>
            <a:endParaRPr lang="en-US" sz="1350" dirty="0"/>
          </a:p>
        </p:txBody>
      </p:sp>
      <p:sp>
        <p:nvSpPr>
          <p:cNvPr id="19" name="Text 14"/>
          <p:cNvSpPr txBox="1"/>
          <p:nvPr/>
        </p:nvSpPr>
        <p:spPr>
          <a:xfrm>
            <a:off x="685800" y="4370832"/>
            <a:ext cx="3657600" cy="274320"/>
          </a:xfrm>
          <a:prstGeom prst="rect">
            <a:avLst/>
          </a:prstGeom>
          <a:noFill/>
          <a:ln/>
        </p:spPr>
        <p:txBody>
          <a:bodyPr wrap="square" lIns="0" tIns="0" rIns="0" bIns="0" rtlCol="0" anchor="ctr"/>
          <a:lstStyle/>
          <a:p>
            <a:pPr marL="0" indent="0">
              <a:buNone/>
            </a:pPr>
            <a:r>
              <a:rPr lang="en-US" sz="1200" b="1" kern="0" spc="180" dirty="0">
                <a:solidFill>
                  <a:srgbClr val="E4572E"/>
                </a:solidFill>
                <a:latin typeface="Calibri" pitchFamily="34" charset="0"/>
                <a:ea typeface="Calibri" pitchFamily="34" charset="-122"/>
                <a:cs typeface="Calibri" pitchFamily="34" charset="-120"/>
              </a:rPr>
              <a:t>THE NEXT SIX MONTHS</a:t>
            </a:r>
            <a:endParaRPr lang="en-US" sz="1200" dirty="0"/>
          </a:p>
        </p:txBody>
      </p:sp>
      <p:sp>
        <p:nvSpPr>
          <p:cNvPr id="20" name="Shape 15"/>
          <p:cNvSpPr/>
          <p:nvPr/>
        </p:nvSpPr>
        <p:spPr>
          <a:xfrm>
            <a:off x="960120" y="5138928"/>
            <a:ext cx="10058400" cy="32004"/>
          </a:xfrm>
          <a:prstGeom prst="rect">
            <a:avLst/>
          </a:prstGeom>
          <a:solidFill>
            <a:srgbClr val="D8E0DC"/>
          </a:solidFill>
          <a:ln/>
        </p:spPr>
        <p:txBody>
          <a:bodyPr/>
          <a:lstStyle/>
          <a:p>
            <a:endParaRPr lang="en-US"/>
          </a:p>
        </p:txBody>
      </p:sp>
      <p:sp>
        <p:nvSpPr>
          <p:cNvPr id="21" name="Shape 16"/>
          <p:cNvSpPr/>
          <p:nvPr/>
        </p:nvSpPr>
        <p:spPr>
          <a:xfrm>
            <a:off x="850392" y="5029200"/>
            <a:ext cx="237744" cy="237744"/>
          </a:xfrm>
          <a:prstGeom prst="ellipse">
            <a:avLst/>
          </a:prstGeom>
          <a:solidFill>
            <a:srgbClr val="E4572E"/>
          </a:solidFill>
          <a:ln/>
        </p:spPr>
        <p:txBody>
          <a:bodyPr/>
          <a:lstStyle/>
          <a:p>
            <a:endParaRPr lang="en-US"/>
          </a:p>
        </p:txBody>
      </p:sp>
      <p:sp>
        <p:nvSpPr>
          <p:cNvPr id="22" name="Text 17"/>
          <p:cNvSpPr txBox="1"/>
          <p:nvPr/>
        </p:nvSpPr>
        <p:spPr>
          <a:xfrm>
            <a:off x="685800" y="4718304"/>
            <a:ext cx="2651760" cy="256032"/>
          </a:xfrm>
          <a:prstGeom prst="rect">
            <a:avLst/>
          </a:prstGeom>
          <a:noFill/>
          <a:ln/>
        </p:spPr>
        <p:txBody>
          <a:bodyPr wrap="square" lIns="0" tIns="0" rIns="0" bIns="0" rtlCol="0" anchor="ctr"/>
          <a:lstStyle/>
          <a:p>
            <a:pPr marL="0" indent="0">
              <a:buNone/>
            </a:pPr>
            <a:r>
              <a:rPr lang="en-US" sz="1200" b="1" kern="0" spc="120" dirty="0">
                <a:solidFill>
                  <a:srgbClr val="6B7A75"/>
                </a:solidFill>
                <a:latin typeface="Calibri" pitchFamily="34" charset="0"/>
                <a:ea typeface="Calibri" pitchFamily="34" charset="-122"/>
                <a:cs typeface="Calibri" pitchFamily="34" charset="-120"/>
              </a:rPr>
              <a:t>OCT — DEC</a:t>
            </a:r>
            <a:endParaRPr lang="en-US" sz="1200" dirty="0"/>
          </a:p>
        </p:txBody>
      </p:sp>
      <p:sp>
        <p:nvSpPr>
          <p:cNvPr id="23" name="Text 18"/>
          <p:cNvSpPr txBox="1"/>
          <p:nvPr/>
        </p:nvSpPr>
        <p:spPr>
          <a:xfrm>
            <a:off x="685800" y="5413248"/>
            <a:ext cx="2487168" cy="685800"/>
          </a:xfrm>
          <a:prstGeom prst="rect">
            <a:avLst/>
          </a:prstGeom>
          <a:noFill/>
          <a:ln/>
        </p:spPr>
        <p:txBody>
          <a:bodyPr wrap="square" lIns="0" tIns="0" rIns="0" bIns="0" rtlCol="0" anchor="ctr"/>
          <a:lstStyle/>
          <a:p>
            <a:pPr marL="0" indent="0">
              <a:lnSpc>
                <a:spcPts val="1900"/>
              </a:lnSpc>
              <a:buNone/>
            </a:pPr>
            <a:r>
              <a:rPr lang="en-US" sz="1450" dirty="0">
                <a:solidFill>
                  <a:srgbClr val="2B3B36"/>
                </a:solidFill>
                <a:latin typeface="Calibri" pitchFamily="34" charset="0"/>
                <a:ea typeface="Calibri" pitchFamily="34" charset="-122"/>
                <a:cs typeface="Calibri" pitchFamily="34" charset="-120"/>
              </a:rPr>
              <a:t>Build and bench-test 250 stations</a:t>
            </a:r>
            <a:endParaRPr lang="en-US" sz="1450" dirty="0"/>
          </a:p>
        </p:txBody>
      </p:sp>
      <p:sp>
        <p:nvSpPr>
          <p:cNvPr id="24" name="Shape 19"/>
          <p:cNvSpPr/>
          <p:nvPr/>
        </p:nvSpPr>
        <p:spPr>
          <a:xfrm>
            <a:off x="3547872" y="5029200"/>
            <a:ext cx="237744" cy="237744"/>
          </a:xfrm>
          <a:prstGeom prst="ellipse">
            <a:avLst/>
          </a:prstGeom>
          <a:solidFill>
            <a:srgbClr val="2F7D62"/>
          </a:solidFill>
          <a:ln/>
        </p:spPr>
        <p:txBody>
          <a:bodyPr/>
          <a:lstStyle/>
          <a:p>
            <a:endParaRPr lang="en-US"/>
          </a:p>
        </p:txBody>
      </p:sp>
      <p:sp>
        <p:nvSpPr>
          <p:cNvPr id="25" name="Text 20"/>
          <p:cNvSpPr txBox="1"/>
          <p:nvPr/>
        </p:nvSpPr>
        <p:spPr>
          <a:xfrm>
            <a:off x="3383280" y="4718304"/>
            <a:ext cx="2651760" cy="256032"/>
          </a:xfrm>
          <a:prstGeom prst="rect">
            <a:avLst/>
          </a:prstGeom>
          <a:noFill/>
          <a:ln/>
        </p:spPr>
        <p:txBody>
          <a:bodyPr wrap="square" lIns="0" tIns="0" rIns="0" bIns="0" rtlCol="0" anchor="ctr"/>
          <a:lstStyle/>
          <a:p>
            <a:pPr marL="0" indent="0">
              <a:buNone/>
            </a:pPr>
            <a:r>
              <a:rPr lang="en-US" sz="1200" b="1" kern="0" spc="120" dirty="0">
                <a:solidFill>
                  <a:srgbClr val="6B7A75"/>
                </a:solidFill>
                <a:latin typeface="Calibri" pitchFamily="34" charset="0"/>
                <a:ea typeface="Calibri" pitchFamily="34" charset="-122"/>
                <a:cs typeface="Calibri" pitchFamily="34" charset="-120"/>
              </a:rPr>
              <a:t>JAN — FEB</a:t>
            </a:r>
            <a:endParaRPr lang="en-US" sz="1200" dirty="0"/>
          </a:p>
        </p:txBody>
      </p:sp>
      <p:sp>
        <p:nvSpPr>
          <p:cNvPr id="26" name="Text 21"/>
          <p:cNvSpPr txBox="1"/>
          <p:nvPr/>
        </p:nvSpPr>
        <p:spPr>
          <a:xfrm>
            <a:off x="3383280" y="5413248"/>
            <a:ext cx="2487168" cy="685800"/>
          </a:xfrm>
          <a:prstGeom prst="rect">
            <a:avLst/>
          </a:prstGeom>
          <a:noFill/>
          <a:ln/>
        </p:spPr>
        <p:txBody>
          <a:bodyPr wrap="square" lIns="0" tIns="0" rIns="0" bIns="0" rtlCol="0" anchor="ctr"/>
          <a:lstStyle/>
          <a:p>
            <a:pPr marL="0" indent="0">
              <a:lnSpc>
                <a:spcPts val="1900"/>
              </a:lnSpc>
              <a:buNone/>
            </a:pPr>
            <a:r>
              <a:rPr lang="en-US" sz="1450" dirty="0">
                <a:solidFill>
                  <a:srgbClr val="2B3B36"/>
                </a:solidFill>
                <a:latin typeface="Calibri" pitchFamily="34" charset="0"/>
                <a:ea typeface="Calibri" pitchFamily="34" charset="-122"/>
                <a:cs typeface="Calibri" pitchFamily="34" charset="-120"/>
              </a:rPr>
              <a:t>Pre-season selling at grower meetings</a:t>
            </a:r>
            <a:endParaRPr lang="en-US" sz="1450" dirty="0"/>
          </a:p>
        </p:txBody>
      </p:sp>
      <p:sp>
        <p:nvSpPr>
          <p:cNvPr id="27" name="Shape 22"/>
          <p:cNvSpPr/>
          <p:nvPr/>
        </p:nvSpPr>
        <p:spPr>
          <a:xfrm>
            <a:off x="6245352" y="5029200"/>
            <a:ext cx="237744" cy="237744"/>
          </a:xfrm>
          <a:prstGeom prst="ellipse">
            <a:avLst/>
          </a:prstGeom>
          <a:solidFill>
            <a:srgbClr val="2F7D62"/>
          </a:solidFill>
          <a:ln/>
        </p:spPr>
        <p:txBody>
          <a:bodyPr/>
          <a:lstStyle/>
          <a:p>
            <a:endParaRPr lang="en-US"/>
          </a:p>
        </p:txBody>
      </p:sp>
      <p:sp>
        <p:nvSpPr>
          <p:cNvPr id="28" name="Text 23"/>
          <p:cNvSpPr txBox="1"/>
          <p:nvPr/>
        </p:nvSpPr>
        <p:spPr>
          <a:xfrm>
            <a:off x="6080760" y="4718304"/>
            <a:ext cx="2651760" cy="256032"/>
          </a:xfrm>
          <a:prstGeom prst="rect">
            <a:avLst/>
          </a:prstGeom>
          <a:noFill/>
          <a:ln/>
        </p:spPr>
        <p:txBody>
          <a:bodyPr wrap="square" lIns="0" tIns="0" rIns="0" bIns="0" rtlCol="0" anchor="ctr"/>
          <a:lstStyle/>
          <a:p>
            <a:pPr marL="0" indent="0">
              <a:buNone/>
            </a:pPr>
            <a:r>
              <a:rPr lang="en-US" sz="1200" b="1" kern="0" spc="120" dirty="0">
                <a:solidFill>
                  <a:srgbClr val="6B7A75"/>
                </a:solidFill>
                <a:latin typeface="Calibri" pitchFamily="34" charset="0"/>
                <a:ea typeface="Calibri" pitchFamily="34" charset="-122"/>
                <a:cs typeface="Calibri" pitchFamily="34" charset="-120"/>
              </a:rPr>
              <a:t>MARCH</a:t>
            </a:r>
            <a:endParaRPr lang="en-US" sz="1200" dirty="0"/>
          </a:p>
        </p:txBody>
      </p:sp>
      <p:sp>
        <p:nvSpPr>
          <p:cNvPr id="29" name="Text 24"/>
          <p:cNvSpPr txBox="1"/>
          <p:nvPr/>
        </p:nvSpPr>
        <p:spPr>
          <a:xfrm>
            <a:off x="6080760" y="5413248"/>
            <a:ext cx="2487168" cy="685800"/>
          </a:xfrm>
          <a:prstGeom prst="rect">
            <a:avLst/>
          </a:prstGeom>
          <a:noFill/>
          <a:ln/>
        </p:spPr>
        <p:txBody>
          <a:bodyPr wrap="square" lIns="0" tIns="0" rIns="0" bIns="0" rtlCol="0" anchor="ctr"/>
          <a:lstStyle/>
          <a:p>
            <a:pPr marL="0" indent="0">
              <a:lnSpc>
                <a:spcPts val="1900"/>
              </a:lnSpc>
              <a:buNone/>
            </a:pPr>
            <a:r>
              <a:rPr lang="en-US" sz="1450" dirty="0">
                <a:solidFill>
                  <a:srgbClr val="2B3B36"/>
                </a:solidFill>
                <a:latin typeface="Calibri" pitchFamily="34" charset="0"/>
                <a:ea typeface="Calibri" pitchFamily="34" charset="-122"/>
                <a:cs typeface="Calibri" pitchFamily="34" charset="-120"/>
              </a:rPr>
              <a:t>Install before planting</a:t>
            </a:r>
            <a:endParaRPr lang="en-US" sz="1450" dirty="0"/>
          </a:p>
        </p:txBody>
      </p:sp>
      <p:sp>
        <p:nvSpPr>
          <p:cNvPr id="30" name="Shape 25"/>
          <p:cNvSpPr/>
          <p:nvPr/>
        </p:nvSpPr>
        <p:spPr>
          <a:xfrm>
            <a:off x="8942832" y="5029200"/>
            <a:ext cx="237744" cy="237744"/>
          </a:xfrm>
          <a:prstGeom prst="ellipse">
            <a:avLst/>
          </a:prstGeom>
          <a:solidFill>
            <a:srgbClr val="2F7D62"/>
          </a:solidFill>
          <a:ln/>
        </p:spPr>
        <p:txBody>
          <a:bodyPr/>
          <a:lstStyle/>
          <a:p>
            <a:endParaRPr lang="en-US"/>
          </a:p>
        </p:txBody>
      </p:sp>
      <p:sp>
        <p:nvSpPr>
          <p:cNvPr id="31" name="Text 26"/>
          <p:cNvSpPr txBox="1"/>
          <p:nvPr/>
        </p:nvSpPr>
        <p:spPr>
          <a:xfrm>
            <a:off x="8778240" y="4718304"/>
            <a:ext cx="2651760" cy="256032"/>
          </a:xfrm>
          <a:prstGeom prst="rect">
            <a:avLst/>
          </a:prstGeom>
          <a:noFill/>
          <a:ln/>
        </p:spPr>
        <p:txBody>
          <a:bodyPr wrap="square" lIns="0" tIns="0" rIns="0" bIns="0" rtlCol="0" anchor="ctr"/>
          <a:lstStyle/>
          <a:p>
            <a:pPr marL="0" indent="0">
              <a:buNone/>
            </a:pPr>
            <a:r>
              <a:rPr lang="en-US" sz="1200" b="1" kern="0" spc="120" dirty="0">
                <a:solidFill>
                  <a:srgbClr val="6B7A75"/>
                </a:solidFill>
                <a:latin typeface="Calibri" pitchFamily="34" charset="0"/>
                <a:ea typeface="Calibri" pitchFamily="34" charset="-122"/>
                <a:cs typeface="Calibri" pitchFamily="34" charset="-120"/>
              </a:rPr>
              <a:t>APR — SEPT</a:t>
            </a:r>
            <a:endParaRPr lang="en-US" sz="1200" dirty="0"/>
          </a:p>
        </p:txBody>
      </p:sp>
      <p:sp>
        <p:nvSpPr>
          <p:cNvPr id="32" name="Text 27"/>
          <p:cNvSpPr txBox="1"/>
          <p:nvPr/>
        </p:nvSpPr>
        <p:spPr>
          <a:xfrm>
            <a:off x="8778240" y="5413248"/>
            <a:ext cx="2487168" cy="685800"/>
          </a:xfrm>
          <a:prstGeom prst="rect">
            <a:avLst/>
          </a:prstGeom>
          <a:noFill/>
          <a:ln/>
        </p:spPr>
        <p:txBody>
          <a:bodyPr wrap="square" lIns="0" tIns="0" rIns="0" bIns="0" rtlCol="0" anchor="ctr"/>
          <a:lstStyle/>
          <a:p>
            <a:pPr marL="0" indent="0">
              <a:lnSpc>
                <a:spcPts val="1900"/>
              </a:lnSpc>
              <a:buNone/>
            </a:pPr>
            <a:r>
              <a:rPr lang="en-US" sz="1450" dirty="0">
                <a:solidFill>
                  <a:srgbClr val="2B3B36"/>
                </a:solidFill>
                <a:latin typeface="Calibri" pitchFamily="34" charset="0"/>
                <a:ea typeface="Calibri" pitchFamily="34" charset="-122"/>
                <a:cs typeface="Calibri" pitchFamily="34" charset="-120"/>
              </a:rPr>
              <a:t>Run the 2027 season on 34 fields</a:t>
            </a:r>
            <a:endParaRPr lang="en-US" sz="1450" dirty="0"/>
          </a:p>
        </p:txBody>
      </p:sp>
      <p:sp>
        <p:nvSpPr>
          <p:cNvPr id="33" name="Shape 28"/>
          <p:cNvSpPr/>
          <p:nvPr/>
        </p:nvSpPr>
        <p:spPr>
          <a:xfrm>
            <a:off x="11475720" y="6236208"/>
            <a:ext cx="329184" cy="329184"/>
          </a:xfrm>
          <a:prstGeom prst="roundRect">
            <a:avLst>
              <a:gd name="adj" fmla="val 24000"/>
            </a:avLst>
          </a:prstGeom>
          <a:solidFill>
            <a:srgbClr val="10332E"/>
          </a:solidFill>
          <a:ln/>
        </p:spPr>
        <p:txBody>
          <a:bodyPr/>
          <a:lstStyle/>
          <a:p>
            <a:endParaRPr lang="en-US"/>
          </a:p>
        </p:txBody>
      </p:sp>
      <p:pic>
        <p:nvPicPr>
          <p:cNvPr id="34" name="Image 3" descr="preencoded.png"/>
          <p:cNvPicPr>
            <a:picLocks noChangeAspect="1"/>
          </p:cNvPicPr>
          <p:nvPr/>
        </p:nvPicPr>
        <p:blipFill>
          <a:blip r:embed="rId4"/>
          <a:stretch>
            <a:fillRect/>
          </a:stretch>
        </p:blipFill>
        <p:spPr>
          <a:xfrm>
            <a:off x="11564600" y="6295461"/>
            <a:ext cx="151425" cy="151425"/>
          </a:xfrm>
          <a:prstGeom prst="rect">
            <a:avLst/>
          </a:prstGeom>
        </p:spPr>
      </p:pic>
      <p:sp>
        <p:nvSpPr>
          <p:cNvPr id="35" name="Shape 29"/>
          <p:cNvSpPr/>
          <p:nvPr/>
        </p:nvSpPr>
        <p:spPr>
          <a:xfrm>
            <a:off x="11620561" y="6460053"/>
            <a:ext cx="39502" cy="39502"/>
          </a:xfrm>
          <a:prstGeom prst="ellipse">
            <a:avLst/>
          </a:prstGeom>
          <a:solidFill>
            <a:srgbClr val="E4572E"/>
          </a:solidFill>
          <a:ln/>
        </p:spPr>
        <p:txBody>
          <a:bodyPr/>
          <a:lstStyle/>
          <a:p>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WHY US  ·  THE TEAM</a:t>
            </a:r>
            <a:endParaRPr lang="en-US" sz="1300" dirty="0"/>
          </a:p>
        </p:txBody>
      </p:sp>
      <p:sp>
        <p:nvSpPr>
          <p:cNvPr id="3" name="Text 1"/>
          <p:cNvSpPr txBox="1"/>
          <p:nvPr/>
        </p:nvSpPr>
        <p:spPr>
          <a:xfrm>
            <a:off x="685800" y="768096"/>
            <a:ext cx="10820095" cy="868680"/>
          </a:xfrm>
          <a:prstGeom prst="rect">
            <a:avLst/>
          </a:prstGeom>
          <a:noFill/>
          <a:ln/>
        </p:spPr>
        <p:txBody>
          <a:bodyPr wrap="square" lIns="0" tIns="0" rIns="0" bIns="0" rtlCol="0" anchor="t"/>
          <a:lstStyle/>
          <a:p>
            <a:pPr marL="0" indent="0">
              <a:lnSpc>
                <a:spcPts val="4000"/>
              </a:lnSpc>
              <a:buNone/>
            </a:pPr>
            <a:r>
              <a:rPr lang="en-US" sz="3600" b="1" dirty="0">
                <a:solidFill>
                  <a:srgbClr val="10332E"/>
                </a:solidFill>
                <a:latin typeface="Cambria" pitchFamily="34" charset="0"/>
                <a:ea typeface="Cambria" pitchFamily="34" charset="-122"/>
                <a:cs typeface="Cambria" pitchFamily="34" charset="-120"/>
              </a:rPr>
              <a:t>Two of us grew up on this water.</a:t>
            </a:r>
            <a:endParaRPr lang="en-US" sz="3600" dirty="0"/>
          </a:p>
        </p:txBody>
      </p:sp>
      <p:sp>
        <p:nvSpPr>
          <p:cNvPr id="4" name="Shape 2"/>
          <p:cNvSpPr/>
          <p:nvPr/>
        </p:nvSpPr>
        <p:spPr>
          <a:xfrm>
            <a:off x="685800" y="1783080"/>
            <a:ext cx="10820095" cy="1371600"/>
          </a:xfrm>
          <a:prstGeom prst="roundRect">
            <a:avLst>
              <a:gd name="adj" fmla="val 8000"/>
            </a:avLst>
          </a:prstGeom>
          <a:solidFill>
            <a:srgbClr val="F3F6F4"/>
          </a:solidFill>
          <a:ln/>
        </p:spPr>
        <p:txBody>
          <a:bodyPr/>
          <a:lstStyle/>
          <a:p>
            <a:endParaRPr lang="en-US"/>
          </a:p>
        </p:txBody>
      </p:sp>
      <p:sp>
        <p:nvSpPr>
          <p:cNvPr id="5" name="Shape 3"/>
          <p:cNvSpPr/>
          <p:nvPr/>
        </p:nvSpPr>
        <p:spPr>
          <a:xfrm>
            <a:off x="978408" y="2057400"/>
            <a:ext cx="822960" cy="822960"/>
          </a:xfrm>
          <a:prstGeom prst="ellipse">
            <a:avLst/>
          </a:prstGeom>
          <a:solidFill>
            <a:srgbClr val="2F7D62"/>
          </a:solidFill>
          <a:ln/>
        </p:spPr>
        <p:txBody>
          <a:bodyPr/>
          <a:lstStyle/>
          <a:p>
            <a:endParaRPr lang="en-US"/>
          </a:p>
        </p:txBody>
      </p:sp>
      <p:sp>
        <p:nvSpPr>
          <p:cNvPr id="6" name="Text 4"/>
          <p:cNvSpPr txBox="1"/>
          <p:nvPr/>
        </p:nvSpPr>
        <p:spPr>
          <a:xfrm>
            <a:off x="978408" y="2057400"/>
            <a:ext cx="822960" cy="82296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MD</a:t>
            </a:r>
            <a:endParaRPr lang="en-US" sz="2000" dirty="0"/>
          </a:p>
        </p:txBody>
      </p:sp>
      <p:sp>
        <p:nvSpPr>
          <p:cNvPr id="7" name="Text 5"/>
          <p:cNvSpPr txBox="1"/>
          <p:nvPr/>
        </p:nvSpPr>
        <p:spPr>
          <a:xfrm>
            <a:off x="2039112" y="2075688"/>
            <a:ext cx="3383280" cy="347472"/>
          </a:xfrm>
          <a:prstGeom prst="rect">
            <a:avLst/>
          </a:prstGeom>
          <a:noFill/>
          <a:ln/>
        </p:spPr>
        <p:txBody>
          <a:bodyPr wrap="square" lIns="0" tIns="0" rIns="0" bIns="0" rtlCol="0" anchor="ctr"/>
          <a:lstStyle/>
          <a:p>
            <a:pPr marL="0" indent="0">
              <a:buNone/>
            </a:pPr>
            <a:r>
              <a:rPr lang="en-US" sz="2100" b="1" dirty="0">
                <a:solidFill>
                  <a:srgbClr val="10332E"/>
                </a:solidFill>
                <a:latin typeface="Cambria" pitchFamily="34" charset="0"/>
                <a:ea typeface="Cambria" pitchFamily="34" charset="-122"/>
                <a:cs typeface="Cambria" pitchFamily="34" charset="-120"/>
              </a:rPr>
              <a:t>Maria Delgado</a:t>
            </a:r>
            <a:endParaRPr lang="en-US" sz="2100" dirty="0"/>
          </a:p>
        </p:txBody>
      </p:sp>
      <p:sp>
        <p:nvSpPr>
          <p:cNvPr id="8" name="Text 6"/>
          <p:cNvSpPr txBox="1"/>
          <p:nvPr/>
        </p:nvSpPr>
        <p:spPr>
          <a:xfrm>
            <a:off x="2039112" y="2468880"/>
            <a:ext cx="3840480" cy="457200"/>
          </a:xfrm>
          <a:prstGeom prst="rect">
            <a:avLst/>
          </a:prstGeom>
          <a:noFill/>
          <a:ln/>
        </p:spPr>
        <p:txBody>
          <a:bodyPr wrap="square" lIns="0" tIns="0" rIns="0" bIns="0" rtlCol="0" anchor="ctr"/>
          <a:lstStyle/>
          <a:p>
            <a:pPr marL="0" indent="0">
              <a:lnSpc>
                <a:spcPts val="1700"/>
              </a:lnSpc>
              <a:buNone/>
            </a:pPr>
            <a:r>
              <a:rPr lang="en-US" sz="1300" dirty="0">
                <a:solidFill>
                  <a:srgbClr val="6B7A75"/>
                </a:solidFill>
                <a:latin typeface="Calibri" pitchFamily="34" charset="0"/>
                <a:ea typeface="Calibri" pitchFamily="34" charset="-122"/>
                <a:cs typeface="Calibri" pitchFamily="34" charset="-120"/>
              </a:rPr>
              <a:t>Co-founder  ·  Agricultural and Biosystems Engineering, Texas Tech</a:t>
            </a:r>
            <a:endParaRPr lang="en-US" sz="1300" dirty="0"/>
          </a:p>
        </p:txBody>
      </p:sp>
      <p:sp>
        <p:nvSpPr>
          <p:cNvPr id="9" name="Text 7"/>
          <p:cNvSpPr txBox="1"/>
          <p:nvPr/>
        </p:nvSpPr>
        <p:spPr>
          <a:xfrm>
            <a:off x="6172200" y="2039112"/>
            <a:ext cx="5166360" cy="868680"/>
          </a:xfrm>
          <a:prstGeom prst="rect">
            <a:avLst/>
          </a:prstGeom>
          <a:noFill/>
          <a:ln/>
        </p:spPr>
        <p:txBody>
          <a:bodyPr wrap="square" lIns="0" tIns="0" rIns="0" bIns="0" rtlCol="0" anchor="ctr"/>
          <a:lstStyle/>
          <a:p>
            <a:pPr marL="0" indent="0">
              <a:lnSpc>
                <a:spcPts val="1900"/>
              </a:lnSpc>
              <a:buNone/>
            </a:pPr>
            <a:r>
              <a:rPr lang="en-US" sz="1450" dirty="0">
                <a:solidFill>
                  <a:srgbClr val="2B3B36"/>
                </a:solidFill>
                <a:latin typeface="Calibri" pitchFamily="34" charset="0"/>
                <a:ea typeface="Calibri" pitchFamily="34" charset="-122"/>
                <a:cs typeface="Calibri" pitchFamily="34" charset="-120"/>
              </a:rPr>
              <a:t>Third generation on a Castro County cotton farm. Built the probe and its firmware. She has watched her family's well depth change in her lifetime.</a:t>
            </a:r>
            <a:endParaRPr lang="en-US" sz="1450" dirty="0"/>
          </a:p>
        </p:txBody>
      </p:sp>
      <p:sp>
        <p:nvSpPr>
          <p:cNvPr id="10" name="Shape 8"/>
          <p:cNvSpPr/>
          <p:nvPr/>
        </p:nvSpPr>
        <p:spPr>
          <a:xfrm>
            <a:off x="685800" y="3264408"/>
            <a:ext cx="10820095" cy="1371600"/>
          </a:xfrm>
          <a:prstGeom prst="roundRect">
            <a:avLst>
              <a:gd name="adj" fmla="val 8000"/>
            </a:avLst>
          </a:prstGeom>
          <a:solidFill>
            <a:srgbClr val="F3F6F4"/>
          </a:solidFill>
          <a:ln/>
        </p:spPr>
        <p:txBody>
          <a:bodyPr/>
          <a:lstStyle/>
          <a:p>
            <a:endParaRPr lang="en-US"/>
          </a:p>
        </p:txBody>
      </p:sp>
      <p:sp>
        <p:nvSpPr>
          <p:cNvPr id="11" name="Shape 9"/>
          <p:cNvSpPr/>
          <p:nvPr/>
        </p:nvSpPr>
        <p:spPr>
          <a:xfrm>
            <a:off x="978408" y="3538728"/>
            <a:ext cx="822960" cy="822960"/>
          </a:xfrm>
          <a:prstGeom prst="ellipse">
            <a:avLst/>
          </a:prstGeom>
          <a:solidFill>
            <a:srgbClr val="2F7D62"/>
          </a:solidFill>
          <a:ln/>
        </p:spPr>
        <p:txBody>
          <a:bodyPr/>
          <a:lstStyle/>
          <a:p>
            <a:endParaRPr lang="en-US"/>
          </a:p>
        </p:txBody>
      </p:sp>
      <p:sp>
        <p:nvSpPr>
          <p:cNvPr id="12" name="Text 10"/>
          <p:cNvSpPr txBox="1"/>
          <p:nvPr/>
        </p:nvSpPr>
        <p:spPr>
          <a:xfrm>
            <a:off x="978408" y="3538728"/>
            <a:ext cx="822960" cy="82296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JB</a:t>
            </a:r>
            <a:endParaRPr lang="en-US" sz="2000" dirty="0"/>
          </a:p>
        </p:txBody>
      </p:sp>
      <p:sp>
        <p:nvSpPr>
          <p:cNvPr id="13" name="Text 11"/>
          <p:cNvSpPr txBox="1"/>
          <p:nvPr/>
        </p:nvSpPr>
        <p:spPr>
          <a:xfrm>
            <a:off x="2039112" y="3557016"/>
            <a:ext cx="3383280" cy="347472"/>
          </a:xfrm>
          <a:prstGeom prst="rect">
            <a:avLst/>
          </a:prstGeom>
          <a:noFill/>
          <a:ln/>
        </p:spPr>
        <p:txBody>
          <a:bodyPr wrap="square" lIns="0" tIns="0" rIns="0" bIns="0" rtlCol="0" anchor="ctr"/>
          <a:lstStyle/>
          <a:p>
            <a:pPr marL="0" indent="0">
              <a:buNone/>
            </a:pPr>
            <a:r>
              <a:rPr lang="en-US" sz="2100" b="1" dirty="0">
                <a:solidFill>
                  <a:srgbClr val="10332E"/>
                </a:solidFill>
                <a:latin typeface="Cambria" pitchFamily="34" charset="0"/>
                <a:ea typeface="Cambria" pitchFamily="34" charset="-122"/>
                <a:cs typeface="Cambria" pitchFamily="34" charset="-120"/>
              </a:rPr>
              <a:t>Jalen Brooks</a:t>
            </a:r>
            <a:endParaRPr lang="en-US" sz="2100" dirty="0"/>
          </a:p>
        </p:txBody>
      </p:sp>
      <p:sp>
        <p:nvSpPr>
          <p:cNvPr id="14" name="Text 12"/>
          <p:cNvSpPr txBox="1"/>
          <p:nvPr/>
        </p:nvSpPr>
        <p:spPr>
          <a:xfrm>
            <a:off x="2039112" y="3950208"/>
            <a:ext cx="3840480" cy="457200"/>
          </a:xfrm>
          <a:prstGeom prst="rect">
            <a:avLst/>
          </a:prstGeom>
          <a:noFill/>
          <a:ln/>
        </p:spPr>
        <p:txBody>
          <a:bodyPr wrap="square" lIns="0" tIns="0" rIns="0" bIns="0" rtlCol="0" anchor="ctr"/>
          <a:lstStyle/>
          <a:p>
            <a:pPr marL="0" indent="0">
              <a:lnSpc>
                <a:spcPts val="1700"/>
              </a:lnSpc>
              <a:buNone/>
            </a:pPr>
            <a:r>
              <a:rPr lang="en-US" sz="1300" dirty="0">
                <a:solidFill>
                  <a:srgbClr val="6B7A75"/>
                </a:solidFill>
                <a:latin typeface="Calibri" pitchFamily="34" charset="0"/>
                <a:ea typeface="Calibri" pitchFamily="34" charset="-122"/>
                <a:cs typeface="Calibri" pitchFamily="34" charset="-120"/>
              </a:rPr>
              <a:t>Co-founder  ·  Computer Science, Texas Tech</a:t>
            </a:r>
            <a:endParaRPr lang="en-US" sz="1300" dirty="0"/>
          </a:p>
        </p:txBody>
      </p:sp>
      <p:sp>
        <p:nvSpPr>
          <p:cNvPr id="15" name="Text 13"/>
          <p:cNvSpPr txBox="1"/>
          <p:nvPr/>
        </p:nvSpPr>
        <p:spPr>
          <a:xfrm>
            <a:off x="6172200" y="3520440"/>
            <a:ext cx="5166360" cy="868680"/>
          </a:xfrm>
          <a:prstGeom prst="rect">
            <a:avLst/>
          </a:prstGeom>
          <a:noFill/>
          <a:ln/>
        </p:spPr>
        <p:txBody>
          <a:bodyPr wrap="square" lIns="0" tIns="0" rIns="0" bIns="0" rtlCol="0" anchor="ctr"/>
          <a:lstStyle/>
          <a:p>
            <a:pPr marL="0" indent="0">
              <a:lnSpc>
                <a:spcPts val="1900"/>
              </a:lnSpc>
              <a:buNone/>
            </a:pPr>
            <a:r>
              <a:rPr lang="en-US" sz="1450" dirty="0">
                <a:solidFill>
                  <a:srgbClr val="2B3B36"/>
                </a:solidFill>
                <a:latin typeface="Calibri" pitchFamily="34" charset="0"/>
                <a:ea typeface="Calibri" pitchFamily="34" charset="-122"/>
                <a:cs typeface="Calibri" pitchFamily="34" charset="-120"/>
              </a:rPr>
              <a:t>Built the root-zone forecast model. Two seasons as an intern at a precision agriculture company, where he watched growers ignore the dashboards he was building.</a:t>
            </a:r>
            <a:endParaRPr lang="en-US" sz="1450" dirty="0"/>
          </a:p>
        </p:txBody>
      </p:sp>
      <p:sp>
        <p:nvSpPr>
          <p:cNvPr id="16" name="Shape 14"/>
          <p:cNvSpPr/>
          <p:nvPr/>
        </p:nvSpPr>
        <p:spPr>
          <a:xfrm>
            <a:off x="685800" y="4745736"/>
            <a:ext cx="10820095" cy="1371600"/>
          </a:xfrm>
          <a:prstGeom prst="roundRect">
            <a:avLst>
              <a:gd name="adj" fmla="val 8000"/>
            </a:avLst>
          </a:prstGeom>
          <a:solidFill>
            <a:srgbClr val="F3F6F4"/>
          </a:solidFill>
          <a:ln/>
        </p:spPr>
        <p:txBody>
          <a:bodyPr/>
          <a:lstStyle/>
          <a:p>
            <a:endParaRPr lang="en-US"/>
          </a:p>
        </p:txBody>
      </p:sp>
      <p:sp>
        <p:nvSpPr>
          <p:cNvPr id="17" name="Shape 15"/>
          <p:cNvSpPr/>
          <p:nvPr/>
        </p:nvSpPr>
        <p:spPr>
          <a:xfrm>
            <a:off x="978408" y="5020056"/>
            <a:ext cx="822960" cy="822960"/>
          </a:xfrm>
          <a:prstGeom prst="ellipse">
            <a:avLst/>
          </a:prstGeom>
          <a:solidFill>
            <a:srgbClr val="4FB3A9"/>
          </a:solidFill>
          <a:ln/>
        </p:spPr>
        <p:txBody>
          <a:bodyPr/>
          <a:lstStyle/>
          <a:p>
            <a:endParaRPr lang="en-US"/>
          </a:p>
        </p:txBody>
      </p:sp>
      <p:sp>
        <p:nvSpPr>
          <p:cNvPr id="18" name="Text 16"/>
          <p:cNvSpPr txBox="1"/>
          <p:nvPr/>
        </p:nvSpPr>
        <p:spPr>
          <a:xfrm>
            <a:off x="978408" y="5020056"/>
            <a:ext cx="822960" cy="822960"/>
          </a:xfrm>
          <a:prstGeom prst="rect">
            <a:avLst/>
          </a:prstGeom>
          <a:noFill/>
          <a:ln/>
        </p:spPr>
        <p:txBody>
          <a:bodyPr wrap="square" lIns="0" tIns="0" rIns="0" bIns="0" rtlCol="0" anchor="ctr"/>
          <a:lstStyle/>
          <a:p>
            <a:pPr marL="0" indent="0" algn="ctr">
              <a:buNone/>
            </a:pPr>
            <a:r>
              <a:rPr lang="en-US" sz="2000" b="1" dirty="0">
                <a:solidFill>
                  <a:srgbClr val="FFFFFF"/>
                </a:solidFill>
                <a:latin typeface="Cambria" pitchFamily="34" charset="0"/>
                <a:ea typeface="Cambria" pitchFamily="34" charset="-122"/>
                <a:cs typeface="Cambria" pitchFamily="34" charset="-120"/>
              </a:rPr>
              <a:t>RC</a:t>
            </a:r>
            <a:endParaRPr lang="en-US" sz="2000" dirty="0"/>
          </a:p>
        </p:txBody>
      </p:sp>
      <p:sp>
        <p:nvSpPr>
          <p:cNvPr id="19" name="Text 17"/>
          <p:cNvSpPr txBox="1"/>
          <p:nvPr/>
        </p:nvSpPr>
        <p:spPr>
          <a:xfrm>
            <a:off x="2039112" y="5038344"/>
            <a:ext cx="3383280" cy="347472"/>
          </a:xfrm>
          <a:prstGeom prst="rect">
            <a:avLst/>
          </a:prstGeom>
          <a:noFill/>
          <a:ln/>
        </p:spPr>
        <p:txBody>
          <a:bodyPr wrap="square" lIns="0" tIns="0" rIns="0" bIns="0" rtlCol="0" anchor="ctr"/>
          <a:lstStyle/>
          <a:p>
            <a:pPr marL="0" indent="0">
              <a:buNone/>
            </a:pPr>
            <a:r>
              <a:rPr lang="en-US" sz="2100" b="1" dirty="0">
                <a:solidFill>
                  <a:srgbClr val="10332E"/>
                </a:solidFill>
                <a:latin typeface="Cambria" pitchFamily="34" charset="0"/>
                <a:ea typeface="Cambria" pitchFamily="34" charset="-122"/>
                <a:cs typeface="Cambria" pitchFamily="34" charset="-120"/>
              </a:rPr>
              <a:t>Ray Coleman</a:t>
            </a:r>
            <a:endParaRPr lang="en-US" sz="2100" dirty="0"/>
          </a:p>
        </p:txBody>
      </p:sp>
      <p:sp>
        <p:nvSpPr>
          <p:cNvPr id="20" name="Text 18"/>
          <p:cNvSpPr txBox="1"/>
          <p:nvPr/>
        </p:nvSpPr>
        <p:spPr>
          <a:xfrm>
            <a:off x="2039112" y="5431536"/>
            <a:ext cx="3840480" cy="457200"/>
          </a:xfrm>
          <a:prstGeom prst="rect">
            <a:avLst/>
          </a:prstGeom>
          <a:noFill/>
          <a:ln/>
        </p:spPr>
        <p:txBody>
          <a:bodyPr wrap="square" lIns="0" tIns="0" rIns="0" bIns="0" rtlCol="0" anchor="ctr"/>
          <a:lstStyle/>
          <a:p>
            <a:pPr marL="0" indent="0">
              <a:lnSpc>
                <a:spcPts val="1700"/>
              </a:lnSpc>
              <a:buNone/>
            </a:pPr>
            <a:r>
              <a:rPr lang="en-US" sz="1300" dirty="0">
                <a:solidFill>
                  <a:srgbClr val="6B7A75"/>
                </a:solidFill>
                <a:latin typeface="Calibri" pitchFamily="34" charset="0"/>
                <a:ea typeface="Calibri" pitchFamily="34" charset="-122"/>
                <a:cs typeface="Calibri" pitchFamily="34" charset="-120"/>
              </a:rPr>
              <a:t>Advisor</a:t>
            </a:r>
            <a:endParaRPr lang="en-US" sz="1300" dirty="0"/>
          </a:p>
        </p:txBody>
      </p:sp>
      <p:sp>
        <p:nvSpPr>
          <p:cNvPr id="21" name="Text 19"/>
          <p:cNvSpPr txBox="1"/>
          <p:nvPr/>
        </p:nvSpPr>
        <p:spPr>
          <a:xfrm>
            <a:off x="6172200" y="5001768"/>
            <a:ext cx="5166360" cy="868680"/>
          </a:xfrm>
          <a:prstGeom prst="rect">
            <a:avLst/>
          </a:prstGeom>
          <a:noFill/>
          <a:ln/>
        </p:spPr>
        <p:txBody>
          <a:bodyPr wrap="square" lIns="0" tIns="0" rIns="0" bIns="0" rtlCol="0" anchor="ctr"/>
          <a:lstStyle/>
          <a:p>
            <a:pPr marL="0" indent="0">
              <a:lnSpc>
                <a:spcPts val="1900"/>
              </a:lnSpc>
              <a:buNone/>
            </a:pPr>
            <a:r>
              <a:rPr lang="en-US" sz="1450" dirty="0">
                <a:solidFill>
                  <a:srgbClr val="2B3B36"/>
                </a:solidFill>
                <a:latin typeface="Calibri" pitchFamily="34" charset="0"/>
                <a:ea typeface="Calibri" pitchFamily="34" charset="-122"/>
                <a:cs typeface="Calibri" pitchFamily="34" charset="-120"/>
              </a:rPr>
              <a:t>Thirty years as a regional agronomist on the High Plains. He makes the introductions that would otherwise take us three seasons to earn.</a:t>
            </a:r>
            <a:endParaRPr lang="en-US" sz="1450" dirty="0"/>
          </a:p>
        </p:txBody>
      </p:sp>
      <p:sp>
        <p:nvSpPr>
          <p:cNvPr id="22" name="Text 20"/>
          <p:cNvSpPr txBox="1"/>
          <p:nvPr/>
        </p:nvSpPr>
        <p:spPr>
          <a:xfrm>
            <a:off x="685800" y="6263640"/>
            <a:ext cx="10820095" cy="365760"/>
          </a:xfrm>
          <a:prstGeom prst="rect">
            <a:avLst/>
          </a:prstGeom>
          <a:noFill/>
          <a:ln/>
        </p:spPr>
        <p:txBody>
          <a:bodyPr wrap="square" lIns="0" tIns="0" rIns="0" bIns="0" rtlCol="0" anchor="ctr"/>
          <a:lstStyle/>
          <a:p>
            <a:pPr marL="0" indent="0">
              <a:buNone/>
            </a:pPr>
            <a:r>
              <a:rPr lang="en-US" sz="1800" b="1" i="1" dirty="0">
                <a:solidFill>
                  <a:srgbClr val="2F7D62"/>
                </a:solidFill>
                <a:latin typeface="Cambria" pitchFamily="34" charset="0"/>
                <a:ea typeface="Cambria" pitchFamily="34" charset="-122"/>
                <a:cs typeface="Cambria" pitchFamily="34" charset="-120"/>
              </a:rPr>
              <a:t>We are not asking you to believe we can learn this market. We are telling you we are from it.</a:t>
            </a:r>
            <a:endParaRPr lang="en-US" sz="1800" dirty="0"/>
          </a:p>
        </p:txBody>
      </p:sp>
      <p:sp>
        <p:nvSpPr>
          <p:cNvPr id="23" name="Shape 21"/>
          <p:cNvSpPr/>
          <p:nvPr/>
        </p:nvSpPr>
        <p:spPr>
          <a:xfrm>
            <a:off x="11475720" y="6236208"/>
            <a:ext cx="329184" cy="329184"/>
          </a:xfrm>
          <a:prstGeom prst="roundRect">
            <a:avLst>
              <a:gd name="adj" fmla="val 24000"/>
            </a:avLst>
          </a:prstGeom>
          <a:solidFill>
            <a:srgbClr val="10332E"/>
          </a:solidFill>
          <a:ln/>
        </p:spPr>
        <p:txBody>
          <a:bodyPr/>
          <a:lstStyle/>
          <a:p>
            <a:endParaRPr lang="en-US"/>
          </a:p>
        </p:txBody>
      </p:sp>
      <p:pic>
        <p:nvPicPr>
          <p:cNvPr id="24" name="Image 0" descr="preencoded.png"/>
          <p:cNvPicPr>
            <a:picLocks noChangeAspect="1"/>
          </p:cNvPicPr>
          <p:nvPr/>
        </p:nvPicPr>
        <p:blipFill>
          <a:blip r:embed="rId3"/>
          <a:stretch>
            <a:fillRect/>
          </a:stretch>
        </p:blipFill>
        <p:spPr>
          <a:xfrm>
            <a:off x="11564600" y="6295461"/>
            <a:ext cx="151425" cy="151425"/>
          </a:xfrm>
          <a:prstGeom prst="rect">
            <a:avLst/>
          </a:prstGeom>
        </p:spPr>
      </p:pic>
      <p:sp>
        <p:nvSpPr>
          <p:cNvPr id="25" name="Shape 22"/>
          <p:cNvSpPr/>
          <p:nvPr/>
        </p:nvSpPr>
        <p:spPr>
          <a:xfrm>
            <a:off x="11620561" y="6460053"/>
            <a:ext cx="39502" cy="39502"/>
          </a:xfrm>
          <a:prstGeom prst="ellipse">
            <a:avLst/>
          </a:prstGeom>
          <a:solidFill>
            <a:srgbClr val="E4572E"/>
          </a:solidFill>
          <a:ln/>
        </p:spPr>
        <p:txBody>
          <a:bodyPr/>
          <a:lstStyle/>
          <a:p>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32E"/>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08  ·  THE ASK</a:t>
            </a:r>
            <a:endParaRPr lang="en-US" sz="1300" dirty="0"/>
          </a:p>
        </p:txBody>
      </p:sp>
      <p:sp>
        <p:nvSpPr>
          <p:cNvPr id="3" name="Text 1"/>
          <p:cNvSpPr txBox="1"/>
          <p:nvPr/>
        </p:nvSpPr>
        <p:spPr>
          <a:xfrm>
            <a:off x="685800" y="768096"/>
            <a:ext cx="10607040" cy="868680"/>
          </a:xfrm>
          <a:prstGeom prst="rect">
            <a:avLst/>
          </a:prstGeom>
          <a:noFill/>
          <a:ln/>
        </p:spPr>
        <p:txBody>
          <a:bodyPr wrap="square" lIns="0" tIns="0" rIns="0" bIns="0" rtlCol="0" anchor="t"/>
          <a:lstStyle/>
          <a:p>
            <a:pPr marL="0" indent="0">
              <a:lnSpc>
                <a:spcPts val="4000"/>
              </a:lnSpc>
              <a:buNone/>
            </a:pPr>
            <a:r>
              <a:rPr lang="en-US" sz="3300" b="1" dirty="0">
                <a:solidFill>
                  <a:srgbClr val="FFFFFF"/>
                </a:solidFill>
                <a:latin typeface="Cambria" pitchFamily="34" charset="0"/>
                <a:ea typeface="Cambria" pitchFamily="34" charset="-122"/>
                <a:cs typeface="Cambria" pitchFamily="34" charset="-120"/>
              </a:rPr>
              <a:t>$10,000 puts 25 probes in the ground by planting.</a:t>
            </a:r>
            <a:endParaRPr lang="en-US" sz="3300" dirty="0"/>
          </a:p>
        </p:txBody>
      </p:sp>
      <p:sp>
        <p:nvSpPr>
          <p:cNvPr id="4" name="Shape 2"/>
          <p:cNvSpPr/>
          <p:nvPr/>
        </p:nvSpPr>
        <p:spPr>
          <a:xfrm>
            <a:off x="685800" y="1920240"/>
            <a:ext cx="10820095" cy="658368"/>
          </a:xfrm>
          <a:prstGeom prst="roundRect">
            <a:avLst>
              <a:gd name="adj" fmla="val 12500"/>
            </a:avLst>
          </a:prstGeom>
          <a:solidFill>
            <a:srgbClr val="17453D"/>
          </a:solidFill>
          <a:ln/>
        </p:spPr>
        <p:txBody>
          <a:bodyPr/>
          <a:lstStyle/>
          <a:p>
            <a:endParaRPr lang="en-US"/>
          </a:p>
        </p:txBody>
      </p:sp>
      <p:sp>
        <p:nvSpPr>
          <p:cNvPr id="5" name="Text 3"/>
          <p:cNvSpPr txBox="1"/>
          <p:nvPr/>
        </p:nvSpPr>
        <p:spPr>
          <a:xfrm>
            <a:off x="996696" y="1920240"/>
            <a:ext cx="3840480" cy="658368"/>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Manufacture 25 pilot stations</a:t>
            </a:r>
            <a:endParaRPr lang="en-US" sz="1600" dirty="0"/>
          </a:p>
        </p:txBody>
      </p:sp>
      <p:sp>
        <p:nvSpPr>
          <p:cNvPr id="6" name="Text 4"/>
          <p:cNvSpPr txBox="1"/>
          <p:nvPr/>
        </p:nvSpPr>
        <p:spPr>
          <a:xfrm>
            <a:off x="4800600" y="1920240"/>
            <a:ext cx="1188720" cy="658368"/>
          </a:xfrm>
          <a:prstGeom prst="rect">
            <a:avLst/>
          </a:prstGeom>
          <a:noFill/>
          <a:ln/>
        </p:spPr>
        <p:txBody>
          <a:bodyPr wrap="square" lIns="0" tIns="0" rIns="0" bIns="0" rtlCol="0" anchor="ctr"/>
          <a:lstStyle/>
          <a:p>
            <a:pPr marL="0" indent="0" algn="r">
              <a:buNone/>
            </a:pPr>
            <a:r>
              <a:rPr lang="en-US" sz="2000" b="1" dirty="0">
                <a:solidFill>
                  <a:srgbClr val="E4572E"/>
                </a:solidFill>
                <a:latin typeface="Cambria" pitchFamily="34" charset="0"/>
                <a:ea typeface="Cambria" pitchFamily="34" charset="-122"/>
                <a:cs typeface="Cambria" pitchFamily="34" charset="-120"/>
              </a:rPr>
              <a:t>$4,200</a:t>
            </a:r>
            <a:endParaRPr lang="en-US" sz="2000" dirty="0"/>
          </a:p>
        </p:txBody>
      </p:sp>
      <p:sp>
        <p:nvSpPr>
          <p:cNvPr id="7" name="Text 5"/>
          <p:cNvSpPr txBox="1"/>
          <p:nvPr/>
        </p:nvSpPr>
        <p:spPr>
          <a:xfrm>
            <a:off x="6355080" y="1920240"/>
            <a:ext cx="4846320" cy="658368"/>
          </a:xfrm>
          <a:prstGeom prst="rect">
            <a:avLst/>
          </a:prstGeom>
          <a:noFill/>
          <a:ln/>
        </p:spPr>
        <p:txBody>
          <a:bodyPr wrap="square" lIns="0" tIns="0" rIns="0" bIns="0" rtlCol="0" anchor="ctr"/>
          <a:lstStyle/>
          <a:p>
            <a:pPr marL="0" indent="0">
              <a:buNone/>
            </a:pPr>
            <a:r>
              <a:rPr lang="en-US" sz="1450" dirty="0">
                <a:solidFill>
                  <a:srgbClr val="AFC4BE"/>
                </a:solidFill>
                <a:latin typeface="Calibri" pitchFamily="34" charset="0"/>
                <a:ea typeface="Calibri" pitchFamily="34" charset="-122"/>
                <a:cs typeface="Calibri" pitchFamily="34" charset="-120"/>
              </a:rPr>
              <a:t>25 growers in three new counties, installed by March</a:t>
            </a:r>
            <a:endParaRPr lang="en-US" sz="1450" dirty="0"/>
          </a:p>
        </p:txBody>
      </p:sp>
      <p:sp>
        <p:nvSpPr>
          <p:cNvPr id="8" name="Shape 6"/>
          <p:cNvSpPr/>
          <p:nvPr/>
        </p:nvSpPr>
        <p:spPr>
          <a:xfrm>
            <a:off x="685800" y="2651760"/>
            <a:ext cx="10820095" cy="658368"/>
          </a:xfrm>
          <a:prstGeom prst="roundRect">
            <a:avLst>
              <a:gd name="adj" fmla="val 12500"/>
            </a:avLst>
          </a:prstGeom>
          <a:solidFill>
            <a:srgbClr val="143E37"/>
          </a:solidFill>
          <a:ln/>
        </p:spPr>
        <p:txBody>
          <a:bodyPr/>
          <a:lstStyle/>
          <a:p>
            <a:endParaRPr lang="en-US"/>
          </a:p>
        </p:txBody>
      </p:sp>
      <p:sp>
        <p:nvSpPr>
          <p:cNvPr id="9" name="Text 7"/>
          <p:cNvSpPr txBox="1"/>
          <p:nvPr/>
        </p:nvSpPr>
        <p:spPr>
          <a:xfrm>
            <a:off x="996696" y="2651760"/>
            <a:ext cx="3840480" cy="658368"/>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Season-long agronomy support</a:t>
            </a:r>
            <a:endParaRPr lang="en-US" sz="1600" dirty="0"/>
          </a:p>
        </p:txBody>
      </p:sp>
      <p:sp>
        <p:nvSpPr>
          <p:cNvPr id="10" name="Text 8"/>
          <p:cNvSpPr txBox="1"/>
          <p:nvPr/>
        </p:nvSpPr>
        <p:spPr>
          <a:xfrm>
            <a:off x="4800600" y="2651760"/>
            <a:ext cx="1188720" cy="658368"/>
          </a:xfrm>
          <a:prstGeom prst="rect">
            <a:avLst/>
          </a:prstGeom>
          <a:noFill/>
          <a:ln/>
        </p:spPr>
        <p:txBody>
          <a:bodyPr wrap="square" lIns="0" tIns="0" rIns="0" bIns="0" rtlCol="0" anchor="ctr"/>
          <a:lstStyle/>
          <a:p>
            <a:pPr marL="0" indent="0" algn="r">
              <a:buNone/>
            </a:pPr>
            <a:r>
              <a:rPr lang="en-US" sz="2000" b="1" dirty="0">
                <a:solidFill>
                  <a:srgbClr val="E4572E"/>
                </a:solidFill>
                <a:latin typeface="Cambria" pitchFamily="34" charset="0"/>
                <a:ea typeface="Cambria" pitchFamily="34" charset="-122"/>
                <a:cs typeface="Cambria" pitchFamily="34" charset="-120"/>
              </a:rPr>
              <a:t>$2,300</a:t>
            </a:r>
            <a:endParaRPr lang="en-US" sz="2000" dirty="0"/>
          </a:p>
        </p:txBody>
      </p:sp>
      <p:sp>
        <p:nvSpPr>
          <p:cNvPr id="11" name="Text 9"/>
          <p:cNvSpPr txBox="1"/>
          <p:nvPr/>
        </p:nvSpPr>
        <p:spPr>
          <a:xfrm>
            <a:off x="6355080" y="2651760"/>
            <a:ext cx="4846320" cy="658368"/>
          </a:xfrm>
          <a:prstGeom prst="rect">
            <a:avLst/>
          </a:prstGeom>
          <a:noFill/>
          <a:ln/>
        </p:spPr>
        <p:txBody>
          <a:bodyPr wrap="square" lIns="0" tIns="0" rIns="0" bIns="0" rtlCol="0" anchor="ctr"/>
          <a:lstStyle/>
          <a:p>
            <a:pPr marL="0" indent="0">
              <a:buNone/>
            </a:pPr>
            <a:r>
              <a:rPr lang="en-US" sz="1450" dirty="0">
                <a:solidFill>
                  <a:srgbClr val="AFC4BE"/>
                </a:solidFill>
                <a:latin typeface="Calibri" pitchFamily="34" charset="0"/>
                <a:ea typeface="Calibri" pitchFamily="34" charset="-122"/>
                <a:cs typeface="Calibri" pitchFamily="34" charset="-120"/>
              </a:rPr>
              <a:t>Weekly grower check-ins so pilots convert to renewals</a:t>
            </a:r>
            <a:endParaRPr lang="en-US" sz="1450" dirty="0"/>
          </a:p>
        </p:txBody>
      </p:sp>
      <p:sp>
        <p:nvSpPr>
          <p:cNvPr id="12" name="Shape 10"/>
          <p:cNvSpPr/>
          <p:nvPr/>
        </p:nvSpPr>
        <p:spPr>
          <a:xfrm>
            <a:off x="685800" y="3383280"/>
            <a:ext cx="10820095" cy="658368"/>
          </a:xfrm>
          <a:prstGeom prst="roundRect">
            <a:avLst>
              <a:gd name="adj" fmla="val 12500"/>
            </a:avLst>
          </a:prstGeom>
          <a:solidFill>
            <a:srgbClr val="17453D"/>
          </a:solidFill>
          <a:ln/>
        </p:spPr>
        <p:txBody>
          <a:bodyPr/>
          <a:lstStyle/>
          <a:p>
            <a:endParaRPr lang="en-US"/>
          </a:p>
        </p:txBody>
      </p:sp>
      <p:sp>
        <p:nvSpPr>
          <p:cNvPr id="13" name="Text 11"/>
          <p:cNvSpPr txBox="1"/>
          <p:nvPr/>
        </p:nvSpPr>
        <p:spPr>
          <a:xfrm>
            <a:off x="996696" y="3383280"/>
            <a:ext cx="3840480" cy="658368"/>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Cellular and platform costs</a:t>
            </a:r>
            <a:endParaRPr lang="en-US" sz="1600" dirty="0"/>
          </a:p>
        </p:txBody>
      </p:sp>
      <p:sp>
        <p:nvSpPr>
          <p:cNvPr id="14" name="Text 12"/>
          <p:cNvSpPr txBox="1"/>
          <p:nvPr/>
        </p:nvSpPr>
        <p:spPr>
          <a:xfrm>
            <a:off x="4800600" y="3383280"/>
            <a:ext cx="1188720" cy="658368"/>
          </a:xfrm>
          <a:prstGeom prst="rect">
            <a:avLst/>
          </a:prstGeom>
          <a:noFill/>
          <a:ln/>
        </p:spPr>
        <p:txBody>
          <a:bodyPr wrap="square" lIns="0" tIns="0" rIns="0" bIns="0" rtlCol="0" anchor="ctr"/>
          <a:lstStyle/>
          <a:p>
            <a:pPr marL="0" indent="0" algn="r">
              <a:buNone/>
            </a:pPr>
            <a:r>
              <a:rPr lang="en-US" sz="2000" b="1" dirty="0">
                <a:solidFill>
                  <a:srgbClr val="E4572E"/>
                </a:solidFill>
                <a:latin typeface="Cambria" pitchFamily="34" charset="0"/>
                <a:ea typeface="Cambria" pitchFamily="34" charset="-122"/>
                <a:cs typeface="Cambria" pitchFamily="34" charset="-120"/>
              </a:rPr>
              <a:t>$1,500</a:t>
            </a:r>
            <a:endParaRPr lang="en-US" sz="2000" dirty="0"/>
          </a:p>
        </p:txBody>
      </p:sp>
      <p:sp>
        <p:nvSpPr>
          <p:cNvPr id="15" name="Text 13"/>
          <p:cNvSpPr txBox="1"/>
          <p:nvPr/>
        </p:nvSpPr>
        <p:spPr>
          <a:xfrm>
            <a:off x="6355080" y="3383280"/>
            <a:ext cx="4846320" cy="658368"/>
          </a:xfrm>
          <a:prstGeom prst="rect">
            <a:avLst/>
          </a:prstGeom>
          <a:noFill/>
          <a:ln/>
        </p:spPr>
        <p:txBody>
          <a:bodyPr wrap="square" lIns="0" tIns="0" rIns="0" bIns="0" rtlCol="0" anchor="ctr"/>
          <a:lstStyle/>
          <a:p>
            <a:pPr marL="0" indent="0">
              <a:buNone/>
            </a:pPr>
            <a:r>
              <a:rPr lang="en-US" sz="1450" dirty="0">
                <a:solidFill>
                  <a:srgbClr val="AFC4BE"/>
                </a:solidFill>
                <a:latin typeface="Calibri" pitchFamily="34" charset="0"/>
                <a:ea typeface="Calibri" pitchFamily="34" charset="-122"/>
                <a:cs typeface="Calibri" pitchFamily="34" charset="-120"/>
              </a:rPr>
              <a:t>Keeps all 34 stations live through September</a:t>
            </a:r>
            <a:endParaRPr lang="en-US" sz="1450" dirty="0"/>
          </a:p>
        </p:txBody>
      </p:sp>
      <p:sp>
        <p:nvSpPr>
          <p:cNvPr id="16" name="Shape 14"/>
          <p:cNvSpPr/>
          <p:nvPr/>
        </p:nvSpPr>
        <p:spPr>
          <a:xfrm>
            <a:off x="685800" y="4114800"/>
            <a:ext cx="10820095" cy="658368"/>
          </a:xfrm>
          <a:prstGeom prst="roundRect">
            <a:avLst>
              <a:gd name="adj" fmla="val 12500"/>
            </a:avLst>
          </a:prstGeom>
          <a:solidFill>
            <a:srgbClr val="143E37"/>
          </a:solidFill>
          <a:ln/>
        </p:spPr>
        <p:txBody>
          <a:bodyPr/>
          <a:lstStyle/>
          <a:p>
            <a:endParaRPr lang="en-US"/>
          </a:p>
        </p:txBody>
      </p:sp>
      <p:sp>
        <p:nvSpPr>
          <p:cNvPr id="17" name="Text 15"/>
          <p:cNvSpPr txBox="1"/>
          <p:nvPr/>
        </p:nvSpPr>
        <p:spPr>
          <a:xfrm>
            <a:off x="996696" y="4114800"/>
            <a:ext cx="3840480" cy="658368"/>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Co-op and district partnership travel</a:t>
            </a:r>
            <a:endParaRPr lang="en-US" sz="1600" dirty="0"/>
          </a:p>
        </p:txBody>
      </p:sp>
      <p:sp>
        <p:nvSpPr>
          <p:cNvPr id="18" name="Text 16"/>
          <p:cNvSpPr txBox="1"/>
          <p:nvPr/>
        </p:nvSpPr>
        <p:spPr>
          <a:xfrm>
            <a:off x="4800600" y="4114800"/>
            <a:ext cx="1188720" cy="658368"/>
          </a:xfrm>
          <a:prstGeom prst="rect">
            <a:avLst/>
          </a:prstGeom>
          <a:noFill/>
          <a:ln/>
        </p:spPr>
        <p:txBody>
          <a:bodyPr wrap="square" lIns="0" tIns="0" rIns="0" bIns="0" rtlCol="0" anchor="ctr"/>
          <a:lstStyle/>
          <a:p>
            <a:pPr marL="0" indent="0" algn="r">
              <a:buNone/>
            </a:pPr>
            <a:r>
              <a:rPr lang="en-US" sz="2000" b="1" dirty="0">
                <a:solidFill>
                  <a:srgbClr val="E4572E"/>
                </a:solidFill>
                <a:latin typeface="Cambria" pitchFamily="34" charset="0"/>
                <a:ea typeface="Cambria" pitchFamily="34" charset="-122"/>
                <a:cs typeface="Cambria" pitchFamily="34" charset="-120"/>
              </a:rPr>
              <a:t>$1,200</a:t>
            </a:r>
            <a:endParaRPr lang="en-US" sz="2000" dirty="0"/>
          </a:p>
        </p:txBody>
      </p:sp>
      <p:sp>
        <p:nvSpPr>
          <p:cNvPr id="19" name="Text 17"/>
          <p:cNvSpPr txBox="1"/>
          <p:nvPr/>
        </p:nvSpPr>
        <p:spPr>
          <a:xfrm>
            <a:off x="6355080" y="4114800"/>
            <a:ext cx="4846320" cy="658368"/>
          </a:xfrm>
          <a:prstGeom prst="rect">
            <a:avLst/>
          </a:prstGeom>
          <a:noFill/>
          <a:ln/>
        </p:spPr>
        <p:txBody>
          <a:bodyPr wrap="square" lIns="0" tIns="0" rIns="0" bIns="0" rtlCol="0" anchor="ctr"/>
          <a:lstStyle/>
          <a:p>
            <a:pPr marL="0" indent="0">
              <a:buNone/>
            </a:pPr>
            <a:r>
              <a:rPr lang="en-US" sz="1450" dirty="0">
                <a:solidFill>
                  <a:srgbClr val="AFC4BE"/>
                </a:solidFill>
                <a:latin typeface="Calibri" pitchFamily="34" charset="0"/>
                <a:ea typeface="Calibri" pitchFamily="34" charset="-122"/>
                <a:cs typeface="Calibri" pitchFamily="34" charset="-120"/>
              </a:rPr>
              <a:t>Closes the 31-member co-op agreement</a:t>
            </a:r>
            <a:endParaRPr lang="en-US" sz="1450" dirty="0"/>
          </a:p>
        </p:txBody>
      </p:sp>
      <p:sp>
        <p:nvSpPr>
          <p:cNvPr id="20" name="Shape 18"/>
          <p:cNvSpPr/>
          <p:nvPr/>
        </p:nvSpPr>
        <p:spPr>
          <a:xfrm>
            <a:off x="685800" y="4846320"/>
            <a:ext cx="10820095" cy="658368"/>
          </a:xfrm>
          <a:prstGeom prst="roundRect">
            <a:avLst>
              <a:gd name="adj" fmla="val 12500"/>
            </a:avLst>
          </a:prstGeom>
          <a:solidFill>
            <a:srgbClr val="17453D"/>
          </a:solidFill>
          <a:ln/>
        </p:spPr>
        <p:txBody>
          <a:bodyPr/>
          <a:lstStyle/>
          <a:p>
            <a:endParaRPr lang="en-US"/>
          </a:p>
        </p:txBody>
      </p:sp>
      <p:sp>
        <p:nvSpPr>
          <p:cNvPr id="21" name="Text 19"/>
          <p:cNvSpPr txBox="1"/>
          <p:nvPr/>
        </p:nvSpPr>
        <p:spPr>
          <a:xfrm>
            <a:off x="996696" y="4846320"/>
            <a:ext cx="3840480" cy="658368"/>
          </a:xfrm>
          <a:prstGeom prst="rect">
            <a:avLst/>
          </a:prstGeom>
          <a:noFill/>
          <a:ln/>
        </p:spPr>
        <p:txBody>
          <a:bodyPr wrap="square" lIns="0" tIns="0" rIns="0" bIns="0" rtlCol="0" anchor="ctr"/>
          <a:lstStyle/>
          <a:p>
            <a:pPr marL="0" indent="0">
              <a:buNone/>
            </a:pPr>
            <a:r>
              <a:rPr lang="en-US" sz="1600" b="1" dirty="0">
                <a:solidFill>
                  <a:srgbClr val="FFFFFF"/>
                </a:solidFill>
                <a:latin typeface="Calibri" pitchFamily="34" charset="0"/>
                <a:ea typeface="Calibri" pitchFamily="34" charset="-122"/>
                <a:cs typeface="Calibri" pitchFamily="34" charset="-120"/>
              </a:rPr>
              <a:t>Install kits and liability insurance</a:t>
            </a:r>
            <a:endParaRPr lang="en-US" sz="1600" dirty="0"/>
          </a:p>
        </p:txBody>
      </p:sp>
      <p:sp>
        <p:nvSpPr>
          <p:cNvPr id="22" name="Text 20"/>
          <p:cNvSpPr txBox="1"/>
          <p:nvPr/>
        </p:nvSpPr>
        <p:spPr>
          <a:xfrm>
            <a:off x="4800600" y="4846320"/>
            <a:ext cx="1188720" cy="658368"/>
          </a:xfrm>
          <a:prstGeom prst="rect">
            <a:avLst/>
          </a:prstGeom>
          <a:noFill/>
          <a:ln/>
        </p:spPr>
        <p:txBody>
          <a:bodyPr wrap="square" lIns="0" tIns="0" rIns="0" bIns="0" rtlCol="0" anchor="ctr"/>
          <a:lstStyle/>
          <a:p>
            <a:pPr marL="0" indent="0" algn="r">
              <a:buNone/>
            </a:pPr>
            <a:r>
              <a:rPr lang="en-US" sz="2000" b="1" dirty="0">
                <a:solidFill>
                  <a:srgbClr val="E4572E"/>
                </a:solidFill>
                <a:latin typeface="Cambria" pitchFamily="34" charset="0"/>
                <a:ea typeface="Cambria" pitchFamily="34" charset="-122"/>
                <a:cs typeface="Cambria" pitchFamily="34" charset="-120"/>
              </a:rPr>
              <a:t>$800</a:t>
            </a:r>
            <a:endParaRPr lang="en-US" sz="2000" dirty="0"/>
          </a:p>
        </p:txBody>
      </p:sp>
      <p:sp>
        <p:nvSpPr>
          <p:cNvPr id="23" name="Text 21"/>
          <p:cNvSpPr txBox="1"/>
          <p:nvPr/>
        </p:nvSpPr>
        <p:spPr>
          <a:xfrm>
            <a:off x="6355080" y="4846320"/>
            <a:ext cx="4846320" cy="658368"/>
          </a:xfrm>
          <a:prstGeom prst="rect">
            <a:avLst/>
          </a:prstGeom>
          <a:noFill/>
          <a:ln/>
        </p:spPr>
        <p:txBody>
          <a:bodyPr wrap="square" lIns="0" tIns="0" rIns="0" bIns="0" rtlCol="0" anchor="ctr"/>
          <a:lstStyle/>
          <a:p>
            <a:pPr marL="0" indent="0">
              <a:buNone/>
            </a:pPr>
            <a:r>
              <a:rPr lang="en-US" sz="1450" dirty="0">
                <a:solidFill>
                  <a:srgbClr val="AFC4BE"/>
                </a:solidFill>
                <a:latin typeface="Calibri" pitchFamily="34" charset="0"/>
                <a:ea typeface="Calibri" pitchFamily="34" charset="-122"/>
                <a:cs typeface="Calibri" pitchFamily="34" charset="-120"/>
              </a:rPr>
              <a:t>Required before we can install on third-party land</a:t>
            </a:r>
            <a:endParaRPr lang="en-US" sz="1450" dirty="0"/>
          </a:p>
        </p:txBody>
      </p:sp>
      <p:sp>
        <p:nvSpPr>
          <p:cNvPr id="24" name="Shape 22"/>
          <p:cNvSpPr/>
          <p:nvPr/>
        </p:nvSpPr>
        <p:spPr>
          <a:xfrm>
            <a:off x="685800" y="5669280"/>
            <a:ext cx="10820095" cy="713232"/>
          </a:xfrm>
          <a:prstGeom prst="roundRect">
            <a:avLst>
              <a:gd name="adj" fmla="val 11538"/>
            </a:avLst>
          </a:prstGeom>
          <a:solidFill>
            <a:srgbClr val="E4572E"/>
          </a:solidFill>
          <a:ln/>
        </p:spPr>
        <p:txBody>
          <a:bodyPr/>
          <a:lstStyle/>
          <a:p>
            <a:endParaRPr lang="en-US"/>
          </a:p>
        </p:txBody>
      </p:sp>
      <p:sp>
        <p:nvSpPr>
          <p:cNvPr id="25" name="Text 23"/>
          <p:cNvSpPr txBox="1"/>
          <p:nvPr/>
        </p:nvSpPr>
        <p:spPr>
          <a:xfrm>
            <a:off x="996696" y="5669280"/>
            <a:ext cx="3840480" cy="713232"/>
          </a:xfrm>
          <a:prstGeom prst="rect">
            <a:avLst/>
          </a:prstGeom>
          <a:noFill/>
          <a:ln/>
        </p:spPr>
        <p:txBody>
          <a:bodyPr wrap="square" lIns="0" tIns="0" rIns="0" bIns="0" rtlCol="0" anchor="ctr"/>
          <a:lstStyle/>
          <a:p>
            <a:pPr marL="0" indent="0">
              <a:buNone/>
            </a:pPr>
            <a:r>
              <a:rPr lang="en-US" sz="1600" b="1" kern="0" spc="160" dirty="0">
                <a:solidFill>
                  <a:srgbClr val="FFFFFF"/>
                </a:solidFill>
                <a:latin typeface="Calibri" pitchFamily="34" charset="0"/>
                <a:ea typeface="Calibri" pitchFamily="34" charset="-122"/>
                <a:cs typeface="Calibri" pitchFamily="34" charset="-120"/>
              </a:rPr>
              <a:t>TOTAL</a:t>
            </a:r>
            <a:endParaRPr lang="en-US" sz="1600" dirty="0"/>
          </a:p>
        </p:txBody>
      </p:sp>
      <p:sp>
        <p:nvSpPr>
          <p:cNvPr id="26" name="Text 24"/>
          <p:cNvSpPr txBox="1"/>
          <p:nvPr/>
        </p:nvSpPr>
        <p:spPr>
          <a:xfrm>
            <a:off x="4800600" y="5669280"/>
            <a:ext cx="1188720" cy="713232"/>
          </a:xfrm>
          <a:prstGeom prst="rect">
            <a:avLst/>
          </a:prstGeom>
          <a:noFill/>
          <a:ln/>
        </p:spPr>
        <p:txBody>
          <a:bodyPr wrap="square" lIns="0" tIns="0" rIns="0" bIns="0" rtlCol="0" anchor="ctr"/>
          <a:lstStyle/>
          <a:p>
            <a:pPr marL="0" indent="0" algn="r">
              <a:buNone/>
            </a:pPr>
            <a:r>
              <a:rPr lang="en-US" sz="2200" b="1" dirty="0">
                <a:solidFill>
                  <a:srgbClr val="FFFFFF"/>
                </a:solidFill>
                <a:latin typeface="Cambria" pitchFamily="34" charset="0"/>
                <a:ea typeface="Cambria" pitchFamily="34" charset="-122"/>
                <a:cs typeface="Cambria" pitchFamily="34" charset="-120"/>
              </a:rPr>
              <a:t>$10,000</a:t>
            </a:r>
            <a:endParaRPr lang="en-US" sz="2200" dirty="0"/>
          </a:p>
        </p:txBody>
      </p:sp>
      <p:sp>
        <p:nvSpPr>
          <p:cNvPr id="27" name="Text 25"/>
          <p:cNvSpPr txBox="1"/>
          <p:nvPr/>
        </p:nvSpPr>
        <p:spPr>
          <a:xfrm>
            <a:off x="6355080" y="5669280"/>
            <a:ext cx="4846320" cy="713232"/>
          </a:xfrm>
          <a:prstGeom prst="rect">
            <a:avLst/>
          </a:prstGeom>
          <a:noFill/>
          <a:ln/>
        </p:spPr>
        <p:txBody>
          <a:bodyPr wrap="square" lIns="0" tIns="0" rIns="0" bIns="0" rtlCol="0" anchor="ctr"/>
          <a:lstStyle/>
          <a:p>
            <a:pPr marL="0" indent="0">
              <a:buNone/>
            </a:pPr>
            <a:r>
              <a:rPr lang="en-US" sz="1800" b="1" i="1" dirty="0">
                <a:solidFill>
                  <a:srgbClr val="FFFFFF"/>
                </a:solidFill>
                <a:latin typeface="Cambria" pitchFamily="34" charset="0"/>
                <a:ea typeface="Cambria" pitchFamily="34" charset="-122"/>
                <a:cs typeface="Cambria" pitchFamily="34" charset="-120"/>
              </a:rPr>
              <a:t>Not a runway. A season.</a:t>
            </a:r>
            <a:endParaRPr lang="en-US" sz="1800" dirty="0"/>
          </a:p>
        </p:txBody>
      </p:sp>
      <p:sp>
        <p:nvSpPr>
          <p:cNvPr id="28" name="Shape 26"/>
          <p:cNvSpPr/>
          <p:nvPr/>
        </p:nvSpPr>
        <p:spPr>
          <a:xfrm>
            <a:off x="11475720" y="6236208"/>
            <a:ext cx="329184" cy="329184"/>
          </a:xfrm>
          <a:prstGeom prst="roundRect">
            <a:avLst>
              <a:gd name="adj" fmla="val 24000"/>
            </a:avLst>
          </a:prstGeom>
          <a:solidFill>
            <a:srgbClr val="FFFFFF"/>
          </a:solidFill>
          <a:ln/>
        </p:spPr>
        <p:txBody>
          <a:bodyPr/>
          <a:lstStyle/>
          <a:p>
            <a:endParaRPr lang="en-US"/>
          </a:p>
        </p:txBody>
      </p:sp>
      <p:pic>
        <p:nvPicPr>
          <p:cNvPr id="29" name="Image 0" descr="preencoded.png"/>
          <p:cNvPicPr>
            <a:picLocks noChangeAspect="1"/>
          </p:cNvPicPr>
          <p:nvPr/>
        </p:nvPicPr>
        <p:blipFill>
          <a:blip r:embed="rId3"/>
          <a:stretch>
            <a:fillRect/>
          </a:stretch>
        </p:blipFill>
        <p:spPr>
          <a:xfrm>
            <a:off x="11564600" y="6295461"/>
            <a:ext cx="151425" cy="151425"/>
          </a:xfrm>
          <a:prstGeom prst="rect">
            <a:avLst/>
          </a:prstGeom>
        </p:spPr>
      </p:pic>
      <p:sp>
        <p:nvSpPr>
          <p:cNvPr id="30" name="Shape 27"/>
          <p:cNvSpPr/>
          <p:nvPr/>
        </p:nvSpPr>
        <p:spPr>
          <a:xfrm>
            <a:off x="11620561" y="6460053"/>
            <a:ext cx="39502" cy="39502"/>
          </a:xfrm>
          <a:prstGeom prst="ellipse">
            <a:avLst/>
          </a:prstGeom>
          <a:solidFill>
            <a:srgbClr val="E4572E"/>
          </a:solidFill>
          <a:ln/>
        </p:spPr>
        <p:txBody>
          <a:bodyPr/>
          <a:lstStyle/>
          <a:p>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0332E"/>
        </a:solidFill>
        <a:effectLst/>
      </p:bgPr>
    </p:bg>
    <p:spTree>
      <p:nvGrpSpPr>
        <p:cNvPr id="1" name=""/>
        <p:cNvGrpSpPr/>
        <p:nvPr/>
      </p:nvGrpSpPr>
      <p:grpSpPr>
        <a:xfrm>
          <a:off x="0" y="0"/>
          <a:ext cx="0" cy="0"/>
          <a:chOff x="0" y="0"/>
          <a:chExt cx="0" cy="0"/>
        </a:xfrm>
      </p:grpSpPr>
      <p:sp>
        <p:nvSpPr>
          <p:cNvPr id="2" name="Shape 0"/>
          <p:cNvSpPr/>
          <p:nvPr/>
        </p:nvSpPr>
        <p:spPr>
          <a:xfrm>
            <a:off x="-2377440" y="3291840"/>
            <a:ext cx="5852160" cy="5852160"/>
          </a:xfrm>
          <a:prstGeom prst="ellipse">
            <a:avLst/>
          </a:prstGeom>
          <a:solidFill>
            <a:srgbClr val="17453D"/>
          </a:solidFill>
          <a:ln/>
        </p:spPr>
        <p:txBody>
          <a:bodyPr/>
          <a:lstStyle/>
          <a:p>
            <a:endParaRPr lang="en-US"/>
          </a:p>
        </p:txBody>
      </p:sp>
      <p:sp>
        <p:nvSpPr>
          <p:cNvPr id="3" name="Shape 1"/>
          <p:cNvSpPr/>
          <p:nvPr/>
        </p:nvSpPr>
        <p:spPr>
          <a:xfrm>
            <a:off x="9052560" y="-2011680"/>
            <a:ext cx="5486400" cy="5486400"/>
          </a:xfrm>
          <a:prstGeom prst="ellipse">
            <a:avLst/>
          </a:prstGeom>
          <a:solidFill>
            <a:srgbClr val="17453D"/>
          </a:solidFill>
          <a:ln/>
        </p:spPr>
        <p:txBody>
          <a:bodyPr/>
          <a:lstStyle/>
          <a:p>
            <a:endParaRPr lang="en-US"/>
          </a:p>
        </p:txBody>
      </p:sp>
      <p:sp>
        <p:nvSpPr>
          <p:cNvPr id="4" name="Text 2"/>
          <p:cNvSpPr txBox="1"/>
          <p:nvPr/>
        </p:nvSpPr>
        <p:spPr>
          <a:xfrm>
            <a:off x="685800" y="1371600"/>
            <a:ext cx="10515600" cy="320040"/>
          </a:xfrm>
          <a:prstGeom prst="rect">
            <a:avLst/>
          </a:prstGeom>
          <a:noFill/>
          <a:ln/>
        </p:spPr>
        <p:txBody>
          <a:bodyPr wrap="square" lIns="0" tIns="0" rIns="0" bIns="0" rtlCol="0" anchor="ctr"/>
          <a:lstStyle/>
          <a:p>
            <a:pPr marL="0" indent="0">
              <a:buNone/>
            </a:pPr>
            <a:r>
              <a:rPr lang="en-US" sz="1400" b="1" kern="0" spc="220" dirty="0">
                <a:solidFill>
                  <a:srgbClr val="E4572E"/>
                </a:solidFill>
                <a:latin typeface="Calibri" pitchFamily="34" charset="0"/>
                <a:ea typeface="Calibri" pitchFamily="34" charset="-122"/>
                <a:cs typeface="Calibri" pitchFamily="34" charset="-120"/>
              </a:rPr>
              <a:t>IF WE RECEIVE $10,000, WITHIN 90 DAYS WE WILL</a:t>
            </a:r>
            <a:endParaRPr lang="en-US" sz="1400" dirty="0"/>
          </a:p>
        </p:txBody>
      </p:sp>
      <p:sp>
        <p:nvSpPr>
          <p:cNvPr id="5" name="Text 3"/>
          <p:cNvSpPr txBox="1"/>
          <p:nvPr/>
        </p:nvSpPr>
        <p:spPr>
          <a:xfrm>
            <a:off x="685800" y="1828800"/>
            <a:ext cx="10332720" cy="1645920"/>
          </a:xfrm>
          <a:prstGeom prst="rect">
            <a:avLst/>
          </a:prstGeom>
          <a:noFill/>
          <a:ln/>
        </p:spPr>
        <p:txBody>
          <a:bodyPr wrap="square" lIns="0" tIns="0" rIns="0" bIns="0" rtlCol="0" anchor="ctr"/>
          <a:lstStyle/>
          <a:p>
            <a:pPr marL="0" indent="0">
              <a:lnSpc>
                <a:spcPts val="4800"/>
              </a:lnSpc>
              <a:buNone/>
            </a:pPr>
            <a:r>
              <a:rPr lang="en-US" sz="4000" b="1" dirty="0">
                <a:solidFill>
                  <a:srgbClr val="FFFFFF"/>
                </a:solidFill>
                <a:latin typeface="Cambria" pitchFamily="34" charset="0"/>
                <a:ea typeface="Cambria" pitchFamily="34" charset="-122"/>
                <a:cs typeface="Cambria" pitchFamily="34" charset="-120"/>
              </a:rPr>
              <a:t>have 25 new paid stations installed across three new counties — 34 fields under Rootcast for the 2027 season.</a:t>
            </a:r>
            <a:endParaRPr lang="en-US" sz="4000" dirty="0"/>
          </a:p>
        </p:txBody>
      </p:sp>
      <p:sp>
        <p:nvSpPr>
          <p:cNvPr id="6" name="Text 4"/>
          <p:cNvSpPr txBox="1"/>
          <p:nvPr/>
        </p:nvSpPr>
        <p:spPr>
          <a:xfrm>
            <a:off x="685800" y="4160520"/>
            <a:ext cx="7498080" cy="1097280"/>
          </a:xfrm>
          <a:prstGeom prst="rect">
            <a:avLst/>
          </a:prstGeom>
          <a:noFill/>
          <a:ln/>
        </p:spPr>
        <p:txBody>
          <a:bodyPr wrap="square" lIns="0" tIns="0" rIns="0" bIns="0" rtlCol="0" anchor="ctr"/>
          <a:lstStyle/>
          <a:p>
            <a:pPr marL="0" indent="0">
              <a:lnSpc>
                <a:spcPts val="3800"/>
              </a:lnSpc>
              <a:buNone/>
            </a:pPr>
            <a:r>
              <a:rPr lang="en-US" sz="2800" b="1" i="1" dirty="0">
                <a:solidFill>
                  <a:srgbClr val="4FB3A9"/>
                </a:solidFill>
                <a:latin typeface="Cambria" pitchFamily="34" charset="0"/>
                <a:ea typeface="Cambria" pitchFamily="34" charset="-122"/>
                <a:cs typeface="Cambria" pitchFamily="34" charset="-120"/>
              </a:rPr>
              <a:t>The aquifer is not coming back.</a:t>
            </a:r>
            <a:endParaRPr lang="en-US" sz="2800" dirty="0"/>
          </a:p>
          <a:p>
            <a:pPr marL="0" indent="0">
              <a:lnSpc>
                <a:spcPts val="3800"/>
              </a:lnSpc>
              <a:buNone/>
            </a:pPr>
            <a:r>
              <a:rPr lang="en-US" sz="2800" b="1" i="1" dirty="0">
                <a:solidFill>
                  <a:srgbClr val="4FB3A9"/>
                </a:solidFill>
                <a:latin typeface="Cambria" pitchFamily="34" charset="0"/>
                <a:ea typeface="Cambria" pitchFamily="34" charset="-122"/>
                <a:cs typeface="Cambria" pitchFamily="34" charset="-120"/>
              </a:rPr>
              <a:t>The guessing can stop.</a:t>
            </a:r>
            <a:endParaRPr lang="en-US" sz="2800" dirty="0"/>
          </a:p>
        </p:txBody>
      </p:sp>
      <p:sp>
        <p:nvSpPr>
          <p:cNvPr id="7" name="Shape 5"/>
          <p:cNvSpPr/>
          <p:nvPr/>
        </p:nvSpPr>
        <p:spPr>
          <a:xfrm>
            <a:off x="685800" y="5760720"/>
            <a:ext cx="566928" cy="566928"/>
          </a:xfrm>
          <a:prstGeom prst="roundRect">
            <a:avLst>
              <a:gd name="adj" fmla="val 24000"/>
            </a:avLst>
          </a:prstGeom>
          <a:solidFill>
            <a:srgbClr val="FFFFFF"/>
          </a:solidFill>
          <a:ln/>
        </p:spPr>
        <p:txBody>
          <a:bodyPr/>
          <a:lstStyle/>
          <a:p>
            <a:endParaRPr lang="en-US"/>
          </a:p>
        </p:txBody>
      </p:sp>
      <p:pic>
        <p:nvPicPr>
          <p:cNvPr id="8" name="Image 0" descr="preencoded.png"/>
          <p:cNvPicPr>
            <a:picLocks noChangeAspect="1"/>
          </p:cNvPicPr>
          <p:nvPr/>
        </p:nvPicPr>
        <p:blipFill>
          <a:blip r:embed="rId3"/>
          <a:stretch>
            <a:fillRect/>
          </a:stretch>
        </p:blipFill>
        <p:spPr>
          <a:xfrm>
            <a:off x="838871" y="5862767"/>
            <a:ext cx="260787" cy="260787"/>
          </a:xfrm>
          <a:prstGeom prst="rect">
            <a:avLst/>
          </a:prstGeom>
        </p:spPr>
      </p:pic>
      <p:sp>
        <p:nvSpPr>
          <p:cNvPr id="9" name="Shape 6"/>
          <p:cNvSpPr/>
          <p:nvPr/>
        </p:nvSpPr>
        <p:spPr>
          <a:xfrm>
            <a:off x="935248" y="6146231"/>
            <a:ext cx="68031" cy="68031"/>
          </a:xfrm>
          <a:prstGeom prst="ellipse">
            <a:avLst/>
          </a:prstGeom>
          <a:solidFill>
            <a:srgbClr val="E4572E"/>
          </a:solidFill>
          <a:ln/>
        </p:spPr>
        <p:txBody>
          <a:bodyPr/>
          <a:lstStyle/>
          <a:p>
            <a:endParaRPr lang="en-US"/>
          </a:p>
        </p:txBody>
      </p:sp>
      <p:sp>
        <p:nvSpPr>
          <p:cNvPr id="10" name="Text 7"/>
          <p:cNvSpPr txBox="1"/>
          <p:nvPr/>
        </p:nvSpPr>
        <p:spPr>
          <a:xfrm>
            <a:off x="1380744" y="5760720"/>
            <a:ext cx="2926080" cy="566928"/>
          </a:xfrm>
          <a:prstGeom prst="rect">
            <a:avLst/>
          </a:prstGeom>
          <a:noFill/>
          <a:ln/>
        </p:spPr>
        <p:txBody>
          <a:bodyPr wrap="square" lIns="0" tIns="0" rIns="0" bIns="0" rtlCol="0" anchor="ctr"/>
          <a:lstStyle/>
          <a:p>
            <a:pPr marL="0" indent="0">
              <a:buNone/>
            </a:pPr>
            <a:r>
              <a:rPr lang="en-US" sz="1612" b="1" kern="0" spc="200" dirty="0">
                <a:solidFill>
                  <a:srgbClr val="FFFFFF"/>
                </a:solidFill>
                <a:latin typeface="Cambria" pitchFamily="34" charset="0"/>
                <a:ea typeface="Cambria" pitchFamily="34" charset="-122"/>
                <a:cs typeface="Cambria" pitchFamily="34" charset="-120"/>
              </a:rPr>
              <a:t>ROOTCAST</a:t>
            </a:r>
            <a:endParaRPr lang="en-US" sz="1612" dirty="0"/>
          </a:p>
        </p:txBody>
      </p:sp>
      <p:sp>
        <p:nvSpPr>
          <p:cNvPr id="11" name="Text 8"/>
          <p:cNvSpPr txBox="1"/>
          <p:nvPr/>
        </p:nvSpPr>
        <p:spPr>
          <a:xfrm>
            <a:off x="6400800" y="5760720"/>
            <a:ext cx="5120640" cy="566928"/>
          </a:xfrm>
          <a:prstGeom prst="rect">
            <a:avLst/>
          </a:prstGeom>
          <a:noFill/>
          <a:ln/>
        </p:spPr>
        <p:txBody>
          <a:bodyPr wrap="square" lIns="0" tIns="0" rIns="0" bIns="0" rtlCol="0" anchor="ctr"/>
          <a:lstStyle/>
          <a:p>
            <a:pPr marL="0" indent="0" algn="r">
              <a:buNone/>
            </a:pPr>
            <a:r>
              <a:rPr lang="en-US" sz="1400" dirty="0">
                <a:solidFill>
                  <a:srgbClr val="8FA8A2"/>
                </a:solidFill>
                <a:latin typeface="Calibri" pitchFamily="34" charset="0"/>
                <a:ea typeface="Calibri" pitchFamily="34" charset="-122"/>
                <a:cs typeface="Calibri" pitchFamily="34" charset="-120"/>
              </a:rPr>
              <a:t>rootcast.ag   ·   hello@rootcast.ag   ·   Lubbock, Texas</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85800" y="402336"/>
            <a:ext cx="10820095" cy="274320"/>
          </a:xfrm>
          <a:prstGeom prst="rect">
            <a:avLst/>
          </a:prstGeom>
          <a:noFill/>
          <a:ln/>
        </p:spPr>
        <p:txBody>
          <a:bodyPr wrap="square" lIns="0" tIns="0" rIns="0" bIns="0" rtlCol="0" anchor="ctr"/>
          <a:lstStyle/>
          <a:p>
            <a:pPr marL="0" indent="0">
              <a:buNone/>
            </a:pPr>
            <a:r>
              <a:rPr lang="en-US" sz="1300" b="1" kern="0" spc="220" dirty="0">
                <a:solidFill>
                  <a:srgbClr val="E4572E"/>
                </a:solidFill>
                <a:latin typeface="Calibri" pitchFamily="34" charset="0"/>
                <a:ea typeface="Calibri" pitchFamily="34" charset="-122"/>
                <a:cs typeface="Calibri" pitchFamily="34" charset="-120"/>
              </a:rPr>
              <a:t>FOR CONTESTANTS  ·  DELETE BEFORE PRESENTING</a:t>
            </a:r>
            <a:endParaRPr lang="en-US" sz="1300" dirty="0"/>
          </a:p>
        </p:txBody>
      </p:sp>
      <p:sp>
        <p:nvSpPr>
          <p:cNvPr id="3" name="Text 1"/>
          <p:cNvSpPr txBox="1"/>
          <p:nvPr/>
        </p:nvSpPr>
        <p:spPr>
          <a:xfrm>
            <a:off x="685800" y="768096"/>
            <a:ext cx="10820095" cy="868680"/>
          </a:xfrm>
          <a:prstGeom prst="rect">
            <a:avLst/>
          </a:prstGeom>
          <a:noFill/>
          <a:ln/>
        </p:spPr>
        <p:txBody>
          <a:bodyPr wrap="square" lIns="0" tIns="0" rIns="0" bIns="0" rtlCol="0" anchor="t"/>
          <a:lstStyle/>
          <a:p>
            <a:pPr marL="0" indent="0">
              <a:lnSpc>
                <a:spcPts val="4000"/>
              </a:lnSpc>
              <a:buNone/>
            </a:pPr>
            <a:r>
              <a:rPr lang="en-US" sz="3400" b="1" dirty="0">
                <a:solidFill>
                  <a:srgbClr val="10332E"/>
                </a:solidFill>
                <a:latin typeface="Cambria" pitchFamily="34" charset="0"/>
                <a:ea typeface="Cambria" pitchFamily="34" charset="-122"/>
                <a:cs typeface="Cambria" pitchFamily="34" charset="-120"/>
              </a:rPr>
              <a:t>Where this deck earns each scorecard point</a:t>
            </a:r>
            <a:endParaRPr lang="en-US" sz="3400" dirty="0"/>
          </a:p>
        </p:txBody>
      </p:sp>
      <p:sp>
        <p:nvSpPr>
          <p:cNvPr id="4" name="Shape 2"/>
          <p:cNvSpPr/>
          <p:nvPr/>
        </p:nvSpPr>
        <p:spPr>
          <a:xfrm>
            <a:off x="685800" y="1645920"/>
            <a:ext cx="10820095" cy="548640"/>
          </a:xfrm>
          <a:prstGeom prst="roundRect">
            <a:avLst>
              <a:gd name="adj" fmla="val 13333"/>
            </a:avLst>
          </a:prstGeom>
          <a:solidFill>
            <a:srgbClr val="F3F6F4"/>
          </a:solidFill>
          <a:ln/>
        </p:spPr>
        <p:txBody>
          <a:bodyPr/>
          <a:lstStyle/>
          <a:p>
            <a:endParaRPr lang="en-US"/>
          </a:p>
        </p:txBody>
      </p:sp>
      <p:sp>
        <p:nvSpPr>
          <p:cNvPr id="5" name="Text 3"/>
          <p:cNvSpPr txBox="1"/>
          <p:nvPr/>
        </p:nvSpPr>
        <p:spPr>
          <a:xfrm>
            <a:off x="960120" y="1645920"/>
            <a:ext cx="3794760" cy="548640"/>
          </a:xfrm>
          <a:prstGeom prst="rect">
            <a:avLst/>
          </a:prstGeom>
          <a:noFill/>
          <a:ln/>
        </p:spPr>
        <p:txBody>
          <a:bodyPr wrap="square" lIns="0" tIns="0" rIns="0" bIns="0" rtlCol="0" anchor="ctr"/>
          <a:lstStyle/>
          <a:p>
            <a:pPr marL="0" indent="0">
              <a:buNone/>
            </a:pPr>
            <a:r>
              <a:rPr lang="en-US" sz="1550" b="1" dirty="0">
                <a:solidFill>
                  <a:srgbClr val="10332E"/>
                </a:solidFill>
                <a:latin typeface="Cambria" pitchFamily="34" charset="0"/>
                <a:ea typeface="Cambria" pitchFamily="34" charset="-122"/>
                <a:cs typeface="Cambria" pitchFamily="34" charset="-120"/>
              </a:rPr>
              <a:t>Management</a:t>
            </a:r>
            <a:endParaRPr lang="en-US" sz="1550" dirty="0"/>
          </a:p>
        </p:txBody>
      </p:sp>
      <p:sp>
        <p:nvSpPr>
          <p:cNvPr id="6" name="Text 4"/>
          <p:cNvSpPr txBox="1"/>
          <p:nvPr/>
        </p:nvSpPr>
        <p:spPr>
          <a:xfrm>
            <a:off x="4846320" y="1645920"/>
            <a:ext cx="6446520" cy="548640"/>
          </a:xfrm>
          <a:prstGeom prst="rect">
            <a:avLst/>
          </a:prstGeom>
          <a:noFill/>
          <a:ln/>
        </p:spPr>
        <p:txBody>
          <a:bodyPr wrap="square" lIns="0" tIns="0" rIns="0" bIns="0" rtlCol="0" anchor="ctr"/>
          <a:lstStyle/>
          <a:p>
            <a:pPr marL="0" indent="0">
              <a:buNone/>
            </a:pPr>
            <a:r>
              <a:rPr lang="en-US" sz="1300" dirty="0">
                <a:solidFill>
                  <a:srgbClr val="2B3B36"/>
                </a:solidFill>
                <a:latin typeface="Calibri" pitchFamily="34" charset="0"/>
                <a:ea typeface="Calibri" pitchFamily="34" charset="-122"/>
                <a:cs typeface="Calibri" pitchFamily="34" charset="-120"/>
              </a:rPr>
              <a:t>Slide 11 — and the founders' personal connection to the problem, referenced again in the hook.</a:t>
            </a:r>
            <a:endParaRPr lang="en-US" sz="1300" dirty="0"/>
          </a:p>
        </p:txBody>
      </p:sp>
      <p:sp>
        <p:nvSpPr>
          <p:cNvPr id="7" name="Shape 5"/>
          <p:cNvSpPr/>
          <p:nvPr/>
        </p:nvSpPr>
        <p:spPr>
          <a:xfrm>
            <a:off x="685800" y="2258568"/>
            <a:ext cx="10820095" cy="548640"/>
          </a:xfrm>
          <a:prstGeom prst="roundRect">
            <a:avLst>
              <a:gd name="adj" fmla="val 13333"/>
            </a:avLst>
          </a:prstGeom>
          <a:solidFill>
            <a:srgbClr val="FFFFFF"/>
          </a:solidFill>
          <a:ln/>
        </p:spPr>
        <p:txBody>
          <a:bodyPr/>
          <a:lstStyle/>
          <a:p>
            <a:endParaRPr lang="en-US"/>
          </a:p>
        </p:txBody>
      </p:sp>
      <p:sp>
        <p:nvSpPr>
          <p:cNvPr id="8" name="Text 6"/>
          <p:cNvSpPr txBox="1"/>
          <p:nvPr/>
        </p:nvSpPr>
        <p:spPr>
          <a:xfrm>
            <a:off x="960120" y="2258568"/>
            <a:ext cx="3794760" cy="548640"/>
          </a:xfrm>
          <a:prstGeom prst="rect">
            <a:avLst/>
          </a:prstGeom>
          <a:noFill/>
          <a:ln/>
        </p:spPr>
        <p:txBody>
          <a:bodyPr wrap="square" lIns="0" tIns="0" rIns="0" bIns="0" rtlCol="0" anchor="ctr"/>
          <a:lstStyle/>
          <a:p>
            <a:pPr marL="0" indent="0">
              <a:buNone/>
            </a:pPr>
            <a:r>
              <a:rPr lang="en-US" sz="1550" b="1" dirty="0">
                <a:solidFill>
                  <a:srgbClr val="10332E"/>
                </a:solidFill>
                <a:latin typeface="Cambria" pitchFamily="34" charset="0"/>
                <a:ea typeface="Cambria" pitchFamily="34" charset="-122"/>
                <a:cs typeface="Cambria" pitchFamily="34" charset="-120"/>
              </a:rPr>
              <a:t>Market Opportunity</a:t>
            </a:r>
            <a:endParaRPr lang="en-US" sz="1550" dirty="0"/>
          </a:p>
        </p:txBody>
      </p:sp>
      <p:sp>
        <p:nvSpPr>
          <p:cNvPr id="9" name="Text 7"/>
          <p:cNvSpPr txBox="1"/>
          <p:nvPr/>
        </p:nvSpPr>
        <p:spPr>
          <a:xfrm>
            <a:off x="4846320" y="2258568"/>
            <a:ext cx="6446520" cy="548640"/>
          </a:xfrm>
          <a:prstGeom prst="rect">
            <a:avLst/>
          </a:prstGeom>
          <a:noFill/>
          <a:ln/>
        </p:spPr>
        <p:txBody>
          <a:bodyPr wrap="square" lIns="0" tIns="0" rIns="0" bIns="0" rtlCol="0" anchor="ctr"/>
          <a:lstStyle/>
          <a:p>
            <a:pPr marL="0" indent="0">
              <a:buNone/>
            </a:pPr>
            <a:r>
              <a:rPr lang="en-US" sz="1300" dirty="0">
                <a:solidFill>
                  <a:srgbClr val="2B3B36"/>
                </a:solidFill>
                <a:latin typeface="Calibri" pitchFamily="34" charset="0"/>
                <a:ea typeface="Calibri" pitchFamily="34" charset="-122"/>
                <a:cs typeface="Calibri" pitchFamily="34" charset="-120"/>
              </a:rPr>
              <a:t>Slide 3 — a named customer, a named payer, and market sizing shown as arithmetic a judge can check.</a:t>
            </a:r>
            <a:endParaRPr lang="en-US" sz="1300" dirty="0"/>
          </a:p>
        </p:txBody>
      </p:sp>
      <p:sp>
        <p:nvSpPr>
          <p:cNvPr id="10" name="Shape 8"/>
          <p:cNvSpPr/>
          <p:nvPr/>
        </p:nvSpPr>
        <p:spPr>
          <a:xfrm>
            <a:off x="685800" y="2871216"/>
            <a:ext cx="10820095" cy="548640"/>
          </a:xfrm>
          <a:prstGeom prst="roundRect">
            <a:avLst>
              <a:gd name="adj" fmla="val 13333"/>
            </a:avLst>
          </a:prstGeom>
          <a:solidFill>
            <a:srgbClr val="F3F6F4"/>
          </a:solidFill>
          <a:ln/>
        </p:spPr>
        <p:txBody>
          <a:bodyPr/>
          <a:lstStyle/>
          <a:p>
            <a:endParaRPr lang="en-US"/>
          </a:p>
        </p:txBody>
      </p:sp>
      <p:sp>
        <p:nvSpPr>
          <p:cNvPr id="11" name="Text 9"/>
          <p:cNvSpPr txBox="1"/>
          <p:nvPr/>
        </p:nvSpPr>
        <p:spPr>
          <a:xfrm>
            <a:off x="960120" y="2871216"/>
            <a:ext cx="3794760" cy="548640"/>
          </a:xfrm>
          <a:prstGeom prst="rect">
            <a:avLst/>
          </a:prstGeom>
          <a:noFill/>
          <a:ln/>
        </p:spPr>
        <p:txBody>
          <a:bodyPr wrap="square" lIns="0" tIns="0" rIns="0" bIns="0" rtlCol="0" anchor="ctr"/>
          <a:lstStyle/>
          <a:p>
            <a:pPr marL="0" indent="0">
              <a:buNone/>
            </a:pPr>
            <a:r>
              <a:rPr lang="en-US" sz="1550" b="1" dirty="0">
                <a:solidFill>
                  <a:srgbClr val="10332E"/>
                </a:solidFill>
                <a:latin typeface="Cambria" pitchFamily="34" charset="0"/>
                <a:ea typeface="Cambria" pitchFamily="34" charset="-122"/>
                <a:cs typeface="Cambria" pitchFamily="34" charset="-120"/>
              </a:rPr>
              <a:t>Product / Service / Technology</a:t>
            </a:r>
            <a:endParaRPr lang="en-US" sz="1550" dirty="0"/>
          </a:p>
        </p:txBody>
      </p:sp>
      <p:sp>
        <p:nvSpPr>
          <p:cNvPr id="12" name="Text 10"/>
          <p:cNvSpPr txBox="1"/>
          <p:nvPr/>
        </p:nvSpPr>
        <p:spPr>
          <a:xfrm>
            <a:off x="4846320" y="2871216"/>
            <a:ext cx="6446520" cy="548640"/>
          </a:xfrm>
          <a:prstGeom prst="rect">
            <a:avLst/>
          </a:prstGeom>
          <a:noFill/>
          <a:ln/>
        </p:spPr>
        <p:txBody>
          <a:bodyPr wrap="square" lIns="0" tIns="0" rIns="0" bIns="0" rtlCol="0" anchor="ctr"/>
          <a:lstStyle/>
          <a:p>
            <a:pPr marL="0" indent="0">
              <a:buNone/>
            </a:pPr>
            <a:r>
              <a:rPr lang="en-US" sz="1300" dirty="0">
                <a:solidFill>
                  <a:srgbClr val="2B3B36"/>
                </a:solidFill>
                <a:latin typeface="Calibri" pitchFamily="34" charset="0"/>
                <a:ea typeface="Calibri" pitchFamily="34" charset="-122"/>
                <a:cs typeface="Calibri" pitchFamily="34" charset="-120"/>
              </a:rPr>
              <a:t>Slides 4 and 5 — three steps, then the actual customer experience and the data behind it.</a:t>
            </a:r>
            <a:endParaRPr lang="en-US" sz="1300" dirty="0"/>
          </a:p>
        </p:txBody>
      </p:sp>
      <p:sp>
        <p:nvSpPr>
          <p:cNvPr id="13" name="Shape 11"/>
          <p:cNvSpPr/>
          <p:nvPr/>
        </p:nvSpPr>
        <p:spPr>
          <a:xfrm>
            <a:off x="685800" y="3483864"/>
            <a:ext cx="10820095" cy="548640"/>
          </a:xfrm>
          <a:prstGeom prst="roundRect">
            <a:avLst>
              <a:gd name="adj" fmla="val 13333"/>
            </a:avLst>
          </a:prstGeom>
          <a:solidFill>
            <a:srgbClr val="FFFFFF"/>
          </a:solidFill>
          <a:ln/>
        </p:spPr>
        <p:txBody>
          <a:bodyPr/>
          <a:lstStyle/>
          <a:p>
            <a:endParaRPr lang="en-US"/>
          </a:p>
        </p:txBody>
      </p:sp>
      <p:sp>
        <p:nvSpPr>
          <p:cNvPr id="14" name="Text 12"/>
          <p:cNvSpPr txBox="1"/>
          <p:nvPr/>
        </p:nvSpPr>
        <p:spPr>
          <a:xfrm>
            <a:off x="960120" y="3483864"/>
            <a:ext cx="3794760" cy="548640"/>
          </a:xfrm>
          <a:prstGeom prst="rect">
            <a:avLst/>
          </a:prstGeom>
          <a:noFill/>
          <a:ln/>
        </p:spPr>
        <p:txBody>
          <a:bodyPr wrap="square" lIns="0" tIns="0" rIns="0" bIns="0" rtlCol="0" anchor="ctr"/>
          <a:lstStyle/>
          <a:p>
            <a:pPr marL="0" indent="0">
              <a:buNone/>
            </a:pPr>
            <a:r>
              <a:rPr lang="en-US" sz="1550" b="1" dirty="0">
                <a:solidFill>
                  <a:srgbClr val="10332E"/>
                </a:solidFill>
                <a:latin typeface="Cambria" pitchFamily="34" charset="0"/>
                <a:ea typeface="Cambria" pitchFamily="34" charset="-122"/>
                <a:cs typeface="Cambria" pitchFamily="34" charset="-120"/>
              </a:rPr>
              <a:t>Value Proposition</a:t>
            </a:r>
            <a:endParaRPr lang="en-US" sz="1550" dirty="0"/>
          </a:p>
        </p:txBody>
      </p:sp>
      <p:sp>
        <p:nvSpPr>
          <p:cNvPr id="15" name="Text 13"/>
          <p:cNvSpPr txBox="1"/>
          <p:nvPr/>
        </p:nvSpPr>
        <p:spPr>
          <a:xfrm>
            <a:off x="4846320" y="3483864"/>
            <a:ext cx="6446520" cy="548640"/>
          </a:xfrm>
          <a:prstGeom prst="rect">
            <a:avLst/>
          </a:prstGeom>
          <a:noFill/>
          <a:ln/>
        </p:spPr>
        <p:txBody>
          <a:bodyPr wrap="square" lIns="0" tIns="0" rIns="0" bIns="0" rtlCol="0" anchor="ctr"/>
          <a:lstStyle/>
          <a:p>
            <a:pPr marL="0" indent="0">
              <a:buNone/>
            </a:pPr>
            <a:r>
              <a:rPr lang="en-US" sz="1300" dirty="0">
                <a:solidFill>
                  <a:srgbClr val="2B3B36"/>
                </a:solidFill>
                <a:latin typeface="Calibri" pitchFamily="34" charset="0"/>
                <a:ea typeface="Calibri" pitchFamily="34" charset="-122"/>
                <a:cs typeface="Calibri" pitchFamily="34" charset="-120"/>
              </a:rPr>
              <a:t>Slides 5, 7 and 9 — a $10 per acre product that returns $46 per acre, proven on paired fields.</a:t>
            </a:r>
            <a:endParaRPr lang="en-US" sz="1300" dirty="0"/>
          </a:p>
        </p:txBody>
      </p:sp>
      <p:sp>
        <p:nvSpPr>
          <p:cNvPr id="16" name="Shape 14"/>
          <p:cNvSpPr/>
          <p:nvPr/>
        </p:nvSpPr>
        <p:spPr>
          <a:xfrm>
            <a:off x="685800" y="4096512"/>
            <a:ext cx="10820095" cy="548640"/>
          </a:xfrm>
          <a:prstGeom prst="roundRect">
            <a:avLst>
              <a:gd name="adj" fmla="val 13333"/>
            </a:avLst>
          </a:prstGeom>
          <a:solidFill>
            <a:srgbClr val="F3F6F4"/>
          </a:solidFill>
          <a:ln/>
        </p:spPr>
        <p:txBody>
          <a:bodyPr/>
          <a:lstStyle/>
          <a:p>
            <a:endParaRPr lang="en-US"/>
          </a:p>
        </p:txBody>
      </p:sp>
      <p:sp>
        <p:nvSpPr>
          <p:cNvPr id="17" name="Text 15"/>
          <p:cNvSpPr txBox="1"/>
          <p:nvPr/>
        </p:nvSpPr>
        <p:spPr>
          <a:xfrm>
            <a:off x="960120" y="4096512"/>
            <a:ext cx="3794760" cy="548640"/>
          </a:xfrm>
          <a:prstGeom prst="rect">
            <a:avLst/>
          </a:prstGeom>
          <a:noFill/>
          <a:ln/>
        </p:spPr>
        <p:txBody>
          <a:bodyPr wrap="square" lIns="0" tIns="0" rIns="0" bIns="0" rtlCol="0" anchor="ctr"/>
          <a:lstStyle/>
          <a:p>
            <a:pPr marL="0" indent="0">
              <a:buNone/>
            </a:pPr>
            <a:r>
              <a:rPr lang="en-US" sz="1550" b="1" dirty="0">
                <a:solidFill>
                  <a:srgbClr val="10332E"/>
                </a:solidFill>
                <a:latin typeface="Cambria" pitchFamily="34" charset="0"/>
                <a:ea typeface="Cambria" pitchFamily="34" charset="-122"/>
                <a:cs typeface="Cambria" pitchFamily="34" charset="-120"/>
              </a:rPr>
              <a:t>Key Activities and Resources</a:t>
            </a:r>
            <a:endParaRPr lang="en-US" sz="1550" dirty="0"/>
          </a:p>
        </p:txBody>
      </p:sp>
      <p:sp>
        <p:nvSpPr>
          <p:cNvPr id="18" name="Text 16"/>
          <p:cNvSpPr txBox="1"/>
          <p:nvPr/>
        </p:nvSpPr>
        <p:spPr>
          <a:xfrm>
            <a:off x="4846320" y="4096512"/>
            <a:ext cx="6446520" cy="548640"/>
          </a:xfrm>
          <a:prstGeom prst="rect">
            <a:avLst/>
          </a:prstGeom>
          <a:noFill/>
          <a:ln/>
        </p:spPr>
        <p:txBody>
          <a:bodyPr wrap="square" lIns="0" tIns="0" rIns="0" bIns="0" rtlCol="0" anchor="ctr"/>
          <a:lstStyle/>
          <a:p>
            <a:pPr marL="0" indent="0">
              <a:buNone/>
            </a:pPr>
            <a:r>
              <a:rPr lang="en-US" sz="1300" dirty="0">
                <a:solidFill>
                  <a:srgbClr val="2B3B36"/>
                </a:solidFill>
                <a:latin typeface="Calibri" pitchFamily="34" charset="0"/>
                <a:ea typeface="Calibri" pitchFamily="34" charset="-122"/>
                <a:cs typeface="Calibri" pitchFamily="34" charset="-120"/>
              </a:rPr>
              <a:t>Slides 10 and 12 — what gets built, by when, and exactly what the $10,000 buys.</a:t>
            </a:r>
            <a:endParaRPr lang="en-US" sz="1300" dirty="0"/>
          </a:p>
        </p:txBody>
      </p:sp>
      <p:sp>
        <p:nvSpPr>
          <p:cNvPr id="19" name="Shape 17"/>
          <p:cNvSpPr/>
          <p:nvPr/>
        </p:nvSpPr>
        <p:spPr>
          <a:xfrm>
            <a:off x="685800" y="4709160"/>
            <a:ext cx="10820095" cy="548640"/>
          </a:xfrm>
          <a:prstGeom prst="roundRect">
            <a:avLst>
              <a:gd name="adj" fmla="val 13333"/>
            </a:avLst>
          </a:prstGeom>
          <a:solidFill>
            <a:srgbClr val="FFFFFF"/>
          </a:solidFill>
          <a:ln/>
        </p:spPr>
        <p:txBody>
          <a:bodyPr/>
          <a:lstStyle/>
          <a:p>
            <a:endParaRPr lang="en-US"/>
          </a:p>
        </p:txBody>
      </p:sp>
      <p:sp>
        <p:nvSpPr>
          <p:cNvPr id="20" name="Text 18"/>
          <p:cNvSpPr txBox="1"/>
          <p:nvPr/>
        </p:nvSpPr>
        <p:spPr>
          <a:xfrm>
            <a:off x="960120" y="4709160"/>
            <a:ext cx="3794760" cy="548640"/>
          </a:xfrm>
          <a:prstGeom prst="rect">
            <a:avLst/>
          </a:prstGeom>
          <a:noFill/>
          <a:ln/>
        </p:spPr>
        <p:txBody>
          <a:bodyPr wrap="square" lIns="0" tIns="0" rIns="0" bIns="0" rtlCol="0" anchor="ctr"/>
          <a:lstStyle/>
          <a:p>
            <a:pPr marL="0" indent="0">
              <a:buNone/>
            </a:pPr>
            <a:r>
              <a:rPr lang="en-US" sz="1550" b="1" dirty="0">
                <a:solidFill>
                  <a:srgbClr val="10332E"/>
                </a:solidFill>
                <a:latin typeface="Cambria" pitchFamily="34" charset="0"/>
                <a:ea typeface="Cambria" pitchFamily="34" charset="-122"/>
                <a:cs typeface="Cambria" pitchFamily="34" charset="-120"/>
              </a:rPr>
              <a:t>Customer Channels and Relationships</a:t>
            </a:r>
            <a:endParaRPr lang="en-US" sz="1550" dirty="0"/>
          </a:p>
        </p:txBody>
      </p:sp>
      <p:sp>
        <p:nvSpPr>
          <p:cNvPr id="21" name="Text 19"/>
          <p:cNvSpPr txBox="1"/>
          <p:nvPr/>
        </p:nvSpPr>
        <p:spPr>
          <a:xfrm>
            <a:off x="4846320" y="4709160"/>
            <a:ext cx="6446520" cy="548640"/>
          </a:xfrm>
          <a:prstGeom prst="rect">
            <a:avLst/>
          </a:prstGeom>
          <a:noFill/>
          <a:ln/>
        </p:spPr>
        <p:txBody>
          <a:bodyPr wrap="square" lIns="0" tIns="0" rIns="0" bIns="0" rtlCol="0" anchor="ctr"/>
          <a:lstStyle/>
          <a:p>
            <a:pPr marL="0" indent="0">
              <a:buNone/>
            </a:pPr>
            <a:r>
              <a:rPr lang="en-US" sz="1300" dirty="0">
                <a:solidFill>
                  <a:srgbClr val="2B3B36"/>
                </a:solidFill>
                <a:latin typeface="Calibri" pitchFamily="34" charset="0"/>
                <a:ea typeface="Calibri" pitchFamily="34" charset="-122"/>
                <a:cs typeface="Calibri" pitchFamily="34" charset="-120"/>
              </a:rPr>
              <a:t>Slide 10 — gin co-ops, groundwater districts and crop consultants, each with numbers attached.</a:t>
            </a:r>
            <a:endParaRPr lang="en-US" sz="1300" dirty="0"/>
          </a:p>
        </p:txBody>
      </p:sp>
      <p:sp>
        <p:nvSpPr>
          <p:cNvPr id="22" name="Shape 20"/>
          <p:cNvSpPr/>
          <p:nvPr/>
        </p:nvSpPr>
        <p:spPr>
          <a:xfrm>
            <a:off x="685800" y="5321808"/>
            <a:ext cx="10820095" cy="548640"/>
          </a:xfrm>
          <a:prstGeom prst="roundRect">
            <a:avLst>
              <a:gd name="adj" fmla="val 13333"/>
            </a:avLst>
          </a:prstGeom>
          <a:solidFill>
            <a:srgbClr val="F3F6F4"/>
          </a:solidFill>
          <a:ln/>
        </p:spPr>
        <p:txBody>
          <a:bodyPr/>
          <a:lstStyle/>
          <a:p>
            <a:endParaRPr lang="en-US"/>
          </a:p>
        </p:txBody>
      </p:sp>
      <p:sp>
        <p:nvSpPr>
          <p:cNvPr id="23" name="Text 21"/>
          <p:cNvSpPr txBox="1"/>
          <p:nvPr/>
        </p:nvSpPr>
        <p:spPr>
          <a:xfrm>
            <a:off x="960120" y="5321808"/>
            <a:ext cx="3794760" cy="548640"/>
          </a:xfrm>
          <a:prstGeom prst="rect">
            <a:avLst/>
          </a:prstGeom>
          <a:noFill/>
          <a:ln/>
        </p:spPr>
        <p:txBody>
          <a:bodyPr wrap="square" lIns="0" tIns="0" rIns="0" bIns="0" rtlCol="0" anchor="ctr"/>
          <a:lstStyle/>
          <a:p>
            <a:pPr marL="0" indent="0">
              <a:buNone/>
            </a:pPr>
            <a:r>
              <a:rPr lang="en-US" sz="1550" b="1" dirty="0">
                <a:solidFill>
                  <a:srgbClr val="10332E"/>
                </a:solidFill>
                <a:latin typeface="Cambria" pitchFamily="34" charset="0"/>
                <a:ea typeface="Cambria" pitchFamily="34" charset="-122"/>
                <a:cs typeface="Cambria" pitchFamily="34" charset="-120"/>
              </a:rPr>
              <a:t>Broader Impact</a:t>
            </a:r>
            <a:endParaRPr lang="en-US" sz="1550" dirty="0"/>
          </a:p>
        </p:txBody>
      </p:sp>
      <p:sp>
        <p:nvSpPr>
          <p:cNvPr id="24" name="Text 22"/>
          <p:cNvSpPr txBox="1"/>
          <p:nvPr/>
        </p:nvSpPr>
        <p:spPr>
          <a:xfrm>
            <a:off x="4846320" y="5321808"/>
            <a:ext cx="6446520" cy="548640"/>
          </a:xfrm>
          <a:prstGeom prst="rect">
            <a:avLst/>
          </a:prstGeom>
          <a:noFill/>
          <a:ln/>
        </p:spPr>
        <p:txBody>
          <a:bodyPr wrap="square" lIns="0" tIns="0" rIns="0" bIns="0" rtlCol="0" anchor="ctr"/>
          <a:lstStyle/>
          <a:p>
            <a:pPr marL="0" indent="0">
              <a:buNone/>
            </a:pPr>
            <a:r>
              <a:rPr lang="en-US" sz="1300" dirty="0">
                <a:solidFill>
                  <a:srgbClr val="2B3B36"/>
                </a:solidFill>
                <a:latin typeface="Calibri" pitchFamily="34" charset="0"/>
                <a:ea typeface="Calibri" pitchFamily="34" charset="-122"/>
                <a:cs typeface="Calibri" pitchFamily="34" charset="-120"/>
              </a:rPr>
              <a:t>Slides 2, 7 and 13 — water left in the Ogallala and the farms that depend on it.</a:t>
            </a:r>
            <a:endParaRPr lang="en-US" sz="1300" dirty="0"/>
          </a:p>
        </p:txBody>
      </p:sp>
      <p:sp>
        <p:nvSpPr>
          <p:cNvPr id="25" name="Shape 23"/>
          <p:cNvSpPr/>
          <p:nvPr/>
        </p:nvSpPr>
        <p:spPr>
          <a:xfrm>
            <a:off x="685800" y="6053328"/>
            <a:ext cx="10820095" cy="566928"/>
          </a:xfrm>
          <a:prstGeom prst="roundRect">
            <a:avLst>
              <a:gd name="adj" fmla="val 16129"/>
            </a:avLst>
          </a:prstGeom>
          <a:solidFill>
            <a:srgbClr val="10332E"/>
          </a:solidFill>
          <a:ln/>
        </p:spPr>
        <p:txBody>
          <a:bodyPr/>
          <a:lstStyle/>
          <a:p>
            <a:endParaRPr lang="en-US"/>
          </a:p>
        </p:txBody>
      </p:sp>
      <p:sp>
        <p:nvSpPr>
          <p:cNvPr id="26" name="Text 24"/>
          <p:cNvSpPr txBox="1"/>
          <p:nvPr/>
        </p:nvSpPr>
        <p:spPr>
          <a:xfrm>
            <a:off x="1051560" y="6053328"/>
            <a:ext cx="10058400" cy="566928"/>
          </a:xfrm>
          <a:prstGeom prst="rect">
            <a:avLst/>
          </a:prstGeom>
          <a:noFill/>
          <a:ln/>
        </p:spPr>
        <p:txBody>
          <a:bodyPr wrap="square" lIns="0" tIns="0" rIns="0" bIns="0" rtlCol="0" anchor="ctr"/>
          <a:lstStyle/>
          <a:p>
            <a:pPr marL="0" indent="0">
              <a:buNone/>
            </a:pPr>
            <a:r>
              <a:rPr lang="en-US" sz="1500" b="1" dirty="0">
                <a:solidFill>
                  <a:srgbClr val="FFFFFF"/>
                </a:solidFill>
                <a:latin typeface="Calibri" pitchFamily="34" charset="0"/>
                <a:ea typeface="Calibri" pitchFamily="34" charset="-122"/>
                <a:cs typeface="Calibri" pitchFamily="34" charset="-120"/>
              </a:rPr>
              <a:t>Judges deduct five points for typographical errors. Read every slide out loud before you submit — then have someone who has never seen the deck read it too.</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TotalTime>
  <Words>4219</Words>
  <Application>Microsoft Office PowerPoint</Application>
  <PresentationFormat>Widescreen</PresentationFormat>
  <Paragraphs>259</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Texas Tech Innovation Hub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Rootcast - iLaunch Example Pitch Deck</dc:title>
  <dc:subject>PptxGenJS Presentation</dc:subject>
  <dc:creator>Texas Tech Innovation Hub</dc:creator>
  <cp:lastModifiedBy>Williams, Taysha</cp:lastModifiedBy>
  <cp:revision>2</cp:revision>
  <dcterms:created xsi:type="dcterms:W3CDTF">2026-09-13T16:49:21Z</dcterms:created>
  <dcterms:modified xsi:type="dcterms:W3CDTF">2026-09-13T16:51:34Z</dcterms:modified>
</cp:coreProperties>
</file>