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7" r:id="rId2"/>
    <p:sldId id="258" r:id="rId3"/>
    <p:sldId id="261" r:id="rId4"/>
    <p:sldId id="260" r:id="rId5"/>
    <p:sldId id="263" r:id="rId6"/>
    <p:sldId id="265" r:id="rId7"/>
    <p:sldId id="269" r:id="rId8"/>
    <p:sldId id="274" r:id="rId9"/>
    <p:sldId id="286" r:id="rId10"/>
    <p:sldId id="287" r:id="rId11"/>
    <p:sldId id="299" r:id="rId12"/>
    <p:sldId id="300" r:id="rId13"/>
    <p:sldId id="289" r:id="rId14"/>
    <p:sldId id="297" r:id="rId15"/>
    <p:sldId id="301" r:id="rId16"/>
    <p:sldId id="298" r:id="rId17"/>
    <p:sldId id="302" r:id="rId18"/>
    <p:sldId id="281" r:id="rId19"/>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94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71" autoAdjust="0"/>
  </p:normalViewPr>
  <p:slideViewPr>
    <p:cSldViewPr snapToGrid="0" snapToObjects="1">
      <p:cViewPr varScale="1">
        <p:scale>
          <a:sx n="75" d="100"/>
          <a:sy n="75" d="100"/>
        </p:scale>
        <p:origin x="10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lauw-apps-vm\share\Xldata\SECC-CFC\SECC-CFC\SECC\2018\2017%20Data%20for%202018%20Cult%20Call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4925" cap="rnd">
              <a:solidFill>
                <a:srgbClr val="FF0000"/>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58-451E-80FA-10B0FA5D2C2A}"/>
                </c:ext>
              </c:extLst>
            </c:dLbl>
            <c:dLbl>
              <c:idx val="3"/>
              <c:layout>
                <c:manualLayout>
                  <c:x val="-7.0966741718621135E-2"/>
                  <c:y val="4.8576480023330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58-451E-80FA-10B0FA5D2C2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Sheet1!$L$3:$L$6</c:f>
              <c:numCache>
                <c:formatCode>General</c:formatCode>
                <c:ptCount val="4"/>
                <c:pt idx="0">
                  <c:v>2014</c:v>
                </c:pt>
                <c:pt idx="1">
                  <c:v>2015</c:v>
                </c:pt>
                <c:pt idx="2">
                  <c:v>2016</c:v>
                </c:pt>
                <c:pt idx="3">
                  <c:v>2017</c:v>
                </c:pt>
              </c:numCache>
            </c:numRef>
          </c:cat>
          <c:val>
            <c:numRef>
              <c:f>Sheet1!$M$3:$M$6</c:f>
              <c:numCache>
                <c:formatCode>_("$"* #,##0_);_("$"* \(#,##0\);_("$"* "-"??_);_(@_)</c:formatCode>
                <c:ptCount val="4"/>
                <c:pt idx="0">
                  <c:v>1061646</c:v>
                </c:pt>
                <c:pt idx="1">
                  <c:v>1025970</c:v>
                </c:pt>
                <c:pt idx="2">
                  <c:v>1063058</c:v>
                </c:pt>
                <c:pt idx="3">
                  <c:v>993316</c:v>
                </c:pt>
              </c:numCache>
            </c:numRef>
          </c:val>
          <c:smooth val="0"/>
          <c:extLst>
            <c:ext xmlns:c16="http://schemas.microsoft.com/office/drawing/2014/chart" uri="{C3380CC4-5D6E-409C-BE32-E72D297353CC}">
              <c16:uniqueId val="{00000002-5858-451E-80FA-10B0FA5D2C2A}"/>
            </c:ext>
          </c:extLst>
        </c:ser>
        <c:dLbls>
          <c:showLegendKey val="0"/>
          <c:showVal val="0"/>
          <c:showCatName val="0"/>
          <c:showSerName val="0"/>
          <c:showPercent val="0"/>
          <c:showBubbleSize val="0"/>
        </c:dLbls>
        <c:smooth val="0"/>
        <c:axId val="204940400"/>
        <c:axId val="206097064"/>
      </c:lineChart>
      <c:catAx>
        <c:axId val="20494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6097064"/>
        <c:crosses val="autoZero"/>
        <c:auto val="1"/>
        <c:lblAlgn val="ctr"/>
        <c:lblOffset val="100"/>
        <c:noMultiLvlLbl val="0"/>
      </c:catAx>
      <c:valAx>
        <c:axId val="206097064"/>
        <c:scaling>
          <c:orientation val="minMax"/>
        </c:scaling>
        <c:delete val="0"/>
        <c:axPos val="l"/>
        <c:majorGridlines>
          <c:spPr>
            <a:ln w="9525" cap="flat" cmpd="sng" algn="ctr">
              <a:solidFill>
                <a:sysClr val="windowText" lastClr="000000">
                  <a:alpha val="12000"/>
                </a:sys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494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8630"/>
          </a:xfrm>
          <a:prstGeom prst="rect">
            <a:avLst/>
          </a:prstGeom>
        </p:spPr>
        <p:txBody>
          <a:bodyPr vert="horz" lIns="93360" tIns="46680" rIns="93360" bIns="46680" rtlCol="0"/>
          <a:lstStyle>
            <a:lvl1pPr algn="r">
              <a:defRPr sz="1200"/>
            </a:lvl1pPr>
          </a:lstStyle>
          <a:p>
            <a:fld id="{4C64D0A1-F625-47BF-9700-CB3643D24B54}" type="datetimeFigureOut">
              <a:rPr lang="en-US" smtClean="0"/>
              <a:t>8/15/2018</a:t>
            </a:fld>
            <a:endParaRPr lang="en-US"/>
          </a:p>
        </p:txBody>
      </p:sp>
      <p:sp>
        <p:nvSpPr>
          <p:cNvPr id="4" name="Footer Placeholder 3"/>
          <p:cNvSpPr>
            <a:spLocks noGrp="1"/>
          </p:cNvSpPr>
          <p:nvPr>
            <p:ph type="ftr" sz="quarter" idx="2"/>
          </p:nvPr>
        </p:nvSpPr>
        <p:spPr>
          <a:xfrm>
            <a:off x="0" y="8902343"/>
            <a:ext cx="3037840" cy="4686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360" tIns="46680" rIns="93360" bIns="46680" rtlCol="0" anchor="b"/>
          <a:lstStyle>
            <a:lvl1pPr algn="r">
              <a:defRPr sz="1200"/>
            </a:lvl1pPr>
          </a:lstStyle>
          <a:p>
            <a:fld id="{60818CCC-56F6-4976-9FCB-ABDC3BC56095}" type="slidenum">
              <a:rPr lang="en-US" smtClean="0"/>
              <a:t>‹#›</a:t>
            </a:fld>
            <a:endParaRPr lang="en-US"/>
          </a:p>
        </p:txBody>
      </p:sp>
    </p:spTree>
    <p:extLst>
      <p:ext uri="{BB962C8B-B14F-4D97-AF65-F5344CB8AC3E}">
        <p14:creationId xmlns:p14="http://schemas.microsoft.com/office/powerpoint/2010/main" val="133900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9900"/>
          </a:xfrm>
          <a:prstGeom prst="rect">
            <a:avLst/>
          </a:prstGeom>
        </p:spPr>
        <p:txBody>
          <a:bodyPr vert="horz" lIns="91440" tIns="45720" rIns="91440" bIns="45720" rtlCol="0"/>
          <a:lstStyle>
            <a:lvl1pPr algn="r">
              <a:defRPr sz="1200"/>
            </a:lvl1pPr>
          </a:lstStyle>
          <a:p>
            <a:fld id="{49FC4246-3FD4-4FEF-8EE4-7A1FBD0AE91F}" type="datetimeFigureOut">
              <a:rPr lang="en-US" smtClean="0"/>
              <a:t>8/15/2018</a:t>
            </a:fld>
            <a:endParaRPr lang="en-US"/>
          </a:p>
        </p:txBody>
      </p:sp>
      <p:sp>
        <p:nvSpPr>
          <p:cNvPr id="4" name="Slide Image Placeholder 3"/>
          <p:cNvSpPr>
            <a:spLocks noGrp="1" noRot="1" noChangeAspect="1"/>
          </p:cNvSpPr>
          <p:nvPr>
            <p:ph type="sldImg" idx="2"/>
          </p:nvPr>
        </p:nvSpPr>
        <p:spPr>
          <a:xfrm>
            <a:off x="1395413" y="1171575"/>
            <a:ext cx="421957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10088"/>
            <a:ext cx="5607050" cy="36909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02700"/>
            <a:ext cx="3038475" cy="469900"/>
          </a:xfrm>
          <a:prstGeom prst="rect">
            <a:avLst/>
          </a:prstGeom>
        </p:spPr>
        <p:txBody>
          <a:bodyPr vert="horz" lIns="91440" tIns="45720" rIns="91440" bIns="45720" rtlCol="0" anchor="b"/>
          <a:lstStyle>
            <a:lvl1pPr algn="r">
              <a:defRPr sz="1200"/>
            </a:lvl1pPr>
          </a:lstStyle>
          <a:p>
            <a:fld id="{C2772228-CDF7-48DD-A63E-DF42AE49A5E7}" type="slidenum">
              <a:rPr lang="en-US" smtClean="0"/>
              <a:t>‹#›</a:t>
            </a:fld>
            <a:endParaRPr lang="en-US"/>
          </a:p>
        </p:txBody>
      </p:sp>
    </p:spTree>
    <p:extLst>
      <p:ext uri="{BB962C8B-B14F-4D97-AF65-F5344CB8AC3E}">
        <p14:creationId xmlns:p14="http://schemas.microsoft.com/office/powerpoint/2010/main" val="403617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72228-CDF7-48DD-A63E-DF42AE49A5E7}" type="slidenum">
              <a:rPr lang="en-US" smtClean="0"/>
              <a:t>1</a:t>
            </a:fld>
            <a:endParaRPr lang="en-US"/>
          </a:p>
        </p:txBody>
      </p:sp>
    </p:spTree>
    <p:extLst>
      <p:ext uri="{BB962C8B-B14F-4D97-AF65-F5344CB8AC3E}">
        <p14:creationId xmlns:p14="http://schemas.microsoft.com/office/powerpoint/2010/main" val="321327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donor</a:t>
            </a:r>
            <a:r>
              <a:rPr lang="en-US" baseline="0" dirty="0"/>
              <a:t> selects to use lasts years donation, if one of their choices is not in the 2018 campaign then a box will pop up notifying the donor they must select another charity </a:t>
            </a:r>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10</a:t>
            </a:fld>
            <a:endParaRPr lang="en-US"/>
          </a:p>
        </p:txBody>
      </p:sp>
    </p:spTree>
    <p:extLst>
      <p:ext uri="{BB962C8B-B14F-4D97-AF65-F5344CB8AC3E}">
        <p14:creationId xmlns:p14="http://schemas.microsoft.com/office/powerpoint/2010/main" val="97669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and emphasize that donors are limited to giving to 9 charities***</a:t>
            </a:r>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11</a:t>
            </a:fld>
            <a:endParaRPr lang="en-US"/>
          </a:p>
        </p:txBody>
      </p:sp>
    </p:spTree>
    <p:extLst>
      <p:ext uri="{BB962C8B-B14F-4D97-AF65-F5344CB8AC3E}">
        <p14:creationId xmlns:p14="http://schemas.microsoft.com/office/powerpoint/2010/main" val="292172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12</a:t>
            </a:fld>
            <a:endParaRPr lang="en-US"/>
          </a:p>
        </p:txBody>
      </p:sp>
    </p:spTree>
    <p:extLst>
      <p:ext uri="{BB962C8B-B14F-4D97-AF65-F5344CB8AC3E}">
        <p14:creationId xmlns:p14="http://schemas.microsoft.com/office/powerpoint/2010/main" val="232793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Payroll- 12, 9, 6 or 3 month- if someone</a:t>
            </a:r>
            <a:r>
              <a:rPr lang="en-US" baseline="0" dirty="0"/>
              <a:t> can elect payroll in either of these selections then it will show, it will also show the amount per pay check that will be taken out</a:t>
            </a:r>
          </a:p>
          <a:p>
            <a:r>
              <a:rPr lang="en-US" baseline="0" dirty="0"/>
              <a:t>Credit card- paid through </a:t>
            </a:r>
            <a:r>
              <a:rPr lang="en-US" baseline="0" dirty="0" err="1"/>
              <a:t>touchnet</a:t>
            </a:r>
            <a:endParaRPr lang="en-US" baseline="0" dirty="0"/>
          </a:p>
          <a:p>
            <a:r>
              <a:rPr lang="en-US" baseline="0" dirty="0"/>
              <a:t>One-time Gifts- Cash or checks, as a coordinator you will have to go in and mark the donor’s gift as received once its been given to you</a:t>
            </a:r>
          </a:p>
          <a:p>
            <a:endParaRPr lang="en-US" baseline="0" dirty="0"/>
          </a:p>
          <a:p>
            <a:r>
              <a:rPr lang="en-US" dirty="0"/>
              <a:t>Go over</a:t>
            </a:r>
            <a:r>
              <a:rPr lang="en-US" baseline="0" dirty="0"/>
              <a:t> Recognition options (DOES NOT INCLUDE MUG)</a:t>
            </a:r>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13</a:t>
            </a:fld>
            <a:endParaRPr lang="en-US"/>
          </a:p>
        </p:txBody>
      </p:sp>
    </p:spTree>
    <p:extLst>
      <p:ext uri="{BB962C8B-B14F-4D97-AF65-F5344CB8AC3E}">
        <p14:creationId xmlns:p14="http://schemas.microsoft.com/office/powerpoint/2010/main" val="2512760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72228-CDF7-48DD-A63E-DF42AE49A5E7}" type="slidenum">
              <a:rPr lang="en-US" smtClean="0"/>
              <a:t>14</a:t>
            </a:fld>
            <a:endParaRPr lang="en-US"/>
          </a:p>
        </p:txBody>
      </p:sp>
    </p:spTree>
    <p:extLst>
      <p:ext uri="{BB962C8B-B14F-4D97-AF65-F5344CB8AC3E}">
        <p14:creationId xmlns:p14="http://schemas.microsoft.com/office/powerpoint/2010/main" val="219980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cancel contact HR</a:t>
            </a:r>
          </a:p>
        </p:txBody>
      </p:sp>
      <p:sp>
        <p:nvSpPr>
          <p:cNvPr id="4" name="Slide Number Placeholder 3"/>
          <p:cNvSpPr>
            <a:spLocks noGrp="1"/>
          </p:cNvSpPr>
          <p:nvPr>
            <p:ph type="sldNum" sz="quarter" idx="10"/>
          </p:nvPr>
        </p:nvSpPr>
        <p:spPr/>
        <p:txBody>
          <a:bodyPr/>
          <a:lstStyle/>
          <a:p>
            <a:fld id="{C2772228-CDF7-48DD-A63E-DF42AE49A5E7}" type="slidenum">
              <a:rPr lang="en-US" smtClean="0"/>
              <a:t>15</a:t>
            </a:fld>
            <a:endParaRPr lang="en-US"/>
          </a:p>
        </p:txBody>
      </p:sp>
    </p:spTree>
    <p:extLst>
      <p:ext uri="{BB962C8B-B14F-4D97-AF65-F5344CB8AC3E}">
        <p14:creationId xmlns:p14="http://schemas.microsoft.com/office/powerpoint/2010/main" val="397433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Departmental-</a:t>
            </a:r>
            <a:r>
              <a:rPr lang="en-US" baseline="0" dirty="0"/>
              <a:t> departments progress</a:t>
            </a:r>
          </a:p>
          <a:p>
            <a:r>
              <a:rPr lang="en-US" baseline="0" dirty="0"/>
              <a:t>Goal report- where your department is goal wise</a:t>
            </a:r>
          </a:p>
          <a:p>
            <a:r>
              <a:rPr lang="en-US" baseline="0" dirty="0"/>
              <a:t>Donor report- who has given in your department</a:t>
            </a:r>
          </a:p>
          <a:p>
            <a:r>
              <a:rPr lang="en-US" baseline="0" dirty="0"/>
              <a:t>Fundraiser report – dept name, coordinator, fundraiser name, pledge date, charities</a:t>
            </a:r>
          </a:p>
          <a:p>
            <a:r>
              <a:rPr lang="en-US" baseline="0" dirty="0"/>
              <a:t>Drill down report – most comprehensive to least (year, institution, department, individual, pledge, charity details)</a:t>
            </a:r>
          </a:p>
          <a:p>
            <a:r>
              <a:rPr lang="en-US" baseline="0" dirty="0"/>
              <a:t>Leadership report – opting in for the mug</a:t>
            </a:r>
          </a:p>
          <a:p>
            <a:endParaRPr lang="en-US" baseline="0" dirty="0"/>
          </a:p>
          <a:p>
            <a:r>
              <a:rPr lang="en-US" baseline="0" dirty="0"/>
              <a:t>Report readers – view reports only, can’t pledge for someone else</a:t>
            </a:r>
          </a:p>
          <a:p>
            <a:endParaRPr lang="en-US" baseline="0" dirty="0"/>
          </a:p>
          <a:p>
            <a:r>
              <a:rPr lang="en-US" baseline="0" dirty="0"/>
              <a:t>Pledging for someone else: must have R# and only one-time cash/checks gifts, it works exactly like it would if you were doing for yourself, only difference is the confirmation page will say the pledge was made by (coordinators name) on behalf of donors name </a:t>
            </a:r>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16</a:t>
            </a:fld>
            <a:endParaRPr lang="en-US"/>
          </a:p>
        </p:txBody>
      </p:sp>
    </p:spTree>
    <p:extLst>
      <p:ext uri="{BB962C8B-B14F-4D97-AF65-F5344CB8AC3E}">
        <p14:creationId xmlns:p14="http://schemas.microsoft.com/office/powerpoint/2010/main" val="300917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2-step verification process for safety and auditing purposes </a:t>
            </a:r>
          </a:p>
        </p:txBody>
      </p:sp>
      <p:sp>
        <p:nvSpPr>
          <p:cNvPr id="4" name="Slide Number Placeholder 3"/>
          <p:cNvSpPr>
            <a:spLocks noGrp="1"/>
          </p:cNvSpPr>
          <p:nvPr>
            <p:ph type="sldNum" sz="quarter" idx="10"/>
          </p:nvPr>
        </p:nvSpPr>
        <p:spPr/>
        <p:txBody>
          <a:bodyPr/>
          <a:lstStyle/>
          <a:p>
            <a:fld id="{C2772228-CDF7-48DD-A63E-DF42AE49A5E7}" type="slidenum">
              <a:rPr lang="en-US" smtClean="0"/>
              <a:t>17</a:t>
            </a:fld>
            <a:endParaRPr lang="en-US"/>
          </a:p>
        </p:txBody>
      </p:sp>
    </p:spTree>
    <p:extLst>
      <p:ext uri="{BB962C8B-B14F-4D97-AF65-F5344CB8AC3E}">
        <p14:creationId xmlns:p14="http://schemas.microsoft.com/office/powerpoint/2010/main" val="345599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 HUGE THANK YOU!!!!</a:t>
            </a:r>
          </a:p>
        </p:txBody>
      </p:sp>
      <p:sp>
        <p:nvSpPr>
          <p:cNvPr id="4" name="Slide Number Placeholder 3"/>
          <p:cNvSpPr>
            <a:spLocks noGrp="1"/>
          </p:cNvSpPr>
          <p:nvPr>
            <p:ph type="sldNum" sz="quarter" idx="10"/>
          </p:nvPr>
        </p:nvSpPr>
        <p:spPr/>
        <p:txBody>
          <a:bodyPr/>
          <a:lstStyle/>
          <a:p>
            <a:fld id="{C2772228-CDF7-48DD-A63E-DF42AE49A5E7}" type="slidenum">
              <a:rPr lang="en-US" smtClean="0"/>
              <a:t>18</a:t>
            </a:fld>
            <a:endParaRPr lang="en-US"/>
          </a:p>
        </p:txBody>
      </p:sp>
    </p:spTree>
    <p:extLst>
      <p:ext uri="{BB962C8B-B14F-4D97-AF65-F5344CB8AC3E}">
        <p14:creationId xmlns:p14="http://schemas.microsoft.com/office/powerpoint/2010/main" val="198680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72228-CDF7-48DD-A63E-DF42AE49A5E7}" type="slidenum">
              <a:rPr lang="en-US" smtClean="0"/>
              <a:t>2</a:t>
            </a:fld>
            <a:endParaRPr lang="en-US"/>
          </a:p>
        </p:txBody>
      </p:sp>
    </p:spTree>
    <p:extLst>
      <p:ext uri="{BB962C8B-B14F-4D97-AF65-F5344CB8AC3E}">
        <p14:creationId xmlns:p14="http://schemas.microsoft.com/office/powerpoint/2010/main" val="296465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a:t>
            </a:r>
            <a:r>
              <a:rPr lang="en-US" baseline="0" dirty="0"/>
              <a:t> 1 in the state for 2 consecutive years for highest per capita giving (entire system)!!</a:t>
            </a:r>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3</a:t>
            </a:fld>
            <a:endParaRPr lang="en-US"/>
          </a:p>
        </p:txBody>
      </p:sp>
    </p:spTree>
    <p:extLst>
      <p:ext uri="{BB962C8B-B14F-4D97-AF65-F5344CB8AC3E}">
        <p14:creationId xmlns:p14="http://schemas.microsoft.com/office/powerpoint/2010/main" val="205854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LBK: 818,849</a:t>
            </a:r>
          </a:p>
          <a:p>
            <a:r>
              <a:rPr lang="en-US" dirty="0"/>
              <a:t>ABI:</a:t>
            </a:r>
            <a:r>
              <a:rPr lang="en-US" baseline="0" dirty="0"/>
              <a:t> 89,029</a:t>
            </a:r>
          </a:p>
          <a:p>
            <a:r>
              <a:rPr lang="en-US" baseline="0" dirty="0"/>
              <a:t>PB: 33,954</a:t>
            </a:r>
          </a:p>
          <a:p>
            <a:r>
              <a:rPr lang="en-US" baseline="0" dirty="0"/>
              <a:t>SA: 50,740</a:t>
            </a:r>
          </a:p>
          <a:p>
            <a:endParaRPr lang="en-US" baseline="0" dirty="0"/>
          </a:p>
          <a:p>
            <a:r>
              <a:rPr lang="en-US" baseline="0" dirty="0"/>
              <a:t>#2 in the entire state for giving for 3 consecutive years</a:t>
            </a:r>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4</a:t>
            </a:fld>
            <a:endParaRPr lang="en-US"/>
          </a:p>
        </p:txBody>
      </p:sp>
    </p:spTree>
    <p:extLst>
      <p:ext uri="{BB962C8B-B14F-4D97-AF65-F5344CB8AC3E}">
        <p14:creationId xmlns:p14="http://schemas.microsoft.com/office/powerpoint/2010/main" val="235785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72228-CDF7-48DD-A63E-DF42AE49A5E7}" type="slidenum">
              <a:rPr lang="en-US" smtClean="0"/>
              <a:t>5</a:t>
            </a:fld>
            <a:endParaRPr lang="en-US"/>
          </a:p>
        </p:txBody>
      </p:sp>
    </p:spTree>
    <p:extLst>
      <p:ext uri="{BB962C8B-B14F-4D97-AF65-F5344CB8AC3E}">
        <p14:creationId xmlns:p14="http://schemas.microsoft.com/office/powerpoint/2010/main" val="337806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72228-CDF7-48DD-A63E-DF42AE49A5E7}" type="slidenum">
              <a:rPr lang="en-US" smtClean="0"/>
              <a:t>6</a:t>
            </a:fld>
            <a:endParaRPr lang="en-US"/>
          </a:p>
        </p:txBody>
      </p:sp>
    </p:spTree>
    <p:extLst>
      <p:ext uri="{BB962C8B-B14F-4D97-AF65-F5344CB8AC3E}">
        <p14:creationId xmlns:p14="http://schemas.microsoft.com/office/powerpoint/2010/main" val="363298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72228-CDF7-48DD-A63E-DF42AE49A5E7}" type="slidenum">
              <a:rPr lang="en-US" smtClean="0"/>
              <a:t>7</a:t>
            </a:fld>
            <a:endParaRPr lang="en-US"/>
          </a:p>
        </p:txBody>
      </p:sp>
    </p:spTree>
    <p:extLst>
      <p:ext uri="{BB962C8B-B14F-4D97-AF65-F5344CB8AC3E}">
        <p14:creationId xmlns:p14="http://schemas.microsoft.com/office/powerpoint/2010/main" val="79284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72228-CDF7-48DD-A63E-DF42AE49A5E7}" type="slidenum">
              <a:rPr lang="en-US" smtClean="0"/>
              <a:t>8</a:t>
            </a:fld>
            <a:endParaRPr lang="en-US"/>
          </a:p>
        </p:txBody>
      </p:sp>
    </p:spTree>
    <p:extLst>
      <p:ext uri="{BB962C8B-B14F-4D97-AF65-F5344CB8AC3E}">
        <p14:creationId xmlns:p14="http://schemas.microsoft.com/office/powerpoint/2010/main" val="192704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donor has 2</a:t>
            </a:r>
            <a:r>
              <a:rPr lang="en-US" baseline="30000" dirty="0"/>
              <a:t>nd</a:t>
            </a:r>
            <a:r>
              <a:rPr lang="en-US" dirty="0"/>
              <a:t> apt, it will be listed here as well so donor can choose which appt. will</a:t>
            </a:r>
            <a:r>
              <a:rPr lang="en-US" baseline="0" dirty="0"/>
              <a:t> get credit for gift or can make a percentage go to each</a:t>
            </a:r>
            <a:endParaRPr lang="en-US" dirty="0"/>
          </a:p>
        </p:txBody>
      </p:sp>
      <p:sp>
        <p:nvSpPr>
          <p:cNvPr id="4" name="Slide Number Placeholder 3"/>
          <p:cNvSpPr>
            <a:spLocks noGrp="1"/>
          </p:cNvSpPr>
          <p:nvPr>
            <p:ph type="sldNum" sz="quarter" idx="10"/>
          </p:nvPr>
        </p:nvSpPr>
        <p:spPr/>
        <p:txBody>
          <a:bodyPr/>
          <a:lstStyle/>
          <a:p>
            <a:fld id="{C2772228-CDF7-48DD-A63E-DF42AE49A5E7}" type="slidenum">
              <a:rPr lang="en-US" smtClean="0"/>
              <a:t>9</a:t>
            </a:fld>
            <a:endParaRPr lang="en-US"/>
          </a:p>
        </p:txBody>
      </p:sp>
    </p:spTree>
    <p:extLst>
      <p:ext uri="{BB962C8B-B14F-4D97-AF65-F5344CB8AC3E}">
        <p14:creationId xmlns:p14="http://schemas.microsoft.com/office/powerpoint/2010/main" val="32404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14B6E5-C756-F14F-8C94-07B93739783F}"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4B6E5-C756-F14F-8C94-07B93739783F}"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4B6E5-C756-F14F-8C94-07B93739783F}"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4B6E5-C756-F14F-8C94-07B93739783F}"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4B6E5-C756-F14F-8C94-07B93739783F}" type="datetimeFigureOut">
              <a:rPr lang="en-US" smtClean="0"/>
              <a:pPr/>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14B6E5-C756-F14F-8C94-07B93739783F}"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14B6E5-C756-F14F-8C94-07B93739783F}" type="datetimeFigureOut">
              <a:rPr lang="en-US" smtClean="0"/>
              <a:pPr/>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14B6E5-C756-F14F-8C94-07B93739783F}" type="datetimeFigureOut">
              <a:rPr lang="en-US" smtClean="0"/>
              <a:pPr/>
              <a:t>8/15/2018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4B6E5-C756-F14F-8C94-07B93739783F}" type="datetimeFigureOut">
              <a:rPr lang="en-US" smtClean="0"/>
              <a:pPr/>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4B6E5-C756-F14F-8C94-07B93739783F}"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14B6E5-C756-F14F-8C94-07B93739783F}" type="datetimeFigureOut">
              <a:rPr lang="en-US" smtClean="0"/>
              <a:pPr/>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55840-6DD0-A94F-9D62-8B3544D277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4B6E5-C756-F14F-8C94-07B93739783F}" type="datetimeFigureOut">
              <a:rPr lang="en-US" smtClean="0"/>
              <a:pPr/>
              <a:t>8/15/2018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55840-6DD0-A94F-9D62-8B3544D277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mailto:joni.Harrison@ttu.edu" TargetMode="External"/><Relationship Id="rId3" Type="http://schemas.openxmlformats.org/officeDocument/2006/relationships/image" Target="../media/image3.emf"/><Relationship Id="rId7" Type="http://schemas.openxmlformats.org/officeDocument/2006/relationships/hyperlink" Target="mailto:darcy.pollock@ttuhsc.edu"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jessica.carrillo@ttu.edu" TargetMode="External"/><Relationship Id="rId5" Type="http://schemas.openxmlformats.org/officeDocument/2006/relationships/hyperlink" Target="http://www.secc.ttu.edu/" TargetMode="External"/><Relationship Id="rId4" Type="http://schemas.openxmlformats.org/officeDocument/2006/relationships/hyperlink" Target="http://www.secctexa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oubleT.jpg"/>
          <p:cNvPicPr>
            <a:picLocks noChangeAspect="1"/>
          </p:cNvPicPr>
          <p:nvPr/>
        </p:nvPicPr>
        <p:blipFill>
          <a:blip r:embed="rId3"/>
          <a:srcRect l="3489" t="868" r="1273" b="5382"/>
          <a:stretch>
            <a:fillRect/>
          </a:stretch>
        </p:blipFill>
        <p:spPr>
          <a:xfrm>
            <a:off x="0" y="0"/>
            <a:ext cx="9144000" cy="6858000"/>
          </a:xfrm>
          <a:prstGeom prst="rect">
            <a:avLst/>
          </a:prstGeom>
        </p:spPr>
      </p:pic>
      <p:pic>
        <p:nvPicPr>
          <p:cNvPr id="18" name="Picture 17" descr="border.pdf"/>
          <p:cNvPicPr>
            <a:picLocks noChangeAspect="1"/>
          </p:cNvPicPr>
          <p:nvPr/>
        </p:nvPicPr>
        <p:blipFill>
          <a:blip r:embed="rId4"/>
          <a:stretch>
            <a:fillRect/>
          </a:stretch>
        </p:blipFill>
        <p:spPr>
          <a:xfrm>
            <a:off x="0" y="0"/>
            <a:ext cx="9144000" cy="6858000"/>
          </a:xfrm>
          <a:prstGeom prst="rect">
            <a:avLst/>
          </a:prstGeom>
        </p:spPr>
      </p:pic>
      <p:sp>
        <p:nvSpPr>
          <p:cNvPr id="6" name="TextBox 5"/>
          <p:cNvSpPr txBox="1"/>
          <p:nvPr/>
        </p:nvSpPr>
        <p:spPr>
          <a:xfrm>
            <a:off x="1112363" y="2460712"/>
            <a:ext cx="4012088" cy="892552"/>
          </a:xfrm>
          <a:prstGeom prst="rect">
            <a:avLst/>
          </a:prstGeom>
          <a:noFill/>
        </p:spPr>
        <p:txBody>
          <a:bodyPr wrap="square" rtlCol="0">
            <a:spAutoFit/>
          </a:bodyPr>
          <a:lstStyle/>
          <a:p>
            <a:pPr algn="r"/>
            <a:r>
              <a:rPr lang="en-US" sz="2800" b="1" dirty="0">
                <a:solidFill>
                  <a:schemeClr val="bg1"/>
                </a:solidFill>
                <a:cs typeface="Times New Roman" pitchFamily="18" charset="0"/>
              </a:rPr>
              <a:t>SECC Coordinator Training</a:t>
            </a:r>
          </a:p>
          <a:p>
            <a:pPr algn="r"/>
            <a:r>
              <a:rPr lang="en-US" sz="2400" b="1" dirty="0">
                <a:solidFill>
                  <a:schemeClr val="bg1"/>
                </a:solidFill>
                <a:cs typeface="Times New Roman" pitchFamily="18" charset="0"/>
              </a:rPr>
              <a:t>August 2018</a:t>
            </a:r>
          </a:p>
        </p:txBody>
      </p:sp>
      <p:sp>
        <p:nvSpPr>
          <p:cNvPr id="2" name="TextBox 1"/>
          <p:cNvSpPr txBox="1"/>
          <p:nvPr/>
        </p:nvSpPr>
        <p:spPr>
          <a:xfrm>
            <a:off x="2178952" y="6303127"/>
            <a:ext cx="4564776" cy="369332"/>
          </a:xfrm>
          <a:prstGeom prst="rect">
            <a:avLst/>
          </a:prstGeom>
          <a:noFill/>
        </p:spPr>
        <p:txBody>
          <a:bodyPr wrap="none" rtlCol="0">
            <a:spAutoFit/>
          </a:bodyPr>
          <a:lstStyle/>
          <a:p>
            <a:r>
              <a:rPr lang="en-US" dirty="0">
                <a:solidFill>
                  <a:schemeClr val="bg1"/>
                </a:solidFill>
                <a:latin typeface="Cambria"/>
                <a:cs typeface="Cambria"/>
              </a:rPr>
              <a:t>www.secc.ttu.edu | 743-3538 | secc@ttu.edu</a:t>
            </a:r>
          </a:p>
        </p:txBody>
      </p:sp>
    </p:spTree>
    <p:extLst>
      <p:ext uri="{BB962C8B-B14F-4D97-AF65-F5344CB8AC3E}">
        <p14:creationId xmlns:p14="http://schemas.microsoft.com/office/powerpoint/2010/main" val="144646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Content Placeholder 6">
            <a:extLst>
              <a:ext uri="{FF2B5EF4-FFF2-40B4-BE49-F238E27FC236}">
                <a16:creationId xmlns:a16="http://schemas.microsoft.com/office/drawing/2014/main" id="{3BD908F3-BAAA-42EC-B4FF-4DF292AE2840}"/>
              </a:ext>
            </a:extLst>
          </p:cNvPr>
          <p:cNvPicPr>
            <a:picLocks noChangeAspect="1"/>
          </p:cNvPicPr>
          <p:nvPr/>
        </p:nvPicPr>
        <p:blipFill>
          <a:blip r:embed="rId4"/>
          <a:stretch>
            <a:fillRect/>
          </a:stretch>
        </p:blipFill>
        <p:spPr>
          <a:xfrm>
            <a:off x="235526" y="1373650"/>
            <a:ext cx="4751253" cy="5339058"/>
          </a:xfrm>
          <a:prstGeom prst="rect">
            <a:avLst/>
          </a:prstGeom>
          <a:solidFill>
            <a:schemeClr val="tx1"/>
          </a:solidFill>
          <a:ln>
            <a:solidFill>
              <a:schemeClr val="tx1"/>
            </a:solidFill>
          </a:ln>
        </p:spPr>
      </p:pic>
      <p:sp>
        <p:nvSpPr>
          <p:cNvPr id="9" name="TextBox 8"/>
          <p:cNvSpPr txBox="1"/>
          <p:nvPr/>
        </p:nvSpPr>
        <p:spPr>
          <a:xfrm>
            <a:off x="5805055" y="1965687"/>
            <a:ext cx="2994458" cy="4154984"/>
          </a:xfrm>
          <a:prstGeom prst="rect">
            <a:avLst/>
          </a:prstGeom>
          <a:noFill/>
        </p:spPr>
        <p:txBody>
          <a:bodyPr wrap="square" rtlCol="0">
            <a:spAutoFit/>
          </a:bodyPr>
          <a:lstStyle/>
          <a:p>
            <a:pPr marL="285750" indent="-285750">
              <a:buFont typeface="Wingdings" panose="05000000000000000000" pitchFamily="2" charset="2"/>
              <a:buChar char="§"/>
            </a:pPr>
            <a:r>
              <a:rPr lang="en-US" sz="2400" dirty="0"/>
              <a:t>This area of the pledge form allows donors to select the option to continue the prior years gift</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Donor can search all approved charities for 2018 (use name, charity code, key words)</a:t>
            </a:r>
          </a:p>
        </p:txBody>
      </p:sp>
      <p:sp>
        <p:nvSpPr>
          <p:cNvPr id="7" name="TextBox 6">
            <a:extLst>
              <a:ext uri="{FF2B5EF4-FFF2-40B4-BE49-F238E27FC236}">
                <a16:creationId xmlns:a16="http://schemas.microsoft.com/office/drawing/2014/main" id="{F1ECC3BA-74BB-47BD-84D1-4131A210AF7E}"/>
              </a:ext>
            </a:extLst>
          </p:cNvPr>
          <p:cNvSpPr txBox="1"/>
          <p:nvPr/>
        </p:nvSpPr>
        <p:spPr>
          <a:xfrm>
            <a:off x="1177636" y="266284"/>
            <a:ext cx="5015774" cy="652126"/>
          </a:xfrm>
          <a:prstGeom prst="rect">
            <a:avLst/>
          </a:prstGeom>
          <a:noFill/>
        </p:spPr>
        <p:txBody>
          <a:bodyPr wrap="square" rtlCol="0" anchor="b" anchorCtr="0">
            <a:noAutofit/>
          </a:bodyPr>
          <a:lstStyle/>
          <a:p>
            <a:r>
              <a:rPr lang="en-US" sz="4000" b="1" dirty="0">
                <a:solidFill>
                  <a:schemeClr val="bg1"/>
                </a:solidFill>
                <a:cs typeface="Cambria"/>
              </a:rPr>
              <a:t>Individual Pledge Form</a:t>
            </a:r>
          </a:p>
        </p:txBody>
      </p:sp>
    </p:spTree>
    <p:extLst>
      <p:ext uri="{BB962C8B-B14F-4D97-AF65-F5344CB8AC3E}">
        <p14:creationId xmlns:p14="http://schemas.microsoft.com/office/powerpoint/2010/main" val="12393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164955" y="1398251"/>
            <a:ext cx="4802233" cy="3312294"/>
          </a:xfrm>
          <a:prstGeom prst="rect">
            <a:avLst/>
          </a:prstGeom>
          <a:ln>
            <a:solidFill>
              <a:schemeClr val="tx1"/>
            </a:solidFill>
          </a:ln>
        </p:spPr>
      </p:pic>
      <p:pic>
        <p:nvPicPr>
          <p:cNvPr id="8" name="Picture 7"/>
          <p:cNvPicPr>
            <a:picLocks noChangeAspect="1"/>
          </p:cNvPicPr>
          <p:nvPr/>
        </p:nvPicPr>
        <p:blipFill rotWithShape="1">
          <a:blip r:embed="rId5"/>
          <a:srcRect t="2781" r="2344" b="24088"/>
          <a:stretch/>
        </p:blipFill>
        <p:spPr>
          <a:xfrm>
            <a:off x="5112447" y="1394759"/>
            <a:ext cx="3869917" cy="3315786"/>
          </a:xfrm>
          <a:prstGeom prst="rect">
            <a:avLst/>
          </a:prstGeom>
          <a:ln>
            <a:solidFill>
              <a:schemeClr val="tx1"/>
            </a:solidFill>
          </a:ln>
        </p:spPr>
      </p:pic>
      <p:sp>
        <p:nvSpPr>
          <p:cNvPr id="11" name="TextBox 10"/>
          <p:cNvSpPr txBox="1"/>
          <p:nvPr/>
        </p:nvSpPr>
        <p:spPr>
          <a:xfrm>
            <a:off x="164955" y="4888879"/>
            <a:ext cx="8817409" cy="1477328"/>
          </a:xfrm>
          <a:prstGeom prst="rect">
            <a:avLst/>
          </a:prstGeom>
          <a:noFill/>
          <a:ln>
            <a:noFill/>
          </a:ln>
        </p:spPr>
        <p:txBody>
          <a:bodyPr wrap="square" rtlCol="0">
            <a:spAutoFit/>
          </a:bodyPr>
          <a:lstStyle/>
          <a:p>
            <a:pPr marL="285750" indent="-285750">
              <a:buFont typeface="Wingdings" panose="05000000000000000000" pitchFamily="2" charset="2"/>
              <a:buChar char="§"/>
            </a:pPr>
            <a:r>
              <a:rPr lang="en-US" dirty="0"/>
              <a:t>Once donor has chosen their charity or charities (max 9) of choice, all they need to do is click the charity and it will move into the my donations </a:t>
            </a:r>
          </a:p>
          <a:p>
            <a:pPr marL="282575"/>
            <a:r>
              <a:rPr lang="en-US" dirty="0"/>
              <a:t>box</a:t>
            </a:r>
          </a:p>
          <a:p>
            <a:endParaRPr lang="en-US" dirty="0"/>
          </a:p>
          <a:p>
            <a:pPr marL="285750" indent="-285750">
              <a:buFont typeface="Wingdings" panose="05000000000000000000" pitchFamily="2" charset="2"/>
              <a:buChar char="§"/>
            </a:pPr>
            <a:r>
              <a:rPr lang="en-US" dirty="0"/>
              <a:t>There you will enter the annual amount you want to donate</a:t>
            </a:r>
          </a:p>
        </p:txBody>
      </p:sp>
      <p:sp>
        <p:nvSpPr>
          <p:cNvPr id="9" name="TextBox 8">
            <a:extLst>
              <a:ext uri="{FF2B5EF4-FFF2-40B4-BE49-F238E27FC236}">
                <a16:creationId xmlns:a16="http://schemas.microsoft.com/office/drawing/2014/main" id="{225DF383-A678-4D9D-B3C0-5507DB4999ED}"/>
              </a:ext>
            </a:extLst>
          </p:cNvPr>
          <p:cNvSpPr txBox="1"/>
          <p:nvPr/>
        </p:nvSpPr>
        <p:spPr>
          <a:xfrm>
            <a:off x="1177636" y="266284"/>
            <a:ext cx="5015774" cy="652126"/>
          </a:xfrm>
          <a:prstGeom prst="rect">
            <a:avLst/>
          </a:prstGeom>
          <a:noFill/>
        </p:spPr>
        <p:txBody>
          <a:bodyPr wrap="square" rtlCol="0" anchor="b" anchorCtr="0">
            <a:noAutofit/>
          </a:bodyPr>
          <a:lstStyle/>
          <a:p>
            <a:r>
              <a:rPr lang="en-US" sz="4000" b="1" dirty="0">
                <a:solidFill>
                  <a:schemeClr val="bg1"/>
                </a:solidFill>
                <a:cs typeface="Cambria"/>
              </a:rPr>
              <a:t>Individual Pledge Form</a:t>
            </a:r>
          </a:p>
        </p:txBody>
      </p:sp>
    </p:spTree>
    <p:extLst>
      <p:ext uri="{BB962C8B-B14F-4D97-AF65-F5344CB8AC3E}">
        <p14:creationId xmlns:p14="http://schemas.microsoft.com/office/powerpoint/2010/main" val="230380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4"/>
          <a:srcRect l="1476" t="1689"/>
          <a:stretch/>
        </p:blipFill>
        <p:spPr>
          <a:xfrm>
            <a:off x="471340" y="1648390"/>
            <a:ext cx="4571609" cy="3539430"/>
          </a:xfrm>
          <a:prstGeom prst="rect">
            <a:avLst/>
          </a:prstGeom>
          <a:ln>
            <a:solidFill>
              <a:schemeClr val="tx1"/>
            </a:solidFill>
          </a:ln>
        </p:spPr>
      </p:pic>
      <p:sp>
        <p:nvSpPr>
          <p:cNvPr id="7" name="Oval 6"/>
          <p:cNvSpPr/>
          <p:nvPr/>
        </p:nvSpPr>
        <p:spPr>
          <a:xfrm>
            <a:off x="318892" y="4450702"/>
            <a:ext cx="2901821" cy="73711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126925" y="1587564"/>
            <a:ext cx="4114057" cy="3539430"/>
          </a:xfrm>
          <a:prstGeom prst="rect">
            <a:avLst/>
          </a:prstGeom>
          <a:noFill/>
        </p:spPr>
        <p:txBody>
          <a:bodyPr wrap="square" rtlCol="0">
            <a:spAutoFit/>
          </a:bodyPr>
          <a:lstStyle/>
          <a:p>
            <a:r>
              <a:rPr lang="en-US" sz="2800" b="1" dirty="0"/>
              <a:t>Leadership</a:t>
            </a:r>
            <a:r>
              <a:rPr lang="en-US" sz="2800" dirty="0"/>
              <a:t> - $1,000 and above</a:t>
            </a:r>
          </a:p>
          <a:p>
            <a:endParaRPr lang="en-US" sz="2800" dirty="0"/>
          </a:p>
          <a:p>
            <a:r>
              <a:rPr lang="en-US" sz="2800" b="1" dirty="0"/>
              <a:t>Lone Star Club</a:t>
            </a:r>
          </a:p>
          <a:p>
            <a:pPr marL="285750" indent="-285750">
              <a:buFont typeface="Wingdings" panose="05000000000000000000" pitchFamily="2" charset="2"/>
              <a:buChar char="§"/>
            </a:pPr>
            <a:r>
              <a:rPr lang="en-US" sz="2800" dirty="0"/>
              <a:t>Red &amp; Black – 1 hour per month</a:t>
            </a:r>
          </a:p>
          <a:p>
            <a:pPr marL="285750" indent="-285750">
              <a:buFont typeface="Wingdings" panose="05000000000000000000" pitchFamily="2" charset="2"/>
              <a:buChar char="§"/>
            </a:pPr>
            <a:r>
              <a:rPr lang="en-US" sz="2800" dirty="0"/>
              <a:t>Gold – 1% of annual income</a:t>
            </a:r>
          </a:p>
        </p:txBody>
      </p:sp>
      <p:sp>
        <p:nvSpPr>
          <p:cNvPr id="10" name="TextBox 9"/>
          <p:cNvSpPr txBox="1"/>
          <p:nvPr/>
        </p:nvSpPr>
        <p:spPr>
          <a:xfrm>
            <a:off x="331688" y="5814214"/>
            <a:ext cx="8480621" cy="461665"/>
          </a:xfrm>
          <a:prstGeom prst="rect">
            <a:avLst/>
          </a:prstGeom>
          <a:noFill/>
          <a:ln>
            <a:noFill/>
          </a:ln>
        </p:spPr>
        <p:txBody>
          <a:bodyPr wrap="square" rtlCol="0">
            <a:spAutoFit/>
          </a:bodyPr>
          <a:lstStyle/>
          <a:p>
            <a:r>
              <a:rPr lang="en-US" sz="2400" b="1" dirty="0"/>
              <a:t>The donor must click the box stating they want the Lone Star gift!</a:t>
            </a:r>
          </a:p>
        </p:txBody>
      </p:sp>
      <p:sp>
        <p:nvSpPr>
          <p:cNvPr id="11" name="TextBox 10">
            <a:extLst>
              <a:ext uri="{FF2B5EF4-FFF2-40B4-BE49-F238E27FC236}">
                <a16:creationId xmlns:a16="http://schemas.microsoft.com/office/drawing/2014/main" id="{71AEBAAC-E5CD-40CB-901E-3023A4AC90D1}"/>
              </a:ext>
            </a:extLst>
          </p:cNvPr>
          <p:cNvSpPr txBox="1"/>
          <p:nvPr/>
        </p:nvSpPr>
        <p:spPr>
          <a:xfrm>
            <a:off x="1177636" y="266284"/>
            <a:ext cx="5015774" cy="652126"/>
          </a:xfrm>
          <a:prstGeom prst="rect">
            <a:avLst/>
          </a:prstGeom>
          <a:noFill/>
        </p:spPr>
        <p:txBody>
          <a:bodyPr wrap="square" rtlCol="0" anchor="b" anchorCtr="0">
            <a:noAutofit/>
          </a:bodyPr>
          <a:lstStyle/>
          <a:p>
            <a:r>
              <a:rPr lang="en-US" sz="4000" b="1" dirty="0">
                <a:solidFill>
                  <a:schemeClr val="bg1"/>
                </a:solidFill>
                <a:cs typeface="Cambria"/>
              </a:rPr>
              <a:t>Individual Pledge Form</a:t>
            </a:r>
          </a:p>
        </p:txBody>
      </p:sp>
    </p:spTree>
    <p:extLst>
      <p:ext uri="{BB962C8B-B14F-4D97-AF65-F5344CB8AC3E}">
        <p14:creationId xmlns:p14="http://schemas.microsoft.com/office/powerpoint/2010/main" val="55182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177636" y="266284"/>
            <a:ext cx="8289934" cy="652126"/>
          </a:xfrm>
          <a:prstGeom prst="rect">
            <a:avLst/>
          </a:prstGeom>
          <a:noFill/>
        </p:spPr>
        <p:txBody>
          <a:bodyPr wrap="square" rtlCol="0" anchor="b" anchorCtr="0">
            <a:noAutofit/>
          </a:bodyPr>
          <a:lstStyle/>
          <a:p>
            <a:r>
              <a:rPr lang="en-US" sz="4000" b="1" dirty="0">
                <a:solidFill>
                  <a:schemeClr val="bg1"/>
                </a:solidFill>
                <a:cs typeface="Cambria"/>
              </a:rPr>
              <a:t>SECC Pledges</a:t>
            </a:r>
            <a:r>
              <a:rPr lang="en-US" sz="3200" b="1" dirty="0">
                <a:solidFill>
                  <a:schemeClr val="bg1"/>
                </a:solidFill>
                <a:cs typeface="Cambria"/>
              </a:rPr>
              <a:t>,</a:t>
            </a:r>
            <a:r>
              <a:rPr lang="en-US" sz="4000" b="1" dirty="0">
                <a:solidFill>
                  <a:schemeClr val="bg1"/>
                </a:solidFill>
                <a:cs typeface="Cambria"/>
              </a:rPr>
              <a:t> Payment </a:t>
            </a:r>
            <a:r>
              <a:rPr lang="en-US" sz="3200" b="1" dirty="0">
                <a:solidFill>
                  <a:schemeClr val="bg1"/>
                </a:solidFill>
                <a:cs typeface="Cambria"/>
              </a:rPr>
              <a:t>&amp;</a:t>
            </a:r>
            <a:r>
              <a:rPr lang="en-US" sz="4000" b="1" dirty="0">
                <a:solidFill>
                  <a:schemeClr val="bg1"/>
                </a:solidFill>
                <a:cs typeface="Cambria"/>
              </a:rPr>
              <a:t> Recognition</a:t>
            </a:r>
          </a:p>
        </p:txBody>
      </p:sp>
      <p:pic>
        <p:nvPicPr>
          <p:cNvPr id="7" name="Picture 6"/>
          <p:cNvPicPr>
            <a:picLocks noChangeAspect="1"/>
          </p:cNvPicPr>
          <p:nvPr/>
        </p:nvPicPr>
        <p:blipFill rotWithShape="1">
          <a:blip r:embed="rId4"/>
          <a:srcRect l="14593" t="10226" r="13639" b="14545"/>
          <a:stretch/>
        </p:blipFill>
        <p:spPr>
          <a:xfrm>
            <a:off x="709026" y="1736071"/>
            <a:ext cx="2461540" cy="1913927"/>
          </a:xfrm>
          <a:prstGeom prst="rect">
            <a:avLst/>
          </a:prstGeom>
        </p:spPr>
      </p:pic>
      <p:pic>
        <p:nvPicPr>
          <p:cNvPr id="8" name="Picture 7"/>
          <p:cNvPicPr>
            <a:picLocks noChangeAspect="1"/>
          </p:cNvPicPr>
          <p:nvPr/>
        </p:nvPicPr>
        <p:blipFill rotWithShape="1">
          <a:blip r:embed="rId5"/>
          <a:srcRect l="3973" t="11429" r="3267" b="14285"/>
          <a:stretch/>
        </p:blipFill>
        <p:spPr>
          <a:xfrm>
            <a:off x="1484721" y="4435228"/>
            <a:ext cx="6174557" cy="1513085"/>
          </a:xfrm>
          <a:prstGeom prst="rect">
            <a:avLst/>
          </a:prstGeom>
          <a:noFill/>
          <a:ln>
            <a:noFill/>
          </a:ln>
        </p:spPr>
      </p:pic>
      <p:pic>
        <p:nvPicPr>
          <p:cNvPr id="9" name="Picture 8"/>
          <p:cNvPicPr>
            <a:picLocks noChangeAspect="1"/>
          </p:cNvPicPr>
          <p:nvPr/>
        </p:nvPicPr>
        <p:blipFill rotWithShape="1">
          <a:blip r:embed="rId6"/>
          <a:srcRect l="4109" t="11560" r="4109" b="11106"/>
          <a:stretch/>
        </p:blipFill>
        <p:spPr>
          <a:xfrm>
            <a:off x="4372021" y="1791017"/>
            <a:ext cx="4062953" cy="1804037"/>
          </a:xfrm>
          <a:prstGeom prst="rect">
            <a:avLst/>
          </a:prstGeom>
        </p:spPr>
      </p:pic>
      <p:sp>
        <p:nvSpPr>
          <p:cNvPr id="10" name="TextBox 9"/>
          <p:cNvSpPr txBox="1"/>
          <p:nvPr/>
        </p:nvSpPr>
        <p:spPr>
          <a:xfrm>
            <a:off x="5578992" y="1484231"/>
            <a:ext cx="1649012" cy="369332"/>
          </a:xfrm>
          <a:prstGeom prst="rect">
            <a:avLst/>
          </a:prstGeom>
          <a:noFill/>
          <a:ln>
            <a:noFill/>
          </a:ln>
        </p:spPr>
        <p:txBody>
          <a:bodyPr wrap="square" rtlCol="0">
            <a:spAutoFit/>
          </a:bodyPr>
          <a:lstStyle/>
          <a:p>
            <a:r>
              <a:rPr lang="en-US" b="1" dirty="0">
                <a:solidFill>
                  <a:srgbClr val="313944"/>
                </a:solidFill>
              </a:rPr>
              <a:t>Payroll Options</a:t>
            </a:r>
          </a:p>
        </p:txBody>
      </p:sp>
    </p:spTree>
    <p:extLst>
      <p:ext uri="{BB962C8B-B14F-4D97-AF65-F5344CB8AC3E}">
        <p14:creationId xmlns:p14="http://schemas.microsoft.com/office/powerpoint/2010/main" val="189020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mbria"/>
              <a:cs typeface="Cambria"/>
            </a:endParaRPr>
          </a:p>
        </p:txBody>
      </p:sp>
      <p:sp>
        <p:nvSpPr>
          <p:cNvPr id="4" name="TextBox 3"/>
          <p:cNvSpPr txBox="1"/>
          <p:nvPr/>
        </p:nvSpPr>
        <p:spPr>
          <a:xfrm>
            <a:off x="1177636" y="207234"/>
            <a:ext cx="3251241" cy="713509"/>
          </a:xfrm>
          <a:prstGeom prst="rect">
            <a:avLst/>
          </a:prstGeom>
          <a:noFill/>
        </p:spPr>
        <p:txBody>
          <a:bodyPr wrap="square" rtlCol="0" anchor="b" anchorCtr="0">
            <a:noAutofit/>
          </a:bodyPr>
          <a:lstStyle/>
          <a:p>
            <a:pPr algn="ctr"/>
            <a:endParaRPr lang="en-US" sz="4000" b="1" dirty="0">
              <a:solidFill>
                <a:schemeClr val="bg1"/>
              </a:solidFill>
              <a:latin typeface="Cambria"/>
              <a:cs typeface="Cambria"/>
            </a:endParaRPr>
          </a:p>
          <a:p>
            <a:r>
              <a:rPr lang="en-US" sz="4000" b="1" dirty="0">
                <a:solidFill>
                  <a:schemeClr val="bg1"/>
                </a:solidFill>
                <a:cs typeface="Cambria"/>
              </a:rPr>
              <a:t>Pledge Review</a:t>
            </a:r>
          </a:p>
        </p:txBody>
      </p:sp>
      <p:sp>
        <p:nvSpPr>
          <p:cNvPr id="8" name="TextBox 7"/>
          <p:cNvSpPr txBox="1"/>
          <p:nvPr/>
        </p:nvSpPr>
        <p:spPr>
          <a:xfrm>
            <a:off x="381100" y="1924210"/>
            <a:ext cx="2701175" cy="4247317"/>
          </a:xfrm>
          <a:prstGeom prst="rect">
            <a:avLst/>
          </a:prstGeom>
          <a:noFill/>
        </p:spPr>
        <p:txBody>
          <a:bodyPr wrap="square" rtlCol="0">
            <a:spAutoFit/>
          </a:bodyPr>
          <a:lstStyle/>
          <a:p>
            <a:pPr marL="285750" indent="-285750">
              <a:buFont typeface="Wingdings" panose="05000000000000000000" pitchFamily="2" charset="2"/>
              <a:buChar char="§"/>
            </a:pPr>
            <a:r>
              <a:rPr lang="en-US" dirty="0"/>
              <a:t>The Pledge Review screen will allow the donor to review all selections made.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If donor selected payroll deduction, they will have to click the authorization of payroll deduction box</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The donor will select the sign box and an electronic signature will sign the review form</a:t>
            </a:r>
          </a:p>
        </p:txBody>
      </p:sp>
      <p:pic>
        <p:nvPicPr>
          <p:cNvPr id="9" name="Picture 8">
            <a:extLst>
              <a:ext uri="{FF2B5EF4-FFF2-40B4-BE49-F238E27FC236}">
                <a16:creationId xmlns:a16="http://schemas.microsoft.com/office/drawing/2014/main" id="{C9F9458E-022E-4237-9042-9A6187843D00}"/>
              </a:ext>
            </a:extLst>
          </p:cNvPr>
          <p:cNvPicPr>
            <a:picLocks noChangeAspect="1"/>
          </p:cNvPicPr>
          <p:nvPr/>
        </p:nvPicPr>
        <p:blipFill rotWithShape="1">
          <a:blip r:embed="rId4"/>
          <a:srcRect l="2859" r="2746"/>
          <a:stretch/>
        </p:blipFill>
        <p:spPr>
          <a:xfrm>
            <a:off x="3425200" y="1388920"/>
            <a:ext cx="5557164" cy="5317898"/>
          </a:xfrm>
          <a:prstGeom prst="rect">
            <a:avLst/>
          </a:prstGeom>
          <a:ln>
            <a:solidFill>
              <a:schemeClr val="tx1"/>
            </a:solidFill>
          </a:ln>
        </p:spPr>
      </p:pic>
      <p:cxnSp>
        <p:nvCxnSpPr>
          <p:cNvPr id="13" name="Straight Arrow Connector 12"/>
          <p:cNvCxnSpPr>
            <a:cxnSpLocks/>
          </p:cNvCxnSpPr>
          <p:nvPr/>
        </p:nvCxnSpPr>
        <p:spPr>
          <a:xfrm>
            <a:off x="2314857" y="4496586"/>
            <a:ext cx="1110343" cy="17157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a:off x="2659224" y="5410513"/>
            <a:ext cx="765976" cy="18900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91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mbria"/>
              <a:cs typeface="Cambria"/>
            </a:endParaRPr>
          </a:p>
        </p:txBody>
      </p:sp>
      <p:sp>
        <p:nvSpPr>
          <p:cNvPr id="4" name="TextBox 3"/>
          <p:cNvSpPr txBox="1"/>
          <p:nvPr/>
        </p:nvSpPr>
        <p:spPr>
          <a:xfrm>
            <a:off x="1177636" y="206496"/>
            <a:ext cx="3015571" cy="713509"/>
          </a:xfrm>
          <a:prstGeom prst="rect">
            <a:avLst/>
          </a:prstGeom>
          <a:noFill/>
        </p:spPr>
        <p:txBody>
          <a:bodyPr wrap="square" rtlCol="0" anchor="b" anchorCtr="0">
            <a:noAutofit/>
          </a:bodyPr>
          <a:lstStyle/>
          <a:p>
            <a:pPr algn="ctr"/>
            <a:endParaRPr lang="en-US" sz="4000" b="1" dirty="0">
              <a:solidFill>
                <a:schemeClr val="bg1"/>
              </a:solidFill>
              <a:latin typeface="Cambria"/>
              <a:cs typeface="Cambria"/>
            </a:endParaRPr>
          </a:p>
          <a:p>
            <a:r>
              <a:rPr lang="en-US" sz="4000" b="1" dirty="0">
                <a:solidFill>
                  <a:schemeClr val="bg1"/>
                </a:solidFill>
                <a:cs typeface="Cambria"/>
              </a:rPr>
              <a:t>Confirmation</a:t>
            </a:r>
          </a:p>
        </p:txBody>
      </p:sp>
      <p:pic>
        <p:nvPicPr>
          <p:cNvPr id="7" name="Picture 6">
            <a:extLst>
              <a:ext uri="{FF2B5EF4-FFF2-40B4-BE49-F238E27FC236}">
                <a16:creationId xmlns:a16="http://schemas.microsoft.com/office/drawing/2014/main" id="{CCE2C473-67BA-4DF4-AB0C-0003ACC23154}"/>
              </a:ext>
            </a:extLst>
          </p:cNvPr>
          <p:cNvPicPr>
            <a:picLocks noChangeAspect="1"/>
          </p:cNvPicPr>
          <p:nvPr/>
        </p:nvPicPr>
        <p:blipFill>
          <a:blip r:embed="rId4"/>
          <a:stretch>
            <a:fillRect/>
          </a:stretch>
        </p:blipFill>
        <p:spPr>
          <a:xfrm>
            <a:off x="440534" y="1387003"/>
            <a:ext cx="4391524" cy="5180678"/>
          </a:xfrm>
          <a:prstGeom prst="rect">
            <a:avLst/>
          </a:prstGeom>
          <a:noFill/>
          <a:ln>
            <a:solidFill>
              <a:schemeClr val="tx1"/>
            </a:solidFill>
          </a:ln>
        </p:spPr>
      </p:pic>
      <p:sp>
        <p:nvSpPr>
          <p:cNvPr id="8" name="TextBox 7"/>
          <p:cNvSpPr txBox="1"/>
          <p:nvPr/>
        </p:nvSpPr>
        <p:spPr>
          <a:xfrm>
            <a:off x="5728996" y="2238404"/>
            <a:ext cx="2565918" cy="3477875"/>
          </a:xfrm>
          <a:prstGeom prst="rect">
            <a:avLst/>
          </a:prstGeom>
          <a:noFill/>
        </p:spPr>
        <p:txBody>
          <a:bodyPr wrap="square" rtlCol="0">
            <a:spAutoFit/>
          </a:bodyPr>
          <a:lstStyle/>
          <a:p>
            <a:pPr marL="285750" indent="-285750">
              <a:buFont typeface="Wingdings" panose="05000000000000000000" pitchFamily="2" charset="2"/>
              <a:buChar char="§"/>
            </a:pPr>
            <a:r>
              <a:rPr lang="en-US" sz="2000" dirty="0"/>
              <a:t>Donor will receive a confirmation page. On this page the donor will be able to print or email this document.</a:t>
            </a:r>
          </a:p>
          <a:p>
            <a:endParaRPr lang="en-US" sz="2000" dirty="0"/>
          </a:p>
          <a:p>
            <a:pPr marL="285750" indent="-285750">
              <a:buFont typeface="Wingdings" panose="05000000000000000000" pitchFamily="2" charset="2"/>
              <a:buChar char="§"/>
            </a:pPr>
            <a:r>
              <a:rPr lang="en-US" sz="2000" dirty="0"/>
              <a:t>If a donor gives a one-time gift, this page needs to accompany the gift.</a:t>
            </a:r>
          </a:p>
        </p:txBody>
      </p:sp>
    </p:spTree>
    <p:extLst>
      <p:ext uri="{BB962C8B-B14F-4D97-AF65-F5344CB8AC3E}">
        <p14:creationId xmlns:p14="http://schemas.microsoft.com/office/powerpoint/2010/main" val="41690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177637" y="268617"/>
            <a:ext cx="4478446" cy="652126"/>
          </a:xfrm>
          <a:prstGeom prst="rect">
            <a:avLst/>
          </a:prstGeom>
          <a:noFill/>
        </p:spPr>
        <p:txBody>
          <a:bodyPr wrap="square" rtlCol="0" anchor="b" anchorCtr="0">
            <a:noAutofit/>
          </a:bodyPr>
          <a:lstStyle/>
          <a:p>
            <a:r>
              <a:rPr lang="en-US" sz="4000" b="1" dirty="0">
                <a:solidFill>
                  <a:schemeClr val="bg1"/>
                </a:solidFill>
                <a:cs typeface="Cambria"/>
              </a:rPr>
              <a:t>Coordinator Reports </a:t>
            </a:r>
          </a:p>
        </p:txBody>
      </p:sp>
      <p:pic>
        <p:nvPicPr>
          <p:cNvPr id="7" name="Picture 6">
            <a:extLst>
              <a:ext uri="{FF2B5EF4-FFF2-40B4-BE49-F238E27FC236}">
                <a16:creationId xmlns:a16="http://schemas.microsoft.com/office/drawing/2014/main" id="{7723686D-5E7A-4F3D-83C9-00998D56A468}"/>
              </a:ext>
            </a:extLst>
          </p:cNvPr>
          <p:cNvPicPr>
            <a:picLocks noChangeAspect="1"/>
          </p:cNvPicPr>
          <p:nvPr/>
        </p:nvPicPr>
        <p:blipFill>
          <a:blip r:embed="rId4"/>
          <a:stretch>
            <a:fillRect/>
          </a:stretch>
        </p:blipFill>
        <p:spPr>
          <a:xfrm>
            <a:off x="1322182" y="1537543"/>
            <a:ext cx="6499636" cy="1299152"/>
          </a:xfrm>
          <a:prstGeom prst="rect">
            <a:avLst/>
          </a:prstGeom>
          <a:ln>
            <a:solidFill>
              <a:schemeClr val="tx1"/>
            </a:solidFill>
          </a:ln>
        </p:spPr>
      </p:pic>
      <p:sp>
        <p:nvSpPr>
          <p:cNvPr id="3" name="TextBox 2"/>
          <p:cNvSpPr txBox="1"/>
          <p:nvPr/>
        </p:nvSpPr>
        <p:spPr>
          <a:xfrm>
            <a:off x="1157981" y="3014161"/>
            <a:ext cx="6828035" cy="1200329"/>
          </a:xfrm>
          <a:prstGeom prst="rect">
            <a:avLst/>
          </a:prstGeom>
          <a:noFill/>
        </p:spPr>
        <p:txBody>
          <a:bodyPr wrap="square" rtlCol="0">
            <a:spAutoFit/>
          </a:bodyPr>
          <a:lstStyle/>
          <a:p>
            <a:r>
              <a:rPr lang="en-US" dirty="0"/>
              <a:t>As a coordinator, you will able to view reports for your department only</a:t>
            </a:r>
          </a:p>
          <a:p>
            <a:pPr marL="519113" lvl="1" indent="-285750">
              <a:buFont typeface="Wingdings" panose="05000000000000000000" pitchFamily="2" charset="2"/>
              <a:buChar char="§"/>
            </a:pPr>
            <a:r>
              <a:rPr lang="en-US" dirty="0"/>
              <a:t>Departmental report</a:t>
            </a:r>
          </a:p>
          <a:p>
            <a:pPr marL="519113" lvl="1" indent="-285750">
              <a:buFont typeface="Wingdings" panose="05000000000000000000" pitchFamily="2" charset="2"/>
              <a:buChar char="§"/>
            </a:pPr>
            <a:r>
              <a:rPr lang="en-US" dirty="0"/>
              <a:t>Goal Report</a:t>
            </a:r>
          </a:p>
          <a:p>
            <a:pPr marL="519113" lvl="1" indent="-285750">
              <a:buFont typeface="Wingdings" panose="05000000000000000000" pitchFamily="2" charset="2"/>
              <a:buChar char="§"/>
            </a:pPr>
            <a:r>
              <a:rPr lang="en-US" dirty="0"/>
              <a:t>Donor Report</a:t>
            </a:r>
          </a:p>
        </p:txBody>
      </p:sp>
      <p:pic>
        <p:nvPicPr>
          <p:cNvPr id="9" name="Picture 8">
            <a:extLst>
              <a:ext uri="{FF2B5EF4-FFF2-40B4-BE49-F238E27FC236}">
                <a16:creationId xmlns:a16="http://schemas.microsoft.com/office/drawing/2014/main" id="{2212231E-F1DE-4959-A91C-4A084A3DF13A}"/>
              </a:ext>
            </a:extLst>
          </p:cNvPr>
          <p:cNvPicPr>
            <a:picLocks noChangeAspect="1"/>
          </p:cNvPicPr>
          <p:nvPr/>
        </p:nvPicPr>
        <p:blipFill rotWithShape="1">
          <a:blip r:embed="rId5"/>
          <a:srcRect/>
          <a:stretch/>
        </p:blipFill>
        <p:spPr>
          <a:xfrm>
            <a:off x="445779" y="4695446"/>
            <a:ext cx="4266484" cy="1638062"/>
          </a:xfrm>
          <a:prstGeom prst="rect">
            <a:avLst/>
          </a:prstGeom>
          <a:ln>
            <a:solidFill>
              <a:schemeClr val="tx1"/>
            </a:solidFill>
          </a:ln>
        </p:spPr>
      </p:pic>
      <p:sp>
        <p:nvSpPr>
          <p:cNvPr id="8" name="TextBox 7"/>
          <p:cNvSpPr txBox="1"/>
          <p:nvPr/>
        </p:nvSpPr>
        <p:spPr>
          <a:xfrm>
            <a:off x="4954555" y="4637314"/>
            <a:ext cx="3844958" cy="1754326"/>
          </a:xfrm>
          <a:prstGeom prst="rect">
            <a:avLst/>
          </a:prstGeom>
          <a:noFill/>
        </p:spPr>
        <p:txBody>
          <a:bodyPr wrap="square" rtlCol="0">
            <a:spAutoFit/>
          </a:bodyPr>
          <a:lstStyle/>
          <a:p>
            <a:pPr indent="7938"/>
            <a:r>
              <a:rPr lang="en-US" dirty="0"/>
              <a:t>Coordinators will be able to make a pledge for someone else</a:t>
            </a:r>
          </a:p>
          <a:p>
            <a:pPr marL="395288" lvl="1" indent="-287338">
              <a:buFont typeface="Wingdings" panose="05000000000000000000" pitchFamily="2" charset="2"/>
              <a:buChar char="§"/>
            </a:pPr>
            <a:r>
              <a:rPr lang="en-US" dirty="0"/>
              <a:t>For example, if you receive a paper pledge form from a donor, you will enter it into the online system (cash and check only)</a:t>
            </a:r>
          </a:p>
        </p:txBody>
      </p:sp>
    </p:spTree>
    <p:extLst>
      <p:ext uri="{BB962C8B-B14F-4D97-AF65-F5344CB8AC3E}">
        <p14:creationId xmlns:p14="http://schemas.microsoft.com/office/powerpoint/2010/main" val="1445379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14EC8B7-9AEC-4FFC-8E4A-4D51CA40F794}"/>
              </a:ext>
            </a:extLst>
          </p:cNvPr>
          <p:cNvPicPr>
            <a:picLocks noChangeAspect="1"/>
          </p:cNvPicPr>
          <p:nvPr/>
        </p:nvPicPr>
        <p:blipFill>
          <a:blip r:embed="rId4"/>
          <a:stretch>
            <a:fillRect/>
          </a:stretch>
        </p:blipFill>
        <p:spPr>
          <a:xfrm>
            <a:off x="1408168" y="1273544"/>
            <a:ext cx="6317391" cy="4099480"/>
          </a:xfrm>
          <a:prstGeom prst="rect">
            <a:avLst/>
          </a:prstGeom>
          <a:ln>
            <a:solidFill>
              <a:schemeClr val="tx1"/>
            </a:solidFill>
          </a:ln>
        </p:spPr>
      </p:pic>
      <p:sp>
        <p:nvSpPr>
          <p:cNvPr id="6" name="TextBox 5"/>
          <p:cNvSpPr txBox="1"/>
          <p:nvPr/>
        </p:nvSpPr>
        <p:spPr>
          <a:xfrm>
            <a:off x="327362" y="5524411"/>
            <a:ext cx="8479002"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dirty="0"/>
              <a:t>For all fundraisers and one-time gifts (cash/check), the coordinator will have to confirm they have received the money before they send it their main coordinator</a:t>
            </a:r>
          </a:p>
          <a:p>
            <a:pPr marL="285750" indent="-285750">
              <a:buFont typeface="Wingdings" panose="05000000000000000000" pitchFamily="2" charset="2"/>
              <a:buChar char="§"/>
            </a:pPr>
            <a:r>
              <a:rPr lang="en-US" sz="1600" dirty="0"/>
              <a:t>The main coordinator will then mark it as received a second time before it taken to the Lubbock Area United Way office</a:t>
            </a:r>
          </a:p>
        </p:txBody>
      </p:sp>
      <p:sp>
        <p:nvSpPr>
          <p:cNvPr id="8" name="TextBox 7">
            <a:extLst>
              <a:ext uri="{FF2B5EF4-FFF2-40B4-BE49-F238E27FC236}">
                <a16:creationId xmlns:a16="http://schemas.microsoft.com/office/drawing/2014/main" id="{7BF8B194-8904-4089-98CC-66984488B15B}"/>
              </a:ext>
            </a:extLst>
          </p:cNvPr>
          <p:cNvSpPr txBox="1"/>
          <p:nvPr/>
        </p:nvSpPr>
        <p:spPr>
          <a:xfrm>
            <a:off x="1177637" y="268617"/>
            <a:ext cx="4223922" cy="652126"/>
          </a:xfrm>
          <a:prstGeom prst="rect">
            <a:avLst/>
          </a:prstGeom>
          <a:noFill/>
        </p:spPr>
        <p:txBody>
          <a:bodyPr wrap="square" rtlCol="0" anchor="b" anchorCtr="0">
            <a:noAutofit/>
          </a:bodyPr>
          <a:lstStyle/>
          <a:p>
            <a:r>
              <a:rPr lang="en-US" sz="4000" b="1" dirty="0">
                <a:solidFill>
                  <a:schemeClr val="bg1"/>
                </a:solidFill>
                <a:cs typeface="Cambria"/>
              </a:rPr>
              <a:t>Coordinator Duties </a:t>
            </a:r>
          </a:p>
        </p:txBody>
      </p:sp>
    </p:spTree>
    <p:extLst>
      <p:ext uri="{BB962C8B-B14F-4D97-AF65-F5344CB8AC3E}">
        <p14:creationId xmlns:p14="http://schemas.microsoft.com/office/powerpoint/2010/main" val="333899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9" name="Rectangle 8"/>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177637" y="363739"/>
            <a:ext cx="6750306" cy="561670"/>
          </a:xfrm>
          <a:prstGeom prst="rect">
            <a:avLst/>
          </a:prstGeom>
          <a:noFill/>
        </p:spPr>
        <p:txBody>
          <a:bodyPr wrap="square" rtlCol="0" anchor="b" anchorCtr="0">
            <a:noAutofit/>
          </a:bodyPr>
          <a:lstStyle/>
          <a:p>
            <a:r>
              <a:rPr lang="en-US" sz="4000" b="1" dirty="0">
                <a:solidFill>
                  <a:schemeClr val="bg1"/>
                </a:solidFill>
                <a:cs typeface="Cambria"/>
              </a:rPr>
              <a:t>Kick-off Dates and Agency Fairs </a:t>
            </a:r>
          </a:p>
        </p:txBody>
      </p:sp>
      <p:sp>
        <p:nvSpPr>
          <p:cNvPr id="3" name="TextBox 2"/>
          <p:cNvSpPr txBox="1"/>
          <p:nvPr/>
        </p:nvSpPr>
        <p:spPr>
          <a:xfrm>
            <a:off x="344482" y="3270634"/>
            <a:ext cx="3452327" cy="1477328"/>
          </a:xfrm>
          <a:prstGeom prst="rect">
            <a:avLst/>
          </a:prstGeom>
          <a:noFill/>
        </p:spPr>
        <p:txBody>
          <a:bodyPr wrap="square" rtlCol="0">
            <a:spAutoFit/>
          </a:bodyPr>
          <a:lstStyle/>
          <a:p>
            <a:r>
              <a:rPr lang="en-US" b="1" dirty="0"/>
              <a:t>Texas Tech University </a:t>
            </a:r>
          </a:p>
          <a:p>
            <a:r>
              <a:rPr lang="en-US" b="1" dirty="0"/>
              <a:t>09/05/2018</a:t>
            </a:r>
          </a:p>
          <a:p>
            <a:r>
              <a:rPr lang="en-US" b="1" dirty="0"/>
              <a:t>3:30-5:00pm</a:t>
            </a:r>
          </a:p>
          <a:p>
            <a:r>
              <a:rPr lang="en-US" b="1" dirty="0"/>
              <a:t>4:00pm- President </a:t>
            </a:r>
            <a:r>
              <a:rPr lang="en-US" b="1" dirty="0" err="1"/>
              <a:t>Schovanec</a:t>
            </a:r>
            <a:endParaRPr lang="en-US" b="1" dirty="0"/>
          </a:p>
          <a:p>
            <a:r>
              <a:rPr lang="en-US" b="1" dirty="0"/>
              <a:t>SUB- Matador Room (2</a:t>
            </a:r>
            <a:r>
              <a:rPr lang="en-US" b="1" baseline="30000" dirty="0"/>
              <a:t>nd</a:t>
            </a:r>
            <a:r>
              <a:rPr lang="en-US" b="1" dirty="0"/>
              <a:t> Floor)</a:t>
            </a:r>
          </a:p>
        </p:txBody>
      </p:sp>
      <p:sp>
        <p:nvSpPr>
          <p:cNvPr id="4" name="TextBox 3"/>
          <p:cNvSpPr txBox="1"/>
          <p:nvPr/>
        </p:nvSpPr>
        <p:spPr>
          <a:xfrm>
            <a:off x="338775" y="5277820"/>
            <a:ext cx="4637315" cy="1200329"/>
          </a:xfrm>
          <a:prstGeom prst="rect">
            <a:avLst/>
          </a:prstGeom>
          <a:noFill/>
        </p:spPr>
        <p:txBody>
          <a:bodyPr wrap="square" rtlCol="0">
            <a:spAutoFit/>
          </a:bodyPr>
          <a:lstStyle/>
          <a:p>
            <a:r>
              <a:rPr lang="en-US" b="1" dirty="0"/>
              <a:t>Texas Tech University Health Science Center</a:t>
            </a:r>
          </a:p>
          <a:p>
            <a:r>
              <a:rPr lang="en-US" b="1" dirty="0"/>
              <a:t>09/06/2018</a:t>
            </a:r>
          </a:p>
          <a:p>
            <a:r>
              <a:rPr lang="en-US" b="1" dirty="0"/>
              <a:t>3:00-4:30pm</a:t>
            </a:r>
          </a:p>
          <a:p>
            <a:r>
              <a:rPr lang="en-US" b="1" dirty="0"/>
              <a:t>2AB South Elevator Landing (next to cafeteria)</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189" y="3257147"/>
            <a:ext cx="3714329" cy="15043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209" y="5048894"/>
            <a:ext cx="3714329" cy="1658183"/>
          </a:xfrm>
          <a:prstGeom prst="rect">
            <a:avLst/>
          </a:prstGeom>
        </p:spPr>
      </p:pic>
      <p:sp>
        <p:nvSpPr>
          <p:cNvPr id="2" name="TextBox 1"/>
          <p:cNvSpPr txBox="1"/>
          <p:nvPr/>
        </p:nvSpPr>
        <p:spPr>
          <a:xfrm>
            <a:off x="344482" y="1598775"/>
            <a:ext cx="2950260" cy="1200329"/>
          </a:xfrm>
          <a:prstGeom prst="rect">
            <a:avLst/>
          </a:prstGeom>
          <a:noFill/>
        </p:spPr>
        <p:txBody>
          <a:bodyPr wrap="square" rtlCol="0">
            <a:spAutoFit/>
          </a:bodyPr>
          <a:lstStyle/>
          <a:p>
            <a:r>
              <a:rPr lang="en-US" b="1" dirty="0"/>
              <a:t>Texas Tech System</a:t>
            </a:r>
          </a:p>
          <a:p>
            <a:r>
              <a:rPr lang="en-US" b="1" dirty="0"/>
              <a:t>09/04/2018</a:t>
            </a:r>
          </a:p>
          <a:p>
            <a:r>
              <a:rPr lang="en-US" b="1" dirty="0"/>
              <a:t>3:30-5:00pm</a:t>
            </a:r>
          </a:p>
          <a:p>
            <a:r>
              <a:rPr lang="en-US" b="1" dirty="0"/>
              <a:t>Board of Regents Boardroom </a:t>
            </a:r>
          </a:p>
        </p:txBody>
      </p:sp>
      <p:pic>
        <p:nvPicPr>
          <p:cNvPr id="14" name="Picture 13" descr="TTUS_c4Crvs-From here-black.png">
            <a:extLst>
              <a:ext uri="{FF2B5EF4-FFF2-40B4-BE49-F238E27FC236}">
                <a16:creationId xmlns:a16="http://schemas.microsoft.com/office/drawing/2014/main" id="{46D1A799-53D6-46D7-BE23-B8795C0DA695}"/>
              </a:ext>
            </a:extLst>
          </p:cNvPr>
          <p:cNvPicPr>
            <a:picLocks noChangeAspect="1"/>
          </p:cNvPicPr>
          <p:nvPr/>
        </p:nvPicPr>
        <p:blipFill rotWithShape="1">
          <a:blip r:embed="rId6">
            <a:extLst>
              <a:ext uri="{28A0092B-C50C-407E-A947-70E740481C1C}">
                <a14:useLocalDpi xmlns:a14="http://schemas.microsoft.com/office/drawing/2010/main" val="0"/>
              </a:ext>
            </a:extLst>
          </a:blip>
          <a:srcRect r="890" b="2483"/>
          <a:stretch/>
        </p:blipFill>
        <p:spPr>
          <a:xfrm>
            <a:off x="5085184" y="1428177"/>
            <a:ext cx="3714329" cy="1541527"/>
          </a:xfrm>
          <a:prstGeom prst="rect">
            <a:avLst/>
          </a:prstGeom>
        </p:spPr>
      </p:pic>
    </p:spTree>
    <p:extLst>
      <p:ext uri="{BB962C8B-B14F-4D97-AF65-F5344CB8AC3E}">
        <p14:creationId xmlns:p14="http://schemas.microsoft.com/office/powerpoint/2010/main" val="110615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886237" y="158419"/>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177636" y="266284"/>
            <a:ext cx="3988253" cy="652126"/>
          </a:xfrm>
          <a:prstGeom prst="rect">
            <a:avLst/>
          </a:prstGeom>
          <a:noFill/>
        </p:spPr>
        <p:txBody>
          <a:bodyPr wrap="square" rtlCol="0" anchor="b" anchorCtr="0">
            <a:noAutofit/>
          </a:bodyPr>
          <a:lstStyle/>
          <a:p>
            <a:r>
              <a:rPr lang="en-US" sz="4000" b="1" dirty="0">
                <a:solidFill>
                  <a:schemeClr val="bg1"/>
                </a:solidFill>
                <a:cs typeface="Cambria"/>
              </a:rPr>
              <a:t>What is the SECC?</a:t>
            </a:r>
          </a:p>
        </p:txBody>
      </p:sp>
      <p:sp>
        <p:nvSpPr>
          <p:cNvPr id="6" name="TextBox 5"/>
          <p:cNvSpPr txBox="1"/>
          <p:nvPr/>
        </p:nvSpPr>
        <p:spPr>
          <a:xfrm>
            <a:off x="0" y="1653249"/>
            <a:ext cx="5803641" cy="4154984"/>
          </a:xfrm>
          <a:prstGeom prst="rect">
            <a:avLst/>
          </a:prstGeom>
          <a:noFill/>
        </p:spPr>
        <p:txBody>
          <a:bodyPr wrap="square" rtlCol="0">
            <a:spAutoFit/>
          </a:bodyPr>
          <a:lstStyle/>
          <a:p>
            <a:pPr marL="285750" indent="-285750">
              <a:buFont typeface="Wingdings" panose="05000000000000000000" pitchFamily="2" charset="2"/>
              <a:buChar char="§"/>
            </a:pPr>
            <a:r>
              <a:rPr lang="en-US" sz="2400" dirty="0"/>
              <a:t>State Employee Charitable Campaign</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Established in 1993 by Texas State Statute</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Offers Texas State Employees the </a:t>
            </a:r>
            <a:r>
              <a:rPr lang="en-US" sz="2400" u="sng" dirty="0"/>
              <a:t>ONLY</a:t>
            </a:r>
            <a:r>
              <a:rPr lang="en-US" sz="2400" dirty="0"/>
              <a:t> opportunity to donate to charity </a:t>
            </a:r>
            <a:r>
              <a:rPr lang="en-US" sz="2400" u="sng" dirty="0"/>
              <a:t>THROUGH PAYROLL DEDUCTION</a:t>
            </a:r>
          </a:p>
          <a:p>
            <a:pPr marL="285750" indent="-285750">
              <a:buFont typeface="Wingdings" panose="05000000000000000000" pitchFamily="2" charset="2"/>
              <a:buChar char="§"/>
            </a:pPr>
            <a:endParaRPr lang="en-US" sz="2400" u="sng" dirty="0"/>
          </a:p>
          <a:p>
            <a:pPr marL="285750" indent="-285750">
              <a:buFont typeface="Wingdings" panose="05000000000000000000" pitchFamily="2" charset="2"/>
              <a:buChar char="§"/>
            </a:pPr>
            <a:r>
              <a:rPr lang="en-US" sz="2400" dirty="0"/>
              <a:t>Texas State Employees are made up of State Agency and Higher Education/University staff</a:t>
            </a:r>
            <a:r>
              <a:rPr lang="en-US" sz="2400" u="sng" dirty="0"/>
              <a:t> </a:t>
            </a:r>
          </a:p>
        </p:txBody>
      </p:sp>
      <p:pic>
        <p:nvPicPr>
          <p:cNvPr id="8" name="Picture 7">
            <a:extLst>
              <a:ext uri="{FF2B5EF4-FFF2-40B4-BE49-F238E27FC236}">
                <a16:creationId xmlns:a16="http://schemas.microsoft.com/office/drawing/2014/main" id="{4508ED92-4A1C-4E78-A98D-D800D2C22873}"/>
              </a:ext>
            </a:extLst>
          </p:cNvPr>
          <p:cNvPicPr>
            <a:picLocks noChangeAspect="1"/>
          </p:cNvPicPr>
          <p:nvPr/>
        </p:nvPicPr>
        <p:blipFill>
          <a:blip r:embed="rId4"/>
          <a:stretch>
            <a:fillRect/>
          </a:stretch>
        </p:blipFill>
        <p:spPr>
          <a:xfrm>
            <a:off x="5803641" y="1784304"/>
            <a:ext cx="2839846" cy="3805859"/>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9" name="Rectangle 8"/>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177636" y="356740"/>
            <a:ext cx="5289151" cy="561670"/>
          </a:xfrm>
          <a:prstGeom prst="rect">
            <a:avLst/>
          </a:prstGeom>
          <a:noFill/>
        </p:spPr>
        <p:txBody>
          <a:bodyPr wrap="square" rtlCol="0" anchor="b" anchorCtr="0">
            <a:noAutofit/>
          </a:bodyPr>
          <a:lstStyle/>
          <a:p>
            <a:r>
              <a:rPr lang="en-US" sz="4000" b="1" dirty="0">
                <a:solidFill>
                  <a:schemeClr val="bg1"/>
                </a:solidFill>
                <a:cs typeface="Cambria"/>
              </a:rPr>
              <a:t>2017 Campaign Results</a:t>
            </a:r>
          </a:p>
        </p:txBody>
      </p:sp>
      <p:sp>
        <p:nvSpPr>
          <p:cNvPr id="7" name="Rectangle 8"/>
          <p:cNvSpPr txBox="1">
            <a:spLocks noChangeArrowheads="1"/>
          </p:cNvSpPr>
          <p:nvPr/>
        </p:nvSpPr>
        <p:spPr bwMode="auto">
          <a:xfrm>
            <a:off x="485601" y="2102575"/>
            <a:ext cx="8180294" cy="35713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3200">
                <a:solidFill>
                  <a:schemeClr val="tx1"/>
                </a:solidFill>
                <a:latin typeface="+mn-lt"/>
                <a:ea typeface="ＭＳ Ｐゴシック" pitchFamily="-111" charset="-128"/>
                <a:cs typeface="ＭＳ Ｐゴシック" pitchFamily="-111" charset="-128"/>
              </a:defRPr>
            </a:lvl1pPr>
            <a:lvl2pPr marL="400050" indent="-285750" algn="l" rtl="0" eaLnBrk="0" fontAlgn="base" hangingPunct="0">
              <a:spcBef>
                <a:spcPct val="20000"/>
              </a:spcBef>
              <a:spcAft>
                <a:spcPct val="0"/>
              </a:spcAft>
              <a:buClr>
                <a:srgbClr val="CC0000"/>
              </a:buClr>
              <a:buSzPct val="90000"/>
              <a:buFont typeface="Wingdings" charset="2"/>
              <a:buChar char="§"/>
              <a:defRPr sz="2400">
                <a:solidFill>
                  <a:schemeClr val="tx1"/>
                </a:solidFill>
                <a:latin typeface="+mn-lt"/>
                <a:ea typeface="ＭＳ Ｐゴシック" pitchFamily="-111" charset="-128"/>
              </a:defRPr>
            </a:lvl2pPr>
            <a:lvl3pPr marL="742950" indent="-228600" algn="l" rtl="0" eaLnBrk="0" fontAlgn="base" hangingPunct="0">
              <a:spcBef>
                <a:spcPct val="40000"/>
              </a:spcBef>
              <a:spcAft>
                <a:spcPct val="0"/>
              </a:spcAft>
              <a:buChar char="•"/>
              <a:defRPr sz="2400" i="1">
                <a:solidFill>
                  <a:schemeClr val="tx1"/>
                </a:solidFill>
                <a:latin typeface="+mn-lt"/>
                <a:ea typeface="ＭＳ Ｐゴシック" pitchFamily="-111" charset="-128"/>
              </a:defRPr>
            </a:lvl3pPr>
            <a:lvl4pPr marL="1258888" indent="-228600" algn="l" rtl="0" eaLnBrk="0" fontAlgn="base" hangingPunct="0">
              <a:spcBef>
                <a:spcPct val="40000"/>
              </a:spcBef>
              <a:spcAft>
                <a:spcPct val="0"/>
              </a:spcAft>
              <a:buChar char="–"/>
              <a:defRPr sz="2000">
                <a:solidFill>
                  <a:schemeClr val="tx1"/>
                </a:solidFill>
                <a:latin typeface="+mn-lt"/>
                <a:ea typeface="ＭＳ Ｐゴシック" pitchFamily="-111" charset="-128"/>
              </a:defRPr>
            </a:lvl4pPr>
            <a:lvl5pPr marL="1422400" indent="4064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a:lstStyle>
          <a:p>
            <a:pPr marL="114300" lvl="1" indent="0" eaLnBrk="1" hangingPunct="1">
              <a:spcBef>
                <a:spcPts val="2100"/>
              </a:spcBef>
              <a:buNone/>
            </a:pPr>
            <a:r>
              <a:rPr lang="en-US" sz="2800" dirty="0">
                <a:latin typeface="Cambria"/>
                <a:ea typeface="ＭＳ Ｐゴシック" charset="-128"/>
                <a:cs typeface="Cambria"/>
              </a:rPr>
              <a:t>TTU											$452,973</a:t>
            </a:r>
          </a:p>
          <a:p>
            <a:pPr marL="114300" lvl="1" indent="0" eaLnBrk="1" hangingPunct="1">
              <a:spcBef>
                <a:spcPts val="2100"/>
              </a:spcBef>
              <a:buNone/>
            </a:pPr>
            <a:r>
              <a:rPr lang="en-US" sz="2800" dirty="0">
                <a:latin typeface="Cambria"/>
                <a:ea typeface="ＭＳ Ｐゴシック" charset="-128"/>
                <a:cs typeface="Cambria"/>
              </a:rPr>
              <a:t>TTUS										$38,951</a:t>
            </a:r>
          </a:p>
          <a:p>
            <a:pPr marL="114300" lvl="1" indent="0" eaLnBrk="1" hangingPunct="1">
              <a:spcBef>
                <a:spcPts val="2100"/>
              </a:spcBef>
              <a:buNone/>
            </a:pPr>
            <a:r>
              <a:rPr lang="en-US" sz="2800" u="sng" dirty="0">
                <a:latin typeface="Cambria"/>
                <a:ea typeface="ＭＳ Ｐゴシック" charset="-128"/>
                <a:cs typeface="Cambria"/>
              </a:rPr>
              <a:t>TTUHSC									$257,017</a:t>
            </a:r>
            <a:r>
              <a:rPr lang="en-US" sz="2800" dirty="0">
                <a:latin typeface="Cambria"/>
                <a:ea typeface="ＭＳ Ｐゴシック" charset="-128"/>
                <a:cs typeface="Cambria"/>
              </a:rPr>
              <a:t>	</a:t>
            </a:r>
          </a:p>
          <a:p>
            <a:pPr marL="114300" lvl="1" indent="0" eaLnBrk="1" hangingPunct="1">
              <a:spcBef>
                <a:spcPts val="2100"/>
              </a:spcBef>
              <a:buNone/>
            </a:pPr>
            <a:endParaRPr lang="en-US" sz="2800" dirty="0">
              <a:latin typeface="Cambria"/>
              <a:ea typeface="ＭＳ Ｐゴシック" charset="-128"/>
              <a:cs typeface="Cambria"/>
            </a:endParaRPr>
          </a:p>
          <a:p>
            <a:pPr marL="114300" lvl="1" indent="0" eaLnBrk="1" hangingPunct="1">
              <a:spcBef>
                <a:spcPts val="2100"/>
              </a:spcBef>
              <a:buNone/>
            </a:pPr>
            <a:r>
              <a:rPr lang="en-US" sz="2800" dirty="0">
                <a:latin typeface="Cambria"/>
                <a:ea typeface="ＭＳ Ｐゴシック" charset="-128"/>
                <a:cs typeface="Cambria"/>
              </a:rPr>
              <a:t>Total TTU Gifts							</a:t>
            </a:r>
            <a:r>
              <a:rPr lang="en-US" sz="2800" dirty="0">
                <a:ln w="0"/>
                <a:effectLst>
                  <a:outerShdw blurRad="38100" dist="19050" dir="2700000" algn="tl" rotWithShape="0">
                    <a:schemeClr val="dk1">
                      <a:alpha val="40000"/>
                    </a:schemeClr>
                  </a:outerShdw>
                </a:effectLst>
                <a:latin typeface="Cambria"/>
                <a:ea typeface="ＭＳ Ｐゴシック" charset="-128"/>
                <a:cs typeface="Cambria"/>
              </a:rPr>
              <a:t>$748,941</a:t>
            </a:r>
            <a:endParaRPr lang="en-US" sz="2800" dirty="0">
              <a:latin typeface="Cambria"/>
              <a:ea typeface="ＭＳ Ｐゴシック" charset="-128"/>
              <a:cs typeface="Cambria"/>
            </a:endParaRPr>
          </a:p>
        </p:txBody>
      </p:sp>
    </p:spTree>
    <p:extLst>
      <p:ext uri="{BB962C8B-B14F-4D97-AF65-F5344CB8AC3E}">
        <p14:creationId xmlns:p14="http://schemas.microsoft.com/office/powerpoint/2010/main" val="361598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11" name="Content Placeholder 2"/>
          <p:cNvSpPr txBox="1">
            <a:spLocks/>
          </p:cNvSpPr>
          <p:nvPr/>
        </p:nvSpPr>
        <p:spPr bwMode="auto">
          <a:xfrm>
            <a:off x="2607318" y="1788897"/>
            <a:ext cx="3929361" cy="7642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3200">
                <a:solidFill>
                  <a:schemeClr val="tx1"/>
                </a:solidFill>
                <a:latin typeface="+mn-lt"/>
                <a:ea typeface="+mn-ea"/>
                <a:cs typeface="+mn-cs"/>
              </a:defRPr>
            </a:lvl1pPr>
            <a:lvl2pPr marL="400050" indent="-285750" algn="l" rtl="0" eaLnBrk="0" fontAlgn="base" hangingPunct="0">
              <a:spcBef>
                <a:spcPct val="20000"/>
              </a:spcBef>
              <a:spcAft>
                <a:spcPct val="0"/>
              </a:spcAft>
              <a:buClr>
                <a:srgbClr val="CC0000"/>
              </a:buClr>
              <a:buSzPct val="90000"/>
              <a:buFont typeface="Wingdings" pitchFamily="2" charset="2"/>
              <a:buChar char="§"/>
              <a:defRPr sz="2400">
                <a:solidFill>
                  <a:schemeClr val="tx1"/>
                </a:solidFill>
                <a:latin typeface="+mn-lt"/>
              </a:defRPr>
            </a:lvl2pPr>
            <a:lvl3pPr marL="742950" indent="-228600" algn="l" rtl="0" eaLnBrk="0" fontAlgn="base" hangingPunct="0">
              <a:spcBef>
                <a:spcPct val="40000"/>
              </a:spcBef>
              <a:spcAft>
                <a:spcPct val="0"/>
              </a:spcAft>
              <a:buChar char="•"/>
              <a:defRPr sz="2400" i="1">
                <a:solidFill>
                  <a:schemeClr val="tx1"/>
                </a:solidFill>
                <a:latin typeface="+mn-lt"/>
              </a:defRPr>
            </a:lvl3pPr>
            <a:lvl4pPr marL="1258888" indent="-228600" algn="l" rtl="0" eaLnBrk="0" fontAlgn="base" hangingPunct="0">
              <a:spcBef>
                <a:spcPct val="40000"/>
              </a:spcBef>
              <a:spcAft>
                <a:spcPct val="0"/>
              </a:spcAft>
              <a:buChar char="–"/>
              <a:defRPr sz="2000">
                <a:solidFill>
                  <a:schemeClr val="tx1"/>
                </a:solidFill>
                <a:latin typeface="+mn-lt"/>
              </a:defRPr>
            </a:lvl4pPr>
            <a:lvl5pPr marL="1422400" indent="406400" algn="l" rtl="0" eaLnBrk="0" fontAlgn="base" hangingPunct="0">
              <a:spcBef>
                <a:spcPct val="20000"/>
              </a:spcBef>
              <a:spcAft>
                <a:spcPct val="0"/>
              </a:spcAft>
              <a:buChar char="»"/>
              <a:defRPr sz="2000">
                <a:solidFill>
                  <a:schemeClr val="tx1"/>
                </a:solidFill>
                <a:latin typeface="+mn-lt"/>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a:lstStyle>
          <a:p>
            <a:pPr marL="114300" lvl="1" indent="0" algn="ctr" eaLnBrk="1" hangingPunct="1">
              <a:buNone/>
            </a:pPr>
            <a:r>
              <a:rPr lang="en-US" sz="3200" b="1" dirty="0">
                <a:latin typeface="Cambria"/>
                <a:ea typeface="ＭＳ Ｐゴシック" charset="-128"/>
                <a:cs typeface="Cambria"/>
              </a:rPr>
              <a:t>$993,316 in 2017</a:t>
            </a:r>
            <a:endParaRPr lang="en-US" sz="3200" b="1" i="0" dirty="0">
              <a:latin typeface="Cambria"/>
              <a:ea typeface="ＭＳ Ｐゴシック" charset="-128"/>
              <a:cs typeface="Cambria"/>
            </a:endParaRPr>
          </a:p>
        </p:txBody>
      </p:sp>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177636" y="266284"/>
            <a:ext cx="6996547" cy="652126"/>
          </a:xfrm>
          <a:prstGeom prst="rect">
            <a:avLst/>
          </a:prstGeom>
          <a:noFill/>
        </p:spPr>
        <p:txBody>
          <a:bodyPr wrap="square" rtlCol="0" anchor="b" anchorCtr="0">
            <a:noAutofit/>
          </a:bodyPr>
          <a:lstStyle/>
          <a:p>
            <a:r>
              <a:rPr lang="en-US" sz="4000" b="1" dirty="0">
                <a:solidFill>
                  <a:schemeClr val="bg1"/>
                </a:solidFill>
                <a:cs typeface="Cambria"/>
              </a:rPr>
              <a:t>Greater West Texas SECC Results</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503266026"/>
              </p:ext>
            </p:extLst>
          </p:nvPr>
        </p:nvGraphicFramePr>
        <p:xfrm>
          <a:off x="1276132" y="2553120"/>
          <a:ext cx="6426348" cy="3703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043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11" name="Content Placeholder 2"/>
          <p:cNvSpPr txBox="1">
            <a:spLocks/>
          </p:cNvSpPr>
          <p:nvPr/>
        </p:nvSpPr>
        <p:spPr bwMode="auto">
          <a:xfrm>
            <a:off x="491116" y="1858479"/>
            <a:ext cx="8294308" cy="4561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3200">
                <a:solidFill>
                  <a:schemeClr val="tx1"/>
                </a:solidFill>
                <a:latin typeface="+mn-lt"/>
                <a:ea typeface="+mn-ea"/>
                <a:cs typeface="+mn-cs"/>
              </a:defRPr>
            </a:lvl1pPr>
            <a:lvl2pPr marL="400050" indent="-285750" algn="l" rtl="0" eaLnBrk="0" fontAlgn="base" hangingPunct="0">
              <a:spcBef>
                <a:spcPct val="20000"/>
              </a:spcBef>
              <a:spcAft>
                <a:spcPct val="0"/>
              </a:spcAft>
              <a:buClr>
                <a:srgbClr val="CC0000"/>
              </a:buClr>
              <a:buSzPct val="90000"/>
              <a:buFont typeface="Wingdings" pitchFamily="2" charset="2"/>
              <a:buChar char="§"/>
              <a:defRPr sz="2400">
                <a:solidFill>
                  <a:schemeClr val="tx1"/>
                </a:solidFill>
                <a:latin typeface="+mn-lt"/>
              </a:defRPr>
            </a:lvl2pPr>
            <a:lvl3pPr marL="742950" indent="-228600" algn="l" rtl="0" eaLnBrk="0" fontAlgn="base" hangingPunct="0">
              <a:spcBef>
                <a:spcPct val="40000"/>
              </a:spcBef>
              <a:spcAft>
                <a:spcPct val="0"/>
              </a:spcAft>
              <a:buChar char="•"/>
              <a:defRPr sz="2400" i="1">
                <a:solidFill>
                  <a:schemeClr val="tx1"/>
                </a:solidFill>
                <a:latin typeface="+mn-lt"/>
              </a:defRPr>
            </a:lvl3pPr>
            <a:lvl4pPr marL="1258888" indent="-228600" algn="l" rtl="0" eaLnBrk="0" fontAlgn="base" hangingPunct="0">
              <a:spcBef>
                <a:spcPct val="40000"/>
              </a:spcBef>
              <a:spcAft>
                <a:spcPct val="0"/>
              </a:spcAft>
              <a:buChar char="–"/>
              <a:defRPr sz="2000">
                <a:solidFill>
                  <a:schemeClr val="tx1"/>
                </a:solidFill>
                <a:latin typeface="+mn-lt"/>
              </a:defRPr>
            </a:lvl4pPr>
            <a:lvl5pPr marL="1422400" indent="406400" algn="l" rtl="0" eaLnBrk="0" fontAlgn="base" hangingPunct="0">
              <a:spcBef>
                <a:spcPct val="20000"/>
              </a:spcBef>
              <a:spcAft>
                <a:spcPct val="0"/>
              </a:spcAft>
              <a:buChar char="»"/>
              <a:defRPr sz="2000">
                <a:solidFill>
                  <a:schemeClr val="tx1"/>
                </a:solidFill>
                <a:latin typeface="+mn-lt"/>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a:lstStyle>
          <a:p>
            <a:pPr marL="347472">
              <a:spcBef>
                <a:spcPts val="30"/>
              </a:spcBef>
            </a:pPr>
            <a:r>
              <a:rPr lang="en-US" sz="2400" dirty="0">
                <a:latin typeface="Cambria"/>
                <a:cs typeface="Cambria"/>
              </a:rPr>
              <a:t>Distribute campaign materials </a:t>
            </a:r>
          </a:p>
          <a:p>
            <a:pPr marL="347472">
              <a:spcBef>
                <a:spcPts val="30"/>
              </a:spcBef>
            </a:pPr>
            <a:r>
              <a:rPr lang="en-US" sz="2400" dirty="0">
                <a:latin typeface="Cambria"/>
                <a:cs typeface="Cambria"/>
              </a:rPr>
              <a:t>Educate </a:t>
            </a:r>
          </a:p>
          <a:p>
            <a:pPr marL="347472">
              <a:spcBef>
                <a:spcPts val="30"/>
              </a:spcBef>
            </a:pPr>
            <a:r>
              <a:rPr lang="en-US" sz="2400" dirty="0">
                <a:latin typeface="Cambria"/>
                <a:cs typeface="Cambria"/>
              </a:rPr>
              <a:t>Promote payroll deduction </a:t>
            </a:r>
          </a:p>
          <a:p>
            <a:pPr marL="347472">
              <a:spcBef>
                <a:spcPts val="30"/>
              </a:spcBef>
            </a:pPr>
            <a:r>
              <a:rPr lang="en-US" sz="2400" dirty="0">
                <a:latin typeface="Cambria"/>
                <a:cs typeface="Cambria"/>
              </a:rPr>
              <a:t>Coordinate, plan, and host </a:t>
            </a:r>
            <a:r>
              <a:rPr lang="en-US" sz="2400">
                <a:latin typeface="Cambria"/>
                <a:cs typeface="Cambria"/>
              </a:rPr>
              <a:t>employee meetings</a:t>
            </a:r>
            <a:endParaRPr lang="en-US" sz="2400" dirty="0">
              <a:latin typeface="Cambria"/>
              <a:cs typeface="Cambria"/>
            </a:endParaRPr>
          </a:p>
          <a:p>
            <a:pPr marL="347472">
              <a:spcBef>
                <a:spcPts val="30"/>
              </a:spcBef>
            </a:pPr>
            <a:r>
              <a:rPr lang="en-US" sz="2400" dirty="0">
                <a:latin typeface="Cambria"/>
                <a:cs typeface="Cambria"/>
              </a:rPr>
              <a:t>Utilize agency speakers</a:t>
            </a:r>
          </a:p>
          <a:p>
            <a:pPr marL="347472">
              <a:spcBef>
                <a:spcPts val="30"/>
              </a:spcBef>
            </a:pPr>
            <a:r>
              <a:rPr lang="en-US" sz="2400" dirty="0">
                <a:latin typeface="Cambria"/>
                <a:cs typeface="Cambria"/>
              </a:rPr>
              <a:t>Collect pledge forms and complete summary reports</a:t>
            </a:r>
          </a:p>
          <a:p>
            <a:pPr marL="347472">
              <a:spcBef>
                <a:spcPts val="30"/>
              </a:spcBef>
              <a:spcAft>
                <a:spcPts val="0"/>
              </a:spcAft>
            </a:pPr>
            <a:r>
              <a:rPr lang="en-US" sz="2400" dirty="0">
                <a:latin typeface="Cambria"/>
                <a:cs typeface="Cambria"/>
              </a:rPr>
              <a:t>Deliver reports and pledge forms to your university campaign coordinator</a:t>
            </a:r>
            <a:endParaRPr lang="en-US" sz="2400" i="0" dirty="0">
              <a:latin typeface="Cambria"/>
              <a:ea typeface="ＭＳ Ｐゴシック" charset="-128"/>
              <a:cs typeface="Cambria"/>
            </a:endParaRPr>
          </a:p>
          <a:p>
            <a:pPr marL="347472" lvl="1" eaLnBrk="1" hangingPunct="1">
              <a:spcBef>
                <a:spcPts val="30"/>
              </a:spcBef>
              <a:buFont typeface="Lucida Grande"/>
              <a:buChar char="✓"/>
            </a:pPr>
            <a:endParaRPr lang="en-US" sz="1600" i="0" dirty="0">
              <a:latin typeface="Cambria"/>
              <a:ea typeface="ＭＳ Ｐゴシック" charset="-128"/>
              <a:cs typeface="Cambria"/>
            </a:endParaRPr>
          </a:p>
        </p:txBody>
      </p:sp>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177636" y="271371"/>
            <a:ext cx="4214495" cy="652126"/>
          </a:xfrm>
          <a:prstGeom prst="rect">
            <a:avLst/>
          </a:prstGeom>
          <a:noFill/>
        </p:spPr>
        <p:txBody>
          <a:bodyPr wrap="square" rtlCol="0" anchor="b" anchorCtr="0">
            <a:noAutofit/>
          </a:bodyPr>
          <a:lstStyle/>
          <a:p>
            <a:r>
              <a:rPr lang="en-US" sz="4000" b="1" dirty="0">
                <a:solidFill>
                  <a:schemeClr val="bg1"/>
                </a:solidFill>
                <a:cs typeface="Cambria"/>
              </a:rPr>
              <a:t>Coordinator Duties</a:t>
            </a:r>
          </a:p>
        </p:txBody>
      </p:sp>
    </p:spTree>
    <p:extLst>
      <p:ext uri="{BB962C8B-B14F-4D97-AF65-F5344CB8AC3E}">
        <p14:creationId xmlns:p14="http://schemas.microsoft.com/office/powerpoint/2010/main" val="174311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9" name="Rectangle 8"/>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177636" y="355589"/>
            <a:ext cx="5303373" cy="561670"/>
          </a:xfrm>
          <a:prstGeom prst="rect">
            <a:avLst/>
          </a:prstGeom>
          <a:noFill/>
        </p:spPr>
        <p:txBody>
          <a:bodyPr wrap="square" rtlCol="0" anchor="b" anchorCtr="0">
            <a:noAutofit/>
          </a:bodyPr>
          <a:lstStyle/>
          <a:p>
            <a:r>
              <a:rPr lang="en-US" sz="4000" b="1" dirty="0">
                <a:solidFill>
                  <a:schemeClr val="bg1"/>
                </a:solidFill>
                <a:cs typeface="Times New Roman"/>
              </a:rPr>
              <a:t>Campaign Best Practices</a:t>
            </a:r>
          </a:p>
        </p:txBody>
      </p:sp>
      <p:sp>
        <p:nvSpPr>
          <p:cNvPr id="7" name="Rectangle 8"/>
          <p:cNvSpPr txBox="1">
            <a:spLocks noChangeArrowheads="1"/>
          </p:cNvSpPr>
          <p:nvPr/>
        </p:nvSpPr>
        <p:spPr bwMode="auto">
          <a:xfrm>
            <a:off x="470659" y="1890613"/>
            <a:ext cx="8728364" cy="4330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3200">
                <a:solidFill>
                  <a:schemeClr val="tx1"/>
                </a:solidFill>
                <a:latin typeface="+mn-lt"/>
                <a:ea typeface="ＭＳ Ｐゴシック" pitchFamily="-111" charset="-128"/>
                <a:cs typeface="ＭＳ Ｐゴシック" pitchFamily="-111" charset="-128"/>
              </a:defRPr>
            </a:lvl1pPr>
            <a:lvl2pPr marL="400050" indent="-285750" algn="l" rtl="0" eaLnBrk="0" fontAlgn="base" hangingPunct="0">
              <a:spcBef>
                <a:spcPct val="20000"/>
              </a:spcBef>
              <a:spcAft>
                <a:spcPct val="0"/>
              </a:spcAft>
              <a:buClr>
                <a:srgbClr val="CC0000"/>
              </a:buClr>
              <a:buSzPct val="90000"/>
              <a:buFont typeface="Wingdings" charset="2"/>
              <a:buChar char="§"/>
              <a:defRPr sz="2400">
                <a:solidFill>
                  <a:schemeClr val="tx1"/>
                </a:solidFill>
                <a:latin typeface="+mn-lt"/>
                <a:ea typeface="ＭＳ Ｐゴシック" pitchFamily="-111" charset="-128"/>
              </a:defRPr>
            </a:lvl2pPr>
            <a:lvl3pPr marL="742950" indent="-228600" algn="l" rtl="0" eaLnBrk="0" fontAlgn="base" hangingPunct="0">
              <a:spcBef>
                <a:spcPct val="40000"/>
              </a:spcBef>
              <a:spcAft>
                <a:spcPct val="0"/>
              </a:spcAft>
              <a:buChar char="•"/>
              <a:defRPr sz="2400" i="1">
                <a:solidFill>
                  <a:schemeClr val="tx1"/>
                </a:solidFill>
                <a:latin typeface="+mn-lt"/>
                <a:ea typeface="ＭＳ Ｐゴシック" pitchFamily="-111" charset="-128"/>
              </a:defRPr>
            </a:lvl3pPr>
            <a:lvl4pPr marL="1258888" indent="-228600" algn="l" rtl="0" eaLnBrk="0" fontAlgn="base" hangingPunct="0">
              <a:spcBef>
                <a:spcPct val="40000"/>
              </a:spcBef>
              <a:spcAft>
                <a:spcPct val="0"/>
              </a:spcAft>
              <a:buChar char="–"/>
              <a:defRPr sz="2000">
                <a:solidFill>
                  <a:schemeClr val="tx1"/>
                </a:solidFill>
                <a:latin typeface="+mn-lt"/>
                <a:ea typeface="ＭＳ Ｐゴシック" pitchFamily="-111" charset="-128"/>
              </a:defRPr>
            </a:lvl4pPr>
            <a:lvl5pPr marL="1422400" indent="4064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a:lstStyle>
          <a:p>
            <a:r>
              <a:rPr lang="en-US" sz="2400" dirty="0">
                <a:latin typeface="Cambria"/>
                <a:cs typeface="Cambria"/>
              </a:rPr>
              <a:t>Educate yourself as much as possible</a:t>
            </a:r>
          </a:p>
          <a:p>
            <a:r>
              <a:rPr lang="en-US" sz="2400" dirty="0">
                <a:latin typeface="Cambria"/>
                <a:cs typeface="Cambria"/>
              </a:rPr>
              <a:t>Know your resources</a:t>
            </a:r>
          </a:p>
          <a:p>
            <a:r>
              <a:rPr lang="en-US" sz="2400" dirty="0">
                <a:latin typeface="Cambria"/>
                <a:cs typeface="Cambria"/>
              </a:rPr>
              <a:t>Make your pledge first</a:t>
            </a:r>
          </a:p>
          <a:p>
            <a:r>
              <a:rPr lang="en-US" sz="2400" dirty="0">
                <a:latin typeface="Cambria"/>
                <a:cs typeface="Cambria"/>
              </a:rPr>
              <a:t>Make it fun! </a:t>
            </a:r>
          </a:p>
          <a:p>
            <a:r>
              <a:rPr lang="en-US" sz="2400" dirty="0">
                <a:latin typeface="Cambria"/>
                <a:cs typeface="Cambria"/>
              </a:rPr>
              <a:t>Contact each individual personally</a:t>
            </a:r>
          </a:p>
          <a:p>
            <a:r>
              <a:rPr lang="en-US" sz="2400" dirty="0">
                <a:latin typeface="Cambria"/>
                <a:cs typeface="Cambria"/>
              </a:rPr>
              <a:t>Encourage payroll deduction</a:t>
            </a:r>
          </a:p>
          <a:p>
            <a:r>
              <a:rPr lang="en-US" sz="2400" dirty="0">
                <a:latin typeface="Cambria"/>
                <a:cs typeface="Cambria"/>
              </a:rPr>
              <a:t>Make the ask</a:t>
            </a:r>
          </a:p>
          <a:p>
            <a:r>
              <a:rPr lang="en-US" sz="2400" dirty="0">
                <a:latin typeface="Cambria"/>
                <a:cs typeface="Cambria"/>
              </a:rPr>
              <a:t>Say “THANK YOU”!</a:t>
            </a:r>
          </a:p>
        </p:txBody>
      </p:sp>
    </p:spTree>
    <p:extLst>
      <p:ext uri="{BB962C8B-B14F-4D97-AF65-F5344CB8AC3E}">
        <p14:creationId xmlns:p14="http://schemas.microsoft.com/office/powerpoint/2010/main" val="6359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9" name="Rectangle 8"/>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177636" y="359073"/>
            <a:ext cx="2338562" cy="561670"/>
          </a:xfrm>
          <a:prstGeom prst="rect">
            <a:avLst/>
          </a:prstGeom>
          <a:noFill/>
        </p:spPr>
        <p:txBody>
          <a:bodyPr wrap="square" rtlCol="0" anchor="b" anchorCtr="0">
            <a:noAutofit/>
          </a:bodyPr>
          <a:lstStyle/>
          <a:p>
            <a:r>
              <a:rPr lang="en-US" sz="4000" b="1" dirty="0">
                <a:solidFill>
                  <a:schemeClr val="bg1"/>
                </a:solidFill>
                <a:cs typeface="Cambria"/>
              </a:rPr>
              <a:t>Resources</a:t>
            </a:r>
          </a:p>
        </p:txBody>
      </p:sp>
      <p:sp>
        <p:nvSpPr>
          <p:cNvPr id="7" name="Rectangle 8"/>
          <p:cNvSpPr txBox="1">
            <a:spLocks noChangeArrowheads="1"/>
          </p:cNvSpPr>
          <p:nvPr/>
        </p:nvSpPr>
        <p:spPr bwMode="auto">
          <a:xfrm>
            <a:off x="221960" y="1398250"/>
            <a:ext cx="8728364" cy="5459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3200">
                <a:solidFill>
                  <a:schemeClr val="tx1"/>
                </a:solidFill>
                <a:latin typeface="+mn-lt"/>
                <a:ea typeface="ＭＳ Ｐゴシック" pitchFamily="-111" charset="-128"/>
                <a:cs typeface="ＭＳ Ｐゴシック" pitchFamily="-111" charset="-128"/>
              </a:defRPr>
            </a:lvl1pPr>
            <a:lvl2pPr marL="400050" indent="-285750" algn="l" rtl="0" eaLnBrk="0" fontAlgn="base" hangingPunct="0">
              <a:spcBef>
                <a:spcPct val="20000"/>
              </a:spcBef>
              <a:spcAft>
                <a:spcPct val="0"/>
              </a:spcAft>
              <a:buClr>
                <a:srgbClr val="CC0000"/>
              </a:buClr>
              <a:buSzPct val="90000"/>
              <a:buFont typeface="Wingdings" charset="2"/>
              <a:buChar char="§"/>
              <a:defRPr sz="2400">
                <a:solidFill>
                  <a:schemeClr val="tx1"/>
                </a:solidFill>
                <a:latin typeface="+mn-lt"/>
                <a:ea typeface="ＭＳ Ｐゴシック" pitchFamily="-111" charset="-128"/>
              </a:defRPr>
            </a:lvl2pPr>
            <a:lvl3pPr marL="742950" indent="-228600" algn="l" rtl="0" eaLnBrk="0" fontAlgn="base" hangingPunct="0">
              <a:spcBef>
                <a:spcPct val="40000"/>
              </a:spcBef>
              <a:spcAft>
                <a:spcPct val="0"/>
              </a:spcAft>
              <a:buChar char="•"/>
              <a:defRPr sz="2400" i="1">
                <a:solidFill>
                  <a:schemeClr val="tx1"/>
                </a:solidFill>
                <a:latin typeface="+mn-lt"/>
                <a:ea typeface="ＭＳ Ｐゴシック" pitchFamily="-111" charset="-128"/>
              </a:defRPr>
            </a:lvl3pPr>
            <a:lvl4pPr marL="1258888" indent="-228600" algn="l" rtl="0" eaLnBrk="0" fontAlgn="base" hangingPunct="0">
              <a:spcBef>
                <a:spcPct val="40000"/>
              </a:spcBef>
              <a:spcAft>
                <a:spcPct val="0"/>
              </a:spcAft>
              <a:buChar char="–"/>
              <a:defRPr sz="2000">
                <a:solidFill>
                  <a:schemeClr val="tx1"/>
                </a:solidFill>
                <a:latin typeface="+mn-lt"/>
                <a:ea typeface="ＭＳ Ｐゴシック" pitchFamily="-111" charset="-128"/>
              </a:defRPr>
            </a:lvl4pPr>
            <a:lvl5pPr marL="1422400" indent="4064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a:lstStyle>
          <a:p>
            <a:pPr>
              <a:spcBef>
                <a:spcPts val="0"/>
              </a:spcBef>
              <a:spcAft>
                <a:spcPts val="720"/>
              </a:spcAft>
              <a:buFont typeface="Arial"/>
              <a:buChar char="•"/>
            </a:pPr>
            <a:r>
              <a:rPr lang="en-US" sz="2200" dirty="0">
                <a:latin typeface="Cambria"/>
                <a:cs typeface="Cambria"/>
              </a:rPr>
              <a:t>Speakers Bureau</a:t>
            </a:r>
          </a:p>
          <a:p>
            <a:pPr lvl="2">
              <a:spcBef>
                <a:spcPts val="0"/>
              </a:spcBef>
              <a:spcAft>
                <a:spcPts val="720"/>
              </a:spcAft>
              <a:buFont typeface="Wingdings" panose="05000000000000000000" pitchFamily="2" charset="2"/>
              <a:buChar char="§"/>
            </a:pPr>
            <a:r>
              <a:rPr lang="en-US" sz="1800" i="1" dirty="0">
                <a:latin typeface="Cambria"/>
                <a:cs typeface="Cambria"/>
              </a:rPr>
              <a:t>Over 45 speakers available from over 25 different local agencies.</a:t>
            </a:r>
            <a:r>
              <a:rPr lang="en-US" sz="1800" dirty="0">
                <a:latin typeface="Cambria"/>
                <a:cs typeface="Cambria"/>
              </a:rPr>
              <a:t> </a:t>
            </a:r>
          </a:p>
          <a:p>
            <a:pPr>
              <a:spcBef>
                <a:spcPts val="0"/>
              </a:spcBef>
              <a:spcAft>
                <a:spcPts val="720"/>
              </a:spcAft>
              <a:buFont typeface="Arial"/>
              <a:buChar char="•"/>
            </a:pPr>
            <a:r>
              <a:rPr lang="en-US" sz="2200" dirty="0">
                <a:latin typeface="Cambria"/>
                <a:cs typeface="Cambria"/>
              </a:rPr>
              <a:t>Online</a:t>
            </a:r>
            <a:r>
              <a:rPr lang="en-US" sz="2400" dirty="0">
                <a:latin typeface="Cambria"/>
                <a:cs typeface="Cambria"/>
              </a:rPr>
              <a:t>	</a:t>
            </a:r>
          </a:p>
          <a:p>
            <a:pPr lvl="2">
              <a:spcBef>
                <a:spcPts val="0"/>
              </a:spcBef>
              <a:spcAft>
                <a:spcPts val="720"/>
              </a:spcAft>
              <a:buFont typeface="Wingdings" panose="05000000000000000000" pitchFamily="2" charset="2"/>
              <a:buChar char="§"/>
            </a:pPr>
            <a:r>
              <a:rPr lang="en-US" sz="1800" i="1" dirty="0">
                <a:latin typeface="Cambria"/>
                <a:cs typeface="Cambria"/>
                <a:hlinkClick r:id="rId4"/>
              </a:rPr>
              <a:t>www.secctexas.org</a:t>
            </a:r>
            <a:endParaRPr lang="en-US" sz="1800" dirty="0">
              <a:latin typeface="Cambria"/>
              <a:cs typeface="Cambria"/>
            </a:endParaRPr>
          </a:p>
          <a:p>
            <a:pPr lvl="2">
              <a:spcBef>
                <a:spcPts val="0"/>
              </a:spcBef>
              <a:spcAft>
                <a:spcPts val="720"/>
              </a:spcAft>
              <a:buFont typeface="Wingdings" panose="05000000000000000000" pitchFamily="2" charset="2"/>
              <a:buChar char="§"/>
            </a:pPr>
            <a:r>
              <a:rPr lang="en-US" sz="1800" i="1" dirty="0">
                <a:latin typeface="Cambria"/>
                <a:cs typeface="Cambria"/>
                <a:hlinkClick r:id="rId5"/>
              </a:rPr>
              <a:t>www.secc.ttu.edu</a:t>
            </a:r>
            <a:endParaRPr lang="en-US" sz="1800" i="1" dirty="0">
              <a:latin typeface="Cambria"/>
              <a:cs typeface="Cambria"/>
            </a:endParaRPr>
          </a:p>
          <a:p>
            <a:pPr>
              <a:spcBef>
                <a:spcPts val="0"/>
              </a:spcBef>
              <a:spcAft>
                <a:spcPts val="720"/>
              </a:spcAft>
              <a:buFont typeface="Arial"/>
              <a:buChar char="•"/>
            </a:pPr>
            <a:r>
              <a:rPr lang="en-US" sz="2200" dirty="0">
                <a:latin typeface="Cambria"/>
                <a:cs typeface="Cambria"/>
              </a:rPr>
              <a:t>SECC Print Materials</a:t>
            </a:r>
          </a:p>
          <a:p>
            <a:pPr lvl="2">
              <a:spcBef>
                <a:spcPts val="0"/>
              </a:spcBef>
              <a:spcAft>
                <a:spcPts val="720"/>
              </a:spcAft>
              <a:buFont typeface="Wingdings" panose="05000000000000000000" pitchFamily="2" charset="2"/>
              <a:buChar char="§"/>
            </a:pPr>
            <a:r>
              <a:rPr lang="en-US" sz="1800" i="1" dirty="0">
                <a:latin typeface="Cambria"/>
                <a:cs typeface="Cambria"/>
              </a:rPr>
              <a:t>Campaign Directory</a:t>
            </a:r>
          </a:p>
          <a:p>
            <a:pPr lvl="2">
              <a:spcBef>
                <a:spcPts val="0"/>
              </a:spcBef>
              <a:spcAft>
                <a:spcPts val="720"/>
              </a:spcAft>
              <a:buFont typeface="Wingdings" panose="05000000000000000000" pitchFamily="2" charset="2"/>
              <a:buChar char="§"/>
            </a:pPr>
            <a:r>
              <a:rPr lang="en-US" sz="1800" i="1" dirty="0">
                <a:latin typeface="Cambria"/>
                <a:cs typeface="Cambria"/>
              </a:rPr>
              <a:t>Coordinator Guide</a:t>
            </a:r>
          </a:p>
          <a:p>
            <a:pPr>
              <a:spcBef>
                <a:spcPts val="0"/>
              </a:spcBef>
              <a:spcAft>
                <a:spcPts val="720"/>
              </a:spcAft>
              <a:buFont typeface="Arial"/>
              <a:buChar char="•"/>
            </a:pPr>
            <a:r>
              <a:rPr lang="en-US" sz="2200" dirty="0">
                <a:latin typeface="Cambria"/>
                <a:cs typeface="Cambria"/>
              </a:rPr>
              <a:t>Incentives</a:t>
            </a:r>
          </a:p>
          <a:p>
            <a:pPr>
              <a:spcBef>
                <a:spcPts val="0"/>
              </a:spcBef>
              <a:spcAft>
                <a:spcPts val="720"/>
              </a:spcAft>
              <a:buFont typeface="Arial"/>
              <a:buChar char="•"/>
            </a:pPr>
            <a:r>
              <a:rPr lang="en-US" sz="2200" dirty="0">
                <a:latin typeface="Cambria"/>
                <a:cs typeface="Cambria"/>
              </a:rPr>
              <a:t>TTU, TTUHSC and TTUS Campaign Coordinators</a:t>
            </a:r>
          </a:p>
          <a:p>
            <a:pPr lvl="2">
              <a:spcBef>
                <a:spcPts val="0"/>
              </a:spcBef>
              <a:spcAft>
                <a:spcPts val="720"/>
              </a:spcAft>
            </a:pPr>
            <a:r>
              <a:rPr lang="en-US" sz="1800" dirty="0">
                <a:latin typeface="Cambria"/>
                <a:cs typeface="Cambria"/>
              </a:rPr>
              <a:t>Jessica Carrillo, 834-1312, </a:t>
            </a:r>
            <a:r>
              <a:rPr lang="en-US" sz="1800" dirty="0">
                <a:latin typeface="Cambria"/>
                <a:cs typeface="Cambria"/>
                <a:hlinkClick r:id="rId6"/>
              </a:rPr>
              <a:t>jessica.carrillo@ttu.edu</a:t>
            </a:r>
            <a:r>
              <a:rPr lang="en-US" sz="1800" dirty="0">
                <a:latin typeface="Cambria"/>
                <a:cs typeface="Cambria"/>
              </a:rPr>
              <a:t> </a:t>
            </a:r>
            <a:endParaRPr lang="en-US" sz="1400" dirty="0">
              <a:latin typeface="Cambria"/>
              <a:cs typeface="Cambria"/>
            </a:endParaRPr>
          </a:p>
          <a:p>
            <a:pPr lvl="2">
              <a:spcBef>
                <a:spcPts val="0"/>
              </a:spcBef>
              <a:spcAft>
                <a:spcPts val="720"/>
              </a:spcAft>
              <a:buFont typeface="Wingdings" panose="05000000000000000000" pitchFamily="2" charset="2"/>
              <a:buChar char="§"/>
            </a:pPr>
            <a:r>
              <a:rPr lang="en-US" sz="1800" dirty="0">
                <a:latin typeface="Cambria"/>
                <a:ea typeface="ＭＳ Ｐゴシック" charset="-128"/>
                <a:cs typeface="Cambria"/>
              </a:rPr>
              <a:t>Darcy Pollock, 743-3538 , </a:t>
            </a:r>
            <a:r>
              <a:rPr lang="en-US" sz="1800" dirty="0">
                <a:latin typeface="Cambria"/>
                <a:ea typeface="ＭＳ Ｐゴシック" charset="-128"/>
                <a:cs typeface="Cambria"/>
                <a:hlinkClick r:id="rId7"/>
              </a:rPr>
              <a:t>darcy.pollock@ttuhsc.edu</a:t>
            </a:r>
            <a:endParaRPr lang="en-US" sz="1800" dirty="0">
              <a:latin typeface="Cambria"/>
              <a:ea typeface="ＭＳ Ｐゴシック" charset="-128"/>
              <a:cs typeface="Cambria"/>
            </a:endParaRPr>
          </a:p>
          <a:p>
            <a:pPr lvl="2">
              <a:spcBef>
                <a:spcPts val="0"/>
              </a:spcBef>
              <a:spcAft>
                <a:spcPts val="720"/>
              </a:spcAft>
              <a:buFont typeface="Wingdings" panose="05000000000000000000" pitchFamily="2" charset="2"/>
              <a:buChar char="§"/>
            </a:pPr>
            <a:r>
              <a:rPr lang="en-US" sz="1800" i="1" dirty="0">
                <a:latin typeface="Cambria"/>
                <a:ea typeface="ＭＳ Ｐゴシック" charset="-128"/>
                <a:cs typeface="Cambria"/>
              </a:rPr>
              <a:t>Joni Harrison, 834-8656, </a:t>
            </a:r>
            <a:r>
              <a:rPr lang="en-US" sz="1800" i="1" dirty="0">
                <a:latin typeface="Cambria"/>
                <a:ea typeface="ＭＳ Ｐゴシック" charset="-128"/>
                <a:cs typeface="Cambria"/>
                <a:hlinkClick r:id="rId8"/>
              </a:rPr>
              <a:t>joni.harrison@ttu.edu</a:t>
            </a:r>
            <a:endParaRPr lang="en-US" sz="1800" i="1" dirty="0">
              <a:latin typeface="Cambria"/>
              <a:ea typeface="ＭＳ Ｐゴシック" charset="-128"/>
              <a:cs typeface="Cambria"/>
            </a:endParaRPr>
          </a:p>
        </p:txBody>
      </p:sp>
    </p:spTree>
    <p:extLst>
      <p:ext uri="{BB962C8B-B14F-4D97-AF65-F5344CB8AC3E}">
        <p14:creationId xmlns:p14="http://schemas.microsoft.com/office/powerpoint/2010/main" val="237024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9" name="Rectangle 8"/>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1177637" y="357139"/>
            <a:ext cx="5883040" cy="561670"/>
          </a:xfrm>
          <a:prstGeom prst="rect">
            <a:avLst/>
          </a:prstGeom>
          <a:noFill/>
        </p:spPr>
        <p:txBody>
          <a:bodyPr wrap="square" rtlCol="0" anchor="b" anchorCtr="0">
            <a:noAutofit/>
          </a:bodyPr>
          <a:lstStyle/>
          <a:p>
            <a:r>
              <a:rPr lang="en-US" sz="4000" b="1" dirty="0">
                <a:solidFill>
                  <a:schemeClr val="bg1"/>
                </a:solidFill>
                <a:cs typeface="Cambria"/>
              </a:rPr>
              <a:t>SECC Charity Qualifications </a:t>
            </a:r>
          </a:p>
        </p:txBody>
      </p:sp>
      <p:sp>
        <p:nvSpPr>
          <p:cNvPr id="7" name="Rectangle 8"/>
          <p:cNvSpPr txBox="1">
            <a:spLocks noChangeArrowheads="1"/>
          </p:cNvSpPr>
          <p:nvPr/>
        </p:nvSpPr>
        <p:spPr bwMode="auto">
          <a:xfrm>
            <a:off x="221960" y="2147567"/>
            <a:ext cx="8728364" cy="3258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25000"/>
              </a:spcAft>
              <a:buChar char="•"/>
              <a:defRPr sz="3200">
                <a:solidFill>
                  <a:schemeClr val="tx1"/>
                </a:solidFill>
                <a:latin typeface="+mn-lt"/>
                <a:ea typeface="ＭＳ Ｐゴシック" pitchFamily="-111" charset="-128"/>
                <a:cs typeface="ＭＳ Ｐゴシック" pitchFamily="-111" charset="-128"/>
              </a:defRPr>
            </a:lvl1pPr>
            <a:lvl2pPr marL="400050" indent="-285750" algn="l" rtl="0" eaLnBrk="0" fontAlgn="base" hangingPunct="0">
              <a:spcBef>
                <a:spcPct val="20000"/>
              </a:spcBef>
              <a:spcAft>
                <a:spcPct val="0"/>
              </a:spcAft>
              <a:buClr>
                <a:srgbClr val="CC0000"/>
              </a:buClr>
              <a:buSzPct val="90000"/>
              <a:buFont typeface="Wingdings" charset="2"/>
              <a:buChar char="§"/>
              <a:defRPr sz="2400">
                <a:solidFill>
                  <a:schemeClr val="tx1"/>
                </a:solidFill>
                <a:latin typeface="+mn-lt"/>
                <a:ea typeface="ＭＳ Ｐゴシック" pitchFamily="-111" charset="-128"/>
              </a:defRPr>
            </a:lvl2pPr>
            <a:lvl3pPr marL="742950" indent="-228600" algn="l" rtl="0" eaLnBrk="0" fontAlgn="base" hangingPunct="0">
              <a:spcBef>
                <a:spcPct val="40000"/>
              </a:spcBef>
              <a:spcAft>
                <a:spcPct val="0"/>
              </a:spcAft>
              <a:buChar char="•"/>
              <a:defRPr sz="2400" i="1">
                <a:solidFill>
                  <a:schemeClr val="tx1"/>
                </a:solidFill>
                <a:latin typeface="+mn-lt"/>
                <a:ea typeface="ＭＳ Ｐゴシック" pitchFamily="-111" charset="-128"/>
              </a:defRPr>
            </a:lvl3pPr>
            <a:lvl4pPr marL="1258888" indent="-228600" algn="l" rtl="0" eaLnBrk="0" fontAlgn="base" hangingPunct="0">
              <a:spcBef>
                <a:spcPct val="40000"/>
              </a:spcBef>
              <a:spcAft>
                <a:spcPct val="0"/>
              </a:spcAft>
              <a:buChar char="–"/>
              <a:defRPr sz="2000">
                <a:solidFill>
                  <a:schemeClr val="tx1"/>
                </a:solidFill>
                <a:latin typeface="+mn-lt"/>
                <a:ea typeface="ＭＳ Ｐゴシック" pitchFamily="-111" charset="-128"/>
              </a:defRPr>
            </a:lvl4pPr>
            <a:lvl5pPr marL="1422400" indent="4064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a:lstStyle>
          <a:p>
            <a:pPr>
              <a:spcBef>
                <a:spcPts val="576"/>
              </a:spcBef>
              <a:spcAft>
                <a:spcPts val="720"/>
              </a:spcAft>
            </a:pPr>
            <a:r>
              <a:rPr lang="en-US" sz="2400" dirty="0">
                <a:latin typeface="Cambria"/>
                <a:cs typeface="Cambria"/>
              </a:rPr>
              <a:t>All charities in the campaign must meet strict eligibility criteria</a:t>
            </a:r>
          </a:p>
          <a:p>
            <a:pPr>
              <a:spcBef>
                <a:spcPts val="576"/>
              </a:spcBef>
              <a:spcAft>
                <a:spcPts val="720"/>
              </a:spcAft>
            </a:pPr>
            <a:r>
              <a:rPr lang="en-US" sz="2400" dirty="0">
                <a:latin typeface="Cambria"/>
                <a:cs typeface="Cambria"/>
              </a:rPr>
              <a:t>They range from small local organizations to large and well-known national and international groups</a:t>
            </a:r>
          </a:p>
          <a:p>
            <a:pPr>
              <a:spcBef>
                <a:spcPts val="576"/>
              </a:spcBef>
              <a:spcAft>
                <a:spcPts val="720"/>
              </a:spcAft>
            </a:pPr>
            <a:r>
              <a:rPr lang="en-US" sz="2400" dirty="0">
                <a:latin typeface="Cambria"/>
                <a:cs typeface="Cambria"/>
              </a:rPr>
              <a:t>They are nonprofit health and human services organizations</a:t>
            </a:r>
          </a:p>
          <a:p>
            <a:pPr>
              <a:spcBef>
                <a:spcPts val="576"/>
              </a:spcBef>
              <a:spcAft>
                <a:spcPts val="720"/>
              </a:spcAft>
            </a:pPr>
            <a:r>
              <a:rPr lang="en-US" sz="2400" dirty="0">
                <a:latin typeface="Cambria"/>
                <a:cs typeface="Cambria"/>
              </a:rPr>
              <a:t>They spend no more than 25 percent of funds on administration and fund raising</a:t>
            </a:r>
          </a:p>
          <a:p>
            <a:pPr>
              <a:spcBef>
                <a:spcPts val="576"/>
              </a:spcBef>
              <a:spcAft>
                <a:spcPts val="720"/>
              </a:spcAft>
            </a:pPr>
            <a:r>
              <a:rPr lang="en-US" sz="2400" dirty="0">
                <a:latin typeface="Cambria"/>
                <a:cs typeface="Cambria"/>
              </a:rPr>
              <a:t>Keep the directory as a reference for help later</a:t>
            </a:r>
          </a:p>
        </p:txBody>
      </p:sp>
    </p:spTree>
    <p:extLst>
      <p:ext uri="{BB962C8B-B14F-4D97-AF65-F5344CB8AC3E}">
        <p14:creationId xmlns:p14="http://schemas.microsoft.com/office/powerpoint/2010/main" val="141981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pdf"/>
          <p:cNvPicPr>
            <a:picLocks noChangeAspect="1"/>
          </p:cNvPicPr>
          <p:nvPr/>
        </p:nvPicPr>
        <p:blipFill rotWithShape="1">
          <a:blip r:embed="rId3">
            <a:extLst>
              <a:ext uri="{28A0092B-C50C-407E-A947-70E740481C1C}">
                <a14:useLocalDpi xmlns:a14="http://schemas.microsoft.com/office/drawing/2010/main" val="0"/>
              </a:ext>
            </a:extLst>
          </a:blip>
          <a:srcRect l="2542" r="2542"/>
          <a:stretch/>
        </p:blipFill>
        <p:spPr>
          <a:xfrm>
            <a:off x="-1" y="-31733"/>
            <a:ext cx="9144001" cy="1248160"/>
          </a:xfrm>
          <a:prstGeom prst="rect">
            <a:avLst/>
          </a:prstGeom>
        </p:spPr>
      </p:pic>
      <p:sp>
        <p:nvSpPr>
          <p:cNvPr id="2" name="Rectangle 1"/>
          <p:cNvSpPr/>
          <p:nvPr/>
        </p:nvSpPr>
        <p:spPr>
          <a:xfrm>
            <a:off x="969817" y="150091"/>
            <a:ext cx="8012547" cy="9236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177636" y="266284"/>
            <a:ext cx="5015774" cy="652126"/>
          </a:xfrm>
          <a:prstGeom prst="rect">
            <a:avLst/>
          </a:prstGeom>
          <a:noFill/>
        </p:spPr>
        <p:txBody>
          <a:bodyPr wrap="square" rtlCol="0" anchor="b" anchorCtr="0">
            <a:noAutofit/>
          </a:bodyPr>
          <a:lstStyle/>
          <a:p>
            <a:r>
              <a:rPr lang="en-US" sz="4000" b="1" dirty="0">
                <a:solidFill>
                  <a:schemeClr val="bg1"/>
                </a:solidFill>
                <a:cs typeface="Cambria"/>
              </a:rPr>
              <a:t>Individual Pledge Form</a:t>
            </a:r>
          </a:p>
        </p:txBody>
      </p:sp>
      <p:pic>
        <p:nvPicPr>
          <p:cNvPr id="10" name="Picture 9">
            <a:extLst>
              <a:ext uri="{FF2B5EF4-FFF2-40B4-BE49-F238E27FC236}">
                <a16:creationId xmlns:a16="http://schemas.microsoft.com/office/drawing/2014/main" id="{4FFD2F1C-A5E3-4F52-979E-CEDE5961B152}"/>
              </a:ext>
            </a:extLst>
          </p:cNvPr>
          <p:cNvPicPr>
            <a:picLocks noChangeAspect="1"/>
          </p:cNvPicPr>
          <p:nvPr/>
        </p:nvPicPr>
        <p:blipFill>
          <a:blip r:embed="rId4"/>
          <a:stretch>
            <a:fillRect/>
          </a:stretch>
        </p:blipFill>
        <p:spPr>
          <a:xfrm>
            <a:off x="339435" y="1398251"/>
            <a:ext cx="8460078" cy="3396007"/>
          </a:xfrm>
          <a:prstGeom prst="rect">
            <a:avLst/>
          </a:prstGeom>
          <a:ln>
            <a:solidFill>
              <a:schemeClr val="tx1"/>
            </a:solidFill>
          </a:ln>
        </p:spPr>
      </p:pic>
      <p:sp>
        <p:nvSpPr>
          <p:cNvPr id="7" name="TextBox 6"/>
          <p:cNvSpPr txBox="1"/>
          <p:nvPr/>
        </p:nvSpPr>
        <p:spPr>
          <a:xfrm>
            <a:off x="1530677" y="5320145"/>
            <a:ext cx="6082644" cy="954107"/>
          </a:xfrm>
          <a:prstGeom prst="rect">
            <a:avLst/>
          </a:prstGeom>
          <a:noFill/>
          <a:ln>
            <a:noFill/>
          </a:ln>
        </p:spPr>
        <p:txBody>
          <a:bodyPr wrap="square" rtlCol="0">
            <a:spAutoFit/>
          </a:bodyPr>
          <a:lstStyle/>
          <a:p>
            <a:r>
              <a:rPr lang="en-US" sz="2800" dirty="0"/>
              <a:t>Log-in with e-raider, 1</a:t>
            </a:r>
            <a:r>
              <a:rPr lang="en-US" sz="2800" baseline="30000" dirty="0"/>
              <a:t>st</a:t>
            </a:r>
            <a:r>
              <a:rPr lang="en-US" sz="2800" dirty="0"/>
              <a:t> page you will see is populated from HR Banner System</a:t>
            </a:r>
          </a:p>
        </p:txBody>
      </p:sp>
    </p:spTree>
    <p:extLst>
      <p:ext uri="{BB962C8B-B14F-4D97-AF65-F5344CB8AC3E}">
        <p14:creationId xmlns:p14="http://schemas.microsoft.com/office/powerpoint/2010/main" val="1176919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4418</TotalTime>
  <Words>983</Words>
  <Application>Microsoft Office PowerPoint</Application>
  <PresentationFormat>On-screen Show (4:3)</PresentationFormat>
  <Paragraphs>158</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Cambria</vt:lpstr>
      <vt:lpstr>Lucida 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 Tillery</dc:creator>
  <cp:lastModifiedBy>Carrillo, Jessica</cp:lastModifiedBy>
  <cp:revision>118</cp:revision>
  <cp:lastPrinted>2018-08-14T12:48:14Z</cp:lastPrinted>
  <dcterms:created xsi:type="dcterms:W3CDTF">2012-05-06T00:58:33Z</dcterms:created>
  <dcterms:modified xsi:type="dcterms:W3CDTF">2018-08-15T19:01:00Z</dcterms:modified>
</cp:coreProperties>
</file>