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5" r:id="rId3"/>
    <p:sldId id="286" r:id="rId4"/>
    <p:sldId id="275" r:id="rId5"/>
    <p:sldId id="288" r:id="rId6"/>
    <p:sldId id="276" r:id="rId7"/>
    <p:sldId id="277" r:id="rId8"/>
    <p:sldId id="278" r:id="rId9"/>
    <p:sldId id="270" r:id="rId10"/>
    <p:sldId id="271" r:id="rId11"/>
    <p:sldId id="272" r:id="rId12"/>
    <p:sldId id="279" r:id="rId13"/>
    <p:sldId id="280" r:id="rId14"/>
    <p:sldId id="281" r:id="rId15"/>
    <p:sldId id="282" r:id="rId16"/>
    <p:sldId id="293" r:id="rId17"/>
    <p:sldId id="289" r:id="rId18"/>
    <p:sldId id="284" r:id="rId19"/>
    <p:sldId id="290" r:id="rId20"/>
    <p:sldId id="292" r:id="rId21"/>
    <p:sldId id="273" r:id="rId22"/>
    <p:sldId id="283" r:id="rId23"/>
    <p:sldId id="294"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316" autoAdjust="0"/>
  </p:normalViewPr>
  <p:slideViewPr>
    <p:cSldViewPr>
      <p:cViewPr>
        <p:scale>
          <a:sx n="100" d="100"/>
          <a:sy n="100" d="100"/>
        </p:scale>
        <p:origin x="-1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79830-0F12-4A95-8B5B-5A283365A749}"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39168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79830-0F12-4A95-8B5B-5A283365A749}"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416523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79830-0F12-4A95-8B5B-5A283365A749}"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137588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79830-0F12-4A95-8B5B-5A283365A749}"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311797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79830-0F12-4A95-8B5B-5A283365A749}"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190326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79830-0F12-4A95-8B5B-5A283365A749}"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372121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79830-0F12-4A95-8B5B-5A283365A749}"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57619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79830-0F12-4A95-8B5B-5A283365A749}"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381475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79830-0F12-4A95-8B5B-5A283365A749}"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192952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79830-0F12-4A95-8B5B-5A283365A749}"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237339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79830-0F12-4A95-8B5B-5A283365A749}"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9B0FC-3975-40F2-9B66-C472F55ACE82}" type="slidenum">
              <a:rPr lang="en-US" smtClean="0"/>
              <a:t>‹#›</a:t>
            </a:fld>
            <a:endParaRPr lang="en-US"/>
          </a:p>
        </p:txBody>
      </p:sp>
    </p:spTree>
    <p:extLst>
      <p:ext uri="{BB962C8B-B14F-4D97-AF65-F5344CB8AC3E}">
        <p14:creationId xmlns:p14="http://schemas.microsoft.com/office/powerpoint/2010/main" val="296245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79830-0F12-4A95-8B5B-5A283365A749}"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9B0FC-3975-40F2-9B66-C472F55ACE82}" type="slidenum">
              <a:rPr lang="en-US" smtClean="0"/>
              <a:t>‹#›</a:t>
            </a:fld>
            <a:endParaRPr lang="en-US"/>
          </a:p>
        </p:txBody>
      </p:sp>
    </p:spTree>
    <p:extLst>
      <p:ext uri="{BB962C8B-B14F-4D97-AF65-F5344CB8AC3E}">
        <p14:creationId xmlns:p14="http://schemas.microsoft.com/office/powerpoint/2010/main" val="170995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hane.Blum@ttu.edu"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ichael.Farmer@ttu.edu"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epts.ttu.edu/operations"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www.twitter.com/TTUOperations" TargetMode="External"/><Relationship Id="rId4" Type="http://schemas.openxmlformats.org/officeDocument/2006/relationships/hyperlink" Target="http://www.facebook.com/operationsdivis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alph.ferguson@ttu.edu"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ichael.henry@ttu.ed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odd.brashears@ttu.edu"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28047079"/>
              </p:ext>
            </p:extLst>
          </p:nvPr>
        </p:nvGraphicFramePr>
        <p:xfrm>
          <a:off x="-346075" y="0"/>
          <a:ext cx="9442450" cy="12439650"/>
        </p:xfrm>
        <a:graphic>
          <a:graphicData uri="http://schemas.openxmlformats.org/presentationml/2006/ole">
            <mc:AlternateContent xmlns:mc="http://schemas.openxmlformats.org/markup-compatibility/2006">
              <mc:Choice xmlns:v="urn:schemas-microsoft-com:vml" Requires="v">
                <p:oleObj spid="_x0000_s5148" name="Document" r:id="rId4" imgW="5946064" imgH="7820564" progId="Word.Document.12">
                  <p:embed/>
                </p:oleObj>
              </mc:Choice>
              <mc:Fallback>
                <p:oleObj name="Document" r:id="rId4" imgW="5946064" imgH="7820564" progId="Word.Document.12">
                  <p:embed/>
                  <p:pic>
                    <p:nvPicPr>
                      <p:cNvPr id="0" name=""/>
                      <p:cNvPicPr/>
                      <p:nvPr/>
                    </p:nvPicPr>
                    <p:blipFill>
                      <a:blip r:embed="rId5"/>
                      <a:stretch>
                        <a:fillRect/>
                      </a:stretch>
                    </p:blipFill>
                    <p:spPr>
                      <a:xfrm>
                        <a:off x="-346075" y="0"/>
                        <a:ext cx="9442450" cy="12439650"/>
                      </a:xfrm>
                      <a:prstGeom prst="rect">
                        <a:avLst/>
                      </a:prstGeom>
                    </p:spPr>
                  </p:pic>
                </p:oleObj>
              </mc:Fallback>
            </mc:AlternateContent>
          </a:graphicData>
        </a:graphic>
      </p:graphicFrame>
      <p:sp>
        <p:nvSpPr>
          <p:cNvPr id="4" name="Title 3"/>
          <p:cNvSpPr>
            <a:spLocks noGrp="1"/>
          </p:cNvSpPr>
          <p:nvPr>
            <p:ph type="title"/>
          </p:nvPr>
        </p:nvSpPr>
        <p:spPr>
          <a:xfrm>
            <a:off x="457200" y="838200"/>
            <a:ext cx="8229600" cy="1143000"/>
          </a:xfrm>
        </p:spPr>
        <p:txBody>
          <a:bodyPr>
            <a:noAutofit/>
          </a:bodyPr>
          <a:lstStyle/>
          <a:p>
            <a:r>
              <a:rPr lang="en-US" sz="3200" dirty="0" smtClean="0"/>
              <a:t>Faculty Senate Agenda</a:t>
            </a:r>
            <a:br>
              <a:rPr lang="en-US" sz="3200" dirty="0" smtClean="0"/>
            </a:br>
            <a:r>
              <a:rPr lang="en-US" sz="3200" dirty="0" smtClean="0"/>
              <a:t>October 8, 2014 #335</a:t>
            </a:r>
            <a:endParaRPr lang="en-US" sz="3200" dirty="0"/>
          </a:p>
        </p:txBody>
      </p:sp>
      <p:sp>
        <p:nvSpPr>
          <p:cNvPr id="5" name="Content Placeholder 4"/>
          <p:cNvSpPr>
            <a:spLocks noGrp="1"/>
          </p:cNvSpPr>
          <p:nvPr>
            <p:ph idx="1"/>
          </p:nvPr>
        </p:nvSpPr>
        <p:spPr>
          <a:xfrm>
            <a:off x="457200" y="1905000"/>
            <a:ext cx="8229600" cy="5410200"/>
          </a:xfrm>
        </p:spPr>
        <p:txBody>
          <a:bodyPr>
            <a:normAutofit fontScale="55000" lnSpcReduction="20000"/>
          </a:bodyPr>
          <a:lstStyle/>
          <a:p>
            <a:pPr marL="0" lvl="0" indent="0">
              <a:lnSpc>
                <a:spcPct val="120000"/>
              </a:lnSpc>
              <a:spcBef>
                <a:spcPts val="0"/>
              </a:spcBef>
              <a:spcAft>
                <a:spcPts val="600"/>
              </a:spcAft>
              <a:buNone/>
            </a:pPr>
            <a:r>
              <a:rPr lang="en-US" sz="4000" b="1" dirty="0" smtClean="0"/>
              <a:t>I.	Call </a:t>
            </a:r>
            <a:r>
              <a:rPr lang="en-US" sz="4000" b="1" dirty="0"/>
              <a:t>to order </a:t>
            </a:r>
            <a:r>
              <a:rPr lang="en-US" sz="4000" dirty="0"/>
              <a:t>– Dr. Michael Farmer, Faculty Senate President</a:t>
            </a:r>
          </a:p>
          <a:p>
            <a:pPr marL="0" lvl="0" indent="0">
              <a:lnSpc>
                <a:spcPct val="120000"/>
              </a:lnSpc>
              <a:spcBef>
                <a:spcPts val="0"/>
              </a:spcBef>
              <a:spcAft>
                <a:spcPts val="600"/>
              </a:spcAft>
              <a:buNone/>
            </a:pPr>
            <a:r>
              <a:rPr lang="en-US" sz="4000" b="1" dirty="0" smtClean="0"/>
              <a:t>II.	Recognition </a:t>
            </a:r>
            <a:r>
              <a:rPr lang="en-US" sz="4000" b="1" dirty="0"/>
              <a:t>of guests</a:t>
            </a:r>
            <a:r>
              <a:rPr lang="en-US" sz="4000" dirty="0"/>
              <a:t>:</a:t>
            </a:r>
          </a:p>
          <a:p>
            <a:pPr marL="0" lvl="0" indent="0">
              <a:lnSpc>
                <a:spcPct val="120000"/>
              </a:lnSpc>
              <a:spcBef>
                <a:spcPts val="0"/>
              </a:spcBef>
              <a:spcAft>
                <a:spcPts val="600"/>
              </a:spcAft>
              <a:buNone/>
            </a:pPr>
            <a:r>
              <a:rPr lang="en-US" sz="4000" b="1" dirty="0" smtClean="0"/>
              <a:t>III.	Approval </a:t>
            </a:r>
            <a:r>
              <a:rPr lang="en-US" sz="4000" b="1" dirty="0"/>
              <a:t>of minutes</a:t>
            </a:r>
            <a:r>
              <a:rPr lang="en-US" sz="4000" dirty="0"/>
              <a:t>, Meeting #334, September 10, 2014.</a:t>
            </a:r>
          </a:p>
          <a:p>
            <a:pPr marL="0" lvl="0" indent="0">
              <a:lnSpc>
                <a:spcPct val="120000"/>
              </a:lnSpc>
              <a:spcBef>
                <a:spcPts val="0"/>
              </a:spcBef>
              <a:spcAft>
                <a:spcPts val="600"/>
              </a:spcAft>
              <a:buNone/>
            </a:pPr>
            <a:r>
              <a:rPr lang="en-US" sz="4000" b="1" dirty="0" smtClean="0"/>
              <a:t>IV.	Thank  </a:t>
            </a:r>
            <a:r>
              <a:rPr lang="en-US" sz="4000" b="1" dirty="0"/>
              <a:t>you letter</a:t>
            </a:r>
            <a:r>
              <a:rPr lang="en-US" sz="4000" dirty="0"/>
              <a:t> from Chancellor Robert Duncan</a:t>
            </a:r>
          </a:p>
          <a:p>
            <a:pPr marL="0" lvl="0" indent="0">
              <a:lnSpc>
                <a:spcPct val="120000"/>
              </a:lnSpc>
              <a:spcBef>
                <a:spcPts val="0"/>
              </a:spcBef>
              <a:spcAft>
                <a:spcPts val="600"/>
              </a:spcAft>
              <a:buNone/>
            </a:pPr>
            <a:r>
              <a:rPr lang="en-US" sz="4000" b="1" dirty="0" smtClean="0"/>
              <a:t>V.	Speakers</a:t>
            </a:r>
            <a:r>
              <a:rPr lang="en-US" sz="4000" b="1" dirty="0"/>
              <a:t>: </a:t>
            </a:r>
          </a:p>
          <a:p>
            <a:pPr>
              <a:lnSpc>
                <a:spcPct val="120000"/>
              </a:lnSpc>
              <a:spcBef>
                <a:spcPts val="0"/>
              </a:spcBef>
              <a:spcAft>
                <a:spcPts val="600"/>
              </a:spcAft>
            </a:pPr>
            <a:r>
              <a:rPr lang="en-US" sz="4000" u="sng" dirty="0" smtClean="0"/>
              <a:t>3:20pm to 3:35pm</a:t>
            </a:r>
            <a:r>
              <a:rPr lang="en-US" sz="4000" dirty="0" smtClean="0"/>
              <a:t>	</a:t>
            </a:r>
          </a:p>
          <a:p>
            <a:pPr marL="0" indent="0">
              <a:lnSpc>
                <a:spcPct val="120000"/>
              </a:lnSpc>
              <a:spcBef>
                <a:spcPts val="0"/>
              </a:spcBef>
              <a:spcAft>
                <a:spcPts val="600"/>
              </a:spcAft>
              <a:buNone/>
            </a:pPr>
            <a:r>
              <a:rPr lang="en-US" sz="4000" dirty="0" smtClean="0"/>
              <a:t>	Brenda Bullard-Director, Operations Div. Engineering Services </a:t>
            </a:r>
          </a:p>
          <a:p>
            <a:pPr marL="0" indent="0">
              <a:lnSpc>
                <a:spcPct val="120000"/>
              </a:lnSpc>
              <a:spcBef>
                <a:spcPts val="0"/>
              </a:spcBef>
              <a:spcAft>
                <a:spcPts val="600"/>
              </a:spcAft>
              <a:buNone/>
            </a:pPr>
            <a:r>
              <a:rPr lang="en-US" sz="4000" dirty="0" smtClean="0"/>
              <a:t>	Bailey Bryan-Director, Marketing Manager for Operations</a:t>
            </a:r>
          </a:p>
          <a:p>
            <a:pPr>
              <a:lnSpc>
                <a:spcPct val="120000"/>
              </a:lnSpc>
              <a:spcBef>
                <a:spcPts val="0"/>
              </a:spcBef>
              <a:spcAft>
                <a:spcPts val="600"/>
              </a:spcAft>
            </a:pPr>
            <a:r>
              <a:rPr lang="en-US" sz="4000" u="sng" dirty="0" smtClean="0"/>
              <a:t>3:35pm to 3:50pm</a:t>
            </a:r>
            <a:r>
              <a:rPr lang="en-US" sz="4000" dirty="0" smtClean="0"/>
              <a:t>	</a:t>
            </a:r>
          </a:p>
          <a:p>
            <a:pPr marL="0" indent="0">
              <a:lnSpc>
                <a:spcPct val="120000"/>
              </a:lnSpc>
              <a:spcBef>
                <a:spcPts val="0"/>
              </a:spcBef>
              <a:spcAft>
                <a:spcPts val="600"/>
              </a:spcAft>
              <a:buNone/>
            </a:pPr>
            <a:r>
              <a:rPr lang="en-US" sz="4000" dirty="0" smtClean="0"/>
              <a:t>	Dr. Ralph Ferguson, Director for TTU Ethics Center</a:t>
            </a:r>
          </a:p>
          <a:p>
            <a:pPr>
              <a:lnSpc>
                <a:spcPct val="120000"/>
              </a:lnSpc>
              <a:spcBef>
                <a:spcPts val="0"/>
              </a:spcBef>
              <a:spcAft>
                <a:spcPts val="600"/>
              </a:spcAft>
            </a:pPr>
            <a:r>
              <a:rPr lang="en-US" sz="4000" u="sng" dirty="0" smtClean="0"/>
              <a:t>3:50pm to 3:55pm</a:t>
            </a:r>
            <a:r>
              <a:rPr lang="en-US" sz="4000" dirty="0" smtClean="0"/>
              <a:t>	</a:t>
            </a:r>
          </a:p>
          <a:p>
            <a:pPr marL="0" indent="0">
              <a:lnSpc>
                <a:spcPct val="120000"/>
              </a:lnSpc>
              <a:spcBef>
                <a:spcPts val="0"/>
              </a:spcBef>
              <a:spcAft>
                <a:spcPts val="600"/>
              </a:spcAft>
              <a:buNone/>
            </a:pPr>
            <a:r>
              <a:rPr lang="en-US" sz="4000" dirty="0" smtClean="0"/>
              <a:t>	Mike Henry, Assistant Director, Student Resolution Center</a:t>
            </a:r>
          </a:p>
          <a:p>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Tree>
    <p:extLst>
      <p:ext uri="{BB962C8B-B14F-4D97-AF65-F5344CB8AC3E}">
        <p14:creationId xmlns:p14="http://schemas.microsoft.com/office/powerpoint/2010/main" val="289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94230458"/>
              </p:ext>
            </p:extLst>
          </p:nvPr>
        </p:nvGraphicFramePr>
        <p:xfrm>
          <a:off x="571500" y="1219200"/>
          <a:ext cx="7543800" cy="5829300"/>
        </p:xfrm>
        <a:graphic>
          <a:graphicData uri="http://schemas.openxmlformats.org/presentationml/2006/ole">
            <mc:AlternateContent xmlns:mc="http://schemas.openxmlformats.org/markup-compatibility/2006">
              <mc:Choice xmlns:v="urn:schemas-microsoft-com:vml" Requires="v">
                <p:oleObj spid="_x0000_s2073" name="Acrobat Document" r:id="rId3" imgW="7543732" imgH="5829300" progId="AcroExch.Document.11">
                  <p:embed/>
                </p:oleObj>
              </mc:Choice>
              <mc:Fallback>
                <p:oleObj name="Acrobat Document" r:id="rId3" imgW="7543732" imgH="5829300" progId="AcroExch.Document.11">
                  <p:embed/>
                  <p:pic>
                    <p:nvPicPr>
                      <p:cNvPr id="0" name=""/>
                      <p:cNvPicPr/>
                      <p:nvPr/>
                    </p:nvPicPr>
                    <p:blipFill>
                      <a:blip r:embed="rId4"/>
                      <a:stretch>
                        <a:fillRect/>
                      </a:stretch>
                    </p:blipFill>
                    <p:spPr>
                      <a:xfrm>
                        <a:off x="571500" y="1219200"/>
                        <a:ext cx="7543800" cy="5829300"/>
                      </a:xfrm>
                      <a:prstGeom prst="rect">
                        <a:avLst/>
                      </a:prstGeom>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
        <p:nvSpPr>
          <p:cNvPr id="4" name="TextBox 3"/>
          <p:cNvSpPr txBox="1"/>
          <p:nvPr/>
        </p:nvSpPr>
        <p:spPr>
          <a:xfrm>
            <a:off x="215514" y="990600"/>
            <a:ext cx="2003112" cy="369332"/>
          </a:xfrm>
          <a:prstGeom prst="rect">
            <a:avLst/>
          </a:prstGeom>
          <a:noFill/>
        </p:spPr>
        <p:txBody>
          <a:bodyPr wrap="none" rtlCol="0">
            <a:spAutoFit/>
          </a:bodyPr>
          <a:lstStyle/>
          <a:p>
            <a:r>
              <a:rPr lang="en-US" dirty="0" smtClean="0"/>
              <a:t>Distribution Charts</a:t>
            </a:r>
            <a:endParaRPr lang="en-US" dirty="0"/>
          </a:p>
        </p:txBody>
      </p:sp>
    </p:spTree>
    <p:extLst>
      <p:ext uri="{BB962C8B-B14F-4D97-AF65-F5344CB8AC3E}">
        <p14:creationId xmlns:p14="http://schemas.microsoft.com/office/powerpoint/2010/main" val="34303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92773009"/>
              </p:ext>
            </p:extLst>
          </p:nvPr>
        </p:nvGraphicFramePr>
        <p:xfrm>
          <a:off x="215514" y="1409700"/>
          <a:ext cx="8458200" cy="6362700"/>
        </p:xfrm>
        <a:graphic>
          <a:graphicData uri="http://schemas.openxmlformats.org/presentationml/2006/ole">
            <mc:AlternateContent xmlns:mc="http://schemas.openxmlformats.org/markup-compatibility/2006">
              <mc:Choice xmlns:v="urn:schemas-microsoft-com:vml" Requires="v">
                <p:oleObj spid="_x0000_s3097" name="Acrobat Document" r:id="rId3" imgW="7543732" imgH="5829300" progId="AcroExch.Document.11">
                  <p:embed/>
                </p:oleObj>
              </mc:Choice>
              <mc:Fallback>
                <p:oleObj name="Acrobat Document" r:id="rId3" imgW="7543732" imgH="5829300" progId="AcroExch.Document.11">
                  <p:embed/>
                  <p:pic>
                    <p:nvPicPr>
                      <p:cNvPr id="0" name=""/>
                      <p:cNvPicPr/>
                      <p:nvPr/>
                    </p:nvPicPr>
                    <p:blipFill>
                      <a:blip r:embed="rId4"/>
                      <a:stretch>
                        <a:fillRect/>
                      </a:stretch>
                    </p:blipFill>
                    <p:spPr>
                      <a:xfrm>
                        <a:off x="215514" y="1409700"/>
                        <a:ext cx="8458200" cy="6362700"/>
                      </a:xfrm>
                      <a:prstGeom prst="rect">
                        <a:avLst/>
                      </a:prstGeom>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
        <p:nvSpPr>
          <p:cNvPr id="4" name="TextBox 3"/>
          <p:cNvSpPr txBox="1"/>
          <p:nvPr/>
        </p:nvSpPr>
        <p:spPr>
          <a:xfrm>
            <a:off x="215514" y="990600"/>
            <a:ext cx="1878078" cy="369332"/>
          </a:xfrm>
          <a:prstGeom prst="rect">
            <a:avLst/>
          </a:prstGeom>
          <a:noFill/>
        </p:spPr>
        <p:txBody>
          <a:bodyPr wrap="none" rtlCol="0">
            <a:spAutoFit/>
          </a:bodyPr>
          <a:lstStyle/>
          <a:p>
            <a:r>
              <a:rPr lang="en-US" dirty="0" smtClean="0"/>
              <a:t>Breakdown Tables</a:t>
            </a:r>
            <a:endParaRPr lang="en-US" dirty="0"/>
          </a:p>
        </p:txBody>
      </p:sp>
    </p:spTree>
    <p:extLst>
      <p:ext uri="{BB962C8B-B14F-4D97-AF65-F5344CB8AC3E}">
        <p14:creationId xmlns:p14="http://schemas.microsoft.com/office/powerpoint/2010/main" val="13479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430962"/>
          </a:xfrm>
        </p:spPr>
        <p:txBody>
          <a:bodyPr>
            <a:normAutofit/>
          </a:bodyPr>
          <a:lstStyle/>
          <a:p>
            <a:pPr marL="0" marR="0" algn="l">
              <a:spcBef>
                <a:spcPts val="0"/>
              </a:spcBef>
              <a:spcAft>
                <a:spcPts val="0"/>
              </a:spcAft>
            </a:pPr>
            <a:r>
              <a:rPr lang="en-US" sz="3600" u="sng" dirty="0">
                <a:solidFill>
                  <a:srgbClr val="1F497D"/>
                </a:solidFill>
                <a:ea typeface="Calibri"/>
                <a:cs typeface="Times New Roman"/>
              </a:rPr>
              <a:t>Report on the TTU Ethics Advisory Board meeting on 9/11/2014</a:t>
            </a:r>
            <a:r>
              <a:rPr lang="en-US" sz="3600" dirty="0">
                <a:ea typeface="Calibri"/>
                <a:cs typeface="Times New Roman"/>
              </a:rPr>
              <a:t/>
            </a:r>
            <a:br>
              <a:rPr lang="en-US" sz="3600" dirty="0">
                <a:ea typeface="Calibri"/>
                <a:cs typeface="Times New Roman"/>
              </a:rPr>
            </a:br>
            <a:r>
              <a:rPr lang="en-US" sz="3600" dirty="0">
                <a:solidFill>
                  <a:srgbClr val="1F497D"/>
                </a:solidFill>
                <a:ea typeface="Calibri"/>
                <a:cs typeface="Times New Roman"/>
              </a:rPr>
              <a:t>Senator Tim Dallas reporting</a:t>
            </a:r>
            <a:r>
              <a:rPr lang="en-US" sz="4000" dirty="0">
                <a:solidFill>
                  <a:srgbClr val="1F497D"/>
                </a:solidFill>
                <a:ea typeface="Calibri"/>
                <a:cs typeface="Times New Roman"/>
              </a:rPr>
              <a:t>.</a:t>
            </a:r>
            <a:r>
              <a:rPr lang="en-US" sz="4000" dirty="0">
                <a:ea typeface="Calibri"/>
                <a:cs typeface="Times New Roman"/>
              </a:rPr>
              <a:t/>
            </a:r>
            <a:br>
              <a:rPr lang="en-US" sz="4000" dirty="0">
                <a:ea typeface="Calibri"/>
                <a:cs typeface="Times New Roman"/>
              </a:rPr>
            </a:br>
            <a:r>
              <a:rPr lang="en-US" sz="1600" dirty="0">
                <a:solidFill>
                  <a:srgbClr val="1F497D"/>
                </a:solidFill>
                <a:ea typeface="Calibri"/>
                <a:cs typeface="Times New Roman"/>
              </a:rPr>
              <a:t> </a:t>
            </a:r>
            <a:r>
              <a:rPr lang="en-US" sz="1600" dirty="0">
                <a:ea typeface="Calibri"/>
                <a:cs typeface="Times New Roman"/>
              </a:rPr>
              <a:t/>
            </a:r>
            <a:br>
              <a:rPr lang="en-US" sz="1600" dirty="0">
                <a:ea typeface="Calibri"/>
                <a:cs typeface="Times New Roman"/>
              </a:rPr>
            </a:br>
            <a:r>
              <a:rPr lang="en-US" sz="1600" dirty="0">
                <a:solidFill>
                  <a:srgbClr val="1F497D"/>
                </a:solidFill>
                <a:ea typeface="Calibri"/>
                <a:cs typeface="Times New Roman"/>
              </a:rPr>
              <a:t>The Ethics Advisory Board is </a:t>
            </a:r>
            <a:r>
              <a:rPr lang="en-US" sz="1600" dirty="0" smtClean="0">
                <a:solidFill>
                  <a:srgbClr val="1F497D"/>
                </a:solidFill>
                <a:ea typeface="Calibri"/>
                <a:cs typeface="Times New Roman"/>
              </a:rPr>
              <a:t>comprised </a:t>
            </a:r>
            <a:r>
              <a:rPr lang="en-US" sz="1600" dirty="0">
                <a:solidFill>
                  <a:srgbClr val="1F497D"/>
                </a:solidFill>
                <a:ea typeface="Calibri"/>
                <a:cs typeface="Times New Roman"/>
              </a:rPr>
              <a:t>of faculty and staff across TTU and TTUHSC. </a:t>
            </a: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The </a:t>
            </a:r>
            <a:r>
              <a:rPr lang="en-US" sz="1600" dirty="0">
                <a:solidFill>
                  <a:srgbClr val="1F497D"/>
                </a:solidFill>
                <a:ea typeface="Calibri"/>
                <a:cs typeface="Times New Roman"/>
              </a:rPr>
              <a:t>Board had been dormant for approximately 2 </a:t>
            </a:r>
            <a:r>
              <a:rPr lang="en-US" sz="1600" dirty="0" smtClean="0">
                <a:solidFill>
                  <a:srgbClr val="1F497D"/>
                </a:solidFill>
                <a:ea typeface="Calibri"/>
                <a:cs typeface="Times New Roman"/>
              </a:rPr>
              <a:t>years.</a:t>
            </a:r>
            <a:r>
              <a:rPr lang="en-US" sz="1600" dirty="0">
                <a:ea typeface="Calibri"/>
                <a:cs typeface="Times New Roman"/>
              </a:rPr>
              <a:t/>
            </a:r>
            <a:br>
              <a:rPr lang="en-US" sz="1600" dirty="0">
                <a:ea typeface="Calibri"/>
                <a:cs typeface="Times New Roman"/>
              </a:rPr>
            </a:br>
            <a:r>
              <a:rPr lang="en-US" sz="1600" dirty="0">
                <a:solidFill>
                  <a:srgbClr val="1F497D"/>
                </a:solidFill>
                <a:ea typeface="Calibri"/>
                <a:cs typeface="Times New Roman"/>
              </a:rPr>
              <a:t> </a:t>
            </a:r>
            <a:r>
              <a:rPr lang="en-US" sz="1600" dirty="0">
                <a:ea typeface="Calibri"/>
                <a:cs typeface="Times New Roman"/>
              </a:rPr>
              <a:t/>
            </a:r>
            <a:br>
              <a:rPr lang="en-US" sz="1600" dirty="0">
                <a:ea typeface="Calibri"/>
                <a:cs typeface="Times New Roman"/>
              </a:rPr>
            </a:br>
            <a:r>
              <a:rPr lang="en-US" sz="1600" dirty="0">
                <a:solidFill>
                  <a:srgbClr val="1F497D"/>
                </a:solidFill>
                <a:ea typeface="Calibri"/>
                <a:cs typeface="Times New Roman"/>
              </a:rPr>
              <a:t>The primary discussion items for the meeting included: </a:t>
            </a: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a:t>
            </a:r>
            <a:r>
              <a:rPr lang="en-US" sz="1600" dirty="0">
                <a:solidFill>
                  <a:srgbClr val="1F497D"/>
                </a:solidFill>
                <a:ea typeface="Calibri"/>
                <a:cs typeface="Times New Roman"/>
              </a:rPr>
              <a:t>1) Showing examples of TTU Ethics Center web content (Interview with Ambassador Tibor Nagy) </a:t>
            </a: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a:t>
            </a:r>
            <a:r>
              <a:rPr lang="en-US" sz="1600" dirty="0">
                <a:solidFill>
                  <a:srgbClr val="1F497D"/>
                </a:solidFill>
                <a:ea typeface="Calibri"/>
                <a:cs typeface="Times New Roman"/>
              </a:rPr>
              <a:t>2) Attempt to locate an ethics journal at </a:t>
            </a:r>
            <a:r>
              <a:rPr lang="en-US" sz="1600" dirty="0" smtClean="0">
                <a:solidFill>
                  <a:srgbClr val="1F497D"/>
                </a:solidFill>
                <a:ea typeface="Calibri"/>
                <a:cs typeface="Times New Roman"/>
              </a:rPr>
              <a:t>TTU</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a:t>
            </a:r>
            <a:r>
              <a:rPr lang="en-US" sz="1600" dirty="0">
                <a:solidFill>
                  <a:srgbClr val="1F497D"/>
                </a:solidFill>
                <a:ea typeface="Calibri"/>
                <a:cs typeface="Times New Roman"/>
              </a:rPr>
              <a:t>3) Attempts to bring in prominent outside speakers for various ethics events </a:t>
            </a: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a:t>
            </a:r>
            <a:r>
              <a:rPr lang="en-US" sz="1600" dirty="0">
                <a:solidFill>
                  <a:srgbClr val="1F497D"/>
                </a:solidFill>
                <a:ea typeface="Calibri"/>
                <a:cs typeface="Times New Roman"/>
              </a:rPr>
              <a:t>4) Develop and fund a student ethics team that would compete in the nation Ethics Bowl. </a:t>
            </a:r>
            <a:r>
              <a:rPr lang="en-US" sz="1600" dirty="0" smtClean="0">
                <a:solidFill>
                  <a:srgbClr val="1F497D"/>
                </a:solidFill>
                <a:ea typeface="Calibri"/>
                <a:cs typeface="Times New Roman"/>
              </a:rPr>
              <a:t/>
            </a:r>
            <a:br>
              <a:rPr lang="en-US" sz="1600" dirty="0" smtClean="0">
                <a:solidFill>
                  <a:srgbClr val="1F497D"/>
                </a:solidFill>
                <a:ea typeface="Calibri"/>
                <a:cs typeface="Times New Roman"/>
              </a:rPr>
            </a:br>
            <a:r>
              <a:rPr lang="en-US" sz="1600" dirty="0" smtClean="0">
                <a:solidFill>
                  <a:srgbClr val="1F497D"/>
                </a:solidFill>
                <a:ea typeface="Calibri"/>
                <a:cs typeface="Times New Roman"/>
              </a:rPr>
              <a:t>	The Ethics Bowl team discussion received the most attention.  </a:t>
            </a:r>
            <a:br>
              <a:rPr lang="en-US" sz="1600" dirty="0" smtClean="0">
                <a:solidFill>
                  <a:srgbClr val="1F497D"/>
                </a:solidFill>
                <a:ea typeface="Calibri"/>
                <a:cs typeface="Times New Roman"/>
              </a:rPr>
            </a:br>
            <a:r>
              <a:rPr lang="en-US" sz="1600" dirty="0" smtClean="0">
                <a:ea typeface="Calibri"/>
                <a:cs typeface="Times New Roman"/>
              </a:rPr>
              <a:t/>
            </a:r>
            <a:br>
              <a:rPr lang="en-US" sz="1600" dirty="0" smtClean="0">
                <a:ea typeface="Calibri"/>
                <a:cs typeface="Times New Roman"/>
              </a:rPr>
            </a:br>
            <a:r>
              <a:rPr lang="en-US" sz="1600" dirty="0" smtClean="0">
                <a:ea typeface="Calibri"/>
                <a:cs typeface="Times New Roman"/>
              </a:rPr>
              <a:t>(5)</a:t>
            </a:r>
            <a:r>
              <a:rPr lang="en-US" sz="1600" dirty="0" smtClean="0">
                <a:solidFill>
                  <a:srgbClr val="1F497D"/>
                </a:solidFill>
                <a:ea typeface="Calibri"/>
                <a:cs typeface="Times New Roman"/>
              </a:rPr>
              <a:t>The next convening of the board is scheduled for 17 December, 2014</a:t>
            </a:r>
            <a:r>
              <a:rPr lang="en-US" sz="1600" dirty="0" smtClean="0">
                <a:ea typeface="Calibri"/>
                <a:cs typeface="Times New Roman"/>
              </a:rPr>
              <a:t/>
            </a:r>
            <a:br>
              <a:rPr lang="en-US" sz="1600" dirty="0" smtClean="0">
                <a:ea typeface="Calibri"/>
                <a:cs typeface="Times New Roman"/>
              </a:rPr>
            </a:br>
            <a:r>
              <a:rPr lang="en-US" sz="1600" dirty="0">
                <a:solidFill>
                  <a:srgbClr val="1F497D"/>
                </a:solidFill>
                <a:ea typeface="Calibri"/>
                <a:cs typeface="Times New Roman"/>
              </a:rPr>
              <a:t> </a:t>
            </a:r>
            <a:r>
              <a:rPr lang="en-US" sz="1600" dirty="0">
                <a:ea typeface="Calibri"/>
                <a:cs typeface="Times New Roman"/>
              </a:rPr>
              <a:t/>
            </a:r>
            <a:br>
              <a:rPr lang="en-US" sz="1600" dirty="0">
                <a:ea typeface="Calibri"/>
                <a:cs typeface="Times New Roman"/>
              </a:rPr>
            </a:b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Tree>
    <p:extLst>
      <p:ext uri="{BB962C8B-B14F-4D97-AF65-F5344CB8AC3E}">
        <p14:creationId xmlns:p14="http://schemas.microsoft.com/office/powerpoint/2010/main" val="2255017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02362"/>
          </a:xfrm>
        </p:spPr>
        <p:txBody>
          <a:bodyPr>
            <a:normAutofit fontScale="90000"/>
          </a:bodyPr>
          <a:lstStyle/>
          <a:p>
            <a:r>
              <a:rPr lang="en-US" b="1" dirty="0" smtClean="0"/>
              <a:t>FS Poll of Tenured Women Faculty Leaving Tech</a:t>
            </a:r>
            <a:r>
              <a:rPr lang="en-US" dirty="0" smtClean="0"/>
              <a:t>:</a:t>
            </a:r>
            <a:br>
              <a:rPr lang="en-US" dirty="0" smtClean="0"/>
            </a:br>
            <a:r>
              <a:rPr lang="en-US" sz="3600" dirty="0" smtClean="0"/>
              <a:t>Michael Farmer-convener</a:t>
            </a:r>
            <a:br>
              <a:rPr lang="en-US" sz="3600" dirty="0" smtClean="0"/>
            </a:br>
            <a:r>
              <a:rPr lang="en-US" sz="3600" dirty="0" smtClean="0"/>
              <a:t>Jaclyn Canas-ENTX  </a:t>
            </a:r>
            <a:br>
              <a:rPr lang="en-US" sz="3600" dirty="0" smtClean="0"/>
            </a:br>
            <a:r>
              <a:rPr lang="en-US" sz="3600" dirty="0" smtClean="0"/>
              <a:t>Ryan Cassidy-Lib</a:t>
            </a:r>
            <a:br>
              <a:rPr lang="en-US" sz="3600" dirty="0" smtClean="0"/>
            </a:br>
            <a:r>
              <a:rPr lang="en-US" sz="3600" dirty="0" smtClean="0"/>
              <a:t>Ali Duffy – DAN</a:t>
            </a:r>
            <a:br>
              <a:rPr lang="en-US" sz="3600" dirty="0" smtClean="0"/>
            </a:br>
            <a:r>
              <a:rPr lang="en-US" sz="3600" dirty="0" smtClean="0"/>
              <a:t>Charlotte Bingham – Women’s Studies</a:t>
            </a:r>
            <a:br>
              <a:rPr lang="en-US" sz="3600" dirty="0" smtClean="0"/>
            </a:br>
            <a:r>
              <a:rPr lang="en-US" dirty="0"/>
              <a:t/>
            </a:r>
            <a:br>
              <a:rPr lang="en-US" dirty="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9601200" cy="990600"/>
          </a:xfrm>
          <a:prstGeom prst="rect">
            <a:avLst/>
          </a:prstGeom>
        </p:spPr>
      </p:pic>
      <p:sp>
        <p:nvSpPr>
          <p:cNvPr id="4" name="TextBox 3"/>
          <p:cNvSpPr txBox="1"/>
          <p:nvPr/>
        </p:nvSpPr>
        <p:spPr>
          <a:xfrm>
            <a:off x="838200" y="3962400"/>
            <a:ext cx="7848600" cy="3354765"/>
          </a:xfrm>
          <a:prstGeom prst="rect">
            <a:avLst/>
          </a:prstGeom>
          <a:noFill/>
        </p:spPr>
        <p:txBody>
          <a:bodyPr wrap="square" rtlCol="0">
            <a:spAutoFit/>
          </a:bodyPr>
          <a:lstStyle/>
          <a:p>
            <a:endParaRPr lang="en-US" dirty="0" smtClean="0"/>
          </a:p>
          <a:p>
            <a:r>
              <a:rPr lang="en-US" sz="2000" b="1" dirty="0" smtClean="0"/>
              <a:t>Will Have List of Names by 10/15 from Provost</a:t>
            </a:r>
          </a:p>
          <a:p>
            <a:r>
              <a:rPr lang="en-US" sz="2000" b="1" dirty="0"/>
              <a:t>	</a:t>
            </a:r>
            <a:r>
              <a:rPr lang="en-US" sz="2000" b="1" dirty="0" smtClean="0"/>
              <a:t>Expect about 40 tractable names: NEED VOLUNTEERS	</a:t>
            </a:r>
            <a:endParaRPr lang="en-US" sz="2000" b="1" dirty="0"/>
          </a:p>
          <a:p>
            <a:endParaRPr lang="en-US" sz="2000" b="1" dirty="0" smtClean="0"/>
          </a:p>
          <a:p>
            <a:pPr algn="ctr"/>
            <a:r>
              <a:rPr lang="en-US" sz="4000" b="1" dirty="0" smtClean="0"/>
              <a:t>Need 15 Callers Across Campus – each to call about 3 persons</a:t>
            </a:r>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8629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6430962"/>
          </a:xfrm>
        </p:spPr>
        <p:txBody>
          <a:bodyPr>
            <a:normAutofit/>
          </a:bodyPr>
          <a:lstStyle/>
          <a:p>
            <a:r>
              <a:rPr lang="en-US" b="1" dirty="0"/>
              <a:t>Ombudsperson Search:</a:t>
            </a:r>
            <a:r>
              <a:rPr lang="en-US" dirty="0"/>
              <a:t/>
            </a:r>
            <a:br>
              <a:rPr lang="en-US" dirty="0"/>
            </a:br>
            <a:r>
              <a:rPr lang="en-US" dirty="0"/>
              <a:t>Shane </a:t>
            </a:r>
            <a:r>
              <a:rPr lang="en-US" dirty="0" smtClean="0"/>
              <a:t>Blum-Chair</a:t>
            </a:r>
            <a:br>
              <a:rPr lang="en-US" dirty="0" smtClean="0"/>
            </a:br>
            <a:r>
              <a:rPr lang="en-US" u="sng" dirty="0" smtClean="0">
                <a:hlinkClick r:id="rId2"/>
              </a:rPr>
              <a:t>Shane.Blum@ttu.edu</a:t>
            </a:r>
            <a:r>
              <a:rPr lang="en-US" dirty="0"/>
              <a:t/>
            </a:r>
            <a:br>
              <a:rPr lang="en-US" dirty="0"/>
            </a:br>
            <a:r>
              <a:rPr lang="en-US" dirty="0"/>
              <a:t>Mark Wallace-AG</a:t>
            </a:r>
            <a:br>
              <a:rPr lang="en-US" dirty="0"/>
            </a:br>
            <a:r>
              <a:rPr lang="en-US" dirty="0"/>
              <a:t>Carolyn Tate-FS Sec</a:t>
            </a:r>
            <a:br>
              <a:rPr lang="en-US" dirty="0"/>
            </a:br>
            <a:r>
              <a:rPr lang="en-US" dirty="0"/>
              <a:t>Gretchen Adams-A&amp;S</a:t>
            </a:r>
            <a:br>
              <a:rPr lang="en-US" dirty="0"/>
            </a:br>
            <a:r>
              <a:rPr lang="en-US" dirty="0"/>
              <a:t>Michael Farmer-FS </a:t>
            </a:r>
            <a:r>
              <a:rPr lang="en-US" dirty="0" err="1"/>
              <a:t>Pres</a:t>
            </a:r>
            <a:r>
              <a:rPr lang="en-US" dirty="0"/>
              <a:t/>
            </a:r>
            <a:br>
              <a:rPr lang="en-US" dirty="0"/>
            </a:br>
            <a:r>
              <a:rPr lang="en-US" dirty="0"/>
              <a:t>Rob Stewart-Provost Office</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Tree>
    <p:extLst>
      <p:ext uri="{BB962C8B-B14F-4D97-AF65-F5344CB8AC3E}">
        <p14:creationId xmlns:p14="http://schemas.microsoft.com/office/powerpoint/2010/main" val="3469354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
        <p:nvSpPr>
          <p:cNvPr id="2" name="TextBox 1"/>
          <p:cNvSpPr txBox="1"/>
          <p:nvPr/>
        </p:nvSpPr>
        <p:spPr>
          <a:xfrm>
            <a:off x="1295400" y="1143000"/>
            <a:ext cx="6740884" cy="1323439"/>
          </a:xfrm>
          <a:prstGeom prst="rect">
            <a:avLst/>
          </a:prstGeom>
          <a:noFill/>
        </p:spPr>
        <p:txBody>
          <a:bodyPr wrap="none" rtlCol="0">
            <a:spAutoFit/>
          </a:bodyPr>
          <a:lstStyle/>
          <a:p>
            <a:pPr algn="ctr"/>
            <a:r>
              <a:rPr lang="en-US" sz="4000" dirty="0" smtClean="0"/>
              <a:t>New Student Evaluation Form:  </a:t>
            </a:r>
          </a:p>
          <a:p>
            <a:pPr algn="ctr"/>
            <a:r>
              <a:rPr lang="en-US" sz="4000" dirty="0" smtClean="0"/>
              <a:t>THIS FALLL, THIS NOVEMBER</a:t>
            </a:r>
            <a:endParaRPr lang="en-US" sz="4000" dirty="0"/>
          </a:p>
        </p:txBody>
      </p:sp>
      <p:sp>
        <p:nvSpPr>
          <p:cNvPr id="4" name="TextBox 3"/>
          <p:cNvSpPr txBox="1"/>
          <p:nvPr/>
        </p:nvSpPr>
        <p:spPr>
          <a:xfrm>
            <a:off x="3733800" y="3733800"/>
            <a:ext cx="1075936" cy="369332"/>
          </a:xfrm>
          <a:prstGeom prst="rect">
            <a:avLst/>
          </a:prstGeom>
          <a:noFill/>
        </p:spPr>
        <p:txBody>
          <a:bodyPr wrap="none" rtlCol="0">
            <a:spAutoFit/>
          </a:bodyPr>
          <a:lstStyle/>
          <a:p>
            <a:r>
              <a:rPr lang="en-US" dirty="0" smtClean="0"/>
              <a:t>Open File</a:t>
            </a:r>
            <a:endParaRPr lang="en-US" dirty="0"/>
          </a:p>
        </p:txBody>
      </p:sp>
    </p:spTree>
    <p:extLst>
      <p:ext uri="{BB962C8B-B14F-4D97-AF65-F5344CB8AC3E}">
        <p14:creationId xmlns:p14="http://schemas.microsoft.com/office/powerpoint/2010/main" val="33496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9601200" cy="990600"/>
          </a:xfrm>
          <a:prstGeom prst="rect">
            <a:avLst/>
          </a:prstGeom>
        </p:spPr>
      </p:pic>
      <p:sp>
        <p:nvSpPr>
          <p:cNvPr id="4" name="Title 3"/>
          <p:cNvSpPr>
            <a:spLocks noGrp="1"/>
          </p:cNvSpPr>
          <p:nvPr>
            <p:ph type="title"/>
          </p:nvPr>
        </p:nvSpPr>
        <p:spPr>
          <a:xfrm>
            <a:off x="457200" y="990600"/>
            <a:ext cx="8229600" cy="1143000"/>
          </a:xfrm>
        </p:spPr>
        <p:txBody>
          <a:bodyPr/>
          <a:lstStyle/>
          <a:p>
            <a:r>
              <a:rPr lang="en-US" dirty="0" smtClean="0"/>
              <a:t>OPs Needing Revision </a:t>
            </a:r>
            <a:endParaRPr lang="en-US" dirty="0"/>
          </a:p>
        </p:txBody>
      </p:sp>
      <p:sp>
        <p:nvSpPr>
          <p:cNvPr id="5" name="Content Placeholder 4"/>
          <p:cNvSpPr>
            <a:spLocks noGrp="1"/>
          </p:cNvSpPr>
          <p:nvPr>
            <p:ph idx="1"/>
          </p:nvPr>
        </p:nvSpPr>
        <p:spPr>
          <a:xfrm>
            <a:off x="457200" y="2057400"/>
            <a:ext cx="8229600" cy="4525963"/>
          </a:xfrm>
        </p:spPr>
        <p:txBody>
          <a:bodyPr>
            <a:normAutofit fontScale="92500" lnSpcReduction="10000"/>
          </a:bodyPr>
          <a:lstStyle/>
          <a:p>
            <a:r>
              <a:rPr lang="en-US" dirty="0"/>
              <a:t>OP 32.22. Selection and Removal of Endowed Chairs and </a:t>
            </a:r>
            <a:r>
              <a:rPr lang="en-US" dirty="0" smtClean="0"/>
              <a:t>Professorships </a:t>
            </a:r>
          </a:p>
          <a:p>
            <a:pPr lvl="2"/>
            <a:r>
              <a:rPr lang="en-US" dirty="0" smtClean="0">
                <a:solidFill>
                  <a:srgbClr val="FF0000"/>
                </a:solidFill>
              </a:rPr>
              <a:t>NOT STAFFED</a:t>
            </a:r>
          </a:p>
          <a:p>
            <a:r>
              <a:rPr lang="en-US" dirty="0" smtClean="0"/>
              <a:t>OP </a:t>
            </a:r>
            <a:r>
              <a:rPr lang="en-US" dirty="0"/>
              <a:t>74.14 concerns the Senate role in institutes and centers and its involvement in making faculty appointments</a:t>
            </a:r>
            <a:r>
              <a:rPr lang="en-US" dirty="0" smtClean="0"/>
              <a:t>.</a:t>
            </a:r>
          </a:p>
          <a:p>
            <a:pPr lvl="2"/>
            <a:r>
              <a:rPr lang="en-US" dirty="0" smtClean="0">
                <a:solidFill>
                  <a:srgbClr val="FF0000"/>
                </a:solidFill>
              </a:rPr>
              <a:t>NOT STAFFED</a:t>
            </a:r>
          </a:p>
          <a:p>
            <a:r>
              <a:rPr lang="en-US" dirty="0" smtClean="0"/>
              <a:t> OP </a:t>
            </a:r>
            <a:r>
              <a:rPr lang="en-US" dirty="0"/>
              <a:t>32.05–Faculty Grievance </a:t>
            </a:r>
            <a:r>
              <a:rPr lang="en-US" dirty="0" smtClean="0"/>
              <a:t>Procedures  concerns grievances and has needed revision</a:t>
            </a:r>
          </a:p>
          <a:p>
            <a:pPr lvl="2"/>
            <a:r>
              <a:rPr lang="en-US" dirty="0" smtClean="0">
                <a:solidFill>
                  <a:srgbClr val="FF0000"/>
                </a:solidFill>
              </a:rPr>
              <a:t>Only Farmer and Held; need two more</a:t>
            </a:r>
            <a:endParaRPr lang="en-US" dirty="0">
              <a:solidFill>
                <a:srgbClr val="FF0000"/>
              </a:solidFill>
            </a:endParaRPr>
          </a:p>
          <a:p>
            <a:endParaRPr lang="en-US" b="1" dirty="0"/>
          </a:p>
        </p:txBody>
      </p:sp>
    </p:spTree>
    <p:extLst>
      <p:ext uri="{BB962C8B-B14F-4D97-AF65-F5344CB8AC3E}">
        <p14:creationId xmlns:p14="http://schemas.microsoft.com/office/powerpoint/2010/main" val="3536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
        <p:nvSpPr>
          <p:cNvPr id="3" name="TextBox 2"/>
          <p:cNvSpPr txBox="1"/>
          <p:nvPr/>
        </p:nvSpPr>
        <p:spPr>
          <a:xfrm>
            <a:off x="228600" y="1981200"/>
            <a:ext cx="8610600" cy="1754326"/>
          </a:xfrm>
          <a:prstGeom prst="rect">
            <a:avLst/>
          </a:prstGeom>
          <a:noFill/>
        </p:spPr>
        <p:txBody>
          <a:bodyPr wrap="square" rtlCol="0">
            <a:spAutoFit/>
          </a:bodyPr>
          <a:lstStyle/>
          <a:p>
            <a:pPr algn="ctr"/>
            <a:r>
              <a:rPr lang="en-US" sz="3600" dirty="0" smtClean="0"/>
              <a:t>OP Revisions at Faculty Status and Welfare  </a:t>
            </a:r>
          </a:p>
          <a:p>
            <a:pPr algn="ctr"/>
            <a:endParaRPr lang="en-US" sz="3600" dirty="0"/>
          </a:p>
          <a:p>
            <a:pPr algn="ctr"/>
            <a:r>
              <a:rPr lang="en-US" sz="3600" dirty="0" smtClean="0"/>
              <a:t>Lewis Held </a:t>
            </a:r>
            <a:endParaRPr lang="en-US" sz="3600" dirty="0"/>
          </a:p>
        </p:txBody>
      </p:sp>
      <p:sp>
        <p:nvSpPr>
          <p:cNvPr id="5" name="TextBox 4"/>
          <p:cNvSpPr txBox="1"/>
          <p:nvPr/>
        </p:nvSpPr>
        <p:spPr>
          <a:xfrm>
            <a:off x="3886200" y="4278868"/>
            <a:ext cx="1165704" cy="369332"/>
          </a:xfrm>
          <a:prstGeom prst="rect">
            <a:avLst/>
          </a:prstGeom>
          <a:noFill/>
        </p:spPr>
        <p:txBody>
          <a:bodyPr wrap="none" rtlCol="0">
            <a:spAutoFit/>
          </a:bodyPr>
          <a:lstStyle/>
          <a:p>
            <a:r>
              <a:rPr lang="en-US" dirty="0" smtClean="0"/>
              <a:t>Open Files</a:t>
            </a:r>
            <a:endParaRPr lang="en-US" dirty="0"/>
          </a:p>
        </p:txBody>
      </p:sp>
    </p:spTree>
    <p:extLst>
      <p:ext uri="{BB962C8B-B14F-4D97-AF65-F5344CB8AC3E}">
        <p14:creationId xmlns:p14="http://schemas.microsoft.com/office/powerpoint/2010/main" val="3636584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84238"/>
            <a:ext cx="8229600" cy="5821362"/>
          </a:xfrm>
        </p:spPr>
        <p:txBody>
          <a:bodyPr>
            <a:normAutofit fontScale="90000"/>
          </a:bodyPr>
          <a:lstStyle/>
          <a:p>
            <a:r>
              <a:rPr lang="en-US" b="1" dirty="0"/>
              <a:t>FS Funded Research Committee Working </a:t>
            </a:r>
            <a:r>
              <a:rPr lang="en-US" b="1" dirty="0" smtClean="0"/>
              <a:t>Group:</a:t>
            </a:r>
            <a:br>
              <a:rPr lang="en-US" b="1" dirty="0" smtClean="0"/>
            </a:br>
            <a:r>
              <a:rPr lang="en-US" dirty="0" smtClean="0"/>
              <a:t>Michael Farmer-convener</a:t>
            </a:r>
            <a:br>
              <a:rPr lang="en-US" dirty="0" smtClean="0"/>
            </a:br>
            <a:r>
              <a:rPr lang="en-US" dirty="0" smtClean="0">
                <a:hlinkClick r:id="rId2"/>
              </a:rPr>
              <a:t>Michael.Farmer@ttu.edu</a:t>
            </a:r>
            <a:r>
              <a:rPr lang="en-US" dirty="0" smtClean="0"/>
              <a:t/>
            </a:r>
            <a:br>
              <a:rPr lang="en-US" dirty="0" smtClean="0"/>
            </a:br>
            <a:r>
              <a:rPr lang="en-US" dirty="0" smtClean="0"/>
              <a:t>Jaclyn </a:t>
            </a:r>
            <a:r>
              <a:rPr lang="en-US" dirty="0" err="1" smtClean="0"/>
              <a:t>Canas</a:t>
            </a:r>
            <a:r>
              <a:rPr lang="en-US" dirty="0" smtClean="0"/>
              <a:t>-ENTX (?)</a:t>
            </a:r>
            <a:br>
              <a:rPr lang="en-US" dirty="0" smtClean="0"/>
            </a:br>
            <a:r>
              <a:rPr lang="en-US" dirty="0" smtClean="0"/>
              <a:t>Phil </a:t>
            </a:r>
            <a:r>
              <a:rPr lang="en-US" dirty="0"/>
              <a:t>Smith-ENTX</a:t>
            </a:r>
            <a:br>
              <a:rPr lang="en-US" dirty="0"/>
            </a:br>
            <a:r>
              <a:rPr lang="en-US" dirty="0"/>
              <a:t>Dave </a:t>
            </a:r>
            <a:r>
              <a:rPr lang="en-US" dirty="0" smtClean="0"/>
              <a:t>Richman-EDUC</a:t>
            </a:r>
            <a:br>
              <a:rPr lang="en-US" dirty="0" smtClean="0"/>
            </a:br>
            <a:r>
              <a:rPr lang="en-US" dirty="0" smtClean="0"/>
              <a:t>Tim Dallas - IEE</a:t>
            </a: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Tree>
    <p:extLst>
      <p:ext uri="{BB962C8B-B14F-4D97-AF65-F5344CB8AC3E}">
        <p14:creationId xmlns:p14="http://schemas.microsoft.com/office/powerpoint/2010/main" val="3410541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1143000"/>
          </a:xfrm>
        </p:spPr>
        <p:txBody>
          <a:bodyPr>
            <a:normAutofit fontScale="90000"/>
          </a:bodyPr>
          <a:lstStyle/>
          <a:p>
            <a:pPr algn="l"/>
            <a:r>
              <a:rPr lang="en-US" dirty="0" smtClean="0"/>
              <a:t>VI. New Business</a:t>
            </a:r>
            <a:br>
              <a:rPr lang="en-US" dirty="0" smtClean="0"/>
            </a:br>
            <a:r>
              <a:rPr lang="en-US" dirty="0" smtClean="0"/>
              <a:t>         Research Committee Item</a:t>
            </a:r>
            <a:endParaRPr lang="en-US" dirty="0"/>
          </a:p>
        </p:txBody>
      </p:sp>
      <p:sp>
        <p:nvSpPr>
          <p:cNvPr id="4" name="Content Placeholder 3"/>
          <p:cNvSpPr>
            <a:spLocks noGrp="1"/>
          </p:cNvSpPr>
          <p:nvPr>
            <p:ph idx="1"/>
          </p:nvPr>
        </p:nvSpPr>
        <p:spPr>
          <a:xfrm>
            <a:off x="457200" y="1646237"/>
            <a:ext cx="8229600" cy="4525963"/>
          </a:xfrm>
        </p:spPr>
        <p:txBody>
          <a:bodyPr/>
          <a:lstStyle/>
          <a:p>
            <a:pPr algn="ctr"/>
            <a:endParaRPr lang="en-US" dirty="0" smtClean="0"/>
          </a:p>
          <a:p>
            <a:endParaRPr lang="en-US" dirty="0"/>
          </a:p>
          <a:p>
            <a:r>
              <a:rPr lang="en-US" dirty="0" smtClean="0"/>
              <a:t>Regent’s Rule 10 on Intellectual Property.</a:t>
            </a:r>
          </a:p>
          <a:p>
            <a:r>
              <a:rPr lang="en-US" dirty="0" smtClean="0"/>
              <a:t>Arrived on Senates Across system Last Week.</a:t>
            </a:r>
          </a:p>
          <a:p>
            <a:r>
              <a:rPr lang="en-US" dirty="0" smtClean="0"/>
              <a:t>What are Regent’s Rules?  Why?</a:t>
            </a:r>
          </a:p>
          <a:p>
            <a:r>
              <a:rPr lang="en-US" dirty="0" smtClean="0"/>
              <a:t>What might be Problematic. </a:t>
            </a:r>
          </a:p>
          <a:p>
            <a:r>
              <a:rPr lang="en-US" dirty="0" smtClean="0"/>
              <a:t>Texas Councils of Faculty Senates.</a:t>
            </a:r>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Tree>
    <p:extLst>
      <p:ext uri="{BB962C8B-B14F-4D97-AF65-F5344CB8AC3E}">
        <p14:creationId xmlns:p14="http://schemas.microsoft.com/office/powerpoint/2010/main" val="2194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838200"/>
          </a:xfrm>
        </p:spPr>
        <p:txBody>
          <a:bodyPr>
            <a:normAutofit/>
          </a:bodyPr>
          <a:lstStyle/>
          <a:p>
            <a:pPr algn="l"/>
            <a:r>
              <a:rPr lang="en-US" sz="3200" dirty="0" smtClean="0"/>
              <a:t>Agenda Continued</a:t>
            </a:r>
            <a:endParaRPr lang="en-US" sz="3200" dirty="0"/>
          </a:p>
        </p:txBody>
      </p:sp>
      <p:sp>
        <p:nvSpPr>
          <p:cNvPr id="5" name="Rectangle 4"/>
          <p:cNvSpPr/>
          <p:nvPr/>
        </p:nvSpPr>
        <p:spPr>
          <a:xfrm>
            <a:off x="0" y="1527512"/>
            <a:ext cx="9144000" cy="5940088"/>
          </a:xfrm>
          <a:prstGeom prst="rect">
            <a:avLst/>
          </a:prstGeom>
        </p:spPr>
        <p:txBody>
          <a:bodyPr wrap="square">
            <a:spAutoFit/>
          </a:bodyPr>
          <a:lstStyle/>
          <a:p>
            <a:r>
              <a:rPr lang="en-US" dirty="0"/>
              <a:t> </a:t>
            </a:r>
          </a:p>
          <a:p>
            <a:pPr lvl="0">
              <a:spcAft>
                <a:spcPts val="600"/>
              </a:spcAft>
            </a:pPr>
            <a:r>
              <a:rPr lang="en-US" dirty="0" smtClean="0"/>
              <a:t>V.     </a:t>
            </a:r>
            <a:r>
              <a:rPr lang="en-US" sz="2400" dirty="0" smtClean="0"/>
              <a:t>Old </a:t>
            </a:r>
            <a:r>
              <a:rPr lang="en-US" sz="2400" dirty="0"/>
              <a:t>Business</a:t>
            </a:r>
            <a:r>
              <a:rPr lang="en-US" sz="2400" dirty="0" smtClean="0"/>
              <a:t>:     Review </a:t>
            </a:r>
            <a:r>
              <a:rPr lang="en-US" sz="2400" dirty="0"/>
              <a:t>of Committees &amp; Liaison </a:t>
            </a:r>
            <a:r>
              <a:rPr lang="en-US" sz="2400" dirty="0" smtClean="0"/>
              <a:t>Reports</a:t>
            </a:r>
            <a:endParaRPr lang="en-US" sz="2400" dirty="0"/>
          </a:p>
          <a:p>
            <a:pPr marL="1257300" lvl="2" indent="-342900">
              <a:spcAft>
                <a:spcPts val="600"/>
              </a:spcAft>
              <a:buFont typeface="Arial" panose="020B0604020202020204" pitchFamily="34" charset="0"/>
              <a:buChar char="•"/>
            </a:pPr>
            <a:r>
              <a:rPr lang="en-US" sz="2400" dirty="0"/>
              <a:t>Administrator </a:t>
            </a:r>
            <a:r>
              <a:rPr lang="en-US" sz="2400" dirty="0" smtClean="0"/>
              <a:t>Evaluation </a:t>
            </a:r>
            <a:r>
              <a:rPr lang="en-US" sz="2400" dirty="0"/>
              <a:t>Survey </a:t>
            </a:r>
            <a:r>
              <a:rPr lang="en-US" sz="2400" dirty="0" err="1" smtClean="0"/>
              <a:t>Cmty</a:t>
            </a:r>
            <a:r>
              <a:rPr lang="en-US" sz="2400" dirty="0" smtClean="0"/>
              <a:t> -Todd </a:t>
            </a:r>
            <a:r>
              <a:rPr lang="en-US" sz="2400" dirty="0" err="1"/>
              <a:t>Brashears</a:t>
            </a:r>
            <a:endParaRPr lang="en-US" sz="2400" dirty="0"/>
          </a:p>
          <a:p>
            <a:pPr marL="1257300" lvl="2" indent="-342900">
              <a:spcAft>
                <a:spcPts val="600"/>
              </a:spcAft>
              <a:buFont typeface="Arial" panose="020B0604020202020204" pitchFamily="34" charset="0"/>
              <a:buChar char="•"/>
            </a:pPr>
            <a:r>
              <a:rPr lang="en-US" sz="2400" dirty="0"/>
              <a:t>TTU Ethics Advisory </a:t>
            </a:r>
            <a:r>
              <a:rPr lang="en-US" sz="2400" dirty="0" smtClean="0"/>
              <a:t>Board -</a:t>
            </a:r>
            <a:r>
              <a:rPr lang="en-US" sz="2400" dirty="0"/>
              <a:t>Tim Dallas</a:t>
            </a:r>
          </a:p>
          <a:p>
            <a:pPr marL="1257300" lvl="2" indent="-342900">
              <a:spcAft>
                <a:spcPts val="600"/>
              </a:spcAft>
              <a:buFont typeface="Arial" panose="020B0604020202020204" pitchFamily="34" charset="0"/>
              <a:buChar char="•"/>
            </a:pPr>
            <a:r>
              <a:rPr lang="en-US" sz="2400" dirty="0"/>
              <a:t>Survey of Tenured Women Leaving Tech </a:t>
            </a:r>
            <a:r>
              <a:rPr lang="en-US" sz="2400" dirty="0" err="1" smtClean="0"/>
              <a:t>Cmty</a:t>
            </a:r>
            <a:endParaRPr lang="en-US" sz="2400" dirty="0"/>
          </a:p>
          <a:p>
            <a:pPr marL="1257300" lvl="2" indent="-342900">
              <a:spcAft>
                <a:spcPts val="600"/>
              </a:spcAft>
              <a:buFont typeface="Arial" panose="020B0604020202020204" pitchFamily="34" charset="0"/>
              <a:buChar char="•"/>
            </a:pPr>
            <a:r>
              <a:rPr lang="en-US" sz="2400" dirty="0"/>
              <a:t>Ombudsperson Search </a:t>
            </a:r>
            <a:r>
              <a:rPr lang="en-US" sz="2400" dirty="0" smtClean="0"/>
              <a:t>Committee</a:t>
            </a:r>
          </a:p>
          <a:p>
            <a:pPr marL="1257300" lvl="2" indent="-342900">
              <a:spcAft>
                <a:spcPts val="600"/>
              </a:spcAft>
              <a:buFont typeface="Arial" panose="020B0604020202020204" pitchFamily="34" charset="0"/>
              <a:buChar char="•"/>
            </a:pPr>
            <a:r>
              <a:rPr lang="en-US" sz="2400" dirty="0" smtClean="0"/>
              <a:t>Student </a:t>
            </a:r>
            <a:r>
              <a:rPr lang="en-US" sz="2400" dirty="0"/>
              <a:t>Evaluation </a:t>
            </a:r>
            <a:r>
              <a:rPr lang="en-US" sz="2400" dirty="0" smtClean="0"/>
              <a:t>Form</a:t>
            </a:r>
            <a:r>
              <a:rPr lang="en-US" sz="2400" dirty="0"/>
              <a:t> </a:t>
            </a:r>
          </a:p>
          <a:p>
            <a:pPr marL="1257300" lvl="2" indent="-342900">
              <a:spcAft>
                <a:spcPts val="600"/>
              </a:spcAft>
              <a:buFont typeface="Arial" panose="020B0604020202020204" pitchFamily="34" charset="0"/>
              <a:buChar char="•"/>
            </a:pPr>
            <a:r>
              <a:rPr lang="en-US" sz="2400" dirty="0" smtClean="0"/>
              <a:t>OP </a:t>
            </a:r>
            <a:r>
              <a:rPr lang="en-US" sz="2400" dirty="0"/>
              <a:t>Revisions by the Faculty Status and </a:t>
            </a:r>
            <a:r>
              <a:rPr lang="en-US" sz="2400" dirty="0" smtClean="0"/>
              <a:t>Welfare -Lewis Held</a:t>
            </a:r>
          </a:p>
          <a:p>
            <a:pPr marL="1714500" lvl="3" indent="-342900">
              <a:spcAft>
                <a:spcPts val="600"/>
              </a:spcAft>
              <a:buFont typeface="Arial" panose="020B0604020202020204" pitchFamily="34" charset="0"/>
              <a:buChar char="•"/>
            </a:pPr>
            <a:r>
              <a:rPr lang="en-US" sz="2400" dirty="0"/>
              <a:t>OP 32.06 Faculty Responsibility-attachment</a:t>
            </a:r>
          </a:p>
          <a:p>
            <a:pPr marL="1714500" lvl="3" indent="-342900">
              <a:spcAft>
                <a:spcPts val="600"/>
              </a:spcAft>
              <a:buFont typeface="Arial" panose="020B0604020202020204" pitchFamily="34" charset="0"/>
              <a:buChar char="•"/>
            </a:pPr>
            <a:r>
              <a:rPr lang="en-US" sz="2400" dirty="0"/>
              <a:t>OP 74.02 Conduct of Research and Scholarly </a:t>
            </a:r>
            <a:r>
              <a:rPr lang="en-US" sz="2400" dirty="0" smtClean="0"/>
              <a:t>Activity-attachment</a:t>
            </a:r>
            <a:endParaRPr lang="en-US" sz="2400" dirty="0"/>
          </a:p>
          <a:p>
            <a:pPr marL="1257300" lvl="2" indent="-342900">
              <a:spcAft>
                <a:spcPts val="600"/>
              </a:spcAft>
              <a:buFont typeface="Arial" panose="020B0604020202020204" pitchFamily="34" charset="0"/>
              <a:buChar char="•"/>
            </a:pPr>
            <a:r>
              <a:rPr lang="en-US" sz="2400" dirty="0" smtClean="0"/>
              <a:t>FS </a:t>
            </a:r>
            <a:r>
              <a:rPr lang="en-US" sz="2400" dirty="0"/>
              <a:t>Funded Research Committee Working Group</a:t>
            </a:r>
            <a:endParaRPr lang="en-US" sz="2400" dirty="0" smtClean="0"/>
          </a:p>
          <a:p>
            <a:pPr marL="1257300" lvl="2" indent="-342900">
              <a:buFont typeface="Arial" panose="020B0604020202020204" pitchFamily="34" charset="0"/>
              <a:buChar char="•"/>
            </a:pPr>
            <a:endParaRPr lang="en-US" sz="2400" dirty="0"/>
          </a:p>
          <a:p>
            <a:pPr>
              <a:spcAft>
                <a:spcPts val="600"/>
              </a:spcAft>
            </a:pPr>
            <a:r>
              <a:rPr lang="en-US" sz="2400" dirty="0" smtClean="0"/>
              <a:t>   </a:t>
            </a:r>
            <a:r>
              <a:rPr lang="en-US" sz="2400" dirty="0"/>
              <a:t>	</a:t>
            </a:r>
            <a:r>
              <a:rPr lang="en-US" sz="2400" dirty="0" smtClean="0"/>
              <a:t>	</a:t>
            </a:r>
            <a:r>
              <a:rPr lang="en-US" sz="240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Tree>
    <p:extLst>
      <p:ext uri="{BB962C8B-B14F-4D97-AF65-F5344CB8AC3E}">
        <p14:creationId xmlns:p14="http://schemas.microsoft.com/office/powerpoint/2010/main" val="14239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dirty="0" smtClean="0"/>
              <a:t>2015 Fall Schedule Change (Exams)</a:t>
            </a:r>
            <a:br>
              <a:rPr lang="en-US" dirty="0" smtClean="0"/>
            </a:br>
            <a:r>
              <a:rPr lang="en-US" dirty="0" smtClean="0"/>
              <a:t>Dec 5 Football Game</a:t>
            </a:r>
            <a:endParaRPr lang="en-US" dirty="0"/>
          </a:p>
        </p:txBody>
      </p:sp>
      <p:sp>
        <p:nvSpPr>
          <p:cNvPr id="3" name="Content Placeholder 2"/>
          <p:cNvSpPr>
            <a:spLocks noGrp="1"/>
          </p:cNvSpPr>
          <p:nvPr>
            <p:ph idx="1"/>
          </p:nvPr>
        </p:nvSpPr>
        <p:spPr>
          <a:xfrm>
            <a:off x="152400" y="2971800"/>
            <a:ext cx="8839200" cy="3429000"/>
          </a:xfrm>
        </p:spPr>
        <p:txBody>
          <a:bodyPr>
            <a:normAutofit fontScale="70000" lnSpcReduction="20000"/>
          </a:bodyPr>
          <a:lstStyle/>
          <a:p>
            <a:r>
              <a:rPr lang="en-US" dirty="0"/>
              <a:t>·         Move start of classes from Monday, August 24 to Friday, August 21.</a:t>
            </a:r>
          </a:p>
          <a:p>
            <a:r>
              <a:rPr lang="en-US" dirty="0"/>
              <a:t>·         Last day of classes for the semester will be Tuesday Dec 1</a:t>
            </a:r>
          </a:p>
          <a:p>
            <a:r>
              <a:rPr lang="en-US" dirty="0"/>
              <a:t>·         Day of no classes moves from Thursday Dec 3 to Wed Dec 2.</a:t>
            </a:r>
          </a:p>
          <a:p>
            <a:r>
              <a:rPr lang="en-US" dirty="0"/>
              <a:t>·         Finals begin on Thursday Dec 3 and continue on Friday Dec 4</a:t>
            </a:r>
          </a:p>
          <a:p>
            <a:r>
              <a:rPr lang="en-US" dirty="0"/>
              <a:t>·         Game Day Saturday Dec 5</a:t>
            </a:r>
          </a:p>
          <a:p>
            <a:r>
              <a:rPr lang="en-US" dirty="0"/>
              <a:t>·         Off day Sunday Dec 6</a:t>
            </a:r>
          </a:p>
          <a:p>
            <a:r>
              <a:rPr lang="en-US" dirty="0"/>
              <a:t>·         Finals resume Monday Dec 7 through Wed Dec 9</a:t>
            </a:r>
          </a:p>
          <a:p>
            <a:r>
              <a:rPr lang="en-US" dirty="0"/>
              <a:t>·         Day of grading on Thursday Dec 10</a:t>
            </a:r>
          </a:p>
          <a:p>
            <a:r>
              <a:rPr lang="en-US" dirty="0"/>
              <a:t>·         Commencements on Friday Dec 11 and Sat Dec 12</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Tree>
    <p:extLst>
      <p:ext uri="{BB962C8B-B14F-4D97-AF65-F5344CB8AC3E}">
        <p14:creationId xmlns:p14="http://schemas.microsoft.com/office/powerpoint/2010/main" val="19581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86430554"/>
              </p:ext>
            </p:extLst>
          </p:nvPr>
        </p:nvGraphicFramePr>
        <p:xfrm>
          <a:off x="914400" y="762000"/>
          <a:ext cx="7772400" cy="5867924"/>
        </p:xfrm>
        <a:graphic>
          <a:graphicData uri="http://schemas.openxmlformats.org/presentationml/2006/ole">
            <mc:AlternateContent xmlns:mc="http://schemas.openxmlformats.org/markup-compatibility/2006">
              <mc:Choice xmlns:v="urn:schemas-microsoft-com:vml" Requires="v">
                <p:oleObj spid="_x0000_s4121" name="Acrobat Document" r:id="rId3" imgW="5829103" imgH="7543564" progId="Acrobat.Document.11">
                  <p:embed/>
                </p:oleObj>
              </mc:Choice>
              <mc:Fallback>
                <p:oleObj name="Acrobat Document" r:id="rId3" imgW="5829103" imgH="7543564" progId="Acrobat.Document.11">
                  <p:embed/>
                  <p:pic>
                    <p:nvPicPr>
                      <p:cNvPr id="0" name=""/>
                      <p:cNvPicPr/>
                      <p:nvPr/>
                    </p:nvPicPr>
                    <p:blipFill>
                      <a:blip r:embed="rId4"/>
                      <a:stretch>
                        <a:fillRect/>
                      </a:stretch>
                    </p:blipFill>
                    <p:spPr>
                      <a:xfrm>
                        <a:off x="914400" y="762000"/>
                        <a:ext cx="7772400" cy="5867924"/>
                      </a:xfrm>
                      <a:prstGeom prst="rect">
                        <a:avLst/>
                      </a:prstGeom>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
        <p:nvSpPr>
          <p:cNvPr id="4" name="TextBox 3"/>
          <p:cNvSpPr txBox="1"/>
          <p:nvPr/>
        </p:nvSpPr>
        <p:spPr>
          <a:xfrm>
            <a:off x="228600" y="990600"/>
            <a:ext cx="2136611" cy="369332"/>
          </a:xfrm>
          <a:prstGeom prst="rect">
            <a:avLst/>
          </a:prstGeom>
          <a:noFill/>
        </p:spPr>
        <p:txBody>
          <a:bodyPr wrap="none" rtlCol="0">
            <a:spAutoFit/>
          </a:bodyPr>
          <a:lstStyle/>
          <a:p>
            <a:r>
              <a:rPr lang="en-US" dirty="0" smtClean="0"/>
              <a:t>VII.  Announcements</a:t>
            </a:r>
            <a:endParaRPr lang="en-US" dirty="0"/>
          </a:p>
        </p:txBody>
      </p:sp>
      <p:sp>
        <p:nvSpPr>
          <p:cNvPr id="5" name="Notched Right Arrow 4"/>
          <p:cNvSpPr/>
          <p:nvPr/>
        </p:nvSpPr>
        <p:spPr>
          <a:xfrm>
            <a:off x="762000" y="3924300"/>
            <a:ext cx="978408" cy="48463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82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053" y="187642"/>
            <a:ext cx="3127058" cy="659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otched Right Arrow 2"/>
          <p:cNvSpPr/>
          <p:nvPr/>
        </p:nvSpPr>
        <p:spPr>
          <a:xfrm>
            <a:off x="1752600" y="2258567"/>
            <a:ext cx="978408" cy="48463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548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ANNOUNCEMENTS??</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From Floor</a:t>
            </a:r>
            <a:endParaRPr lang="en-US" b="1" dirty="0">
              <a:solidFill>
                <a:srgbClr val="FF0000"/>
              </a:solidFill>
            </a:endParaRPr>
          </a:p>
        </p:txBody>
      </p:sp>
    </p:spTree>
    <p:extLst>
      <p:ext uri="{BB962C8B-B14F-4D97-AF65-F5344CB8AC3E}">
        <p14:creationId xmlns:p14="http://schemas.microsoft.com/office/powerpoint/2010/main" val="1331904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lstStyle/>
          <a:p>
            <a:r>
              <a:rPr lang="en-US" dirty="0" smtClean="0"/>
              <a:t>VIII. 	Adjournment?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2219"/>
            <a:ext cx="9601200" cy="990600"/>
          </a:xfrm>
          <a:prstGeom prst="rect">
            <a:avLst/>
          </a:prstGeom>
        </p:spPr>
      </p:pic>
    </p:spTree>
    <p:extLst>
      <p:ext uri="{BB962C8B-B14F-4D97-AF65-F5344CB8AC3E}">
        <p14:creationId xmlns:p14="http://schemas.microsoft.com/office/powerpoint/2010/main" val="125216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lgn="l"/>
            <a:r>
              <a:rPr lang="en-US" dirty="0" smtClean="0"/>
              <a:t>Agenda Cont.</a:t>
            </a:r>
            <a:endParaRPr lang="en-US" dirty="0"/>
          </a:p>
        </p:txBody>
      </p:sp>
      <p:sp>
        <p:nvSpPr>
          <p:cNvPr id="3" name="TextBox 2"/>
          <p:cNvSpPr txBox="1"/>
          <p:nvPr/>
        </p:nvSpPr>
        <p:spPr>
          <a:xfrm>
            <a:off x="0" y="2256740"/>
            <a:ext cx="9144000" cy="4601260"/>
          </a:xfrm>
          <a:prstGeom prst="rect">
            <a:avLst/>
          </a:prstGeom>
          <a:noFill/>
        </p:spPr>
        <p:txBody>
          <a:bodyPr wrap="square" rtlCol="0">
            <a:spAutoFit/>
          </a:bodyPr>
          <a:lstStyle/>
          <a:p>
            <a:pPr marL="514350" lvl="0" indent="-514350">
              <a:buAutoNum type="romanUcPeriod" startAt="6"/>
            </a:pPr>
            <a:r>
              <a:rPr lang="en-US" sz="2400" dirty="0" smtClean="0"/>
              <a:t>New </a:t>
            </a:r>
            <a:r>
              <a:rPr lang="en-US" sz="2400" dirty="0"/>
              <a:t>Business:  </a:t>
            </a:r>
            <a:endParaRPr lang="en-US" sz="2400" dirty="0" smtClean="0"/>
          </a:p>
          <a:p>
            <a:pPr marL="1428750" lvl="2" indent="-514350">
              <a:spcAft>
                <a:spcPts val="600"/>
              </a:spcAft>
              <a:buFont typeface="Arial" panose="020B0604020202020204" pitchFamily="34" charset="0"/>
              <a:buChar char="•"/>
            </a:pPr>
            <a:r>
              <a:rPr lang="en-US" sz="2400" dirty="0" smtClean="0"/>
              <a:t>Revisions </a:t>
            </a:r>
            <a:r>
              <a:rPr lang="en-US" sz="2400" dirty="0"/>
              <a:t>from </a:t>
            </a:r>
            <a:r>
              <a:rPr lang="en-US" sz="2400" dirty="0" err="1"/>
              <a:t>Huffaker</a:t>
            </a:r>
            <a:r>
              <a:rPr lang="en-US" sz="2400" dirty="0"/>
              <a:t> on Regent’s Rule </a:t>
            </a:r>
            <a:r>
              <a:rPr lang="en-US" sz="2400" dirty="0" smtClean="0"/>
              <a:t>10</a:t>
            </a:r>
          </a:p>
          <a:p>
            <a:pPr marL="1428750" lvl="2" indent="-514350">
              <a:spcAft>
                <a:spcPts val="600"/>
              </a:spcAft>
              <a:buFont typeface="Arial" panose="020B0604020202020204" pitchFamily="34" charset="0"/>
              <a:buChar char="•"/>
            </a:pPr>
            <a:r>
              <a:rPr lang="en-US" sz="2400" dirty="0" smtClean="0"/>
              <a:t>Fall</a:t>
            </a:r>
            <a:r>
              <a:rPr lang="en-US" sz="2400" dirty="0"/>
              <a:t>, 2015  Schedule </a:t>
            </a:r>
            <a:r>
              <a:rPr lang="en-US" sz="2400" dirty="0" smtClean="0"/>
              <a:t>Adjustment (Dec 5 Game)</a:t>
            </a:r>
          </a:p>
          <a:p>
            <a:pPr marL="1428750" lvl="2" indent="-514350">
              <a:spcAft>
                <a:spcPts val="600"/>
              </a:spcAft>
              <a:buFont typeface="Arial" panose="020B0604020202020204" pitchFamily="34" charset="0"/>
              <a:buChar char="•"/>
            </a:pPr>
            <a:endParaRPr lang="en-US" sz="2400" dirty="0"/>
          </a:p>
          <a:p>
            <a:pPr marL="514350" lvl="0" indent="-514350">
              <a:buAutoNum type="romanUcPeriod" startAt="7"/>
            </a:pPr>
            <a:r>
              <a:rPr lang="en-US" sz="2400" dirty="0" smtClean="0"/>
              <a:t>Announcements</a:t>
            </a:r>
            <a:r>
              <a:rPr lang="en-US" sz="2400" dirty="0"/>
              <a:t>:  </a:t>
            </a:r>
            <a:endParaRPr lang="en-US" sz="2400" dirty="0" smtClean="0"/>
          </a:p>
          <a:p>
            <a:pPr marL="1257300" lvl="2" indent="-342900">
              <a:spcAft>
                <a:spcPts val="600"/>
              </a:spcAft>
              <a:buFont typeface="Arial" panose="020B0604020202020204" pitchFamily="34" charset="0"/>
              <a:buChar char="•"/>
            </a:pPr>
            <a:r>
              <a:rPr lang="en-US" sz="2400" dirty="0" smtClean="0"/>
              <a:t>  Faculty Conversations, Michael San </a:t>
            </a:r>
            <a:r>
              <a:rPr lang="en-US" sz="2400" dirty="0"/>
              <a:t>Francisco  (Flyer at Door)</a:t>
            </a:r>
          </a:p>
          <a:p>
            <a:pPr marL="1257300" lvl="2" indent="-342900">
              <a:spcAft>
                <a:spcPts val="600"/>
              </a:spcAft>
              <a:buFont typeface="Arial" panose="020B0604020202020204" pitchFamily="34" charset="0"/>
              <a:buChar char="•"/>
            </a:pPr>
            <a:r>
              <a:rPr lang="en-US" sz="2400" dirty="0" smtClean="0"/>
              <a:t>  Spring </a:t>
            </a:r>
            <a:r>
              <a:rPr lang="en-US" sz="2400" dirty="0"/>
              <a:t>Break 2016-Richard Meek Update	</a:t>
            </a:r>
          </a:p>
          <a:p>
            <a:pPr marL="1257300" lvl="2" indent="-342900">
              <a:spcAft>
                <a:spcPts val="600"/>
              </a:spcAft>
              <a:buFont typeface="Arial" panose="020B0604020202020204" pitchFamily="34" charset="0"/>
              <a:buChar char="•"/>
            </a:pPr>
            <a:r>
              <a:rPr lang="en-US" sz="2400" dirty="0" smtClean="0"/>
              <a:t>  Open </a:t>
            </a:r>
            <a:r>
              <a:rPr lang="en-US" sz="2400" dirty="0"/>
              <a:t>Teaching </a:t>
            </a:r>
            <a:r>
              <a:rPr lang="en-US" sz="2400" dirty="0" smtClean="0"/>
              <a:t>Concept</a:t>
            </a:r>
          </a:p>
          <a:p>
            <a:pPr marL="1257300" lvl="2" indent="-342900">
              <a:spcAft>
                <a:spcPts val="600"/>
              </a:spcAft>
              <a:buFont typeface="Arial" panose="020B0604020202020204" pitchFamily="34" charset="0"/>
              <a:buChar char="•"/>
            </a:pPr>
            <a:endParaRPr lang="en-US" sz="2400" dirty="0"/>
          </a:p>
          <a:p>
            <a:pPr lvl="0"/>
            <a:r>
              <a:rPr lang="en-US" sz="2400" dirty="0"/>
              <a:t>VIII.	Adjournment.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Tree>
    <p:extLst>
      <p:ext uri="{BB962C8B-B14F-4D97-AF65-F5344CB8AC3E}">
        <p14:creationId xmlns:p14="http://schemas.microsoft.com/office/powerpoint/2010/main" val="419601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3425" y="990600"/>
            <a:ext cx="4030504" cy="576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Tree>
    <p:extLst>
      <p:ext uri="{BB962C8B-B14F-4D97-AF65-F5344CB8AC3E}">
        <p14:creationId xmlns:p14="http://schemas.microsoft.com/office/powerpoint/2010/main" val="1964433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104" y="133259"/>
            <a:ext cx="5202087" cy="3696279"/>
          </a:xfrm>
          <a:prstGeom prst="rect">
            <a:avLst/>
          </a:prstGeom>
        </p:spPr>
      </p:pic>
      <p:sp>
        <p:nvSpPr>
          <p:cNvPr id="5" name="TextBox 4"/>
          <p:cNvSpPr txBox="1"/>
          <p:nvPr/>
        </p:nvSpPr>
        <p:spPr>
          <a:xfrm>
            <a:off x="2143898" y="5078048"/>
            <a:ext cx="4763530" cy="2308324"/>
          </a:xfrm>
          <a:prstGeom prst="rect">
            <a:avLst/>
          </a:prstGeom>
          <a:noFill/>
        </p:spPr>
        <p:txBody>
          <a:bodyPr wrap="square" rtlCol="0">
            <a:spAutoFit/>
          </a:bodyPr>
          <a:lstStyle/>
          <a:p>
            <a:pPr algn="ctr"/>
            <a:r>
              <a:rPr lang="en-US" dirty="0" smtClean="0"/>
              <a:t>For More Information Visit:</a:t>
            </a:r>
          </a:p>
          <a:p>
            <a:pPr algn="ctr"/>
            <a:r>
              <a:rPr lang="en-US" dirty="0" smtClean="0">
                <a:hlinkClick r:id="rId3"/>
              </a:rPr>
              <a:t>www.depts.ttu.edu/operations</a:t>
            </a:r>
            <a:endParaRPr lang="en-US" dirty="0" smtClean="0"/>
          </a:p>
          <a:p>
            <a:pPr algn="ctr"/>
            <a:r>
              <a:rPr lang="en-US" dirty="0" smtClean="0">
                <a:hlinkClick r:id="rId4"/>
              </a:rPr>
              <a:t>www.facebook.com/operationsdivision</a:t>
            </a:r>
            <a:endParaRPr lang="en-US" dirty="0" smtClean="0"/>
          </a:p>
          <a:p>
            <a:pPr algn="ctr"/>
            <a:r>
              <a:rPr lang="en-US" dirty="0" smtClean="0">
                <a:hlinkClick r:id="rId5"/>
              </a:rPr>
              <a:t>www.twitter.com/TTUOperations</a:t>
            </a:r>
            <a:endParaRPr lang="en-US" dirty="0" smtClean="0"/>
          </a:p>
          <a:p>
            <a:pPr algn="ctr"/>
            <a:endParaRPr lang="en-US" dirty="0" smtClean="0"/>
          </a:p>
          <a:p>
            <a:pPr algn="ctr"/>
            <a:r>
              <a:rPr lang="en-US" dirty="0" smtClean="0"/>
              <a:t>742-4OPS</a:t>
            </a:r>
          </a:p>
          <a:p>
            <a:pPr algn="ctr"/>
            <a:endParaRPr lang="en-US" dirty="0"/>
          </a:p>
          <a:p>
            <a:pPr algn="ctr"/>
            <a:endParaRPr lang="en-US" dirty="0"/>
          </a:p>
        </p:txBody>
      </p:sp>
      <p:sp>
        <p:nvSpPr>
          <p:cNvPr id="2" name="Subtitle 1"/>
          <p:cNvSpPr>
            <a:spLocks noGrp="1"/>
          </p:cNvSpPr>
          <p:nvPr>
            <p:ph type="subTitle" idx="1"/>
          </p:nvPr>
        </p:nvSpPr>
        <p:spPr>
          <a:xfrm>
            <a:off x="1143000" y="4024070"/>
            <a:ext cx="6858000" cy="993408"/>
          </a:xfrm>
        </p:spPr>
        <p:txBody>
          <a:bodyPr>
            <a:normAutofit fontScale="77500" lnSpcReduction="20000"/>
          </a:bodyPr>
          <a:lstStyle/>
          <a:p>
            <a:r>
              <a:rPr lang="en-US" dirty="0" smtClean="0"/>
              <a:t>Brenda Bullard</a:t>
            </a:r>
          </a:p>
          <a:p>
            <a:r>
              <a:rPr lang="en-US" dirty="0" smtClean="0"/>
              <a:t>Operations Division Engineering Services Director</a:t>
            </a:r>
            <a:endParaRPr lang="en-US" dirty="0"/>
          </a:p>
        </p:txBody>
      </p:sp>
      <p:sp>
        <p:nvSpPr>
          <p:cNvPr id="3" name="TextBox 2"/>
          <p:cNvSpPr txBox="1"/>
          <p:nvPr/>
        </p:nvSpPr>
        <p:spPr>
          <a:xfrm>
            <a:off x="457200" y="609600"/>
            <a:ext cx="2586414" cy="646331"/>
          </a:xfrm>
          <a:prstGeom prst="rect">
            <a:avLst/>
          </a:prstGeom>
          <a:noFill/>
        </p:spPr>
        <p:txBody>
          <a:bodyPr wrap="none" rtlCol="0">
            <a:spAutoFit/>
          </a:bodyPr>
          <a:lstStyle/>
          <a:p>
            <a:r>
              <a:rPr lang="en-US" sz="3600" dirty="0" smtClean="0"/>
              <a:t>V.  SPEAKERS</a:t>
            </a:r>
            <a:endParaRPr lang="en-US" sz="3600" dirty="0"/>
          </a:p>
        </p:txBody>
      </p:sp>
    </p:spTree>
    <p:extLst>
      <p:ext uri="{BB962C8B-B14F-4D97-AF65-F5344CB8AC3E}">
        <p14:creationId xmlns:p14="http://schemas.microsoft.com/office/powerpoint/2010/main" val="342766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430962"/>
          </a:xfrm>
        </p:spPr>
        <p:txBody>
          <a:bodyPr>
            <a:normAutofit/>
          </a:bodyPr>
          <a:lstStyle/>
          <a:p>
            <a:r>
              <a:rPr lang="en-US" dirty="0" smtClean="0"/>
              <a:t/>
            </a:r>
            <a:br>
              <a:rPr lang="en-US" dirty="0" smtClean="0"/>
            </a:br>
            <a:r>
              <a:rPr lang="en-US" dirty="0"/>
              <a:t/>
            </a:r>
            <a:br>
              <a:rPr lang="en-US" dirty="0"/>
            </a:br>
            <a:r>
              <a:rPr lang="en-US" dirty="0" smtClean="0"/>
              <a:t>Dr. Ralph Ferguson</a:t>
            </a:r>
            <a:br>
              <a:rPr lang="en-US" dirty="0" smtClean="0"/>
            </a:br>
            <a:r>
              <a:rPr lang="en-US" dirty="0" smtClean="0"/>
              <a:t>TTU Ethics Center</a:t>
            </a:r>
            <a:br>
              <a:rPr lang="en-US" dirty="0" smtClean="0"/>
            </a:br>
            <a:r>
              <a:rPr lang="en-US" dirty="0" smtClean="0"/>
              <a:t>834-4264</a:t>
            </a:r>
            <a:br>
              <a:rPr lang="en-US" dirty="0" smtClean="0"/>
            </a:br>
            <a:r>
              <a:rPr lang="en-US" dirty="0" smtClean="0">
                <a:hlinkClick r:id="rId2"/>
              </a:rPr>
              <a:t>ralph.ferguson@ttu.edu</a:t>
            </a:r>
            <a:r>
              <a:rPr lang="en-US" dirty="0" smtClean="0"/>
              <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Tree>
    <p:extLst>
      <p:ext uri="{BB962C8B-B14F-4D97-AF65-F5344CB8AC3E}">
        <p14:creationId xmlns:p14="http://schemas.microsoft.com/office/powerpoint/2010/main" val="189152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5440362"/>
          </a:xfrm>
        </p:spPr>
        <p:txBody>
          <a:bodyPr>
            <a:normAutofit/>
          </a:bodyPr>
          <a:lstStyle/>
          <a:p>
            <a:r>
              <a:rPr lang="en-US" b="1" dirty="0"/>
              <a:t>Michael Henry, J.D.</a:t>
            </a:r>
            <a:r>
              <a:rPr lang="en-US" dirty="0"/>
              <a:t/>
            </a:r>
            <a:br>
              <a:rPr lang="en-US" dirty="0"/>
            </a:br>
            <a:r>
              <a:rPr lang="en-US" i="1" dirty="0"/>
              <a:t>Title IX Investigator</a:t>
            </a:r>
            <a:r>
              <a:rPr lang="en-US" dirty="0"/>
              <a:t/>
            </a:r>
            <a:br>
              <a:rPr lang="en-US" dirty="0"/>
            </a:br>
            <a:r>
              <a:rPr lang="en-US" i="1" dirty="0"/>
              <a:t>Assistant Director, </a:t>
            </a:r>
            <a:r>
              <a:rPr lang="en-US" dirty="0"/>
              <a:t>Student Resolution Center</a:t>
            </a:r>
            <a:br>
              <a:rPr lang="en-US" dirty="0"/>
            </a:br>
            <a:r>
              <a:rPr lang="en-US" i="1" dirty="0"/>
              <a:t>Texas Tech University</a:t>
            </a:r>
            <a:r>
              <a:rPr lang="en-US" dirty="0"/>
              <a:t/>
            </a:r>
            <a:br>
              <a:rPr lang="en-US" dirty="0"/>
            </a:br>
            <a:r>
              <a:rPr lang="en-US" u="sng" dirty="0">
                <a:hlinkClick r:id="rId2"/>
              </a:rPr>
              <a:t>michael.henry@ttu.edu</a:t>
            </a:r>
            <a:r>
              <a:rPr lang="en-US" dirty="0"/>
              <a:t/>
            </a:r>
            <a:br>
              <a:rPr lang="en-US" dirty="0"/>
            </a:br>
            <a:r>
              <a:rPr lang="en-US" dirty="0"/>
              <a:t>806-742-SAFE (7233)</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5250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806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36638"/>
            <a:ext cx="8229600" cy="6202362"/>
          </a:xfrm>
        </p:spPr>
        <p:txBody>
          <a:bodyPr>
            <a:normAutofit/>
          </a:bodyPr>
          <a:lstStyle/>
          <a:p>
            <a:pPr>
              <a:spcAft>
                <a:spcPts val="600"/>
              </a:spcAft>
            </a:pPr>
            <a:r>
              <a:rPr lang="en-US" sz="3600" dirty="0" smtClean="0"/>
              <a:t>Administrator Evaluation</a:t>
            </a:r>
            <a:br>
              <a:rPr lang="en-US" sz="3600" dirty="0" smtClean="0"/>
            </a:br>
            <a:r>
              <a:rPr lang="en-US" sz="3600" dirty="0" smtClean="0"/>
              <a:t>Survey Committee</a:t>
            </a:r>
            <a:br>
              <a:rPr lang="en-US" sz="3600" dirty="0" smtClean="0"/>
            </a:br>
            <a:r>
              <a:rPr lang="en-US" sz="3600" dirty="0" smtClean="0"/>
              <a:t>Todd </a:t>
            </a:r>
            <a:r>
              <a:rPr lang="en-US" sz="3600" dirty="0" err="1" smtClean="0"/>
              <a:t>Brashears</a:t>
            </a:r>
            <a:r>
              <a:rPr lang="en-US" sz="3600" dirty="0" smtClean="0"/>
              <a:t>-Chair</a:t>
            </a:r>
            <a:br>
              <a:rPr lang="en-US" sz="3600" dirty="0" smtClean="0"/>
            </a:br>
            <a:r>
              <a:rPr lang="en-US" sz="3600" dirty="0" smtClean="0">
                <a:hlinkClick r:id="rId2"/>
              </a:rPr>
              <a:t>todd.brashears@ttu.edu</a:t>
            </a:r>
            <a:r>
              <a:rPr lang="en-US" sz="3600" dirty="0" smtClean="0"/>
              <a:t/>
            </a:r>
            <a:br>
              <a:rPr lang="en-US" sz="3600" dirty="0" smtClean="0"/>
            </a:br>
            <a:r>
              <a:rPr lang="en-US" sz="3600" dirty="0" smtClean="0"/>
              <a:t/>
            </a:r>
            <a:br>
              <a:rPr lang="en-US" sz="3600" dirty="0" smtClean="0"/>
            </a:br>
            <a:r>
              <a:rPr lang="en-US" sz="3600" dirty="0" smtClean="0"/>
              <a:t>Committee members-</a:t>
            </a:r>
            <a:br>
              <a:rPr lang="en-US" sz="3600" dirty="0" smtClean="0"/>
            </a:br>
            <a:r>
              <a:rPr lang="en-US" sz="3600" dirty="0" smtClean="0"/>
              <a:t>Todd Brashears</a:t>
            </a:r>
            <a:br>
              <a:rPr lang="en-US" sz="3600" dirty="0" smtClean="0"/>
            </a:br>
            <a:r>
              <a:rPr lang="en-US" sz="3600" dirty="0" smtClean="0"/>
              <a:t>Rob Weiner</a:t>
            </a:r>
            <a:br>
              <a:rPr lang="en-US" sz="3600" dirty="0" smtClean="0"/>
            </a:br>
            <a:r>
              <a:rPr lang="en-US" sz="3600" dirty="0" smtClean="0"/>
              <a:t>Jorge Morales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
        <p:nvSpPr>
          <p:cNvPr id="2" name="TextBox 1"/>
          <p:cNvSpPr txBox="1"/>
          <p:nvPr/>
        </p:nvSpPr>
        <p:spPr>
          <a:xfrm>
            <a:off x="262028" y="953869"/>
            <a:ext cx="3700372" cy="646331"/>
          </a:xfrm>
          <a:prstGeom prst="rect">
            <a:avLst/>
          </a:prstGeom>
          <a:noFill/>
        </p:spPr>
        <p:txBody>
          <a:bodyPr wrap="none" rtlCol="0">
            <a:spAutoFit/>
          </a:bodyPr>
          <a:lstStyle/>
          <a:p>
            <a:r>
              <a:rPr lang="en-US" sz="3600" dirty="0" smtClean="0"/>
              <a:t>VI.   OLD BUSINESS</a:t>
            </a:r>
            <a:endParaRPr lang="en-US" sz="3600" dirty="0"/>
          </a:p>
        </p:txBody>
      </p:sp>
    </p:spTree>
    <p:extLst>
      <p:ext uri="{BB962C8B-B14F-4D97-AF65-F5344CB8AC3E}">
        <p14:creationId xmlns:p14="http://schemas.microsoft.com/office/powerpoint/2010/main" val="377007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36463286"/>
              </p:ext>
            </p:extLst>
          </p:nvPr>
        </p:nvGraphicFramePr>
        <p:xfrm>
          <a:off x="762000" y="1066800"/>
          <a:ext cx="7391400" cy="5715000"/>
        </p:xfrm>
        <a:graphic>
          <a:graphicData uri="http://schemas.openxmlformats.org/presentationml/2006/ole">
            <mc:AlternateContent xmlns:mc="http://schemas.openxmlformats.org/markup-compatibility/2006">
              <mc:Choice xmlns:v="urn:schemas-microsoft-com:vml" Requires="v">
                <p:oleObj spid="_x0000_s1049"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762000" y="1066800"/>
                        <a:ext cx="7391400" cy="5715000"/>
                      </a:xfrm>
                      <a:prstGeom prst="rect">
                        <a:avLst/>
                      </a:prstGeom>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76200"/>
            <a:ext cx="9601200" cy="990600"/>
          </a:xfrm>
          <a:prstGeom prst="rect">
            <a:avLst/>
          </a:prstGeom>
        </p:spPr>
      </p:pic>
      <p:sp>
        <p:nvSpPr>
          <p:cNvPr id="4" name="TextBox 3"/>
          <p:cNvSpPr txBox="1"/>
          <p:nvPr/>
        </p:nvSpPr>
        <p:spPr>
          <a:xfrm>
            <a:off x="0" y="838200"/>
            <a:ext cx="2438400" cy="369332"/>
          </a:xfrm>
          <a:prstGeom prst="rect">
            <a:avLst/>
          </a:prstGeom>
          <a:noFill/>
        </p:spPr>
        <p:txBody>
          <a:bodyPr wrap="square" rtlCol="0">
            <a:spAutoFit/>
          </a:bodyPr>
          <a:lstStyle/>
          <a:p>
            <a:pPr algn="ctr"/>
            <a:r>
              <a:rPr lang="en-US" dirty="0" smtClean="0"/>
              <a:t>Three Types Of Reports</a:t>
            </a:r>
            <a:endParaRPr lang="en-US" dirty="0"/>
          </a:p>
        </p:txBody>
      </p:sp>
      <p:sp>
        <p:nvSpPr>
          <p:cNvPr id="5" name="TextBox 4"/>
          <p:cNvSpPr txBox="1"/>
          <p:nvPr/>
        </p:nvSpPr>
        <p:spPr>
          <a:xfrm>
            <a:off x="215514" y="1524000"/>
            <a:ext cx="1156086" cy="369332"/>
          </a:xfrm>
          <a:prstGeom prst="rect">
            <a:avLst/>
          </a:prstGeom>
          <a:noFill/>
        </p:spPr>
        <p:txBody>
          <a:bodyPr wrap="none" rtlCol="0">
            <a:spAutoFit/>
          </a:bodyPr>
          <a:lstStyle/>
          <a:p>
            <a:r>
              <a:rPr lang="en-US" dirty="0" smtClean="0"/>
              <a:t>Bar Charts</a:t>
            </a:r>
            <a:endParaRPr lang="en-US" dirty="0"/>
          </a:p>
        </p:txBody>
      </p:sp>
    </p:spTree>
    <p:extLst>
      <p:ext uri="{BB962C8B-B14F-4D97-AF65-F5344CB8AC3E}">
        <p14:creationId xmlns:p14="http://schemas.microsoft.com/office/powerpoint/2010/main" val="221770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261</Words>
  <Application>Microsoft Office PowerPoint</Application>
  <PresentationFormat>On-screen Show (4:3)</PresentationFormat>
  <Paragraphs>103</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Office Theme</vt:lpstr>
      <vt:lpstr>Document</vt:lpstr>
      <vt:lpstr>Acrobat Document</vt:lpstr>
      <vt:lpstr>Faculty Senate Agenda October 8, 2014 #335</vt:lpstr>
      <vt:lpstr>Agenda Continued</vt:lpstr>
      <vt:lpstr>Agenda Cont.</vt:lpstr>
      <vt:lpstr>PowerPoint Presentation</vt:lpstr>
      <vt:lpstr>PowerPoint Presentation</vt:lpstr>
      <vt:lpstr>  Dr. Ralph Ferguson TTU Ethics Center 834-4264 ralph.ferguson@ttu.edu </vt:lpstr>
      <vt:lpstr>Michael Henry, J.D. Title IX Investigator Assistant Director, Student Resolution Center Texas Tech University michael.henry@ttu.edu 806-742-SAFE (7233)</vt:lpstr>
      <vt:lpstr>Administrator Evaluation Survey Committee Todd Brashears-Chair todd.brashears@ttu.edu  Committee members- Todd Brashears Rob Weiner Jorge Morales</vt:lpstr>
      <vt:lpstr>PowerPoint Presentation</vt:lpstr>
      <vt:lpstr>PowerPoint Presentation</vt:lpstr>
      <vt:lpstr>PowerPoint Presentation</vt:lpstr>
      <vt:lpstr>Report on the TTU Ethics Advisory Board meeting on 9/11/2014 Senator Tim Dallas reporting.   The Ethics Advisory Board is comprised of faculty and staff across TTU and TTUHSC.  The Board had been dormant for approximately 2 years.   The primary discussion items for the meeting included:   (1) Showing examples of TTU Ethics Center web content (Interview with Ambassador Tibor Nagy)    (2) Attempt to locate an ethics journal at TTU   (3) Attempts to bring in prominent outside speakers for various ethics events   (4) Develop and fund a student ethics team that would compete in the nation Ethics Bowl.   The Ethics Bowl team discussion received the most attention.    (5)The next convening of the board is scheduled for 17 December, 2014   </vt:lpstr>
      <vt:lpstr>FS Poll of Tenured Women Faculty Leaving Tech: Michael Farmer-convener Jaclyn Canas-ENTX   Ryan Cassidy-Lib Ali Duffy – DAN Charlotte Bingham – Women’s Studies      </vt:lpstr>
      <vt:lpstr>Ombudsperson Search: Shane Blum-Chair Shane.Blum@ttu.edu Mark Wallace-AG Carolyn Tate-FS Sec Gretchen Adams-A&amp;S Michael Farmer-FS Pres Rob Stewart-Provost Office </vt:lpstr>
      <vt:lpstr>PowerPoint Presentation</vt:lpstr>
      <vt:lpstr>OPs Needing Revision </vt:lpstr>
      <vt:lpstr>PowerPoint Presentation</vt:lpstr>
      <vt:lpstr>FS Funded Research Committee Working Group: Michael Farmer-convener Michael.Farmer@ttu.edu Jaclyn Canas-ENTX (?) Phil Smith-ENTX Dave Richman-EDUC Tim Dallas - IEE </vt:lpstr>
      <vt:lpstr>VI. New Business          Research Committee Item</vt:lpstr>
      <vt:lpstr>2015 Fall Schedule Change (Exams) Dec 5 Football Game</vt:lpstr>
      <vt:lpstr>PowerPoint Presentation</vt:lpstr>
      <vt:lpstr>PowerPoint Presentation</vt:lpstr>
      <vt:lpstr>OTHER ANNOUNCEMENTS??</vt:lpstr>
      <vt:lpstr>VIII.  Adjournment?</vt:lpstr>
    </vt:vector>
  </TitlesOfParts>
  <Company>Texas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Gisch, Patty</dc:creator>
  <cp:lastModifiedBy>Gisch, Patty</cp:lastModifiedBy>
  <cp:revision>42</cp:revision>
  <cp:lastPrinted>2014-10-07T20:16:08Z</cp:lastPrinted>
  <dcterms:created xsi:type="dcterms:W3CDTF">2014-09-26T19:44:18Z</dcterms:created>
  <dcterms:modified xsi:type="dcterms:W3CDTF">2014-10-09T14:21:18Z</dcterms:modified>
</cp:coreProperties>
</file>