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3" r:id="rId2"/>
    <p:sldMasterId id="2147483660" r:id="rId3"/>
  </p:sldMasterIdLst>
  <p:notesMasterIdLst>
    <p:notesMasterId r:id="rId10"/>
  </p:notesMasterIdLst>
  <p:sldIdLst>
    <p:sldId id="256" r:id="rId4"/>
    <p:sldId id="388" r:id="rId5"/>
    <p:sldId id="389" r:id="rId6"/>
    <p:sldId id="371" r:id="rId7"/>
    <p:sldId id="372" r:id="rId8"/>
    <p:sldId id="283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0000"/>
    <a:srgbClr val="B0B37B"/>
    <a:srgbClr val="003A66"/>
    <a:srgbClr val="899FB4"/>
    <a:srgbClr val="C4A97C"/>
    <a:srgbClr val="EAE0C6"/>
    <a:srgbClr val="B40000"/>
    <a:srgbClr val="9A2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51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108C2D-EBE4-AE49-B592-2EA6C328B4C4}" type="datetimeFigureOut">
              <a:rPr lang="en-US" smtClean="0"/>
              <a:t>4/14/2017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C76480-B612-5D46-A771-134F290315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519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ln w="3175">
            <a:noFill/>
          </a:ln>
        </p:spPr>
        <p:txBody>
          <a:bodyPr/>
          <a:lstStyle/>
          <a:p>
            <a:r>
              <a:rPr lang="en-US" dirty="0" smtClean="0"/>
              <a:t>Page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90830"/>
            <a:ext cx="8229600" cy="4802045"/>
          </a:xfrm>
          <a:prstGeom prst="rect">
            <a:avLst/>
          </a:prstGeom>
        </p:spPr>
        <p:txBody>
          <a:bodyPr/>
          <a:lstStyle>
            <a:lvl1pPr marL="230188" marR="0" indent="-230188" algn="l" defTabSz="4572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800"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75000"/>
                </a:prstClr>
              </a:buClr>
              <a:buSzPct val="80000"/>
              <a:buFont typeface="Wingdings" charset="2"/>
              <a:buChar char="ü"/>
              <a:tabLst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75000"/>
                </a:prstClr>
              </a:buClr>
              <a:buSzPct val="100000"/>
              <a:buFont typeface="Arial"/>
              <a:buChar char="•"/>
              <a:tabLst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75000"/>
                </a:prstClr>
              </a:buClr>
              <a:buSzPct val="70000"/>
              <a:buFont typeface="Wingdings 3" charset="2"/>
              <a:buChar char=""/>
              <a:tabLst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75000"/>
                </a:prstClr>
              </a:buClr>
              <a:buSzPct val="80000"/>
              <a:buFont typeface="Courier New"/>
              <a:buChar char="o"/>
              <a:tabLst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230188" marR="0" lvl="0" indent="-23018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1" i="0" u="none" strike="noStrike" kern="1200" cap="none" spc="-8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Click to add text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75000"/>
                </a:prstClr>
              </a:buClr>
              <a:buSzPct val="80000"/>
              <a:buFont typeface="Wingdings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Second level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75000"/>
                </a:prstClr>
              </a:buClr>
              <a:buSzPct val="100000"/>
              <a:buFont typeface="Arial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Third level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75000"/>
                </a:prstClr>
              </a:buClr>
              <a:buSzPct val="70000"/>
              <a:buFont typeface="Wingdings 3" charset="2"/>
              <a:buChar char="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Fourth level</a:t>
            </a:r>
          </a:p>
          <a:p>
            <a:pPr marL="20574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75000"/>
                </a:prstClr>
              </a:buClr>
              <a:buSzPct val="80000"/>
              <a:buFont typeface="Courier New"/>
              <a:buChar char="o"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Fifth level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D431-6F74-6D4C-B76B-A44FF2AD83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78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468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26009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099606"/>
            <a:ext cx="7772400" cy="1815766"/>
          </a:xfrm>
        </p:spPr>
        <p:txBody>
          <a:bodyPr anchor="ctr">
            <a:normAutofit/>
          </a:bodyPr>
          <a:lstStyle>
            <a:lvl1pPr algn="ctr">
              <a:defRPr sz="3600" b="1" i="1" cap="none" spc="-1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393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892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image" Target="../media/image3.jp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chemeClr val="bg1"/>
            </a:gs>
            <a:gs pos="100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>
            <a:off x="121261" y="114872"/>
            <a:ext cx="8909456" cy="1384842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9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innerShdw blurRad="511175" dist="25400" dir="13500000">
              <a:srgbClr val="000000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2724" y="197835"/>
            <a:ext cx="7486242" cy="121980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Page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4D431-6F74-6D4C-B76B-A44FF2AD83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Double-T_4C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0430" y="337286"/>
            <a:ext cx="799628" cy="932366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693191"/>
            <a:ext cx="8229600" cy="4799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66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400" b="1" i="0" kern="1200" spc="-150" baseline="0">
          <a:ln>
            <a:noFill/>
          </a:ln>
          <a:solidFill>
            <a:schemeClr val="tx1">
              <a:lumMod val="75000"/>
              <a:lumOff val="25000"/>
            </a:schemeClr>
          </a:solidFill>
          <a:effectLst>
            <a:outerShdw dist="38100" dir="2700000" algn="tl" rotWithShape="0">
              <a:srgbClr val="000000">
                <a:alpha val="12000"/>
              </a:srgbClr>
            </a:outerShdw>
          </a:effectLst>
          <a:latin typeface="Arial"/>
          <a:ea typeface="+mj-ea"/>
          <a:cs typeface="Arial"/>
        </a:defRPr>
      </a:lvl1pPr>
    </p:titleStyle>
    <p:bodyStyle>
      <a:lvl1pPr marL="230188" marR="0" indent="-230188" algn="l" defTabSz="457200" rtl="0" eaLnBrk="1" fontAlgn="auto" latinLnBrk="0" hangingPunct="1">
        <a:lnSpc>
          <a:spcPct val="100000"/>
        </a:lnSpc>
        <a:spcBef>
          <a:spcPts val="2400"/>
        </a:spcBef>
        <a:spcAft>
          <a:spcPts val="0"/>
        </a:spcAft>
        <a:buClrTx/>
        <a:buSzTx/>
        <a:buFont typeface="Arial"/>
        <a:buChar char="•"/>
        <a:tabLst/>
        <a:defRPr sz="2400" b="1" kern="1200" spc="-8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1pPr>
      <a:lvl2pPr marL="742950" marR="0" indent="-28575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bg1">
            <a:lumMod val="75000"/>
          </a:schemeClr>
        </a:buClr>
        <a:buSzPct val="80000"/>
        <a:buFont typeface="Wingdings" charset="2"/>
        <a:buChar char="ü"/>
        <a:tabLst/>
        <a:defRPr sz="2000" b="0" kern="1200">
          <a:solidFill>
            <a:schemeClr val="tx1">
              <a:lumMod val="75000"/>
              <a:lumOff val="25000"/>
            </a:schemeClr>
          </a:solidFill>
          <a:latin typeface="Times New Roman"/>
          <a:ea typeface="+mn-ea"/>
          <a:cs typeface="Times New Roman"/>
        </a:defRPr>
      </a:lvl2pPr>
      <a:lvl3pPr marL="11430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bg1">
            <a:lumMod val="75000"/>
          </a:schemeClr>
        </a:buClr>
        <a:buSzPct val="100000"/>
        <a:buFont typeface="Arial"/>
        <a:buChar char="•"/>
        <a:tabLst/>
        <a:defRPr sz="1600" b="1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bg1">
            <a:lumMod val="75000"/>
          </a:schemeClr>
        </a:buClr>
        <a:buSzPct val="70000"/>
        <a:buFont typeface="Wingdings 3" charset="2"/>
        <a:buChar char=""/>
        <a:tabLst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4pPr>
      <a:lvl5pPr marL="20574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bg1">
            <a:lumMod val="75000"/>
          </a:schemeClr>
        </a:buClr>
        <a:buSzPct val="80000"/>
        <a:buFont typeface="Courier New"/>
        <a:buChar char="o"/>
        <a:tabLst/>
        <a:defRPr sz="1200" b="0" i="1" kern="1200">
          <a:solidFill>
            <a:schemeClr val="tx1">
              <a:lumMod val="75000"/>
              <a:lumOff val="25000"/>
            </a:schemeClr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TU_DblTalt_c4C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042" y="2199390"/>
            <a:ext cx="3006380" cy="245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99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7930"/>
            <a:ext cx="9144000" cy="342007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2035" y="382907"/>
            <a:ext cx="7739930" cy="20047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2035" y="2570228"/>
            <a:ext cx="7739930" cy="2796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</p:txBody>
      </p:sp>
      <p:pic>
        <p:nvPicPr>
          <p:cNvPr id="8" name="Picture 7" descr="Double-T_4C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0430" y="5713338"/>
            <a:ext cx="799628" cy="932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73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7" r:id="rId3"/>
  </p:sldLayoutIdLst>
  <p:txStyles>
    <p:titleStyle>
      <a:lvl1pPr algn="r" defTabSz="457200" rtl="0" eaLnBrk="1" latinLnBrk="0" hangingPunct="1">
        <a:spcBef>
          <a:spcPct val="0"/>
        </a:spcBef>
        <a:buNone/>
        <a:defRPr sz="4800" b="1" i="1" kern="1200" spc="-150">
          <a:solidFill>
            <a:srgbClr val="FF0000"/>
          </a:solidFill>
          <a:latin typeface="Times New Roman"/>
          <a:ea typeface="+mj-ea"/>
          <a:cs typeface="Times New Roman"/>
        </a:defRPr>
      </a:lvl1pPr>
    </p:titleStyle>
    <p:bodyStyle>
      <a:lvl1pPr marL="0" indent="0" algn="r" defTabSz="457200" rtl="0" eaLnBrk="1" latinLnBrk="0" hangingPunct="1">
        <a:lnSpc>
          <a:spcPct val="80000"/>
        </a:lnSpc>
        <a:spcBef>
          <a:spcPct val="20000"/>
        </a:spcBef>
        <a:buFontTx/>
        <a:buNone/>
        <a:defRPr sz="2800" b="1" i="0" kern="1200" spc="-100" baseline="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70417" y="346820"/>
            <a:ext cx="8071548" cy="2004759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Employee Tuition Assistance</a:t>
            </a:r>
            <a:br>
              <a:rPr 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Employee Dependent Scholarship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02035" y="4061501"/>
            <a:ext cx="7739930" cy="82999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Noel Sloan</a:t>
            </a:r>
          </a:p>
          <a:p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Vice President Administration &amp; Finance, Chief Financial Officer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78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2198"/>
            <a:ext cx="8229600" cy="5090614"/>
          </a:xfrm>
        </p:spPr>
        <p:txBody>
          <a:bodyPr>
            <a:normAutofit fontScale="92500"/>
          </a:bodyPr>
          <a:lstStyle/>
          <a:p>
            <a:pPr marL="457200" lvl="1" indent="-342900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  <a:p>
            <a:pPr marL="857250" lvl="2" indent="-342900"/>
            <a:r>
              <a:rPr lang="en-US" sz="1800" dirty="0" smtClean="0"/>
              <a:t>Assist employees and their dependents in obtaining undergraduate degrees.</a:t>
            </a:r>
          </a:p>
          <a:p>
            <a:pPr marL="114300" lvl="1" indent="0">
              <a:buNone/>
            </a:pPr>
            <a:endParaRPr lang="en-US" sz="2200" dirty="0" smtClean="0"/>
          </a:p>
          <a:p>
            <a:pPr marL="457200" lvl="1" indent="-342900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Benefit Coverage</a:t>
            </a:r>
          </a:p>
          <a:p>
            <a:pPr marL="857250" lvl="2" indent="-342900"/>
            <a:r>
              <a:rPr lang="en-US" sz="1800" dirty="0" smtClean="0"/>
              <a:t>Employee tuition assistance exempts employees from tuition and fees for one course per term during any fall, spring or summer term (maximum of 10 SCH per academic year).</a:t>
            </a:r>
          </a:p>
          <a:p>
            <a:pPr marL="857250" lvl="2" indent="-342900"/>
            <a:r>
              <a:rPr lang="en-US" sz="1800" dirty="0" smtClean="0"/>
              <a:t>Employee dependent scholarship is $</a:t>
            </a:r>
            <a:r>
              <a:rPr lang="en-US" sz="1800" dirty="0" smtClean="0">
                <a:solidFill>
                  <a:schemeClr val="tx1"/>
                </a:solidFill>
              </a:rPr>
              <a:t>600</a:t>
            </a:r>
            <a:r>
              <a:rPr lang="en-US" sz="1800" dirty="0" smtClean="0"/>
              <a:t>/term.</a:t>
            </a:r>
          </a:p>
          <a:p>
            <a:pPr marL="857250" lvl="2" indent="-342900"/>
            <a:endParaRPr lang="en-US" sz="1800" dirty="0" smtClean="0"/>
          </a:p>
          <a:p>
            <a:pPr marL="457200" lvl="1" indent="-342900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Applicability</a:t>
            </a:r>
          </a:p>
          <a:p>
            <a:pPr marL="857250" lvl="2" indent="-342900"/>
            <a:r>
              <a:rPr lang="en-US" sz="1800" dirty="0" smtClean="0"/>
              <a:t>Available to employees of TTUSA, TTU, TTUHSC, TTUHSC-El Paso.</a:t>
            </a:r>
          </a:p>
          <a:p>
            <a:pPr marL="857250" lvl="2" indent="-342900"/>
            <a:endParaRPr lang="en-US" sz="1800" dirty="0"/>
          </a:p>
          <a:p>
            <a:pPr marL="457200" lvl="1" indent="-342900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</a:p>
          <a:p>
            <a:pPr marL="857250" lvl="2" indent="-342900"/>
            <a:r>
              <a:rPr lang="en-US" sz="1800" dirty="0" smtClean="0"/>
              <a:t>Funding is from a quasi-endowment whereby annual spendable earnings are available to cover program benefits.</a:t>
            </a:r>
          </a:p>
          <a:p>
            <a:pPr marL="457200" lvl="1" indent="-342900"/>
            <a:endParaRPr lang="en-US" sz="2200" dirty="0"/>
          </a:p>
          <a:p>
            <a:pPr marL="114300" lvl="1" indent="0">
              <a:buNone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56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3390"/>
            <a:ext cx="8229600" cy="4749421"/>
          </a:xfrm>
        </p:spPr>
        <p:txBody>
          <a:bodyPr>
            <a:normAutofit/>
          </a:bodyPr>
          <a:lstStyle/>
          <a:p>
            <a:pPr marL="457200" lvl="1" indent="-342900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Exclusions</a:t>
            </a:r>
          </a:p>
          <a:p>
            <a:pPr marL="857250" lvl="2" indent="-342900"/>
            <a:r>
              <a:rPr lang="en-US" sz="1800" dirty="0" smtClean="0"/>
              <a:t>Employee Training and Development (HSC OP 70.47).</a:t>
            </a:r>
          </a:p>
          <a:p>
            <a:pPr marL="857250" lvl="2" indent="-342900"/>
            <a:r>
              <a:rPr lang="en-US" sz="1800" dirty="0" smtClean="0"/>
              <a:t>Section 127 Educational Assistance Plan covering current employee waivers for graduate level courses.</a:t>
            </a:r>
          </a:p>
          <a:p>
            <a:pPr marL="114300" lvl="1" indent="0">
              <a:buNone/>
            </a:pPr>
            <a:endParaRPr lang="en-US" sz="2200" dirty="0" smtClean="0"/>
          </a:p>
          <a:p>
            <a:pPr marL="457200" lvl="1" indent="-342900"/>
            <a:endParaRPr lang="en-US" sz="2200" dirty="0"/>
          </a:p>
          <a:p>
            <a:pPr marL="114300" lvl="1" indent="0">
              <a:buNone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53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Expansion - 2010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5028"/>
            <a:ext cx="8229600" cy="5063318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Benefits expanded to include summer terms.</a:t>
            </a:r>
          </a:p>
          <a:p>
            <a:pPr lvl="1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Removed prerequisite of continuous employment (1 year for employee tuition assistance and 4 ½ months for dependent scholarship) to allow for benefits to be available to the term immediately following the date of hire.</a:t>
            </a:r>
          </a:p>
          <a:p>
            <a:pPr lvl="1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Removed GPA requirements and replaced with “student must maintain good academic standing.”</a:t>
            </a:r>
          </a:p>
          <a:p>
            <a:pPr lvl="1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Removed the limit on the number of terms that a dependent student can receive the scholarship.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1" indent="0">
              <a:buNone/>
            </a:pPr>
            <a:endParaRPr lang="en-US" dirty="0"/>
          </a:p>
          <a:p>
            <a:pPr marL="514350" lvl="2" indent="0">
              <a:buNone/>
            </a:pPr>
            <a:endParaRPr lang="en-US" dirty="0"/>
          </a:p>
          <a:p>
            <a:pPr marL="514350" lvl="2" indent="0">
              <a:buNone/>
            </a:pPr>
            <a:endParaRPr lang="en-US" sz="1800" dirty="0"/>
          </a:p>
          <a:p>
            <a:pPr marL="114300" lvl="1" indent="0">
              <a:buNone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29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Program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831"/>
            <a:ext cx="8229600" cy="4996572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Issue</a:t>
            </a:r>
          </a:p>
          <a:p>
            <a:pPr lvl="2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expansion along with growth of institutions has resulted in annual benefit cost in excess of available endowment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spendables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annual revenue is approximately $552,000 and annual expenditures approximately $684,000, or a shortfall of $132,000.</a:t>
            </a:r>
          </a:p>
          <a:p>
            <a:pPr lvl="2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Options</a:t>
            </a:r>
          </a:p>
          <a:p>
            <a:pPr lvl="2"/>
            <a:r>
              <a:rPr lang="en-US" sz="18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1 (estimated $200,000 annual savings)</a:t>
            </a:r>
          </a:p>
          <a:p>
            <a:pPr lvl="2"/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2.50 GPA requirement</a:t>
            </a:r>
          </a:p>
          <a:p>
            <a:pPr lvl="2"/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Fall and Spring terms only</a:t>
            </a:r>
          </a:p>
          <a:p>
            <a:pPr lvl="2"/>
            <a:r>
              <a:rPr lang="en-US" sz="1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</a:t>
            </a:r>
            <a:r>
              <a:rPr lang="en-US" sz="18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1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(estimated </a:t>
            </a:r>
            <a:r>
              <a:rPr lang="en-US" sz="18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$127,500 </a:t>
            </a:r>
            <a:r>
              <a:rPr lang="en-US" sz="1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savings)</a:t>
            </a:r>
          </a:p>
          <a:p>
            <a:pPr lvl="2"/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2.50 GPA requirement</a:t>
            </a:r>
          </a:p>
          <a:p>
            <a:pPr lvl="2"/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 to 2 terms per academic year</a:t>
            </a:r>
          </a:p>
          <a:p>
            <a:pPr lvl="2"/>
            <a:r>
              <a:rPr lang="en-US" sz="1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</a:t>
            </a:r>
            <a:r>
              <a:rPr lang="en-US" sz="18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1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(estimated </a:t>
            </a:r>
            <a:r>
              <a:rPr lang="en-US" sz="18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$256,000 </a:t>
            </a:r>
            <a:r>
              <a:rPr lang="en-US" sz="1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savings)</a:t>
            </a:r>
          </a:p>
          <a:p>
            <a:pPr lvl="2"/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2.50 GPA requirement</a:t>
            </a:r>
          </a:p>
          <a:p>
            <a:pPr lvl="2"/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 to 2 terms per academic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</a:p>
          <a:p>
            <a:pPr lvl="2"/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 required to pay statutory/state tuition ($50/SCH); waive designated tuition and mandatory fees.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23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430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E0000"/>
      </a:hlink>
      <a:folHlink>
        <a:srgbClr val="EE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2500</TotalTime>
  <Words>320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Courier New</vt:lpstr>
      <vt:lpstr>Times New Roman</vt:lpstr>
      <vt:lpstr>Wingdings</vt:lpstr>
      <vt:lpstr>Wingdings 3</vt:lpstr>
      <vt:lpstr>Office Theme</vt:lpstr>
      <vt:lpstr>1_Custom Design</vt:lpstr>
      <vt:lpstr>Custom Design</vt:lpstr>
      <vt:lpstr>Employee Tuition Assistance Employee Dependent Scholarship</vt:lpstr>
      <vt:lpstr>Program Overview</vt:lpstr>
      <vt:lpstr>Program Overview</vt:lpstr>
      <vt:lpstr>Program Expansion - 2010</vt:lpstr>
      <vt:lpstr>Current Program Status</vt:lpstr>
      <vt:lpstr>PowerPoint Presentation</vt:lpstr>
    </vt:vector>
  </TitlesOfParts>
  <Company>TTU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Simmons</dc:creator>
  <cp:lastModifiedBy>Sloan, Noel A</cp:lastModifiedBy>
  <cp:revision>102</cp:revision>
  <cp:lastPrinted>2013-11-06T18:43:00Z</cp:lastPrinted>
  <dcterms:created xsi:type="dcterms:W3CDTF">2013-02-18T16:44:51Z</dcterms:created>
  <dcterms:modified xsi:type="dcterms:W3CDTF">2017-04-14T15:55:14Z</dcterms:modified>
</cp:coreProperties>
</file>