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7"/>
  </p:sldMasterIdLst>
  <p:notesMasterIdLst>
    <p:notesMasterId r:id="rId74"/>
  </p:notesMasterIdLst>
  <p:handoutMasterIdLst>
    <p:handoutMasterId r:id="rId75"/>
  </p:handoutMasterIdLst>
  <p:sldIdLst>
    <p:sldId id="256" r:id="rId18"/>
    <p:sldId id="261" r:id="rId19"/>
    <p:sldId id="263" r:id="rId20"/>
    <p:sldId id="266" r:id="rId21"/>
    <p:sldId id="337" r:id="rId22"/>
    <p:sldId id="269" r:id="rId23"/>
    <p:sldId id="270" r:id="rId24"/>
    <p:sldId id="260" r:id="rId25"/>
    <p:sldId id="259" r:id="rId26"/>
    <p:sldId id="272" r:id="rId27"/>
    <p:sldId id="273" r:id="rId28"/>
    <p:sldId id="274" r:id="rId29"/>
    <p:sldId id="275" r:id="rId30"/>
    <p:sldId id="276" r:id="rId31"/>
    <p:sldId id="277" r:id="rId32"/>
    <p:sldId id="278" r:id="rId33"/>
    <p:sldId id="280" r:id="rId34"/>
    <p:sldId id="279" r:id="rId35"/>
    <p:sldId id="281" r:id="rId36"/>
    <p:sldId id="282" r:id="rId37"/>
    <p:sldId id="283" r:id="rId38"/>
    <p:sldId id="338" r:id="rId39"/>
    <p:sldId id="285" r:id="rId40"/>
    <p:sldId id="286" r:id="rId41"/>
    <p:sldId id="287" r:id="rId42"/>
    <p:sldId id="335" r:id="rId43"/>
    <p:sldId id="299" r:id="rId44"/>
    <p:sldId id="300" r:id="rId45"/>
    <p:sldId id="301" r:id="rId46"/>
    <p:sldId id="296" r:id="rId47"/>
    <p:sldId id="295" r:id="rId48"/>
    <p:sldId id="294" r:id="rId49"/>
    <p:sldId id="297" r:id="rId50"/>
    <p:sldId id="302" r:id="rId51"/>
    <p:sldId id="336" r:id="rId52"/>
    <p:sldId id="289" r:id="rId53"/>
    <p:sldId id="290" r:id="rId54"/>
    <p:sldId id="291" r:id="rId55"/>
    <p:sldId id="292" r:id="rId56"/>
    <p:sldId id="303" r:id="rId57"/>
    <p:sldId id="304" r:id="rId58"/>
    <p:sldId id="305" r:id="rId59"/>
    <p:sldId id="307" r:id="rId60"/>
    <p:sldId id="306" r:id="rId61"/>
    <p:sldId id="267" r:id="rId62"/>
    <p:sldId id="308" r:id="rId63"/>
    <p:sldId id="310" r:id="rId64"/>
    <p:sldId id="312" r:id="rId65"/>
    <p:sldId id="313" r:id="rId66"/>
    <p:sldId id="314" r:id="rId67"/>
    <p:sldId id="316" r:id="rId68"/>
    <p:sldId id="315" r:id="rId69"/>
    <p:sldId id="318" r:id="rId70"/>
    <p:sldId id="319" r:id="rId71"/>
    <p:sldId id="320" r:id="rId72"/>
    <p:sldId id="334" r:id="rId7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CF26AE4-51B8-4558-BFE6-4A68F1FDD9F4}">
          <p14:sldIdLst>
            <p14:sldId id="256"/>
            <p14:sldId id="261"/>
            <p14:sldId id="263"/>
            <p14:sldId id="266"/>
            <p14:sldId id="337"/>
            <p14:sldId id="269"/>
            <p14:sldId id="270"/>
            <p14:sldId id="260"/>
            <p14:sldId id="259"/>
            <p14:sldId id="272"/>
            <p14:sldId id="273"/>
            <p14:sldId id="274"/>
            <p14:sldId id="275"/>
            <p14:sldId id="276"/>
            <p14:sldId id="277"/>
            <p14:sldId id="278"/>
            <p14:sldId id="280"/>
            <p14:sldId id="279"/>
            <p14:sldId id="281"/>
            <p14:sldId id="282"/>
            <p14:sldId id="283"/>
            <p14:sldId id="338"/>
            <p14:sldId id="285"/>
            <p14:sldId id="286"/>
            <p14:sldId id="287"/>
            <p14:sldId id="335"/>
            <p14:sldId id="299"/>
            <p14:sldId id="300"/>
            <p14:sldId id="301"/>
            <p14:sldId id="296"/>
            <p14:sldId id="295"/>
            <p14:sldId id="294"/>
            <p14:sldId id="297"/>
            <p14:sldId id="302"/>
            <p14:sldId id="336"/>
            <p14:sldId id="289"/>
            <p14:sldId id="290"/>
            <p14:sldId id="291"/>
            <p14:sldId id="292"/>
            <p14:sldId id="303"/>
            <p14:sldId id="304"/>
            <p14:sldId id="305"/>
            <p14:sldId id="307"/>
            <p14:sldId id="306"/>
            <p14:sldId id="267"/>
            <p14:sldId id="308"/>
            <p14:sldId id="310"/>
            <p14:sldId id="312"/>
            <p14:sldId id="313"/>
            <p14:sldId id="314"/>
            <p14:sldId id="316"/>
            <p14:sldId id="315"/>
            <p14:sldId id="318"/>
            <p14:sldId id="319"/>
            <p14:sldId id="320"/>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Katherine R" initials="TKR" lastIdx="1" clrIdx="0">
    <p:extLst>
      <p:ext uri="{19B8F6BF-5375-455C-9EA6-DF929625EA0E}">
        <p15:presenceInfo xmlns:p15="http://schemas.microsoft.com/office/powerpoint/2012/main" userId="S-1-5-21-954284688-1175200462-1540833222-36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28" autoAdjust="0"/>
  </p:normalViewPr>
  <p:slideViewPr>
    <p:cSldViewPr>
      <p:cViewPr varScale="1">
        <p:scale>
          <a:sx n="72" d="100"/>
          <a:sy n="72" d="100"/>
        </p:scale>
        <p:origin x="11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280"/>
    </p:cViewPr>
  </p:sorterViewPr>
  <p:notesViewPr>
    <p:cSldViewPr>
      <p:cViewPr varScale="1">
        <p:scale>
          <a:sx n="78" d="100"/>
          <a:sy n="78" d="100"/>
        </p:scale>
        <p:origin x="-58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44.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7735" cy="464503"/>
          </a:xfrm>
          <a:prstGeom prst="rect">
            <a:avLst/>
          </a:prstGeom>
        </p:spPr>
        <p:txBody>
          <a:bodyPr vert="horz" lIns="91261" tIns="45631" rIns="91261" bIns="45631" numCol="1" rtlCol="0"/>
          <a:lstStyle>
            <a:lvl1pPr algn="l">
              <a:defRPr sz="1200"/>
            </a:lvl1pPr>
          </a:lstStyle>
          <a:p>
            <a:pPr>
              <a:defRPr/>
            </a:pPr>
            <a:endParaRPr lang="en-US"/>
          </a:p>
        </p:txBody>
      </p:sp>
      <p:sp>
        <p:nvSpPr>
          <p:cNvPr id="3" name="Date Placeholder 2"/>
          <p:cNvSpPr>
            <a:spLocks noGrp="1"/>
          </p:cNvSpPr>
          <p:nvPr>
            <p:ph type="dt" sz="quarter" idx="1"/>
          </p:nvPr>
        </p:nvSpPr>
        <p:spPr>
          <a:xfrm>
            <a:off x="3971086" y="4"/>
            <a:ext cx="3037735" cy="464503"/>
          </a:xfrm>
          <a:prstGeom prst="rect">
            <a:avLst/>
          </a:prstGeom>
        </p:spPr>
        <p:txBody>
          <a:bodyPr vert="horz" lIns="91261" tIns="45631" rIns="91261" bIns="45631" numCol="1" rtlCol="0"/>
          <a:lstStyle>
            <a:lvl1pPr algn="r">
              <a:defRPr sz="1200"/>
            </a:lvl1pPr>
          </a:lstStyle>
          <a:p>
            <a:pPr>
              <a:defRPr/>
            </a:pPr>
            <a:fld id="{7ED63B7D-7F84-4845-B8ED-8B9A53DDDAD0}" type="datetimeFigureOut">
              <a:rPr lang="en-US"/>
              <a:pPr>
                <a:defRPr/>
              </a:pPr>
              <a:t>9/15/2020</a:t>
            </a:fld>
            <a:endParaRPr lang="en-US"/>
          </a:p>
        </p:txBody>
      </p:sp>
      <p:sp>
        <p:nvSpPr>
          <p:cNvPr id="4" name="Footer Placeholder 3"/>
          <p:cNvSpPr>
            <a:spLocks noGrp="1"/>
          </p:cNvSpPr>
          <p:nvPr>
            <p:ph type="ftr" sz="quarter" idx="2"/>
          </p:nvPr>
        </p:nvSpPr>
        <p:spPr>
          <a:xfrm>
            <a:off x="5" y="8830314"/>
            <a:ext cx="3037735" cy="464503"/>
          </a:xfrm>
          <a:prstGeom prst="rect">
            <a:avLst/>
          </a:prstGeom>
        </p:spPr>
        <p:txBody>
          <a:bodyPr vert="horz" lIns="91261" tIns="45631" rIns="91261" bIns="45631" numCol="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1086" y="8830314"/>
            <a:ext cx="3037735" cy="464503"/>
          </a:xfrm>
          <a:prstGeom prst="rect">
            <a:avLst/>
          </a:prstGeom>
        </p:spPr>
        <p:txBody>
          <a:bodyPr vert="horz" lIns="91261" tIns="45631" rIns="91261" bIns="45631" numCol="1" rtlCol="0" anchor="b"/>
          <a:lstStyle>
            <a:lvl1pPr algn="r">
              <a:defRPr sz="1200"/>
            </a:lvl1pPr>
          </a:lstStyle>
          <a:p>
            <a:pPr>
              <a:defRPr/>
            </a:pPr>
            <a:fld id="{80DE4121-CE9D-4A76-80D6-AB53DD3D6C4F}" type="slidenum">
              <a:rPr lang="en-US"/>
              <a:pPr>
                <a:defRPr/>
              </a:pPr>
              <a:t>‹#›</a:t>
            </a:fld>
            <a:endParaRPr lang="en-US"/>
          </a:p>
        </p:txBody>
      </p:sp>
    </p:spTree>
    <p:extLst>
      <p:ext uri="{BB962C8B-B14F-4D97-AF65-F5344CB8AC3E}">
        <p14:creationId xmlns:p14="http://schemas.microsoft.com/office/powerpoint/2010/main" val="18802868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8-24T15:54:07.629"/>
    </inkml:context>
    <inkml:brush xml:id="br0">
      <inkml:brushProperty name="width" value="0.05292" units="cm"/>
      <inkml:brushProperty name="height" value="0.05292" units="cm"/>
      <inkml:brushProperty name="color" value="#FF0000"/>
    </inkml:brush>
  </inkml:definitions>
  <inkml:trace contextRef="#ctx0" brushRef="#br0">2382 11981 0</inkml:trace>
  <inkml:trace contextRef="#ctx0" brushRef="#br0" timeOffset="63389">1117 7045 0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161" cy="465141"/>
          </a:xfrm>
          <a:prstGeom prst="rect">
            <a:avLst/>
          </a:prstGeom>
        </p:spPr>
        <p:txBody>
          <a:bodyPr vert="horz" lIns="92201" tIns="46100" rIns="92201" bIns="46100" numCol="1" rtlCol="0"/>
          <a:lstStyle>
            <a:lvl1pPr algn="l">
              <a:defRPr sz="1200"/>
            </a:lvl1pPr>
          </a:lstStyle>
          <a:p>
            <a:endParaRPr lang="en-US"/>
          </a:p>
        </p:txBody>
      </p:sp>
      <p:sp>
        <p:nvSpPr>
          <p:cNvPr id="3" name="Date Placeholder 2"/>
          <p:cNvSpPr>
            <a:spLocks noGrp="1"/>
          </p:cNvSpPr>
          <p:nvPr>
            <p:ph type="dt" idx="1"/>
          </p:nvPr>
        </p:nvSpPr>
        <p:spPr>
          <a:xfrm>
            <a:off x="3970638" y="3"/>
            <a:ext cx="3038161" cy="465141"/>
          </a:xfrm>
          <a:prstGeom prst="rect">
            <a:avLst/>
          </a:prstGeom>
        </p:spPr>
        <p:txBody>
          <a:bodyPr vert="horz" lIns="92201" tIns="46100" rIns="92201" bIns="46100" numCol="1" rtlCol="0"/>
          <a:lstStyle>
            <a:lvl1pPr algn="r">
              <a:defRPr sz="1200"/>
            </a:lvl1pPr>
          </a:lstStyle>
          <a:p>
            <a:fld id="{B8439A2D-A595-4753-83E3-B7F3B3EAE1A8}" type="datetimeFigureOut">
              <a:rPr lang="en-US" smtClean="0"/>
              <a:pPr/>
              <a:t>9/15/2020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01" tIns="46100" rIns="92201" bIns="46100" numCol="1" rtlCol="0" anchor="ctr"/>
          <a:lstStyle/>
          <a:p>
            <a:endParaRPr lang="en-US"/>
          </a:p>
        </p:txBody>
      </p:sp>
      <p:sp>
        <p:nvSpPr>
          <p:cNvPr id="5" name="Notes Placeholder 4"/>
          <p:cNvSpPr>
            <a:spLocks noGrp="1"/>
          </p:cNvSpPr>
          <p:nvPr>
            <p:ph type="body" sz="quarter" idx="3"/>
          </p:nvPr>
        </p:nvSpPr>
        <p:spPr>
          <a:xfrm>
            <a:off x="701365" y="4416433"/>
            <a:ext cx="5607678" cy="4183059"/>
          </a:xfrm>
          <a:prstGeom prst="rect">
            <a:avLst/>
          </a:prstGeom>
        </p:spPr>
        <p:txBody>
          <a:bodyPr vert="horz" lIns="92201" tIns="46100" rIns="92201" bIns="4610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65"/>
            <a:ext cx="3038161" cy="465141"/>
          </a:xfrm>
          <a:prstGeom prst="rect">
            <a:avLst/>
          </a:prstGeom>
        </p:spPr>
        <p:txBody>
          <a:bodyPr vert="horz" lIns="92201" tIns="46100" rIns="92201" bIns="4610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70638" y="8829665"/>
            <a:ext cx="3038161" cy="465141"/>
          </a:xfrm>
          <a:prstGeom prst="rect">
            <a:avLst/>
          </a:prstGeom>
        </p:spPr>
        <p:txBody>
          <a:bodyPr vert="horz" lIns="92201" tIns="46100" rIns="92201" bIns="46100" numCol="1" rtlCol="0" anchor="b"/>
          <a:lstStyle>
            <a:lvl1pPr algn="r">
              <a:defRPr sz="1200"/>
            </a:lvl1pPr>
          </a:lstStyle>
          <a:p>
            <a:fld id="{A5C16073-3674-4AEE-A712-87EBF1E7086D}" type="slidenum">
              <a:rPr lang="en-US" smtClean="0"/>
              <a:pPr/>
              <a:t>‹#›</a:t>
            </a:fld>
            <a:endParaRPr lang="en-US"/>
          </a:p>
        </p:txBody>
      </p:sp>
    </p:spTree>
    <p:extLst>
      <p:ext uri="{BB962C8B-B14F-4D97-AF65-F5344CB8AC3E}">
        <p14:creationId xmlns:p14="http://schemas.microsoft.com/office/powerpoint/2010/main" val="241490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r>
              <a:rPr lang="en-US" dirty="0"/>
              <a:t>This form is only used when organization is seeking to be reimbursed and the org</a:t>
            </a:r>
            <a:r>
              <a:rPr lang="en-US" baseline="0" dirty="0"/>
              <a:t> has paid the vendor. Attached to this form should be a receipt or zeroed invoiced reflecting payment along with </a:t>
            </a:r>
            <a:endParaRPr lang="en-US" dirty="0"/>
          </a:p>
        </p:txBody>
      </p:sp>
      <p:sp>
        <p:nvSpPr>
          <p:cNvPr id="4" name="Slide Number Placeholder 3"/>
          <p:cNvSpPr>
            <a:spLocks noGrp="1"/>
          </p:cNvSpPr>
          <p:nvPr>
            <p:ph type="sldNum" sz="quarter" idx="10"/>
          </p:nvPr>
        </p:nvSpPr>
        <p:spPr/>
        <p:txBody>
          <a:bodyPr numCol="1"/>
          <a:lstStyle/>
          <a:p>
            <a:fld id="{A5C16073-3674-4AEE-A712-87EBF1E7086D}" type="slidenum">
              <a:rPr lang="en-US" smtClean="0"/>
              <a:pPr/>
              <a:t>13</a:t>
            </a:fld>
            <a:endParaRPr lang="en-US"/>
          </a:p>
        </p:txBody>
      </p:sp>
    </p:spTree>
    <p:extLst>
      <p:ext uri="{BB962C8B-B14F-4D97-AF65-F5344CB8AC3E}">
        <p14:creationId xmlns:p14="http://schemas.microsoft.com/office/powerpoint/2010/main" val="381683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9C5789CE-836E-B042-843F-5605E41F5001}" type="slidenum">
              <a:rPr lang="en-US" smtClean="0"/>
              <a:t>20</a:t>
            </a:fld>
            <a:endParaRPr lang="en-US"/>
          </a:p>
        </p:txBody>
      </p:sp>
    </p:spTree>
    <p:extLst>
      <p:ext uri="{BB962C8B-B14F-4D97-AF65-F5344CB8AC3E}">
        <p14:creationId xmlns:p14="http://schemas.microsoft.com/office/powerpoint/2010/main" val="3917283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numCol="1"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numCol="1"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numCol="1"/>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8" name="Freeform 7"/>
            <p:cNvSpPr>
              <a:spLocks/>
            </p:cNvSpPr>
            <p:nvPr/>
          </p:nvSpPr>
          <p:spPr>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1" name="Freeform 10"/>
            <p:cNvSpPr>
              <a:spLocks/>
            </p:cNvSpPr>
            <p:nvPr/>
          </p:nvSpPr>
          <p:spPr>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numCol="1"/>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numCol="1"/>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numCol="1"/>
          <a:lstStyle>
            <a:lvl1pPr>
              <a:defRPr>
                <a:solidFill>
                  <a:srgbClr val="FFFFFF"/>
                </a:solidFill>
              </a:defRPr>
            </a:lvl1pPr>
            <a:extLst/>
          </a:lstStyle>
          <a:p>
            <a:pPr>
              <a:defRPr/>
            </a:pPr>
            <a:fld id="{A36C8248-3F8D-422B-AE59-556411D5B2A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B97BCAB8-69F9-4254-B49A-65A796B9B3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numCol="1"/>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4FD59878-8C33-4373-9FDF-C7AD42F9EEB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8EC0314A-5068-4227-AC81-8FFCA49CB32C}" type="slidenum">
              <a:rPr lang="en-US" smtClean="0"/>
              <a:pPr>
                <a:defRPr/>
              </a:pPr>
              <a:t>‹#›</a:t>
            </a:fld>
            <a:endParaRPr lang="en-US"/>
          </a:p>
        </p:txBody>
      </p:sp>
      <p:sp>
        <p:nvSpPr>
          <p:cNvPr id="7" name="Title 6"/>
          <p:cNvSpPr>
            <a:spLocks noGrp="1"/>
          </p:cNvSpPr>
          <p:nvPr>
            <p:ph type="title"/>
          </p:nvPr>
        </p:nvSpPr>
        <p:spPr/>
        <p:txBody>
          <a:bodyPr numCol="1"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numCol="1"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numCol="1"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numCol="1"/>
          <a:lstStyle/>
          <a:p>
            <a:pPr>
              <a:defRPr/>
            </a:pPr>
            <a:endParaRPr lang="en-US"/>
          </a:p>
        </p:txBody>
      </p:sp>
      <p:sp>
        <p:nvSpPr>
          <p:cNvPr id="5" name="Footer Placeholder 4"/>
          <p:cNvSpPr>
            <a:spLocks noGrp="1"/>
          </p:cNvSpPr>
          <p:nvPr>
            <p:ph type="ftr" sz="quarter" idx="11"/>
          </p:nvPr>
        </p:nvSpPr>
        <p:spPr/>
        <p:txBody>
          <a:bodyPr numCol="1"/>
          <a:lstStyle/>
          <a:p>
            <a:pPr>
              <a:defRPr/>
            </a:pPr>
            <a:endParaRPr lang="en-US"/>
          </a:p>
        </p:txBody>
      </p:sp>
      <p:sp>
        <p:nvSpPr>
          <p:cNvPr id="6" name="Slide Number Placeholder 5"/>
          <p:cNvSpPr>
            <a:spLocks noGrp="1"/>
          </p:cNvSpPr>
          <p:nvPr>
            <p:ph type="sldNum" sz="quarter" idx="12"/>
          </p:nvPr>
        </p:nvSpPr>
        <p:spPr/>
        <p:txBody>
          <a:bodyPr numCol="1"/>
          <a:lstStyle/>
          <a:p>
            <a:pPr>
              <a:defRPr/>
            </a:pPr>
            <a:fld id="{786B17B0-9764-4B1E-88F5-05AC5F93571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numCol="1"/>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numCol="1"/>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numCol="1"/>
          <a:lstStyle/>
          <a:p>
            <a:pPr>
              <a:defRPr/>
            </a:pPr>
            <a:endParaRPr lang="en-US"/>
          </a:p>
        </p:txBody>
      </p:sp>
      <p:sp>
        <p:nvSpPr>
          <p:cNvPr id="6" name="Footer Placeholder 5"/>
          <p:cNvSpPr>
            <a:spLocks noGrp="1"/>
          </p:cNvSpPr>
          <p:nvPr>
            <p:ph type="ftr" sz="quarter" idx="11"/>
          </p:nvPr>
        </p:nvSpPr>
        <p:spPr/>
        <p:txBody>
          <a:bodyPr numCol="1"/>
          <a:lstStyle/>
          <a:p>
            <a:pPr>
              <a:defRPr/>
            </a:pPr>
            <a:endParaRPr lang="en-US"/>
          </a:p>
        </p:txBody>
      </p:sp>
      <p:sp>
        <p:nvSpPr>
          <p:cNvPr id="7" name="Slide Number Placeholder 6"/>
          <p:cNvSpPr>
            <a:spLocks noGrp="1"/>
          </p:cNvSpPr>
          <p:nvPr>
            <p:ph type="sldNum" sz="quarter" idx="12"/>
          </p:nvPr>
        </p:nvSpPr>
        <p:spPr/>
        <p:txBody>
          <a:bodyPr numCol="1"/>
          <a:lstStyle/>
          <a:p>
            <a:pPr>
              <a:defRPr/>
            </a:pPr>
            <a:fld id="{0BC22710-BBB1-4A03-A29A-07907CFB3BC4}" type="slidenum">
              <a:rPr lang="en-US" smtClean="0"/>
              <a:pPr>
                <a:defRPr/>
              </a:pPr>
              <a:t>‹#›</a:t>
            </a:fld>
            <a:endParaRPr lang="en-US"/>
          </a:p>
        </p:txBody>
      </p:sp>
      <p:sp>
        <p:nvSpPr>
          <p:cNvPr id="8" name="Title 7"/>
          <p:cNvSpPr>
            <a:spLocks noGrp="1"/>
          </p:cNvSpPr>
          <p:nvPr>
            <p:ph type="title"/>
          </p:nvPr>
        </p:nvSpPr>
        <p:spPr/>
        <p:txBody>
          <a:bodyPr numCol="1"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numCol="1"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numCol="1"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numCol="1"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numCol="1"/>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numCol="1"/>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numCol="1"/>
          <a:lstStyle/>
          <a:p>
            <a:pPr>
              <a:defRPr/>
            </a:pPr>
            <a:endParaRPr lang="en-US"/>
          </a:p>
        </p:txBody>
      </p:sp>
      <p:sp>
        <p:nvSpPr>
          <p:cNvPr id="8" name="Footer Placeholder 7"/>
          <p:cNvSpPr>
            <a:spLocks noGrp="1"/>
          </p:cNvSpPr>
          <p:nvPr>
            <p:ph type="ftr" sz="quarter" idx="11"/>
          </p:nvPr>
        </p:nvSpPr>
        <p:spPr/>
        <p:txBody>
          <a:bodyPr numCol="1"/>
          <a:lstStyle/>
          <a:p>
            <a:pPr>
              <a:defRPr/>
            </a:pPr>
            <a:endParaRPr lang="en-US"/>
          </a:p>
        </p:txBody>
      </p:sp>
      <p:sp>
        <p:nvSpPr>
          <p:cNvPr id="9" name="Slide Number Placeholder 8"/>
          <p:cNvSpPr>
            <a:spLocks noGrp="1"/>
          </p:cNvSpPr>
          <p:nvPr>
            <p:ph type="sldNum" sz="quarter" idx="12"/>
          </p:nvPr>
        </p:nvSpPr>
        <p:spPr/>
        <p:txBody>
          <a:bodyPr numCol="1"/>
          <a:lstStyle/>
          <a:p>
            <a:pPr>
              <a:defRPr/>
            </a:pPr>
            <a:fld id="{BAE92F5B-692C-4CD3-A1E7-4E1B105A9CF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numCol="1"/>
          <a:lstStyle/>
          <a:p>
            <a:pPr>
              <a:defRPr/>
            </a:pPr>
            <a:endParaRPr lang="en-US"/>
          </a:p>
        </p:txBody>
      </p:sp>
      <p:sp>
        <p:nvSpPr>
          <p:cNvPr id="4" name="Footer Placeholder 3"/>
          <p:cNvSpPr>
            <a:spLocks noGrp="1"/>
          </p:cNvSpPr>
          <p:nvPr>
            <p:ph type="ftr" sz="quarter" idx="11"/>
          </p:nvPr>
        </p:nvSpPr>
        <p:spPr/>
        <p:txBody>
          <a:bodyPr numCol="1"/>
          <a:lstStyle/>
          <a:p>
            <a:pPr>
              <a:defRPr/>
            </a:pPr>
            <a:endParaRPr lang="en-US"/>
          </a:p>
        </p:txBody>
      </p:sp>
      <p:sp>
        <p:nvSpPr>
          <p:cNvPr id="5" name="Slide Number Placeholder 4"/>
          <p:cNvSpPr>
            <a:spLocks noGrp="1"/>
          </p:cNvSpPr>
          <p:nvPr>
            <p:ph type="sldNum" sz="quarter" idx="12"/>
          </p:nvPr>
        </p:nvSpPr>
        <p:spPr/>
        <p:txBody>
          <a:bodyPr numCol="1"/>
          <a:lstStyle/>
          <a:p>
            <a:pPr>
              <a:defRPr/>
            </a:pPr>
            <a:fld id="{F5BD82B2-9AEA-4CA3-8E66-5864878EAE56}" type="slidenum">
              <a:rPr lang="en-US" smtClean="0"/>
              <a:pPr>
                <a:defRPr/>
              </a:pPr>
              <a:t>‹#›</a:t>
            </a:fld>
            <a:endParaRPr lang="en-US"/>
          </a:p>
        </p:txBody>
      </p:sp>
      <p:sp>
        <p:nvSpPr>
          <p:cNvPr id="6" name="Title 5"/>
          <p:cNvSpPr>
            <a:spLocks noGrp="1"/>
          </p:cNvSpPr>
          <p:nvPr>
            <p:ph type="title"/>
          </p:nvPr>
        </p:nvSpPr>
        <p:spPr/>
        <p:txBody>
          <a:bodyPr numCol="1"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pPr>
              <a:defRPr/>
            </a:pPr>
            <a:endParaRPr lang="en-US"/>
          </a:p>
        </p:txBody>
      </p:sp>
      <p:sp>
        <p:nvSpPr>
          <p:cNvPr id="3" name="Footer Placeholder 2"/>
          <p:cNvSpPr>
            <a:spLocks noGrp="1"/>
          </p:cNvSpPr>
          <p:nvPr>
            <p:ph type="ftr" sz="quarter" idx="11"/>
          </p:nvPr>
        </p:nvSpPr>
        <p:spPr/>
        <p:txBody>
          <a:bodyPr numCol="1"/>
          <a:lstStyle/>
          <a:p>
            <a:pPr>
              <a:defRPr/>
            </a:pPr>
            <a:endParaRPr lang="en-US"/>
          </a:p>
        </p:txBody>
      </p:sp>
      <p:sp>
        <p:nvSpPr>
          <p:cNvPr id="4" name="Slide Number Placeholder 3"/>
          <p:cNvSpPr>
            <a:spLocks noGrp="1"/>
          </p:cNvSpPr>
          <p:nvPr>
            <p:ph type="sldNum" sz="quarter" idx="12"/>
          </p:nvPr>
        </p:nvSpPr>
        <p:spPr/>
        <p:txBody>
          <a:bodyPr numCol="1"/>
          <a:lstStyle/>
          <a:p>
            <a:pPr>
              <a:defRPr/>
            </a:pPr>
            <a:fld id="{9DAC8F1D-DA62-4A13-AC22-9A9B5643FC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numCol="1"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numCol="1"/>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numCol="1"/>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numCol="1"/>
          <a:lstStyle/>
          <a:p>
            <a:pPr>
              <a:defRPr/>
            </a:pPr>
            <a:endParaRPr lang="en-US"/>
          </a:p>
        </p:txBody>
      </p:sp>
      <p:sp>
        <p:nvSpPr>
          <p:cNvPr id="6" name="Footer Placeholder 5"/>
          <p:cNvSpPr>
            <a:spLocks noGrp="1"/>
          </p:cNvSpPr>
          <p:nvPr>
            <p:ph type="ftr" sz="quarter" idx="11"/>
          </p:nvPr>
        </p:nvSpPr>
        <p:spPr/>
        <p:txBody>
          <a:bodyPr numCol="1"/>
          <a:lstStyle/>
          <a:p>
            <a:pPr>
              <a:defRPr/>
            </a:pPr>
            <a:endParaRPr lang="en-US"/>
          </a:p>
        </p:txBody>
      </p:sp>
      <p:sp>
        <p:nvSpPr>
          <p:cNvPr id="7" name="Slide Number Placeholder 6"/>
          <p:cNvSpPr>
            <a:spLocks noGrp="1"/>
          </p:cNvSpPr>
          <p:nvPr>
            <p:ph type="sldNum" sz="quarter" idx="12"/>
          </p:nvPr>
        </p:nvSpPr>
        <p:spPr/>
        <p:txBody>
          <a:bodyPr numCol="1"/>
          <a:lstStyle/>
          <a:p>
            <a:pPr>
              <a:defRPr/>
            </a:pPr>
            <a:fld id="{7DBDC754-085C-494B-9AE9-FC649429801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numCol="1"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numCol="1"/>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numCol="1"/>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numCol="1"/>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numCol="1"/>
          <a:lstStyle>
            <a:lvl1pPr>
              <a:defRPr>
                <a:solidFill>
                  <a:schemeClr val="tx1"/>
                </a:solidFill>
              </a:defRPr>
            </a:lvl1pPr>
            <a:extLst/>
          </a:lstStyle>
          <a:p>
            <a:pPr>
              <a:defRPr/>
            </a:pPr>
            <a:fld id="{5E93B893-3A18-4B40-84B7-95CD1DDEC7BC}"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numCol="1"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9" name="Freeform 8"/>
          <p:cNvSpPr>
            <a:spLocks/>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0" name="Right Triangle 9"/>
          <p:cNvSpPr>
            <a:spLocks/>
          </p:cNvSpPr>
          <p:nvPr/>
        </p:nvSpPr>
        <p:spPr>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numCol="1"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2" name="Freeform 11"/>
          <p:cNvSpPr>
            <a:spLocks/>
          </p:cNvSpPr>
          <p:nvPr/>
        </p:nvSpPr>
        <p:spPr>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4" name="Right Triangle 13"/>
          <p:cNvSpPr>
            <a:spLocks/>
          </p:cNvSpPr>
          <p:nvPr/>
        </p:nvSpPr>
        <p:spPr>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numCol="1"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numCol="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numCol="1"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numCol="1"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numCol="1" anchor="b"/>
          <a:lstStyle>
            <a:lvl1pPr algn="r" eaLnBrk="1" latinLnBrk="0" hangingPunct="1">
              <a:defRPr kumimoji="0" sz="1000" b="0">
                <a:solidFill>
                  <a:schemeClr val="tx1"/>
                </a:solidFill>
              </a:defRPr>
            </a:lvl1pPr>
            <a:extLst/>
          </a:lstStyle>
          <a:p>
            <a:pPr>
              <a:defRPr/>
            </a:pPr>
            <a:fld id="{A0406578-1E76-4937-A6D9-E373B14417E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epts.ttu.edu/centerforcampuslif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sga.tt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epts.ttu.edu/sga/StudentOrganizationsFund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ga.ttu.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2743200"/>
            <a:ext cx="7772400" cy="2514600"/>
          </a:xfrm>
        </p:spPr>
        <p:txBody>
          <a:bodyPr numCol="1">
            <a:normAutofit fontScale="90000"/>
          </a:bodyPr>
          <a:lstStyle/>
          <a:p>
            <a:pPr eaLnBrk="1" hangingPunct="1">
              <a:spcAft>
                <a:spcPts val="0"/>
              </a:spcAft>
              <a:defRPr/>
            </a:pPr>
            <a:r>
              <a:rPr sz="5300" dirty="0">
                <a:solidFill>
                  <a:srgbClr val="FF0000"/>
                </a:solidFill>
              </a:rPr>
              <a:t>F</a:t>
            </a:r>
            <a:r>
              <a:rPr lang="en-US" sz="5300" dirty="0">
                <a:solidFill>
                  <a:srgbClr val="FF0000"/>
                </a:solidFill>
              </a:rPr>
              <a:t>unding Training</a:t>
            </a:r>
            <a:br>
              <a:rPr lang="en-US" sz="5300" dirty="0">
                <a:solidFill>
                  <a:srgbClr val="FF0000"/>
                </a:solidFill>
              </a:rPr>
            </a:br>
            <a:br>
              <a:rPr lang="en-US" sz="7200" dirty="0">
                <a:solidFill>
                  <a:schemeClr val="tx1"/>
                </a:solidFill>
              </a:rPr>
            </a:br>
            <a:endParaRPr dirty="0">
              <a:solidFill>
                <a:schemeClr val="tx2">
                  <a:satMod val="200000"/>
                </a:schemeClr>
              </a:solidFill>
            </a:endParaRPr>
          </a:p>
        </p:txBody>
      </p:sp>
      <p:sp>
        <p:nvSpPr>
          <p:cNvPr id="9219" name="Rectangle 3"/>
          <p:cNvSpPr>
            <a:spLocks noGrp="1" noChangeArrowheads="1"/>
          </p:cNvSpPr>
          <p:nvPr>
            <p:ph type="subTitle" idx="1"/>
          </p:nvPr>
        </p:nvSpPr>
        <p:spPr>
          <a:xfrm>
            <a:off x="997258" y="1565465"/>
            <a:ext cx="7772400" cy="1508125"/>
          </a:xfrm>
        </p:spPr>
        <p:txBody>
          <a:bodyPr numCol="1"/>
          <a:lstStyle/>
          <a:p>
            <a:pPr marR="0" eaLnBrk="1" hangingPunct="1">
              <a:spcBef>
                <a:spcPct val="0"/>
              </a:spcBef>
              <a:buFont typeface="Wingdings 2" pitchFamily="18" charset="2"/>
              <a:buNone/>
            </a:pPr>
            <a:r>
              <a:rPr lang="en-US" sz="2400" b="1" i="1" dirty="0">
                <a:solidFill>
                  <a:schemeClr val="tx1"/>
                </a:solidFill>
              </a:rPr>
              <a:t>Teresa Davis</a:t>
            </a:r>
          </a:p>
          <a:p>
            <a:pPr marR="0" eaLnBrk="1" hangingPunct="1">
              <a:spcBef>
                <a:spcPct val="0"/>
              </a:spcBef>
              <a:buFont typeface="Wingdings 2" pitchFamily="18" charset="2"/>
              <a:buNone/>
            </a:pPr>
            <a:r>
              <a:rPr lang="en-US" sz="2400" b="1" i="1" dirty="0">
                <a:solidFill>
                  <a:schemeClr val="tx1"/>
                </a:solidFill>
              </a:rPr>
              <a:t>Business Manager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4800"/>
            <a:ext cx="2014728" cy="201472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4648F79-0643-45B0-8784-1DBDE66B12C2}"/>
                  </a:ext>
                </a:extLst>
              </p14:cNvPr>
              <p14:cNvContentPartPr/>
              <p14:nvPr/>
            </p14:nvContentPartPr>
            <p14:xfrm>
              <a:off x="402120" y="2536200"/>
              <a:ext cx="455760" cy="1777320"/>
            </p14:xfrm>
          </p:contentPart>
        </mc:Choice>
        <mc:Fallback xmlns="">
          <p:pic>
            <p:nvPicPr>
              <p:cNvPr id="2" name="Ink 1">
                <a:extLst>
                  <a:ext uri="{FF2B5EF4-FFF2-40B4-BE49-F238E27FC236}">
                    <a16:creationId xmlns:a16="http://schemas.microsoft.com/office/drawing/2014/main" id="{54648F79-0643-45B0-8784-1DBDE66B12C2}"/>
                  </a:ext>
                </a:extLst>
              </p:cNvPr>
              <p:cNvPicPr/>
              <p:nvPr/>
            </p:nvPicPr>
            <p:blipFill>
              <a:blip r:embed="rId6"/>
              <a:stretch>
                <a:fillRect/>
              </a:stretch>
            </p:blipFill>
            <p:spPr>
              <a:xfrm>
                <a:off x="392760" y="2526840"/>
                <a:ext cx="474480" cy="179604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slow" p14:dur="2000" advTm="4913"/>
    </mc:Choice>
    <mc:Fallback xmlns="">
      <p:transition spd="slow" advTm="49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06859" y="1020491"/>
            <a:ext cx="8286756" cy="3989150"/>
          </a:xfrm>
        </p:spPr>
        <p:txBody>
          <a:bodyPr numCol="1">
            <a:normAutofit/>
          </a:bodyPr>
          <a:lstStyle/>
          <a:p>
            <a:pPr lvl="1">
              <a:buNone/>
            </a:pPr>
            <a:r>
              <a:rPr lang="en-US" sz="2000" dirty="0"/>
              <a:t>Use to request </a:t>
            </a:r>
            <a:r>
              <a:rPr lang="en-US" sz="2000" b="1" dirty="0"/>
              <a:t>pre-approval</a:t>
            </a:r>
            <a:r>
              <a:rPr lang="en-US" sz="2000" dirty="0"/>
              <a:t> </a:t>
            </a:r>
            <a:r>
              <a:rPr lang="en-US" sz="2000" b="1" dirty="0"/>
              <a:t>of</a:t>
            </a:r>
            <a:r>
              <a:rPr lang="en-US" sz="2000" dirty="0"/>
              <a:t> </a:t>
            </a:r>
            <a:r>
              <a:rPr lang="en-US" sz="2000" b="1" dirty="0"/>
              <a:t>artwork and/or unique expense</a:t>
            </a:r>
          </a:p>
          <a:p>
            <a:pPr lvl="1">
              <a:buNone/>
            </a:pPr>
            <a:endParaRPr lang="en-US" sz="2000" b="1" dirty="0"/>
          </a:p>
          <a:p>
            <a:pPr lvl="3"/>
            <a:r>
              <a:rPr lang="en-US" sz="1600" b="1" dirty="0"/>
              <a:t>Logos and/or Designs must be pre-approved</a:t>
            </a:r>
          </a:p>
          <a:p>
            <a:pPr lvl="4"/>
            <a:r>
              <a:rPr lang="en-US" sz="1500" b="1" i="1" dirty="0"/>
              <a:t>Any item with a design  </a:t>
            </a:r>
            <a:r>
              <a:rPr lang="en-US" sz="1500" dirty="0"/>
              <a:t>(promotional/recruiting items/printed materials) will need “Sponsored by Student Government Association” or SGA’s logo on the item. “Student Government Association” MUST be spelled out – do not use “Sponsored by SGA”</a:t>
            </a:r>
          </a:p>
          <a:p>
            <a:pPr marL="1143000" lvl="4" indent="0">
              <a:buNone/>
            </a:pPr>
            <a:endParaRPr lang="en-US" sz="1500" dirty="0"/>
          </a:p>
          <a:p>
            <a:pPr lvl="4"/>
            <a:r>
              <a:rPr lang="en-US" sz="1500" dirty="0"/>
              <a:t>If items are printed and received without this information SGA will NOT provide funding for the expense.</a:t>
            </a:r>
          </a:p>
          <a:p>
            <a:pPr marL="1143000" lvl="4" indent="0">
              <a:buNone/>
            </a:pPr>
            <a:endParaRPr lang="en-US" sz="1500" dirty="0"/>
          </a:p>
        </p:txBody>
      </p:sp>
      <p:sp>
        <p:nvSpPr>
          <p:cNvPr id="5" name="Rectangle 2"/>
          <p:cNvSpPr>
            <a:spLocks noGrp="1" noChangeArrowheads="1"/>
          </p:cNvSpPr>
          <p:nvPr>
            <p:ph type="title"/>
          </p:nvPr>
        </p:nvSpPr>
        <p:spPr>
          <a:xfrm>
            <a:off x="217410" y="46267"/>
            <a:ext cx="8229600" cy="1143000"/>
          </a:xfrm>
        </p:spPr>
        <p:txBody>
          <a:bodyPr numCol="1">
            <a:normAutofit/>
          </a:bodyPr>
          <a:lstStyle/>
          <a:p>
            <a:pPr eaLnBrk="1" hangingPunct="1">
              <a:spcAft>
                <a:spcPts val="0"/>
              </a:spcAft>
              <a:defRPr/>
            </a:pPr>
            <a:r>
              <a:rPr lang="en-US" sz="3500" dirty="0">
                <a:solidFill>
                  <a:srgbClr val="FF0000"/>
                </a:solidFill>
              </a:rPr>
              <a:t>Expense Approval Form </a:t>
            </a:r>
            <a:endParaRPr sz="3500" dirty="0">
              <a:solidFill>
                <a:srgbClr val="FF0000"/>
              </a:solidFill>
            </a:endParaRPr>
          </a:p>
        </p:txBody>
      </p:sp>
      <p:sp>
        <p:nvSpPr>
          <p:cNvPr id="7" name="rect6"/>
          <p:cNvSpPr txBox="1"/>
          <p:nvPr/>
        </p:nvSpPr>
        <p:spPr>
          <a:xfrm>
            <a:off x="2158115" y="4864311"/>
            <a:ext cx="4333284" cy="719138"/>
          </a:xfrm>
          <a:prstGeom prst="rect">
            <a:avLst/>
          </a:prstGeom>
          <a:noFill/>
        </p:spPr>
        <p:txBody>
          <a:bodyPr wrap="square"/>
          <a:lstStyle/>
          <a:p>
            <a:pPr algn="ctr"/>
            <a:r>
              <a:rPr sz="1400" i="1" dirty="0"/>
              <a:t>The org will be notified via-email when a decision is made regarding the request.</a:t>
            </a:r>
            <a:endParaRPr dirty="0"/>
          </a:p>
        </p:txBody>
      </p:sp>
    </p:spTree>
    <p:extLst>
      <p:ext uri="{BB962C8B-B14F-4D97-AF65-F5344CB8AC3E}">
        <p14:creationId xmlns:p14="http://schemas.microsoft.com/office/powerpoint/2010/main" val="167789683"/>
      </p:ext>
    </p:extLst>
  </p:cSld>
  <p:clrMapOvr>
    <a:masterClrMapping/>
  </p:clrMapOvr>
  <mc:AlternateContent xmlns:mc="http://schemas.openxmlformats.org/markup-compatibility/2006" xmlns:p14="http://schemas.microsoft.com/office/powerpoint/2010/main">
    <mc:Choice Requires="p14">
      <p:transition spd="slow" p14:dur="2000" advTm="25427"/>
    </mc:Choice>
    <mc:Fallback xmlns="">
      <p:transition spd="slow" advTm="254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Grp="1" noChangeAspect="1" noChangeArrowheads="1"/>
          </p:cNvPicPr>
          <p:nvPr>
            <p:ph idx="1"/>
          </p:nvPr>
        </p:nvPicPr>
        <p:blipFill>
          <a:blip r:embed="rId2" cstate="print"/>
          <a:srcRect/>
          <a:stretch>
            <a:fillRect/>
          </a:stretch>
        </p:blipFill>
        <p:spPr>
          <a:xfrm>
            <a:off x="1216818" y="14654"/>
            <a:ext cx="6405563" cy="5715000"/>
          </a:xfrm>
          <a:noFill/>
        </p:spPr>
      </p:pic>
      <p:sp>
        <p:nvSpPr>
          <p:cNvPr id="6" name="TextBox 5"/>
          <p:cNvSpPr txBox="1">
            <a:spLocks noChangeArrowheads="1"/>
          </p:cNvSpPr>
          <p:nvPr/>
        </p:nvSpPr>
        <p:spPr>
          <a:xfrm>
            <a:off x="3657600" y="1143000"/>
            <a:ext cx="381000" cy="215900"/>
          </a:xfrm>
          <a:prstGeom prst="rect">
            <a:avLst/>
          </a:prstGeom>
          <a:noFill/>
          <a:ln w="9525">
            <a:noFill/>
            <a:miter lim="800000"/>
            <a:headEnd/>
            <a:tailEnd/>
          </a:ln>
        </p:spPr>
        <p:txBody>
          <a:bodyPr numCol="1">
            <a:spAutoFit/>
          </a:bodyPr>
          <a:lstStyle/>
          <a:p>
            <a:r>
              <a:rPr lang="en-US" sz="800" dirty="0"/>
              <a:t>X</a:t>
            </a:r>
          </a:p>
        </p:txBody>
      </p:sp>
      <p:sp>
        <p:nvSpPr>
          <p:cNvPr id="7" name="TextBox 6"/>
          <p:cNvSpPr txBox="1">
            <a:spLocks noChangeArrowheads="1"/>
          </p:cNvSpPr>
          <p:nvPr/>
        </p:nvSpPr>
        <p:spPr>
          <a:xfrm>
            <a:off x="2667000" y="19812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8" name="TextBox 7"/>
          <p:cNvSpPr txBox="1">
            <a:spLocks noChangeArrowheads="1"/>
          </p:cNvSpPr>
          <p:nvPr/>
        </p:nvSpPr>
        <p:spPr>
          <a:xfrm>
            <a:off x="2438400" y="2362200"/>
            <a:ext cx="1676400" cy="215900"/>
          </a:xfrm>
          <a:prstGeom prst="rect">
            <a:avLst/>
          </a:prstGeom>
          <a:noFill/>
          <a:ln w="9525">
            <a:noFill/>
            <a:miter lim="800000"/>
            <a:headEnd/>
            <a:tailEnd/>
          </a:ln>
        </p:spPr>
        <p:txBody>
          <a:bodyPr numCol="1">
            <a:spAutoFit/>
          </a:bodyPr>
          <a:lstStyle/>
          <a:p>
            <a:r>
              <a:rPr lang="en-US" sz="800" dirty="0"/>
              <a:t>Patrick Steed</a:t>
            </a:r>
          </a:p>
        </p:txBody>
      </p:sp>
      <p:sp>
        <p:nvSpPr>
          <p:cNvPr id="9" name="TextBox 8"/>
          <p:cNvSpPr txBox="1">
            <a:spLocks noChangeArrowheads="1"/>
          </p:cNvSpPr>
          <p:nvPr/>
        </p:nvSpPr>
        <p:spPr>
          <a:xfrm>
            <a:off x="5029200" y="2362200"/>
            <a:ext cx="1905000" cy="215900"/>
          </a:xfrm>
          <a:prstGeom prst="rect">
            <a:avLst/>
          </a:prstGeom>
          <a:noFill/>
          <a:ln w="9525">
            <a:noFill/>
            <a:miter lim="800000"/>
            <a:headEnd/>
            <a:tailEnd/>
          </a:ln>
        </p:spPr>
        <p:txBody>
          <a:bodyPr numCol="1">
            <a:spAutoFit/>
          </a:bodyPr>
          <a:lstStyle/>
          <a:p>
            <a:r>
              <a:rPr lang="en-US" sz="800" dirty="0"/>
              <a:t>petrucio.shakespeare@gmail.com</a:t>
            </a:r>
          </a:p>
        </p:txBody>
      </p:sp>
      <p:sp>
        <p:nvSpPr>
          <p:cNvPr id="10" name="TextBox 9"/>
          <p:cNvSpPr txBox="1">
            <a:spLocks noChangeArrowheads="1"/>
          </p:cNvSpPr>
          <p:nvPr/>
        </p:nvSpPr>
        <p:spPr>
          <a:xfrm>
            <a:off x="1524000" y="2971800"/>
            <a:ext cx="5791200" cy="215900"/>
          </a:xfrm>
          <a:prstGeom prst="rect">
            <a:avLst/>
          </a:prstGeom>
          <a:noFill/>
          <a:ln w="9525">
            <a:noFill/>
            <a:miter lim="800000"/>
            <a:headEnd/>
            <a:tailEnd/>
          </a:ln>
        </p:spPr>
        <p:txBody>
          <a:bodyPr numCol="1">
            <a:spAutoFit/>
          </a:bodyPr>
          <a:lstStyle/>
          <a:p>
            <a:r>
              <a:rPr lang="en-US" sz="800" dirty="0"/>
              <a:t> </a:t>
            </a:r>
            <a:r>
              <a:rPr lang="en-US" sz="800" dirty="0" err="1"/>
              <a:t>Tshirts</a:t>
            </a:r>
            <a:r>
              <a:rPr lang="en-US" sz="800" dirty="0"/>
              <a:t> for members of student organization.  Shirts will be worn during all organization functions and recruiting activities.</a:t>
            </a:r>
          </a:p>
        </p:txBody>
      </p:sp>
      <p:sp>
        <p:nvSpPr>
          <p:cNvPr id="11" name="TextBox 10"/>
          <p:cNvSpPr txBox="1">
            <a:spLocks noChangeArrowheads="1"/>
          </p:cNvSpPr>
          <p:nvPr/>
        </p:nvSpPr>
        <p:spPr>
          <a:xfrm>
            <a:off x="1295400" y="3886200"/>
            <a:ext cx="6019800" cy="215900"/>
          </a:xfrm>
          <a:prstGeom prst="rect">
            <a:avLst/>
          </a:prstGeom>
          <a:noFill/>
          <a:ln w="9525">
            <a:noFill/>
            <a:miter lim="800000"/>
            <a:headEnd/>
            <a:tailEnd/>
          </a:ln>
        </p:spPr>
        <p:txBody>
          <a:bodyPr numCol="1">
            <a:spAutoFit/>
          </a:bodyPr>
          <a:lstStyle/>
          <a:p>
            <a:r>
              <a:rPr lang="en-US" sz="800" dirty="0"/>
              <a:t> Shirts for members of organization will add to recruiting capabilities of University and support the activities of the organization</a:t>
            </a:r>
          </a:p>
        </p:txBody>
      </p:sp>
      <p:sp>
        <p:nvSpPr>
          <p:cNvPr id="12" name="TextBox 11"/>
          <p:cNvSpPr txBox="1">
            <a:spLocks noChangeArrowheads="1"/>
          </p:cNvSpPr>
          <p:nvPr/>
        </p:nvSpPr>
        <p:spPr>
          <a:xfrm>
            <a:off x="3276600" y="4572000"/>
            <a:ext cx="2286000" cy="215900"/>
          </a:xfrm>
          <a:prstGeom prst="rect">
            <a:avLst/>
          </a:prstGeom>
          <a:noFill/>
          <a:ln w="9525">
            <a:noFill/>
            <a:miter lim="800000"/>
            <a:headEnd/>
            <a:tailEnd/>
          </a:ln>
        </p:spPr>
        <p:txBody>
          <a:bodyPr numCol="1">
            <a:spAutoFit/>
          </a:bodyPr>
          <a:lstStyle/>
          <a:p>
            <a:r>
              <a:rPr lang="en-US" sz="800" dirty="0"/>
              <a:t> $499.00 from prior fundraising activities.</a:t>
            </a:r>
          </a:p>
        </p:txBody>
      </p:sp>
      <p:sp>
        <p:nvSpPr>
          <p:cNvPr id="13" name="TextBox 12"/>
          <p:cNvSpPr txBox="1">
            <a:spLocks noChangeArrowheads="1"/>
          </p:cNvSpPr>
          <p:nvPr/>
        </p:nvSpPr>
        <p:spPr>
          <a:xfrm>
            <a:off x="3352800" y="5029200"/>
            <a:ext cx="1676400" cy="215900"/>
          </a:xfrm>
          <a:prstGeom prst="rect">
            <a:avLst/>
          </a:prstGeom>
          <a:noFill/>
          <a:ln w="9525">
            <a:noFill/>
            <a:miter lim="800000"/>
            <a:headEnd/>
            <a:tailEnd/>
          </a:ln>
        </p:spPr>
        <p:txBody>
          <a:bodyPr numCol="1">
            <a:spAutoFit/>
          </a:bodyPr>
          <a:lstStyle/>
          <a:p>
            <a:r>
              <a:rPr lang="en-US" sz="800" dirty="0"/>
              <a:t> $499.00</a:t>
            </a:r>
          </a:p>
        </p:txBody>
      </p:sp>
      <p:sp>
        <p:nvSpPr>
          <p:cNvPr id="14" name="TextBox 8"/>
          <p:cNvSpPr txBox="1">
            <a:spLocks noChangeArrowheads="1"/>
          </p:cNvSpPr>
          <p:nvPr/>
        </p:nvSpPr>
        <p:spPr>
          <a:xfrm>
            <a:off x="5181600" y="1219200"/>
            <a:ext cx="2209800" cy="400110"/>
          </a:xfrm>
          <a:prstGeom prst="rect">
            <a:avLst/>
          </a:prstGeom>
          <a:noFill/>
          <a:ln w="9525">
            <a:noFill/>
            <a:miter lim="800000"/>
            <a:headEnd/>
            <a:tailEnd/>
          </a:ln>
        </p:spPr>
        <p:txBody>
          <a:bodyPr numCol="1">
            <a:spAutoFit/>
          </a:bodyPr>
          <a:lstStyle/>
          <a:p>
            <a:r>
              <a:rPr lang="en-US" sz="2000" dirty="0">
                <a:latin typeface="Kunstler Script" panose="030304020206070D0D06" pitchFamily="66" charset="0"/>
                <a:cs typeface="Handwriting - Dakota"/>
              </a:rPr>
              <a:t>Patrick Steed</a:t>
            </a:r>
          </a:p>
        </p:txBody>
      </p:sp>
      <p:sp>
        <p:nvSpPr>
          <p:cNvPr id="4" name="TextBox 3"/>
          <p:cNvSpPr txBox="1"/>
          <p:nvPr/>
        </p:nvSpPr>
        <p:spPr>
          <a:xfrm>
            <a:off x="1447800" y="1358900"/>
            <a:ext cx="1524000" cy="228600"/>
          </a:xfrm>
          <a:prstGeom prst="rect">
            <a:avLst/>
          </a:prstGeom>
          <a:solidFill>
            <a:schemeClr val="bg1"/>
          </a:solidFill>
        </p:spPr>
        <p:txBody>
          <a:bodyPr wrap="square" numCol="1"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7837"/>
    </mc:Choice>
    <mc:Fallback xmlns="">
      <p:transition spd="slow" advTm="78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92623" y="914400"/>
            <a:ext cx="8651377" cy="5029200"/>
          </a:xfrm>
        </p:spPr>
        <p:txBody>
          <a:bodyPr numCol="1">
            <a:normAutofit/>
          </a:bodyPr>
          <a:lstStyle/>
          <a:p>
            <a:pPr marL="365760" lvl="1" indent="-256032">
              <a:spcBef>
                <a:spcPts val="400"/>
              </a:spcBef>
              <a:buSzPct val="68000"/>
              <a:buNone/>
            </a:pPr>
            <a:r>
              <a:rPr lang="en-US" sz="1800" dirty="0"/>
              <a:t>To reimburse an organization for a paid expense.</a:t>
            </a:r>
          </a:p>
          <a:p>
            <a:pPr marL="109728" lvl="1" indent="0">
              <a:spcBef>
                <a:spcPts val="400"/>
              </a:spcBef>
              <a:buSzPct val="68000"/>
              <a:buNone/>
            </a:pPr>
            <a:endParaRPr lang="en-US" sz="2200" dirty="0"/>
          </a:p>
          <a:p>
            <a:pPr marL="365760" lvl="1" indent="-256032">
              <a:spcBef>
                <a:spcPts val="400"/>
              </a:spcBef>
              <a:buSzPct val="68000"/>
              <a:buFont typeface="Wingdings 3"/>
              <a:buChar char=""/>
            </a:pPr>
            <a:r>
              <a:rPr lang="en-US" sz="2200" dirty="0"/>
              <a:t>Fill out the form and attach the necessary documentation – itemized receipt, paid invoice, artwork design (for promotional/recruiting items and printing expenses)</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SGA will NOT reimburse a TTU department </a:t>
            </a:r>
            <a:r>
              <a:rPr lang="en-US" sz="2200" dirty="0" err="1"/>
              <a:t>pcard</a:t>
            </a:r>
            <a:r>
              <a:rPr lang="en-US" sz="2200" dirty="0"/>
              <a:t>, TTU Voyager Card, or any other TTU issued credit card. </a:t>
            </a:r>
          </a:p>
          <a:p>
            <a:pPr marL="603504" lvl="2" indent="-256032">
              <a:spcBef>
                <a:spcPts val="400"/>
              </a:spcBef>
              <a:buSzPct val="68000"/>
              <a:buNone/>
            </a:pPr>
            <a:r>
              <a:rPr lang="en-US" sz="1600" dirty="0"/>
              <a:t>SGA can work with a department to split expenses ~ contact Teresa Davis.</a:t>
            </a:r>
          </a:p>
          <a:p>
            <a:pPr marL="365760" lvl="1" indent="-256032">
              <a:spcBef>
                <a:spcPts val="400"/>
              </a:spcBef>
              <a:buSzPct val="68000"/>
              <a:buFont typeface="Wingdings 3"/>
              <a:buChar char=""/>
            </a:pPr>
            <a:endParaRPr lang="en-US" sz="2200" dirty="0"/>
          </a:p>
          <a:p>
            <a:pPr marL="365760" lvl="1" indent="-256032">
              <a:spcBef>
                <a:spcPts val="400"/>
              </a:spcBef>
              <a:buSzPct val="68000"/>
              <a:buFont typeface="Wingdings 3"/>
              <a:buChar char=""/>
            </a:pPr>
            <a:r>
              <a:rPr lang="en-US" sz="2200" dirty="0"/>
              <a:t>All reimbursements will be made to the org only and it is the responsibility of the org to disburse the reimbursement to the appropriate individuals.</a:t>
            </a:r>
          </a:p>
          <a:p>
            <a:pPr eaLnBrk="1" hangingPunct="1"/>
            <a:endParaRPr lang="en-US" sz="1800" dirty="0"/>
          </a:p>
        </p:txBody>
      </p:sp>
      <p:sp>
        <p:nvSpPr>
          <p:cNvPr id="5" name="Rectangle 2"/>
          <p:cNvSpPr>
            <a:spLocks noGrp="1" noChangeArrowheads="1"/>
          </p:cNvSpPr>
          <p:nvPr>
            <p:ph type="title"/>
          </p:nvPr>
        </p:nvSpPr>
        <p:spPr>
          <a:xfrm>
            <a:off x="251666" y="34848"/>
            <a:ext cx="8229600" cy="1143000"/>
          </a:xfrm>
        </p:spPr>
        <p:txBody>
          <a:bodyPr numCol="1">
            <a:normAutofit/>
          </a:bodyPr>
          <a:lstStyle/>
          <a:p>
            <a:pPr eaLnBrk="1" hangingPunct="1">
              <a:spcAft>
                <a:spcPts val="0"/>
              </a:spcAft>
              <a:defRPr/>
            </a:pPr>
            <a:r>
              <a:rPr lang="en-US" sz="3600" dirty="0">
                <a:solidFill>
                  <a:srgbClr val="FF0000"/>
                </a:solidFill>
              </a:rPr>
              <a:t>General Reimbursement Form</a:t>
            </a:r>
            <a:endParaRPr sz="4000" dirty="0">
              <a:solidFill>
                <a:srgbClr val="FF0000"/>
              </a:solidFill>
            </a:endParaRPr>
          </a:p>
        </p:txBody>
      </p:sp>
    </p:spTree>
    <p:extLst>
      <p:ext uri="{BB962C8B-B14F-4D97-AF65-F5344CB8AC3E}">
        <p14:creationId xmlns:p14="http://schemas.microsoft.com/office/powerpoint/2010/main" val="2324696598"/>
      </p:ext>
    </p:extLst>
  </p:cSld>
  <p:clrMapOvr>
    <a:masterClrMapping/>
  </p:clrMapOvr>
  <mc:AlternateContent xmlns:mc="http://schemas.openxmlformats.org/markup-compatibility/2006" xmlns:p14="http://schemas.microsoft.com/office/powerpoint/2010/main">
    <mc:Choice Requires="p14">
      <p:transition spd="slow" p14:dur="2000" advTm="39451"/>
    </mc:Choice>
    <mc:Fallback xmlns="">
      <p:transition spd="slow" advTm="394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Grp="1" noChangeAspect="1" noChangeArrowheads="1"/>
          </p:cNvPicPr>
          <p:nvPr>
            <p:ph idx="1"/>
          </p:nvPr>
        </p:nvPicPr>
        <p:blipFill>
          <a:blip r:embed="rId3" cstate="print"/>
          <a:srcRect/>
          <a:stretch>
            <a:fillRect/>
          </a:stretch>
        </p:blipFill>
        <p:spPr>
          <a:xfrm>
            <a:off x="1752600" y="0"/>
            <a:ext cx="5486400" cy="5734050"/>
          </a:xfrm>
          <a:noFill/>
        </p:spPr>
      </p:pic>
      <p:sp>
        <p:nvSpPr>
          <p:cNvPr id="7" name="TextBox 6"/>
          <p:cNvSpPr txBox="1">
            <a:spLocks noChangeArrowheads="1"/>
          </p:cNvSpPr>
          <p:nvPr/>
        </p:nvSpPr>
        <p:spPr>
          <a:xfrm>
            <a:off x="1981200" y="5334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8" name="TextBox 7"/>
          <p:cNvSpPr txBox="1">
            <a:spLocks noChangeArrowheads="1"/>
          </p:cNvSpPr>
          <p:nvPr/>
        </p:nvSpPr>
        <p:spPr>
          <a:xfrm>
            <a:off x="5638800" y="533400"/>
            <a:ext cx="1447800" cy="215900"/>
          </a:xfrm>
          <a:prstGeom prst="rect">
            <a:avLst/>
          </a:prstGeom>
          <a:noFill/>
          <a:ln w="9525">
            <a:noFill/>
            <a:miter lim="800000"/>
            <a:headEnd/>
            <a:tailEnd/>
          </a:ln>
        </p:spPr>
        <p:txBody>
          <a:bodyPr numCol="1">
            <a:spAutoFit/>
          </a:bodyPr>
          <a:lstStyle/>
          <a:p>
            <a:r>
              <a:rPr lang="en-US" sz="800" dirty="0"/>
              <a:t>09/30/2012</a:t>
            </a:r>
          </a:p>
        </p:txBody>
      </p:sp>
      <p:sp>
        <p:nvSpPr>
          <p:cNvPr id="9" name="TextBox 8"/>
          <p:cNvSpPr txBox="1">
            <a:spLocks noChangeArrowheads="1"/>
          </p:cNvSpPr>
          <p:nvPr/>
        </p:nvSpPr>
        <p:spPr>
          <a:xfrm>
            <a:off x="1905000" y="838200"/>
            <a:ext cx="1676400" cy="215444"/>
          </a:xfrm>
          <a:prstGeom prst="rect">
            <a:avLst/>
          </a:prstGeom>
          <a:noFill/>
          <a:ln w="9525">
            <a:noFill/>
            <a:miter lim="800000"/>
            <a:headEnd/>
            <a:tailEnd/>
          </a:ln>
        </p:spPr>
        <p:txBody>
          <a:bodyPr numCol="1">
            <a:spAutoFit/>
          </a:bodyPr>
          <a:lstStyle/>
          <a:p>
            <a:r>
              <a:rPr lang="en-US" sz="800" dirty="0"/>
              <a:t>Teresa Davis</a:t>
            </a:r>
          </a:p>
        </p:txBody>
      </p:sp>
      <p:sp>
        <p:nvSpPr>
          <p:cNvPr id="10" name="TextBox 9"/>
          <p:cNvSpPr txBox="1">
            <a:spLocks noChangeArrowheads="1"/>
          </p:cNvSpPr>
          <p:nvPr/>
        </p:nvSpPr>
        <p:spPr>
          <a:xfrm>
            <a:off x="3429000" y="914400"/>
            <a:ext cx="1828800" cy="215900"/>
          </a:xfrm>
          <a:prstGeom prst="rect">
            <a:avLst/>
          </a:prstGeom>
          <a:noFill/>
          <a:ln w="9525">
            <a:noFill/>
            <a:miter lim="800000"/>
            <a:headEnd/>
            <a:tailEnd/>
          </a:ln>
        </p:spPr>
        <p:txBody>
          <a:bodyPr numCol="1">
            <a:spAutoFit/>
          </a:bodyPr>
          <a:lstStyle/>
          <a:p>
            <a:r>
              <a:rPr lang="en-US" sz="800" dirty="0"/>
              <a:t>Student Government Association</a:t>
            </a:r>
          </a:p>
        </p:txBody>
      </p:sp>
      <p:sp>
        <p:nvSpPr>
          <p:cNvPr id="11" name="TextBox 10"/>
          <p:cNvSpPr txBox="1">
            <a:spLocks noChangeArrowheads="1"/>
          </p:cNvSpPr>
          <p:nvPr/>
        </p:nvSpPr>
        <p:spPr>
          <a:xfrm>
            <a:off x="5257800" y="914400"/>
            <a:ext cx="762000" cy="215900"/>
          </a:xfrm>
          <a:prstGeom prst="rect">
            <a:avLst/>
          </a:prstGeom>
          <a:noFill/>
          <a:ln w="9525">
            <a:noFill/>
            <a:miter lim="800000"/>
            <a:headEnd/>
            <a:tailEnd/>
          </a:ln>
        </p:spPr>
        <p:txBody>
          <a:bodyPr numCol="1">
            <a:spAutoFit/>
          </a:bodyPr>
          <a:lstStyle/>
          <a:p>
            <a:r>
              <a:rPr lang="en-US" sz="800" dirty="0"/>
              <a:t>742-3631</a:t>
            </a:r>
          </a:p>
        </p:txBody>
      </p:sp>
      <p:sp>
        <p:nvSpPr>
          <p:cNvPr id="12" name="TextBox 11"/>
          <p:cNvSpPr txBox="1">
            <a:spLocks noChangeArrowheads="1"/>
          </p:cNvSpPr>
          <p:nvPr/>
        </p:nvSpPr>
        <p:spPr>
          <a:xfrm>
            <a:off x="6172200" y="990600"/>
            <a:ext cx="762000" cy="215900"/>
          </a:xfrm>
          <a:prstGeom prst="rect">
            <a:avLst/>
          </a:prstGeom>
          <a:noFill/>
          <a:ln w="9525">
            <a:noFill/>
            <a:miter lim="800000"/>
            <a:headEnd/>
            <a:tailEnd/>
          </a:ln>
        </p:spPr>
        <p:txBody>
          <a:bodyPr numCol="1">
            <a:spAutoFit/>
          </a:bodyPr>
          <a:lstStyle/>
          <a:p>
            <a:r>
              <a:rPr lang="en-US" sz="800" dirty="0"/>
              <a:t>2032</a:t>
            </a:r>
          </a:p>
        </p:txBody>
      </p:sp>
      <p:sp>
        <p:nvSpPr>
          <p:cNvPr id="13" name="TextBox 12"/>
          <p:cNvSpPr txBox="1">
            <a:spLocks noChangeArrowheads="1"/>
          </p:cNvSpPr>
          <p:nvPr/>
        </p:nvSpPr>
        <p:spPr>
          <a:xfrm>
            <a:off x="2133600" y="1371600"/>
            <a:ext cx="1676400" cy="215900"/>
          </a:xfrm>
          <a:prstGeom prst="rect">
            <a:avLst/>
          </a:prstGeom>
          <a:noFill/>
          <a:ln w="9525">
            <a:noFill/>
            <a:miter lim="800000"/>
            <a:headEnd/>
            <a:tailEnd/>
          </a:ln>
        </p:spPr>
        <p:txBody>
          <a:bodyPr numCol="1">
            <a:spAutoFit/>
          </a:bodyPr>
          <a:lstStyle/>
          <a:p>
            <a:r>
              <a:rPr lang="en-US" sz="800" dirty="0"/>
              <a:t>Patrick Steed</a:t>
            </a:r>
          </a:p>
        </p:txBody>
      </p:sp>
      <p:sp>
        <p:nvSpPr>
          <p:cNvPr id="14" name="TextBox 13"/>
          <p:cNvSpPr txBox="1">
            <a:spLocks noChangeArrowheads="1"/>
          </p:cNvSpPr>
          <p:nvPr/>
        </p:nvSpPr>
        <p:spPr>
          <a:xfrm>
            <a:off x="5181600" y="1371600"/>
            <a:ext cx="1905000" cy="215900"/>
          </a:xfrm>
          <a:prstGeom prst="rect">
            <a:avLst/>
          </a:prstGeom>
          <a:noFill/>
          <a:ln w="9525">
            <a:noFill/>
            <a:miter lim="800000"/>
            <a:headEnd/>
            <a:tailEnd/>
          </a:ln>
        </p:spPr>
        <p:txBody>
          <a:bodyPr numCol="1">
            <a:spAutoFit/>
          </a:bodyPr>
          <a:lstStyle/>
          <a:p>
            <a:r>
              <a:rPr lang="en-US" sz="800" dirty="0"/>
              <a:t>petrucio.shakespeare@gmail.com</a:t>
            </a:r>
          </a:p>
        </p:txBody>
      </p:sp>
      <p:sp>
        <p:nvSpPr>
          <p:cNvPr id="15" name="TextBox 14"/>
          <p:cNvSpPr txBox="1">
            <a:spLocks noChangeArrowheads="1"/>
          </p:cNvSpPr>
          <p:nvPr/>
        </p:nvSpPr>
        <p:spPr>
          <a:xfrm>
            <a:off x="1981200" y="4572000"/>
            <a:ext cx="1676400" cy="215900"/>
          </a:xfrm>
          <a:prstGeom prst="rect">
            <a:avLst/>
          </a:prstGeom>
          <a:noFill/>
          <a:ln w="9525">
            <a:noFill/>
            <a:miter lim="800000"/>
            <a:headEnd/>
            <a:tailEnd/>
          </a:ln>
        </p:spPr>
        <p:txBody>
          <a:bodyPr numCol="1">
            <a:spAutoFit/>
          </a:bodyPr>
          <a:lstStyle/>
          <a:p>
            <a:r>
              <a:rPr lang="en-US" sz="800" dirty="0"/>
              <a:t> 130.00</a:t>
            </a:r>
          </a:p>
        </p:txBody>
      </p:sp>
      <p:sp>
        <p:nvSpPr>
          <p:cNvPr id="16" name="TextBox 15"/>
          <p:cNvSpPr txBox="1">
            <a:spLocks noChangeArrowheads="1"/>
          </p:cNvSpPr>
          <p:nvPr/>
        </p:nvSpPr>
        <p:spPr>
          <a:xfrm>
            <a:off x="4495800" y="4572000"/>
            <a:ext cx="2362200" cy="215900"/>
          </a:xfrm>
          <a:prstGeom prst="rect">
            <a:avLst/>
          </a:prstGeom>
          <a:noFill/>
          <a:ln w="9525">
            <a:noFill/>
            <a:miter lim="800000"/>
            <a:headEnd/>
            <a:tailEnd/>
          </a:ln>
        </p:spPr>
        <p:txBody>
          <a:bodyPr numCol="1">
            <a:spAutoFit/>
          </a:bodyPr>
          <a:lstStyle/>
          <a:p>
            <a:r>
              <a:rPr lang="en-US" sz="800" dirty="0"/>
              <a:t>Registration at North Central AAAE Conference</a:t>
            </a:r>
          </a:p>
        </p:txBody>
      </p:sp>
      <p:sp>
        <p:nvSpPr>
          <p:cNvPr id="17" name="TextBox 16"/>
          <p:cNvSpPr txBox="1">
            <a:spLocks noChangeArrowheads="1"/>
          </p:cNvSpPr>
          <p:nvPr/>
        </p:nvSpPr>
        <p:spPr>
          <a:xfrm>
            <a:off x="1905000" y="2590800"/>
            <a:ext cx="1676400" cy="215900"/>
          </a:xfrm>
          <a:prstGeom prst="rect">
            <a:avLst/>
          </a:prstGeom>
          <a:noFill/>
          <a:ln w="9525">
            <a:noFill/>
            <a:miter lim="800000"/>
            <a:headEnd/>
            <a:tailEnd/>
          </a:ln>
        </p:spPr>
        <p:txBody>
          <a:bodyPr numCol="1">
            <a:spAutoFit/>
          </a:bodyPr>
          <a:lstStyle/>
          <a:p>
            <a:r>
              <a:rPr lang="en-US" sz="800" dirty="0"/>
              <a:t>101.74</a:t>
            </a:r>
          </a:p>
        </p:txBody>
      </p:sp>
      <p:sp>
        <p:nvSpPr>
          <p:cNvPr id="18" name="TextBox 17"/>
          <p:cNvSpPr txBox="1">
            <a:spLocks noChangeArrowheads="1"/>
          </p:cNvSpPr>
          <p:nvPr/>
        </p:nvSpPr>
        <p:spPr>
          <a:xfrm>
            <a:off x="4648200" y="2590800"/>
            <a:ext cx="2286000" cy="215900"/>
          </a:xfrm>
          <a:prstGeom prst="rect">
            <a:avLst/>
          </a:prstGeom>
          <a:noFill/>
          <a:ln w="9525">
            <a:noFill/>
            <a:miter lim="800000"/>
            <a:headEnd/>
            <a:tailEnd/>
          </a:ln>
        </p:spPr>
        <p:txBody>
          <a:bodyPr numCol="1">
            <a:spAutoFit/>
          </a:bodyPr>
          <a:lstStyle/>
          <a:p>
            <a:r>
              <a:rPr lang="en-US" sz="800" dirty="0"/>
              <a:t>Pens, pencils, crayons, envelopes, first aid kit</a:t>
            </a:r>
          </a:p>
        </p:txBody>
      </p:sp>
      <p:sp>
        <p:nvSpPr>
          <p:cNvPr id="20" name="TextBox 19"/>
          <p:cNvSpPr txBox="1">
            <a:spLocks noChangeArrowheads="1"/>
          </p:cNvSpPr>
          <p:nvPr/>
        </p:nvSpPr>
        <p:spPr>
          <a:xfrm>
            <a:off x="1768136" y="5029200"/>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1" name="TextBox 8"/>
          <p:cNvSpPr txBox="1">
            <a:spLocks noChangeArrowheads="1"/>
          </p:cNvSpPr>
          <p:nvPr/>
        </p:nvSpPr>
        <p:spPr>
          <a:xfrm>
            <a:off x="4724400" y="50292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Tree>
  </p:cSld>
  <p:clrMapOvr>
    <a:masterClrMapping/>
  </p:clrMapOvr>
  <mc:AlternateContent xmlns:mc="http://schemas.openxmlformats.org/markup-compatibility/2006" xmlns:p14="http://schemas.microsoft.com/office/powerpoint/2010/main">
    <mc:Choice Requires="p14">
      <p:transition spd="slow" p14:dur="2000" advTm="13429"/>
    </mc:Choice>
    <mc:Fallback xmlns="">
      <p:transition spd="slow" advTm="134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876300"/>
            <a:ext cx="8229600" cy="5715000"/>
          </a:xfrm>
        </p:spPr>
        <p:txBody>
          <a:bodyPr numCol="1">
            <a:normAutofit fontScale="92500" lnSpcReduction="10000"/>
          </a:bodyPr>
          <a:lstStyle/>
          <a:p>
            <a:pPr marL="109728" indent="0">
              <a:buNone/>
              <a:defRPr/>
            </a:pPr>
            <a:r>
              <a:rPr lang="en-US" sz="1900" dirty="0"/>
              <a:t>Orgs </a:t>
            </a:r>
            <a:r>
              <a:rPr lang="en-US" sz="1900" b="1" dirty="0"/>
              <a:t>must</a:t>
            </a:r>
            <a:r>
              <a:rPr lang="en-US" sz="1900" dirty="0"/>
              <a:t> be established as a vendor with TTU before a reimbursement can be processed.  </a:t>
            </a:r>
            <a:r>
              <a:rPr lang="en-US" sz="1600" i="1" dirty="0"/>
              <a:t>If not follow steps below:</a:t>
            </a:r>
          </a:p>
          <a:p>
            <a:pPr marL="393192" lvl="1" indent="0">
              <a:buNone/>
              <a:defRPr/>
            </a:pPr>
            <a:endParaRPr lang="en-US" sz="1600" i="1" dirty="0"/>
          </a:p>
          <a:p>
            <a:pPr lvl="1">
              <a:buFont typeface="Courier New" panose="02070309020205020404" pitchFamily="49" charset="0"/>
              <a:buChar char="o"/>
              <a:defRPr/>
            </a:pPr>
            <a:r>
              <a:rPr lang="en-US" sz="1600" dirty="0"/>
              <a:t>All organizations must have a tax ID or EIN number.</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If your org has a checking account the tax ID  is already established, therefore  your bank can provide tax ID number.   </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If the org needs to apply for a tax ID number visit the “SGA website and follow breadcrumbs.  Under Funding Overview, scroll to Miscellaneous Information, you will locate form “Applying for a tax ID and Exempt Status” form.   Fill out, submit to Teresa Davis</a:t>
            </a:r>
            <a:r>
              <a:rPr lang="en-US" sz="1600" i="1" dirty="0"/>
              <a:t>.</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The advisor’s information will need to be used to establish a tax ID (do not use a member’s information)</a:t>
            </a:r>
          </a:p>
          <a:p>
            <a:pPr lvl="1">
              <a:buFont typeface="Courier New" panose="02070309020205020404" pitchFamily="49" charset="0"/>
              <a:buChar char="o"/>
              <a:defRPr/>
            </a:pPr>
            <a:endParaRPr lang="en-US" sz="1600" i="1" dirty="0"/>
          </a:p>
          <a:p>
            <a:pPr lvl="1">
              <a:buFont typeface="Courier New" panose="02070309020205020404" pitchFamily="49" charset="0"/>
              <a:buChar char="o"/>
              <a:defRPr/>
            </a:pPr>
            <a:r>
              <a:rPr lang="en-US" sz="1600" dirty="0"/>
              <a:t>Use the organization’s on-campus address and the advisor’s contact information (campus phone &amp; email).</a:t>
            </a:r>
            <a:endParaRPr lang="en-US" sz="1600" i="1" dirty="0"/>
          </a:p>
          <a:p>
            <a:pPr marL="393192" lvl="1" indent="0">
              <a:buNone/>
              <a:defRPr/>
            </a:pPr>
            <a:endParaRPr lang="en-US" sz="1600" i="1" dirty="0"/>
          </a:p>
          <a:p>
            <a:pPr lvl="1">
              <a:buFont typeface="Courier New" panose="02070309020205020404" pitchFamily="49" charset="0"/>
              <a:buChar char="o"/>
              <a:defRPr/>
            </a:pPr>
            <a:r>
              <a:rPr lang="en-US" sz="1600" dirty="0"/>
              <a:t>If an org needs to update (or setup) their direct deposit or on-campus information they need to use the “Vendor Direct Deposit &amp; Advance Payment Notification form for Existing Vendors” also located on the SGA website</a:t>
            </a:r>
          </a:p>
          <a:p>
            <a:pPr marL="886968" lvl="3" indent="0" algn="ctr">
              <a:buClr>
                <a:schemeClr val="tx2"/>
              </a:buClr>
              <a:buNone/>
              <a:defRPr/>
            </a:pPr>
            <a:r>
              <a:rPr lang="en-US" sz="1600" i="1" dirty="0"/>
              <a:t>Email the completed form to Teresa Davis.</a:t>
            </a:r>
          </a:p>
        </p:txBody>
      </p:sp>
      <p:sp>
        <p:nvSpPr>
          <p:cNvPr id="2" name="TextBox 1"/>
          <p:cNvSpPr txBox="1"/>
          <p:nvPr/>
        </p:nvSpPr>
        <p:spPr>
          <a:xfrm>
            <a:off x="304800" y="152400"/>
            <a:ext cx="8534400" cy="646331"/>
          </a:xfrm>
          <a:prstGeom prst="rect">
            <a:avLst/>
          </a:prstGeom>
          <a:noFill/>
        </p:spPr>
        <p:txBody>
          <a:bodyPr wrap="square" numCol="1" rtlCol="0">
            <a:spAutoFit/>
          </a:bodyPr>
          <a:lstStyle/>
          <a:p>
            <a:r>
              <a:rPr lang="en-US" sz="3600" dirty="0">
                <a:solidFill>
                  <a:srgbClr val="FF0000"/>
                </a:solidFill>
                <a:latin typeface="+mj-lt"/>
              </a:rPr>
              <a:t>Vendor Setup for Organizations</a:t>
            </a:r>
          </a:p>
        </p:txBody>
      </p:sp>
    </p:spTree>
  </p:cSld>
  <p:clrMapOvr>
    <a:masterClrMapping/>
  </p:clrMapOvr>
  <mc:AlternateContent xmlns:mc="http://schemas.openxmlformats.org/markup-compatibility/2006" xmlns:p14="http://schemas.microsoft.com/office/powerpoint/2010/main">
    <mc:Choice Requires="p14">
      <p:transition spd="slow" p14:dur="2000" advTm="63625"/>
    </mc:Choice>
    <mc:Fallback xmlns="">
      <p:transition spd="slow" advTm="636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81000" y="1524000"/>
            <a:ext cx="8229600" cy="5181600"/>
          </a:xfrm>
        </p:spPr>
        <p:txBody>
          <a:bodyPr numCol="1">
            <a:normAutofit/>
          </a:bodyPr>
          <a:lstStyle/>
          <a:p>
            <a:pPr marL="365760" lvl="1" indent="-256032">
              <a:spcBef>
                <a:spcPts val="400"/>
              </a:spcBef>
              <a:buSzPct val="68000"/>
              <a:buFont typeface="Wingdings 3"/>
              <a:buChar char=""/>
            </a:pPr>
            <a:endParaRPr dirty="0"/>
          </a:p>
          <a:p>
            <a:pPr marL="365760" lvl="1" indent="-256032">
              <a:spcBef>
                <a:spcPts val="400"/>
              </a:spcBef>
              <a:buSzPct val="68000"/>
              <a:buFont typeface="Wingdings 3"/>
              <a:buChar char=""/>
            </a:pPr>
            <a:r>
              <a:rPr lang="en-US" sz="2400" dirty="0"/>
              <a:t>Fill out the form and attach the necessary documentation – sales order/quote, artwork design (for recruiting items and printing expenses)</a:t>
            </a:r>
          </a:p>
          <a:p>
            <a:pPr lvl="4"/>
            <a:r>
              <a:rPr lang="en-US" sz="2000" dirty="0"/>
              <a:t>If you submit a sales order the vendor will not be paid until an invoice is received</a:t>
            </a:r>
          </a:p>
          <a:p>
            <a:pPr lvl="4"/>
            <a:r>
              <a:rPr lang="en-US" sz="2000" dirty="0"/>
              <a:t>If you submit an invoice with this form it will be assumed the org has received the product.  It will be  processed as an “After-the-Fact” and could take up to one month to pay the vendor.</a:t>
            </a:r>
          </a:p>
          <a:p>
            <a:pPr eaLnBrk="1" hangingPunct="1"/>
            <a:endParaRPr lang="en-US" sz="1800" dirty="0"/>
          </a:p>
        </p:txBody>
      </p:sp>
      <p:sp>
        <p:nvSpPr>
          <p:cNvPr id="5" name="Rectangle 2"/>
          <p:cNvSpPr>
            <a:spLocks noGrp="1" noChangeArrowheads="1"/>
          </p:cNvSpPr>
          <p:nvPr>
            <p:ph type="title"/>
          </p:nvPr>
        </p:nvSpPr>
        <p:spPr>
          <a:xfrm>
            <a:off x="131770" y="69104"/>
            <a:ext cx="8229600" cy="1143000"/>
          </a:xfrm>
        </p:spPr>
        <p:txBody>
          <a:bodyPr numCol="1">
            <a:normAutofit/>
          </a:bodyPr>
          <a:lstStyle/>
          <a:p>
            <a:pPr eaLnBrk="1" hangingPunct="1">
              <a:spcAft>
                <a:spcPts val="0"/>
              </a:spcAft>
              <a:defRPr/>
            </a:pPr>
            <a:r>
              <a:rPr lang="en-US" sz="3600" dirty="0">
                <a:solidFill>
                  <a:srgbClr val="FF0000"/>
                </a:solidFill>
              </a:rPr>
              <a:t>Purchase Request Form</a:t>
            </a:r>
            <a:endParaRPr sz="4000" dirty="0">
              <a:solidFill>
                <a:srgbClr val="FF0000"/>
              </a:solidFill>
            </a:endParaRPr>
          </a:p>
        </p:txBody>
      </p:sp>
      <p:sp>
        <p:nvSpPr>
          <p:cNvPr id="6" name="rect5"/>
          <p:cNvSpPr txBox="1"/>
          <p:nvPr/>
        </p:nvSpPr>
        <p:spPr>
          <a:xfrm>
            <a:off x="496705" y="907774"/>
            <a:ext cx="6474323" cy="530870"/>
          </a:xfrm>
          <a:prstGeom prst="rect">
            <a:avLst/>
          </a:prstGeom>
          <a:noFill/>
        </p:spPr>
        <p:txBody>
          <a:bodyPr wrap="square"/>
          <a:lstStyle/>
          <a:p>
            <a:r>
              <a:rPr sz="1800"/>
              <a:t>To pay vendors directly for an org expense</a:t>
            </a:r>
            <a:endParaRPr/>
          </a:p>
        </p:txBody>
      </p:sp>
    </p:spTree>
    <p:extLst>
      <p:ext uri="{BB962C8B-B14F-4D97-AF65-F5344CB8AC3E}">
        <p14:creationId xmlns:p14="http://schemas.microsoft.com/office/powerpoint/2010/main" val="2166922683"/>
      </p:ext>
    </p:extLst>
  </p:cSld>
  <p:clrMapOvr>
    <a:masterClrMapping/>
  </p:clrMapOvr>
  <mc:AlternateContent xmlns:mc="http://schemas.openxmlformats.org/markup-compatibility/2006" xmlns:p14="http://schemas.microsoft.com/office/powerpoint/2010/main">
    <mc:Choice Requires="p14">
      <p:transition spd="slow" p14:dur="2000" advTm="37771"/>
    </mc:Choice>
    <mc:Fallback xmlns="">
      <p:transition spd="slow" advTm="3777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Grp="1" noChangeAspect="1" noChangeArrowheads="1"/>
          </p:cNvPicPr>
          <p:nvPr>
            <p:ph idx="1"/>
          </p:nvPr>
        </p:nvPicPr>
        <p:blipFill>
          <a:blip r:embed="rId2" cstate="print"/>
          <a:stretch>
            <a:fillRect/>
          </a:stretch>
        </p:blipFill>
        <p:spPr>
          <a:xfrm>
            <a:off x="1447800" y="228600"/>
            <a:ext cx="6184534" cy="5848889"/>
          </a:xfrm>
          <a:noFill/>
        </p:spPr>
      </p:pic>
      <p:sp>
        <p:nvSpPr>
          <p:cNvPr id="6" name="TextBox 5"/>
          <p:cNvSpPr txBox="1">
            <a:spLocks noChangeArrowheads="1"/>
          </p:cNvSpPr>
          <p:nvPr/>
        </p:nvSpPr>
        <p:spPr>
          <a:xfrm>
            <a:off x="2133600" y="6858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7" name="TextBox 6"/>
          <p:cNvSpPr txBox="1">
            <a:spLocks noChangeArrowheads="1"/>
          </p:cNvSpPr>
          <p:nvPr/>
        </p:nvSpPr>
        <p:spPr>
          <a:xfrm>
            <a:off x="5791200" y="685800"/>
            <a:ext cx="1447800" cy="215900"/>
          </a:xfrm>
          <a:prstGeom prst="rect">
            <a:avLst/>
          </a:prstGeom>
          <a:noFill/>
          <a:ln w="9525">
            <a:noFill/>
            <a:miter lim="800000"/>
            <a:headEnd/>
            <a:tailEnd/>
          </a:ln>
        </p:spPr>
        <p:txBody>
          <a:bodyPr numCol="1">
            <a:spAutoFit/>
          </a:bodyPr>
          <a:lstStyle/>
          <a:p>
            <a:r>
              <a:rPr lang="en-US" sz="800" dirty="0"/>
              <a:t>02/10/2010</a:t>
            </a:r>
          </a:p>
        </p:txBody>
      </p:sp>
      <p:sp>
        <p:nvSpPr>
          <p:cNvPr id="8" name="TextBox 7"/>
          <p:cNvSpPr txBox="1">
            <a:spLocks noChangeArrowheads="1"/>
          </p:cNvSpPr>
          <p:nvPr/>
        </p:nvSpPr>
        <p:spPr>
          <a:xfrm>
            <a:off x="2133600" y="1066800"/>
            <a:ext cx="1676400" cy="215444"/>
          </a:xfrm>
          <a:prstGeom prst="rect">
            <a:avLst/>
          </a:prstGeom>
          <a:noFill/>
          <a:ln w="9525">
            <a:noFill/>
            <a:miter lim="800000"/>
            <a:headEnd/>
            <a:tailEnd/>
          </a:ln>
        </p:spPr>
        <p:txBody>
          <a:bodyPr numCol="1">
            <a:spAutoFit/>
          </a:bodyPr>
          <a:lstStyle/>
          <a:p>
            <a:r>
              <a:rPr lang="en-US" sz="800" dirty="0"/>
              <a:t>Teresa Davis</a:t>
            </a:r>
          </a:p>
        </p:txBody>
      </p:sp>
      <p:sp>
        <p:nvSpPr>
          <p:cNvPr id="9" name="TextBox 8"/>
          <p:cNvSpPr txBox="1">
            <a:spLocks noChangeArrowheads="1"/>
          </p:cNvSpPr>
          <p:nvPr/>
        </p:nvSpPr>
        <p:spPr>
          <a:xfrm>
            <a:off x="3657600" y="1066800"/>
            <a:ext cx="1828800" cy="215900"/>
          </a:xfrm>
          <a:prstGeom prst="rect">
            <a:avLst/>
          </a:prstGeom>
          <a:noFill/>
          <a:ln w="9525">
            <a:noFill/>
            <a:miter lim="800000"/>
            <a:headEnd/>
            <a:tailEnd/>
          </a:ln>
        </p:spPr>
        <p:txBody>
          <a:bodyPr numCol="1">
            <a:spAutoFit/>
          </a:bodyPr>
          <a:lstStyle/>
          <a:p>
            <a:r>
              <a:rPr lang="en-US" sz="800" dirty="0"/>
              <a:t>Student Government Association</a:t>
            </a:r>
          </a:p>
        </p:txBody>
      </p:sp>
      <p:sp>
        <p:nvSpPr>
          <p:cNvPr id="10" name="TextBox 9"/>
          <p:cNvSpPr txBox="1">
            <a:spLocks noChangeArrowheads="1"/>
          </p:cNvSpPr>
          <p:nvPr/>
        </p:nvSpPr>
        <p:spPr>
          <a:xfrm>
            <a:off x="5410200" y="1066800"/>
            <a:ext cx="762000" cy="215900"/>
          </a:xfrm>
          <a:prstGeom prst="rect">
            <a:avLst/>
          </a:prstGeom>
          <a:noFill/>
          <a:ln w="9525">
            <a:noFill/>
            <a:miter lim="800000"/>
            <a:headEnd/>
            <a:tailEnd/>
          </a:ln>
        </p:spPr>
        <p:txBody>
          <a:bodyPr numCol="1">
            <a:spAutoFit/>
          </a:bodyPr>
          <a:lstStyle/>
          <a:p>
            <a:r>
              <a:rPr lang="en-US" sz="800" dirty="0"/>
              <a:t>742-3631</a:t>
            </a:r>
          </a:p>
        </p:txBody>
      </p:sp>
      <p:sp>
        <p:nvSpPr>
          <p:cNvPr id="11" name="TextBox 10"/>
          <p:cNvSpPr txBox="1">
            <a:spLocks noChangeArrowheads="1"/>
          </p:cNvSpPr>
          <p:nvPr/>
        </p:nvSpPr>
        <p:spPr>
          <a:xfrm>
            <a:off x="6324600" y="1066800"/>
            <a:ext cx="762000" cy="215900"/>
          </a:xfrm>
          <a:prstGeom prst="rect">
            <a:avLst/>
          </a:prstGeom>
          <a:noFill/>
          <a:ln w="9525">
            <a:noFill/>
            <a:miter lim="800000"/>
            <a:headEnd/>
            <a:tailEnd/>
          </a:ln>
        </p:spPr>
        <p:txBody>
          <a:bodyPr numCol="1">
            <a:spAutoFit/>
          </a:bodyPr>
          <a:lstStyle/>
          <a:p>
            <a:r>
              <a:rPr lang="en-US" sz="800" dirty="0"/>
              <a:t>2032</a:t>
            </a:r>
          </a:p>
        </p:txBody>
      </p:sp>
      <p:sp>
        <p:nvSpPr>
          <p:cNvPr id="12" name="TextBox 11"/>
          <p:cNvSpPr txBox="1">
            <a:spLocks noChangeArrowheads="1"/>
          </p:cNvSpPr>
          <p:nvPr/>
        </p:nvSpPr>
        <p:spPr>
          <a:xfrm>
            <a:off x="2209800" y="1447800"/>
            <a:ext cx="1676400" cy="215900"/>
          </a:xfrm>
          <a:prstGeom prst="rect">
            <a:avLst/>
          </a:prstGeom>
          <a:noFill/>
          <a:ln w="9525">
            <a:noFill/>
            <a:miter lim="800000"/>
            <a:headEnd/>
            <a:tailEnd/>
          </a:ln>
        </p:spPr>
        <p:txBody>
          <a:bodyPr numCol="1">
            <a:spAutoFit/>
          </a:bodyPr>
          <a:lstStyle/>
          <a:p>
            <a:r>
              <a:rPr lang="en-US" sz="800" dirty="0"/>
              <a:t>Patrick Steed</a:t>
            </a:r>
          </a:p>
        </p:txBody>
      </p:sp>
      <p:sp>
        <p:nvSpPr>
          <p:cNvPr id="13" name="TextBox 12"/>
          <p:cNvSpPr txBox="1">
            <a:spLocks noChangeArrowheads="1"/>
          </p:cNvSpPr>
          <p:nvPr/>
        </p:nvSpPr>
        <p:spPr>
          <a:xfrm>
            <a:off x="5486400" y="1447800"/>
            <a:ext cx="1905000" cy="215900"/>
          </a:xfrm>
          <a:prstGeom prst="rect">
            <a:avLst/>
          </a:prstGeom>
          <a:noFill/>
          <a:ln w="9525">
            <a:noFill/>
            <a:miter lim="800000"/>
            <a:headEnd/>
            <a:tailEnd/>
          </a:ln>
        </p:spPr>
        <p:txBody>
          <a:bodyPr numCol="1">
            <a:spAutoFit/>
          </a:bodyPr>
          <a:lstStyle/>
          <a:p>
            <a:r>
              <a:rPr lang="en-US" sz="800" dirty="0"/>
              <a:t>petrucio.shakespeare@gmail.com</a:t>
            </a:r>
          </a:p>
        </p:txBody>
      </p:sp>
      <p:sp>
        <p:nvSpPr>
          <p:cNvPr id="14" name="TextBox 13"/>
          <p:cNvSpPr txBox="1">
            <a:spLocks noChangeArrowheads="1"/>
          </p:cNvSpPr>
          <p:nvPr/>
        </p:nvSpPr>
        <p:spPr>
          <a:xfrm>
            <a:off x="2057400" y="3733800"/>
            <a:ext cx="1676400" cy="215900"/>
          </a:xfrm>
          <a:prstGeom prst="rect">
            <a:avLst/>
          </a:prstGeom>
          <a:noFill/>
          <a:ln w="9525">
            <a:noFill/>
            <a:miter lim="800000"/>
            <a:headEnd/>
            <a:tailEnd/>
          </a:ln>
        </p:spPr>
        <p:txBody>
          <a:bodyPr numCol="1">
            <a:spAutoFit/>
          </a:bodyPr>
          <a:lstStyle/>
          <a:p>
            <a:r>
              <a:rPr lang="en-US" sz="800" dirty="0"/>
              <a:t> 499.00</a:t>
            </a:r>
          </a:p>
        </p:txBody>
      </p:sp>
      <p:sp>
        <p:nvSpPr>
          <p:cNvPr id="15" name="TextBox 14"/>
          <p:cNvSpPr txBox="1">
            <a:spLocks noChangeArrowheads="1"/>
          </p:cNvSpPr>
          <p:nvPr/>
        </p:nvSpPr>
        <p:spPr>
          <a:xfrm>
            <a:off x="3124200" y="4648200"/>
            <a:ext cx="1676400" cy="215900"/>
          </a:xfrm>
          <a:prstGeom prst="rect">
            <a:avLst/>
          </a:prstGeom>
          <a:noFill/>
          <a:ln w="9525">
            <a:noFill/>
            <a:miter lim="800000"/>
            <a:headEnd/>
            <a:tailEnd/>
          </a:ln>
        </p:spPr>
        <p:txBody>
          <a:bodyPr numCol="1">
            <a:spAutoFit/>
          </a:bodyPr>
          <a:lstStyle/>
          <a:p>
            <a:r>
              <a:rPr lang="en-US" sz="800" dirty="0"/>
              <a:t>Scarborough Specialties Inc.</a:t>
            </a:r>
          </a:p>
        </p:txBody>
      </p:sp>
      <p:sp>
        <p:nvSpPr>
          <p:cNvPr id="17" name="TextBox 16"/>
          <p:cNvSpPr txBox="1">
            <a:spLocks noChangeArrowheads="1"/>
          </p:cNvSpPr>
          <p:nvPr/>
        </p:nvSpPr>
        <p:spPr>
          <a:xfrm>
            <a:off x="2971800" y="4876800"/>
            <a:ext cx="3505200" cy="215900"/>
          </a:xfrm>
          <a:prstGeom prst="rect">
            <a:avLst/>
          </a:prstGeom>
          <a:noFill/>
          <a:ln w="9525">
            <a:noFill/>
            <a:miter lim="800000"/>
            <a:headEnd/>
            <a:tailEnd/>
          </a:ln>
        </p:spPr>
        <p:txBody>
          <a:bodyPr numCol="1">
            <a:spAutoFit/>
          </a:bodyPr>
          <a:lstStyle/>
          <a:p>
            <a:r>
              <a:rPr lang="en-US" sz="800" dirty="0"/>
              <a:t> 10501 Indiana Ave, Lubbock, TX 79423</a:t>
            </a:r>
          </a:p>
        </p:txBody>
      </p:sp>
      <p:sp>
        <p:nvSpPr>
          <p:cNvPr id="18" name="TextBox 17"/>
          <p:cNvSpPr txBox="1">
            <a:spLocks noChangeArrowheads="1"/>
          </p:cNvSpPr>
          <p:nvPr/>
        </p:nvSpPr>
        <p:spPr>
          <a:xfrm>
            <a:off x="3429000" y="5181600"/>
            <a:ext cx="1676400" cy="215900"/>
          </a:xfrm>
          <a:prstGeom prst="rect">
            <a:avLst/>
          </a:prstGeom>
          <a:noFill/>
          <a:ln w="9525">
            <a:noFill/>
            <a:miter lim="800000"/>
            <a:headEnd/>
            <a:tailEnd/>
          </a:ln>
        </p:spPr>
        <p:txBody>
          <a:bodyPr numCol="1">
            <a:spAutoFit/>
          </a:bodyPr>
          <a:lstStyle/>
          <a:p>
            <a:r>
              <a:rPr lang="en-US" sz="800" dirty="0"/>
              <a:t> 96587</a:t>
            </a:r>
          </a:p>
        </p:txBody>
      </p:sp>
      <p:sp>
        <p:nvSpPr>
          <p:cNvPr id="19" name="TextBox 18"/>
          <p:cNvSpPr txBox="1">
            <a:spLocks noChangeArrowheads="1"/>
          </p:cNvSpPr>
          <p:nvPr/>
        </p:nvSpPr>
        <p:spPr>
          <a:xfrm>
            <a:off x="2133600" y="5410200"/>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0" name="TextBox 8"/>
          <p:cNvSpPr txBox="1">
            <a:spLocks noChangeArrowheads="1"/>
          </p:cNvSpPr>
          <p:nvPr/>
        </p:nvSpPr>
        <p:spPr>
          <a:xfrm>
            <a:off x="4876800" y="54102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Tree>
  </p:cSld>
  <p:clrMapOvr>
    <a:masterClrMapping/>
  </p:clrMapOvr>
  <mc:AlternateContent xmlns:mc="http://schemas.openxmlformats.org/markup-compatibility/2006" xmlns:p14="http://schemas.microsoft.com/office/powerpoint/2010/main">
    <mc:Choice Requires="p14">
      <p:transition spd="slow" p14:dur="2000" advTm="13545"/>
    </mc:Choice>
    <mc:Fallback xmlns="">
      <p:transition spd="slow" advTm="135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914400"/>
            <a:ext cx="8229600" cy="5029200"/>
          </a:xfrm>
        </p:spPr>
        <p:txBody>
          <a:bodyPr numCol="1">
            <a:normAutofit/>
          </a:bodyPr>
          <a:lstStyle/>
          <a:p>
            <a:pPr eaLnBrk="1" hangingPunct="1"/>
            <a:r>
              <a:rPr lang="en-US" dirty="0"/>
              <a:t>Rentals</a:t>
            </a:r>
          </a:p>
          <a:p>
            <a:pPr lvl="1"/>
            <a:r>
              <a:rPr lang="en-US" dirty="0"/>
              <a:t>United Supermarkets Arena</a:t>
            </a:r>
          </a:p>
          <a:p>
            <a:pPr lvl="1"/>
            <a:r>
              <a:rPr lang="en-US" dirty="0"/>
              <a:t>Alumni </a:t>
            </a:r>
            <a:r>
              <a:rPr lang="en-US" dirty="0" err="1"/>
              <a:t>Merket</a:t>
            </a:r>
            <a:r>
              <a:rPr lang="en-US" dirty="0"/>
              <a:t> (no food)</a:t>
            </a:r>
          </a:p>
          <a:p>
            <a:pPr lvl="1"/>
            <a:r>
              <a:rPr lang="en-US" dirty="0"/>
              <a:t>Frazier </a:t>
            </a:r>
            <a:r>
              <a:rPr lang="en-US" dirty="0" err="1"/>
              <a:t>Pavillion</a:t>
            </a:r>
            <a:r>
              <a:rPr lang="en-US" dirty="0"/>
              <a:t> (no food)</a:t>
            </a:r>
          </a:p>
          <a:p>
            <a:pPr lvl="1"/>
            <a:r>
              <a:rPr lang="en-US" dirty="0"/>
              <a:t>Vehicle rental through the Physical Plant (trips only)</a:t>
            </a:r>
          </a:p>
          <a:p>
            <a:pPr lvl="1"/>
            <a:endParaRPr lang="en-US" dirty="0"/>
          </a:p>
          <a:p>
            <a:pPr eaLnBrk="1" hangingPunct="1"/>
            <a:r>
              <a:rPr lang="en-US" dirty="0"/>
              <a:t>Printing/Copying</a:t>
            </a:r>
          </a:p>
          <a:p>
            <a:pPr lvl="1"/>
            <a:r>
              <a:rPr lang="en-US" dirty="0"/>
              <a:t>Copy Services kiosk in the SUB (around the corner from the Police kiosk)</a:t>
            </a:r>
          </a:p>
          <a:p>
            <a:pPr lvl="1"/>
            <a:endParaRPr lang="en-US" dirty="0"/>
          </a:p>
          <a:p>
            <a:pPr eaLnBrk="1" hangingPunct="1"/>
            <a:r>
              <a:rPr lang="en-US" dirty="0"/>
              <a:t>Advertising</a:t>
            </a:r>
          </a:p>
          <a:p>
            <a:pPr lvl="1"/>
            <a:r>
              <a:rPr lang="en-US" dirty="0"/>
              <a:t>La </a:t>
            </a:r>
            <a:r>
              <a:rPr lang="en-US" dirty="0" err="1"/>
              <a:t>Ventana</a:t>
            </a:r>
            <a:endParaRPr lang="en-US" dirty="0"/>
          </a:p>
        </p:txBody>
      </p:sp>
      <p:sp>
        <p:nvSpPr>
          <p:cNvPr id="3" name="Rectangle 2"/>
          <p:cNvSpPr>
            <a:spLocks noGrp="1" noChangeArrowheads="1"/>
          </p:cNvSpPr>
          <p:nvPr>
            <p:ph type="title"/>
          </p:nvPr>
        </p:nvSpPr>
        <p:spPr>
          <a:xfrm>
            <a:off x="-30069" y="-5253"/>
            <a:ext cx="8229600" cy="944463"/>
          </a:xfrm>
        </p:spPr>
        <p:txBody>
          <a:bodyPr numCol="1">
            <a:normAutofit/>
          </a:bodyPr>
          <a:lstStyle/>
          <a:p>
            <a:pPr eaLnBrk="1" hangingPunct="1">
              <a:spcAft>
                <a:spcPts val="0"/>
              </a:spcAft>
              <a:defRPr/>
            </a:pPr>
            <a:r>
              <a:rPr lang="en-US" sz="3500" dirty="0">
                <a:solidFill>
                  <a:srgbClr val="FF0000"/>
                </a:solidFill>
              </a:rPr>
              <a:t>TTU Entities Available to Orgs</a:t>
            </a:r>
            <a:endParaRPr sz="35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9523"/>
    </mc:Choice>
    <mc:Fallback xmlns="">
      <p:transition spd="slow" advTm="195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1181100"/>
            <a:ext cx="8229600" cy="4495800"/>
          </a:xfrm>
        </p:spPr>
        <p:txBody>
          <a:bodyPr numCol="1">
            <a:normAutofit fontScale="92500"/>
          </a:bodyPr>
          <a:lstStyle/>
          <a:p>
            <a:pPr eaLnBrk="1" hangingPunct="1"/>
            <a:r>
              <a:rPr lang="en-US" dirty="0"/>
              <a:t>The org will submit the purchase request form and attach the contract or quote.   SGA president will review for approval.</a:t>
            </a:r>
          </a:p>
          <a:p>
            <a:endParaRPr lang="en-US" dirty="0"/>
          </a:p>
          <a:p>
            <a:pPr eaLnBrk="1" hangingPunct="1"/>
            <a:r>
              <a:rPr lang="en-US" dirty="0"/>
              <a:t>SGA will email the contract back to the service department and provide the account number (FOP) to charge</a:t>
            </a:r>
            <a:endParaRPr lang="en-US" i="1" dirty="0"/>
          </a:p>
          <a:p>
            <a:pPr eaLnBrk="1" hangingPunct="1"/>
            <a:endParaRPr lang="en-US" dirty="0"/>
          </a:p>
          <a:p>
            <a:pPr eaLnBrk="1" hangingPunct="1"/>
            <a:r>
              <a:rPr lang="en-US" dirty="0"/>
              <a:t>The Org will need to follow-up with the service department to be sure that all information needed for the expense was received.</a:t>
            </a:r>
          </a:p>
          <a:p>
            <a:pPr lvl="1"/>
            <a:endParaRPr lang="en-US" dirty="0"/>
          </a:p>
        </p:txBody>
      </p:sp>
      <p:sp>
        <p:nvSpPr>
          <p:cNvPr id="3" name="Rectangle 2"/>
          <p:cNvSpPr>
            <a:spLocks noGrp="1" noChangeArrowheads="1"/>
          </p:cNvSpPr>
          <p:nvPr>
            <p:ph type="title"/>
          </p:nvPr>
        </p:nvSpPr>
        <p:spPr>
          <a:xfrm>
            <a:off x="162198" y="150649"/>
            <a:ext cx="8229600" cy="944463"/>
          </a:xfrm>
        </p:spPr>
        <p:txBody>
          <a:bodyPr numCol="1">
            <a:noAutofit/>
          </a:bodyPr>
          <a:lstStyle/>
          <a:p>
            <a:pPr eaLnBrk="1" hangingPunct="1">
              <a:spcAft>
                <a:spcPts val="0"/>
              </a:spcAft>
              <a:defRPr/>
            </a:pPr>
            <a:r>
              <a:rPr lang="en-US" sz="3200" dirty="0">
                <a:solidFill>
                  <a:srgbClr val="FF0000"/>
                </a:solidFill>
              </a:rPr>
              <a:t>Direct Payment to TTU Entities</a:t>
            </a:r>
            <a:endParaRPr sz="3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5126"/>
    </mc:Choice>
    <mc:Fallback xmlns="">
      <p:transition spd="slow" advTm="351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711569"/>
            <a:ext cx="8839200" cy="5181600"/>
          </a:xfrm>
        </p:spPr>
        <p:txBody>
          <a:bodyPr numCol="1">
            <a:normAutofit/>
          </a:bodyPr>
          <a:lstStyle/>
          <a:p>
            <a:pPr marL="598932" lvl="1" indent="-342900">
              <a:buFont typeface="Wingdings" panose="05000000000000000000" pitchFamily="2" charset="2"/>
              <a:buChar char="Ø"/>
              <a:defRPr/>
            </a:pPr>
            <a:r>
              <a:rPr lang="en-US" sz="2400" dirty="0"/>
              <a:t>Fill-out Contract for Speakers and/or Professional Services form</a:t>
            </a:r>
          </a:p>
          <a:p>
            <a:pPr marL="1005840" lvl="4" indent="0">
              <a:buNone/>
              <a:defRPr/>
            </a:pPr>
            <a:endParaRPr lang="en-US" sz="1900" dirty="0"/>
          </a:p>
          <a:p>
            <a:pPr marL="598932" lvl="1" indent="-342900">
              <a:buFont typeface="Wingdings" panose="05000000000000000000" pitchFamily="2" charset="2"/>
              <a:buChar char="Ø"/>
            </a:pPr>
            <a:r>
              <a:rPr sz="2400" dirty="0"/>
              <a:t>If paying Speaker Fees and</a:t>
            </a:r>
            <a:r>
              <a:rPr lang="en-US" sz="2400" dirty="0"/>
              <a:t>/</a:t>
            </a:r>
            <a:r>
              <a:rPr sz="2400" dirty="0"/>
              <a:t>or reimbursing travel expenses to speaker. </a:t>
            </a:r>
          </a:p>
          <a:p>
            <a:pPr marL="1280160" lvl="4" indent="-274320">
              <a:buNone/>
            </a:pPr>
            <a:r>
              <a:rPr sz="1900" dirty="0"/>
              <a:t>     Fill out:</a:t>
            </a:r>
          </a:p>
          <a:p>
            <a:pPr marL="1280160" lvl="4" indent="-274320">
              <a:buNone/>
            </a:pPr>
            <a:r>
              <a:rPr sz="1900" dirty="0"/>
              <a:t>                   Independent Contractor Questionnaire</a:t>
            </a:r>
          </a:p>
          <a:p>
            <a:pPr marL="1280160" lvl="4" indent="-274320">
              <a:buNone/>
            </a:pPr>
            <a:r>
              <a:rPr sz="1900" dirty="0"/>
              <a:t>                   Vendor Setup Form</a:t>
            </a:r>
          </a:p>
          <a:p>
            <a:pPr marL="1280160" lvl="4" indent="-274320">
              <a:buNone/>
            </a:pPr>
            <a:endParaRPr sz="1900" dirty="0"/>
          </a:p>
          <a:p>
            <a:pPr marL="1280160" lvl="4" indent="-274320" algn="ctr">
              <a:buNone/>
              <a:defRPr/>
            </a:pPr>
            <a:r>
              <a:rPr lang="en-US" sz="1400" i="1" dirty="0">
                <a:highlight>
                  <a:srgbClr val="FFFF00"/>
                </a:highlight>
              </a:rPr>
              <a:t>Please make sure you use the forms located on the SGA website as they are the most up-to-date forms</a:t>
            </a:r>
          </a:p>
          <a:p>
            <a:pPr marL="530352" lvl="1" indent="-274320">
              <a:buFont typeface="Wingdings 2"/>
              <a:buChar char=""/>
              <a:defRPr/>
            </a:pPr>
            <a:endParaRPr lang="en-US" sz="2000" b="1" dirty="0"/>
          </a:p>
        </p:txBody>
      </p:sp>
      <p:sp>
        <p:nvSpPr>
          <p:cNvPr id="4" name="Rectangle 2"/>
          <p:cNvSpPr>
            <a:spLocks noGrp="1" noChangeArrowheads="1"/>
          </p:cNvSpPr>
          <p:nvPr>
            <p:ph type="title"/>
          </p:nvPr>
        </p:nvSpPr>
        <p:spPr>
          <a:xfrm>
            <a:off x="457200" y="76200"/>
            <a:ext cx="8229600" cy="1447800"/>
          </a:xfrm>
        </p:spPr>
        <p:txBody>
          <a:bodyPr numCol="1">
            <a:normAutofit/>
          </a:bodyPr>
          <a:lstStyle/>
          <a:p>
            <a:pPr algn="l" eaLnBrk="1" hangingPunct="1">
              <a:spcAft>
                <a:spcPts val="0"/>
              </a:spcAft>
              <a:defRPr/>
            </a:pPr>
            <a:r>
              <a:rPr lang="en-US" dirty="0">
                <a:solidFill>
                  <a:srgbClr val="FF0000"/>
                </a:solidFill>
              </a:rPr>
              <a:t>Guest Speaker Form ~ 1</a:t>
            </a:r>
            <a:endParaRPr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1751"/>
    </mc:Choice>
    <mc:Fallback xmlns="">
      <p:transition spd="slow" advTm="217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5048" y="1143000"/>
            <a:ext cx="8305800" cy="4953000"/>
          </a:xfrm>
        </p:spPr>
        <p:txBody>
          <a:bodyPr numCol="1">
            <a:normAutofit fontScale="62500" lnSpcReduction="20000"/>
          </a:bodyPr>
          <a:lstStyle/>
          <a:p>
            <a:pPr lvl="0"/>
            <a:r>
              <a:rPr lang="en-US" sz="2800" dirty="0"/>
              <a:t>Each organization funded through SGA must obtain a copy of and is responsible for compliance with the SGA </a:t>
            </a:r>
            <a:r>
              <a:rPr lang="en-US" sz="2800" i="1" dirty="0"/>
              <a:t>Funding Regulations Handbook</a:t>
            </a:r>
            <a:r>
              <a:rPr lang="en-US" sz="2800" dirty="0"/>
              <a:t>.</a:t>
            </a:r>
          </a:p>
          <a:p>
            <a:pPr marL="109728" lvl="0" indent="0">
              <a:buNone/>
            </a:pPr>
            <a:endParaRPr lang="en-US" sz="2800" dirty="0"/>
          </a:p>
          <a:p>
            <a:pPr lvl="0"/>
            <a:r>
              <a:rPr lang="en-US" sz="2800" dirty="0"/>
              <a:t>TWO officers (preferably president and treasurer) are required to attend funding training, (advisors are highly encouraged to attend  especially if the org travels). Funding Training is held each September.</a:t>
            </a:r>
          </a:p>
          <a:p>
            <a:pPr lvl="0"/>
            <a:endParaRPr lang="en-US" sz="2800" dirty="0"/>
          </a:p>
          <a:p>
            <a:pPr lvl="0"/>
            <a:r>
              <a:rPr lang="en-US" sz="2800" dirty="0"/>
              <a:t>Each organization is responsible for registering the organization and meeting Risk Management requirements as set forth by the Center for Campus Life.</a:t>
            </a:r>
          </a:p>
          <a:p>
            <a:pPr lvl="0"/>
            <a:endParaRPr lang="en-US" sz="2800" dirty="0"/>
          </a:p>
          <a:p>
            <a:r>
              <a:rPr lang="en-US" sz="2800" b="0" i="0" dirty="0"/>
              <a:t>Financial representatives of each organization must turn over all financial materials to their successors and make them aware of all policies and procedures at the end of their terms in office.</a:t>
            </a:r>
            <a:endParaRPr lang="en-US" sz="2800" dirty="0"/>
          </a:p>
          <a:p>
            <a:pPr lvl="0"/>
            <a:endParaRPr lang="en-US" sz="2800" dirty="0"/>
          </a:p>
          <a:p>
            <a:pPr lvl="0"/>
            <a:r>
              <a:rPr lang="en-US" sz="2800" dirty="0"/>
              <a:t>Notify the Center for Campus Life of any officer or advisor changes</a:t>
            </a:r>
          </a:p>
        </p:txBody>
      </p:sp>
      <p:sp>
        <p:nvSpPr>
          <p:cNvPr id="3" name="Rectangle 2"/>
          <p:cNvSpPr>
            <a:spLocks noGrp="1" noChangeArrowheads="1"/>
          </p:cNvSpPr>
          <p:nvPr>
            <p:ph type="title"/>
          </p:nvPr>
        </p:nvSpPr>
        <p:spPr>
          <a:xfrm>
            <a:off x="12895" y="0"/>
            <a:ext cx="7086600" cy="1143000"/>
          </a:xfrm>
        </p:spPr>
        <p:txBody>
          <a:bodyPr numCol="1">
            <a:normAutofit/>
          </a:bodyPr>
          <a:lstStyle/>
          <a:p>
            <a:pPr eaLnBrk="1" hangingPunct="1">
              <a:spcAft>
                <a:spcPts val="0"/>
              </a:spcAft>
              <a:defRPr/>
            </a:pPr>
            <a:r>
              <a:rPr lang="en-US" sz="3500" dirty="0">
                <a:solidFill>
                  <a:srgbClr val="FF0000"/>
                </a:solidFill>
              </a:rPr>
              <a:t>Duties of SGA Funded Org</a:t>
            </a:r>
            <a:endParaRPr sz="3500" dirty="0">
              <a:solidFill>
                <a:srgbClr val="FF0000"/>
              </a:solidFill>
            </a:endParaRPr>
          </a:p>
        </p:txBody>
      </p:sp>
    </p:spTree>
    <p:extLst>
      <p:ext uri="{BB962C8B-B14F-4D97-AF65-F5344CB8AC3E}">
        <p14:creationId xmlns:p14="http://schemas.microsoft.com/office/powerpoint/2010/main" val="3354018714"/>
      </p:ext>
    </p:extLst>
  </p:cSld>
  <p:clrMapOvr>
    <a:masterClrMapping/>
  </p:clrMapOvr>
  <mc:AlternateContent xmlns:mc="http://schemas.openxmlformats.org/markup-compatibility/2006" xmlns:p14="http://schemas.microsoft.com/office/powerpoint/2010/main">
    <mc:Choice Requires="p14">
      <p:transition spd="slow" p14:dur="2000" advTm="45429"/>
    </mc:Choice>
    <mc:Fallback xmlns="">
      <p:transition spd="slow" advTm="4542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3" cstate="print"/>
          <a:srcRect l="14266" t="22742" r="63938" b="4983"/>
          <a:stretch>
            <a:fillRect/>
          </a:stretch>
        </p:blipFill>
        <p:spPr>
          <a:xfrm>
            <a:off x="2166151" y="457200"/>
            <a:ext cx="5334000" cy="5867400"/>
          </a:xfrm>
          <a:prstGeom prst="rect">
            <a:avLst/>
          </a:prstGeom>
          <a:noFill/>
          <a:ln w="9525">
            <a:noFill/>
            <a:miter lim="800000"/>
            <a:headEnd/>
            <a:tailEnd/>
          </a:ln>
        </p:spPr>
      </p:pic>
      <p:sp>
        <p:nvSpPr>
          <p:cNvPr id="26" name="TextBox 25"/>
          <p:cNvSpPr txBox="1"/>
          <p:nvPr/>
        </p:nvSpPr>
        <p:spPr>
          <a:xfrm>
            <a:off x="3581400" y="1447800"/>
            <a:ext cx="1676400" cy="215444"/>
          </a:xfrm>
          <a:prstGeom prst="rect">
            <a:avLst/>
          </a:prstGeom>
          <a:noFill/>
        </p:spPr>
        <p:txBody>
          <a:bodyPr wrap="square" numCol="1" rtlCol="0">
            <a:spAutoFit/>
          </a:bodyPr>
          <a:lstStyle/>
          <a:p>
            <a:r>
              <a:rPr lang="en-US" sz="800" dirty="0"/>
              <a:t>Student Government</a:t>
            </a:r>
          </a:p>
        </p:txBody>
      </p:sp>
      <p:sp>
        <p:nvSpPr>
          <p:cNvPr id="27" name="TextBox 26"/>
          <p:cNvSpPr txBox="1"/>
          <p:nvPr/>
        </p:nvSpPr>
        <p:spPr>
          <a:xfrm>
            <a:off x="6096000" y="1447800"/>
            <a:ext cx="1066800" cy="215444"/>
          </a:xfrm>
          <a:prstGeom prst="rect">
            <a:avLst/>
          </a:prstGeom>
          <a:noFill/>
        </p:spPr>
        <p:txBody>
          <a:bodyPr wrap="square" numCol="1" rtlCol="0">
            <a:spAutoFit/>
          </a:bodyPr>
          <a:lstStyle/>
          <a:p>
            <a:r>
              <a:rPr lang="en-US" sz="800" dirty="0"/>
              <a:t>09/15/2014</a:t>
            </a:r>
          </a:p>
        </p:txBody>
      </p:sp>
      <p:sp>
        <p:nvSpPr>
          <p:cNvPr id="28" name="TextBox 27"/>
          <p:cNvSpPr txBox="1"/>
          <p:nvPr/>
        </p:nvSpPr>
        <p:spPr>
          <a:xfrm>
            <a:off x="2590800" y="1600200"/>
            <a:ext cx="2667000" cy="215444"/>
          </a:xfrm>
          <a:prstGeom prst="rect">
            <a:avLst/>
          </a:prstGeom>
          <a:noFill/>
        </p:spPr>
        <p:txBody>
          <a:bodyPr wrap="square" numCol="1" rtlCol="0">
            <a:spAutoFit/>
          </a:bodyPr>
          <a:lstStyle/>
          <a:p>
            <a:r>
              <a:rPr lang="en-US" sz="800" dirty="0"/>
              <a:t>Bill Cosby</a:t>
            </a:r>
          </a:p>
        </p:txBody>
      </p:sp>
      <p:sp>
        <p:nvSpPr>
          <p:cNvPr id="29" name="TextBox 28"/>
          <p:cNvSpPr txBox="1"/>
          <p:nvPr/>
        </p:nvSpPr>
        <p:spPr>
          <a:xfrm>
            <a:off x="5410200" y="1676400"/>
            <a:ext cx="1219200" cy="215444"/>
          </a:xfrm>
          <a:prstGeom prst="rect">
            <a:avLst/>
          </a:prstGeom>
          <a:noFill/>
        </p:spPr>
        <p:txBody>
          <a:bodyPr wrap="square" numCol="1" rtlCol="0">
            <a:spAutoFit/>
          </a:bodyPr>
          <a:lstStyle/>
          <a:p>
            <a:r>
              <a:rPr lang="en-US" sz="800" dirty="0"/>
              <a:t>111-11-1111</a:t>
            </a:r>
          </a:p>
        </p:txBody>
      </p:sp>
      <p:sp>
        <p:nvSpPr>
          <p:cNvPr id="8" name="TextBox 7"/>
          <p:cNvSpPr txBox="1"/>
          <p:nvPr/>
        </p:nvSpPr>
        <p:spPr>
          <a:xfrm>
            <a:off x="5410200" y="1981200"/>
            <a:ext cx="381000" cy="215444"/>
          </a:xfrm>
          <a:prstGeom prst="rect">
            <a:avLst/>
          </a:prstGeom>
          <a:noFill/>
        </p:spPr>
        <p:txBody>
          <a:bodyPr wrap="square" numCol="1" rtlCol="0">
            <a:spAutoFit/>
          </a:bodyPr>
          <a:lstStyle/>
          <a:p>
            <a:r>
              <a:rPr lang="en-US" sz="800" dirty="0"/>
              <a:t>X</a:t>
            </a:r>
          </a:p>
        </p:txBody>
      </p:sp>
      <p:sp>
        <p:nvSpPr>
          <p:cNvPr id="9" name="TextBox 8"/>
          <p:cNvSpPr txBox="1"/>
          <p:nvPr/>
        </p:nvSpPr>
        <p:spPr>
          <a:xfrm>
            <a:off x="5486400" y="2209800"/>
            <a:ext cx="304800" cy="215444"/>
          </a:xfrm>
          <a:prstGeom prst="rect">
            <a:avLst/>
          </a:prstGeom>
          <a:noFill/>
        </p:spPr>
        <p:txBody>
          <a:bodyPr wrap="square" numCol="1" rtlCol="0">
            <a:spAutoFit/>
          </a:bodyPr>
          <a:lstStyle/>
          <a:p>
            <a:r>
              <a:rPr lang="en-US" sz="800" dirty="0"/>
              <a:t>X</a:t>
            </a:r>
          </a:p>
        </p:txBody>
      </p:sp>
      <p:sp>
        <p:nvSpPr>
          <p:cNvPr id="10" name="TextBox 9"/>
          <p:cNvSpPr txBox="1"/>
          <p:nvPr/>
        </p:nvSpPr>
        <p:spPr>
          <a:xfrm>
            <a:off x="2667000" y="2514600"/>
            <a:ext cx="1447800" cy="215444"/>
          </a:xfrm>
          <a:prstGeom prst="rect">
            <a:avLst/>
          </a:prstGeom>
          <a:noFill/>
        </p:spPr>
        <p:txBody>
          <a:bodyPr wrap="square" numCol="1" rtlCol="0">
            <a:spAutoFit/>
          </a:bodyPr>
          <a:lstStyle/>
          <a:p>
            <a:r>
              <a:rPr lang="en-US" sz="800" dirty="0"/>
              <a:t>123 Akron Ave.</a:t>
            </a:r>
          </a:p>
        </p:txBody>
      </p:sp>
      <p:sp>
        <p:nvSpPr>
          <p:cNvPr id="11" name="TextBox 10"/>
          <p:cNvSpPr txBox="1"/>
          <p:nvPr/>
        </p:nvSpPr>
        <p:spPr>
          <a:xfrm>
            <a:off x="4343400" y="2514600"/>
            <a:ext cx="1219200" cy="230832"/>
          </a:xfrm>
          <a:prstGeom prst="rect">
            <a:avLst/>
          </a:prstGeom>
          <a:noFill/>
        </p:spPr>
        <p:txBody>
          <a:bodyPr wrap="square" numCol="1" rtlCol="0">
            <a:spAutoFit/>
          </a:bodyPr>
          <a:lstStyle/>
          <a:p>
            <a:r>
              <a:rPr lang="en-US" sz="900" dirty="0"/>
              <a:t>Dallas</a:t>
            </a:r>
          </a:p>
        </p:txBody>
      </p:sp>
      <p:sp>
        <p:nvSpPr>
          <p:cNvPr id="12" name="TextBox 11"/>
          <p:cNvSpPr txBox="1"/>
          <p:nvPr/>
        </p:nvSpPr>
        <p:spPr>
          <a:xfrm>
            <a:off x="5715000" y="2514600"/>
            <a:ext cx="457200" cy="215444"/>
          </a:xfrm>
          <a:prstGeom prst="rect">
            <a:avLst/>
          </a:prstGeom>
          <a:noFill/>
        </p:spPr>
        <p:txBody>
          <a:bodyPr wrap="square" numCol="1" rtlCol="0">
            <a:spAutoFit/>
          </a:bodyPr>
          <a:lstStyle/>
          <a:p>
            <a:r>
              <a:rPr lang="en-US" sz="800" dirty="0"/>
              <a:t>TX</a:t>
            </a:r>
          </a:p>
        </p:txBody>
      </p:sp>
      <p:sp>
        <p:nvSpPr>
          <p:cNvPr id="13" name="TextBox 12"/>
          <p:cNvSpPr txBox="1"/>
          <p:nvPr/>
        </p:nvSpPr>
        <p:spPr>
          <a:xfrm>
            <a:off x="6248400" y="2514600"/>
            <a:ext cx="533400" cy="215444"/>
          </a:xfrm>
          <a:prstGeom prst="rect">
            <a:avLst/>
          </a:prstGeom>
          <a:noFill/>
        </p:spPr>
        <p:txBody>
          <a:bodyPr wrap="square" numCol="1" rtlCol="0">
            <a:spAutoFit/>
          </a:bodyPr>
          <a:lstStyle/>
          <a:p>
            <a:r>
              <a:rPr lang="en-US" sz="800" dirty="0"/>
              <a:t>88888</a:t>
            </a:r>
          </a:p>
        </p:txBody>
      </p:sp>
      <p:sp>
        <p:nvSpPr>
          <p:cNvPr id="14" name="TextBox 13"/>
          <p:cNvSpPr txBox="1"/>
          <p:nvPr/>
        </p:nvSpPr>
        <p:spPr>
          <a:xfrm>
            <a:off x="4343400" y="2895600"/>
            <a:ext cx="2590800" cy="215444"/>
          </a:xfrm>
          <a:prstGeom prst="rect">
            <a:avLst/>
          </a:prstGeom>
          <a:noFill/>
        </p:spPr>
        <p:txBody>
          <a:bodyPr wrap="square" numCol="1" rtlCol="0">
            <a:spAutoFit/>
          </a:bodyPr>
          <a:lstStyle/>
          <a:p>
            <a:r>
              <a:rPr lang="en-US" sz="800" dirty="0"/>
              <a:t>How bacteria grows in dirt</a:t>
            </a:r>
          </a:p>
        </p:txBody>
      </p:sp>
      <p:sp>
        <p:nvSpPr>
          <p:cNvPr id="15" name="TextBox 14"/>
          <p:cNvSpPr txBox="1"/>
          <p:nvPr/>
        </p:nvSpPr>
        <p:spPr>
          <a:xfrm>
            <a:off x="3124200" y="3200400"/>
            <a:ext cx="3657600" cy="215444"/>
          </a:xfrm>
          <a:prstGeom prst="rect">
            <a:avLst/>
          </a:prstGeom>
          <a:noFill/>
        </p:spPr>
        <p:txBody>
          <a:bodyPr wrap="square" numCol="1" rtlCol="0">
            <a:spAutoFit/>
          </a:bodyPr>
          <a:lstStyle/>
          <a:p>
            <a:r>
              <a:rPr lang="en-US" sz="800" dirty="0"/>
              <a:t>TTU Students &amp; faculty in the Biology Department</a:t>
            </a:r>
          </a:p>
        </p:txBody>
      </p:sp>
      <p:sp>
        <p:nvSpPr>
          <p:cNvPr id="16" name="TextBox 15"/>
          <p:cNvSpPr txBox="1"/>
          <p:nvPr/>
        </p:nvSpPr>
        <p:spPr>
          <a:xfrm>
            <a:off x="3581400" y="3733800"/>
            <a:ext cx="914400" cy="215444"/>
          </a:xfrm>
          <a:prstGeom prst="rect">
            <a:avLst/>
          </a:prstGeom>
          <a:noFill/>
        </p:spPr>
        <p:txBody>
          <a:bodyPr wrap="square" numCol="1" rtlCol="0">
            <a:spAutoFit/>
          </a:bodyPr>
          <a:lstStyle/>
          <a:p>
            <a:r>
              <a:rPr lang="en-US" sz="800" dirty="0"/>
              <a:t>$500</a:t>
            </a:r>
          </a:p>
        </p:txBody>
      </p:sp>
      <p:sp>
        <p:nvSpPr>
          <p:cNvPr id="17" name="TextBox 16"/>
          <p:cNvSpPr txBox="1"/>
          <p:nvPr/>
        </p:nvSpPr>
        <p:spPr>
          <a:xfrm>
            <a:off x="5181600" y="4343400"/>
            <a:ext cx="1447800" cy="215444"/>
          </a:xfrm>
          <a:prstGeom prst="rect">
            <a:avLst/>
          </a:prstGeom>
          <a:noFill/>
        </p:spPr>
        <p:txBody>
          <a:bodyPr wrap="square" numCol="1" rtlCol="0">
            <a:spAutoFit/>
          </a:bodyPr>
          <a:lstStyle/>
          <a:p>
            <a:r>
              <a:rPr lang="en-US" sz="800" dirty="0"/>
              <a:t>$500</a:t>
            </a:r>
          </a:p>
        </p:txBody>
      </p:sp>
      <p:sp>
        <p:nvSpPr>
          <p:cNvPr id="18" name="TextBox 17"/>
          <p:cNvSpPr txBox="1"/>
          <p:nvPr/>
        </p:nvSpPr>
        <p:spPr>
          <a:xfrm>
            <a:off x="2590800" y="4953000"/>
            <a:ext cx="2057400" cy="369332"/>
          </a:xfrm>
          <a:prstGeom prst="rect">
            <a:avLst/>
          </a:prstGeom>
          <a:noFill/>
        </p:spPr>
        <p:txBody>
          <a:bodyPr wrap="square" numCol="1" rtlCol="0">
            <a:spAutoFit/>
          </a:bodyPr>
          <a:lstStyle/>
          <a:p>
            <a:r>
              <a:rPr lang="en-US" dirty="0">
                <a:latin typeface="Freestyle Script" pitchFamily="66" charset="0"/>
              </a:rPr>
              <a:t>Bill Cosby </a:t>
            </a:r>
          </a:p>
        </p:txBody>
      </p:sp>
      <p:sp>
        <p:nvSpPr>
          <p:cNvPr id="19" name="TextBox 18"/>
          <p:cNvSpPr txBox="1"/>
          <p:nvPr/>
        </p:nvSpPr>
        <p:spPr>
          <a:xfrm>
            <a:off x="5411204" y="4813890"/>
            <a:ext cx="1676400" cy="461665"/>
          </a:xfrm>
          <a:prstGeom prst="rect">
            <a:avLst/>
          </a:prstGeom>
          <a:noFill/>
        </p:spPr>
        <p:txBody>
          <a:bodyPr wrap="square" numCol="1" rtlCol="0">
            <a:spAutoFit/>
          </a:bodyPr>
          <a:lstStyle/>
          <a:p>
            <a:r>
              <a:rPr lang="en-US" sz="2400" dirty="0">
                <a:latin typeface="Palace Script MT" panose="030303020206070C0B05" pitchFamily="66" charset="0"/>
              </a:rPr>
              <a:t>Teresa Davis</a:t>
            </a:r>
          </a:p>
        </p:txBody>
      </p:sp>
      <p:sp>
        <p:nvSpPr>
          <p:cNvPr id="20" name="TextBox 19"/>
          <p:cNvSpPr txBox="1"/>
          <p:nvPr/>
        </p:nvSpPr>
        <p:spPr>
          <a:xfrm>
            <a:off x="2667000" y="5486400"/>
            <a:ext cx="1981200" cy="369332"/>
          </a:xfrm>
          <a:prstGeom prst="rect">
            <a:avLst/>
          </a:prstGeom>
          <a:noFill/>
        </p:spPr>
        <p:txBody>
          <a:bodyPr wrap="square" numCol="1" rtlCol="0">
            <a:spAutoFit/>
          </a:bodyPr>
          <a:lstStyle/>
          <a:p>
            <a:r>
              <a:rPr lang="en-US" dirty="0">
                <a:latin typeface="Freestyle Script" pitchFamily="66" charset="0"/>
              </a:rPr>
              <a:t>Patrick Steed</a:t>
            </a:r>
          </a:p>
        </p:txBody>
      </p:sp>
      <p:sp>
        <p:nvSpPr>
          <p:cNvPr id="2" name="TextBox 1">
            <a:extLst>
              <a:ext uri="{FF2B5EF4-FFF2-40B4-BE49-F238E27FC236}">
                <a16:creationId xmlns:a16="http://schemas.microsoft.com/office/drawing/2014/main" id="{018D526D-4BDB-4177-B4B0-03926DFC13F7}"/>
              </a:ext>
            </a:extLst>
          </p:cNvPr>
          <p:cNvSpPr txBox="1"/>
          <p:nvPr/>
        </p:nvSpPr>
        <p:spPr>
          <a:xfrm>
            <a:off x="805649" y="1429687"/>
            <a:ext cx="1600200" cy="1200329"/>
          </a:xfrm>
          <a:prstGeom prst="rect">
            <a:avLst/>
          </a:prstGeom>
          <a:solidFill>
            <a:srgbClr val="FFFF00"/>
          </a:solidFill>
        </p:spPr>
        <p:txBody>
          <a:bodyPr wrap="square" numCol="1" rtlCol="0">
            <a:spAutoFit/>
          </a:bodyPr>
          <a:lstStyle/>
          <a:p>
            <a:r>
              <a:rPr lang="en-US" sz="1200" dirty="0">
                <a:highlight>
                  <a:srgbClr val="FFFF00"/>
                </a:highlight>
              </a:rPr>
              <a:t>The “Name of Organization” needs to be the name of the TTU student org who’s hosting the speaker</a:t>
            </a:r>
          </a:p>
        </p:txBody>
      </p:sp>
      <p:sp>
        <p:nvSpPr>
          <p:cNvPr id="3" name="Arrow: Right 2">
            <a:extLst>
              <a:ext uri="{FF2B5EF4-FFF2-40B4-BE49-F238E27FC236}">
                <a16:creationId xmlns:a16="http://schemas.microsoft.com/office/drawing/2014/main" id="{00CA12CC-0A78-49EF-BE9B-71A6D37BE36F}"/>
              </a:ext>
            </a:extLst>
          </p:cNvPr>
          <p:cNvSpPr/>
          <p:nvPr/>
        </p:nvSpPr>
        <p:spPr>
          <a:xfrm>
            <a:off x="2286000" y="16002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 name="TextBox 4">
            <a:extLst>
              <a:ext uri="{FF2B5EF4-FFF2-40B4-BE49-F238E27FC236}">
                <a16:creationId xmlns:a16="http://schemas.microsoft.com/office/drawing/2014/main" id="{A9F9800C-385B-4FE1-803C-BF1ED2B0BD8E}"/>
              </a:ext>
            </a:extLst>
          </p:cNvPr>
          <p:cNvSpPr txBox="1"/>
          <p:nvPr/>
        </p:nvSpPr>
        <p:spPr>
          <a:xfrm>
            <a:off x="6553200" y="5275555"/>
            <a:ext cx="1676400" cy="1107996"/>
          </a:xfrm>
          <a:prstGeom prst="rect">
            <a:avLst/>
          </a:prstGeom>
          <a:solidFill>
            <a:srgbClr val="FFFF00"/>
          </a:solidFill>
        </p:spPr>
        <p:txBody>
          <a:bodyPr wrap="square" numCol="1" rtlCol="0">
            <a:spAutoFit/>
          </a:bodyPr>
          <a:lstStyle/>
          <a:p>
            <a:r>
              <a:rPr lang="en-US" sz="1100" dirty="0">
                <a:highlight>
                  <a:srgbClr val="FFFF00"/>
                </a:highlight>
              </a:rPr>
              <a:t>Use form from SGA website – it will have “org contact” section so SGA knows who to contact with any issues/questions</a:t>
            </a:r>
          </a:p>
        </p:txBody>
      </p:sp>
    </p:spTree>
  </p:cSld>
  <p:clrMapOvr>
    <a:masterClrMapping/>
  </p:clrMapOvr>
  <mc:AlternateContent xmlns:mc="http://schemas.openxmlformats.org/markup-compatibility/2006" xmlns:p14="http://schemas.microsoft.com/office/powerpoint/2010/main">
    <mc:Choice Requires="p14">
      <p:transition spd="slow" p14:dur="2000" advTm="14627"/>
    </mc:Choice>
    <mc:Fallback xmlns="">
      <p:transition spd="slow" advTm="146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219200"/>
            <a:ext cx="8839200" cy="4572000"/>
          </a:xfrm>
        </p:spPr>
        <p:txBody>
          <a:bodyPr numCol="1">
            <a:normAutofit/>
          </a:bodyPr>
          <a:lstStyle/>
          <a:p>
            <a:pPr marL="274320" indent="-274320" eaLnBrk="1" hangingPunct="1">
              <a:spcAft>
                <a:spcPts val="0"/>
              </a:spcAft>
              <a:buFont typeface="Wingdings 2"/>
              <a:buChar char=""/>
              <a:defRPr/>
            </a:pPr>
            <a:endParaRPr lang="en-US" sz="1100" dirty="0"/>
          </a:p>
          <a:p>
            <a:pPr marL="256032" lvl="1" indent="0">
              <a:buNone/>
              <a:defRPr/>
            </a:pPr>
            <a:r>
              <a:rPr lang="en-US" sz="1800" dirty="0"/>
              <a:t>If organizations need to purchase airfare or lodging for guest speakers, SGA needs to do this directly through one of the university's travel agencies.  TTU will not reimburse the student organization, its members or its faculty advisors for any guest speaker expenses. </a:t>
            </a:r>
          </a:p>
          <a:p>
            <a:pPr marL="256032" lvl="1" indent="0">
              <a:buNone/>
              <a:defRPr/>
            </a:pPr>
            <a:endParaRPr lang="en-US" sz="2000" b="1" dirty="0"/>
          </a:p>
          <a:p>
            <a:pPr marL="1062990" lvl="3" indent="-285750">
              <a:buFont typeface="Wingdings" panose="05000000000000000000" pitchFamily="2" charset="2"/>
              <a:buChar char="§"/>
              <a:defRPr/>
            </a:pPr>
            <a:r>
              <a:rPr lang="en-US" sz="1800" dirty="0"/>
              <a:t>Fill out form and obtain signatures</a:t>
            </a:r>
            <a:endParaRPr sz="1800" dirty="0"/>
          </a:p>
          <a:p>
            <a:pPr marL="1051560" lvl="3" indent="-274320">
              <a:buFont typeface="Wingdings 2"/>
              <a:buChar char=""/>
              <a:defRPr/>
            </a:pPr>
            <a:r>
              <a:rPr lang="en-US" sz="1800" dirty="0"/>
              <a:t>Attach a copy of the speaker’s flight preference plus guest birthday and name as it appears on their license</a:t>
            </a:r>
          </a:p>
          <a:p>
            <a:pPr marL="1051560" lvl="3" indent="-274320">
              <a:buFont typeface="Wingdings 2"/>
              <a:buChar char=""/>
              <a:defRPr/>
            </a:pPr>
            <a:r>
              <a:rPr lang="en-US" sz="1800" dirty="0"/>
              <a:t>For hotel reservation provide check-in and check-out date</a:t>
            </a:r>
          </a:p>
          <a:p>
            <a:pPr marL="1051560" lvl="3" indent="-274320">
              <a:buFont typeface="Wingdings 2"/>
              <a:buChar char=""/>
              <a:defRPr/>
            </a:pPr>
            <a:r>
              <a:rPr lang="en-US" sz="1800" dirty="0"/>
              <a:t>If SGA arranges hotel reservation – organization receive state rate</a:t>
            </a:r>
          </a:p>
          <a:p>
            <a:pPr marL="777240" lvl="3" indent="0">
              <a:buNone/>
              <a:defRPr/>
            </a:pPr>
            <a:endParaRPr lang="en-US" sz="1400" i="1" dirty="0"/>
          </a:p>
          <a:p>
            <a:pPr marL="777240" lvl="3" indent="0">
              <a:buNone/>
              <a:defRPr/>
            </a:pPr>
            <a:endParaRPr lang="en-US" sz="1400" i="1" dirty="0"/>
          </a:p>
          <a:p>
            <a:pPr marL="256032" lvl="1" indent="0">
              <a:buNone/>
              <a:defRPr/>
            </a:pPr>
            <a:r>
              <a:rPr lang="en-US" sz="1800" i="1" dirty="0"/>
              <a:t>TTU will not reimburse individuals for travel expenses paid for other people.  This is against TTU policies and procedure. </a:t>
            </a:r>
          </a:p>
        </p:txBody>
      </p:sp>
      <p:sp>
        <p:nvSpPr>
          <p:cNvPr id="4" name="Rectangle 2"/>
          <p:cNvSpPr>
            <a:spLocks noGrp="1" noChangeArrowheads="1"/>
          </p:cNvSpPr>
          <p:nvPr>
            <p:ph type="title"/>
          </p:nvPr>
        </p:nvSpPr>
        <p:spPr>
          <a:xfrm>
            <a:off x="245957" y="41944"/>
            <a:ext cx="8229600" cy="1447800"/>
          </a:xfrm>
        </p:spPr>
        <p:txBody>
          <a:bodyPr numCol="1">
            <a:normAutofit/>
          </a:bodyPr>
          <a:lstStyle/>
          <a:p>
            <a:pPr algn="l" eaLnBrk="1" hangingPunct="1">
              <a:spcAft>
                <a:spcPts val="0"/>
              </a:spcAft>
              <a:defRPr/>
            </a:pPr>
            <a:r>
              <a:rPr lang="en-US" sz="3600" dirty="0">
                <a:solidFill>
                  <a:srgbClr val="FF0000"/>
                </a:solidFill>
              </a:rPr>
              <a:t>Guest Speaker Airfare &amp;/or Lodging </a:t>
            </a:r>
            <a:endParaRPr sz="2400" dirty="0">
              <a:solidFill>
                <a:srgbClr val="FF0000"/>
              </a:solidFill>
            </a:endParaRPr>
          </a:p>
        </p:txBody>
      </p:sp>
    </p:spTree>
    <p:extLst>
      <p:ext uri="{BB962C8B-B14F-4D97-AF65-F5344CB8AC3E}">
        <p14:creationId xmlns:p14="http://schemas.microsoft.com/office/powerpoint/2010/main" val="2004147103"/>
      </p:ext>
    </p:extLst>
  </p:cSld>
  <p:clrMapOvr>
    <a:masterClrMapping/>
  </p:clrMapOvr>
  <mc:AlternateContent xmlns:mc="http://schemas.openxmlformats.org/markup-compatibility/2006" xmlns:p14="http://schemas.microsoft.com/office/powerpoint/2010/main">
    <mc:Choice Requires="p14">
      <p:transition spd="slow" p14:dur="2000" advTm="37382"/>
    </mc:Choice>
    <mc:Fallback xmlns="">
      <p:transition spd="slow" advTm="373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90FF1F-9C8A-4C77-B121-4EB2CA173273}"/>
              </a:ext>
            </a:extLst>
          </p:cNvPr>
          <p:cNvPicPr>
            <a:picLocks noGrp="1" noChangeAspect="1"/>
          </p:cNvPicPr>
          <p:nvPr>
            <p:ph idx="1"/>
          </p:nvPr>
        </p:nvPicPr>
        <p:blipFill>
          <a:blip r:embed="rId2"/>
          <a:stretch>
            <a:fillRect/>
          </a:stretch>
        </p:blipFill>
        <p:spPr>
          <a:xfrm>
            <a:off x="2133600" y="174599"/>
            <a:ext cx="4343399" cy="6358208"/>
          </a:xfrm>
        </p:spPr>
      </p:pic>
      <p:sp>
        <p:nvSpPr>
          <p:cNvPr id="6" name="TextBox 5">
            <a:extLst>
              <a:ext uri="{FF2B5EF4-FFF2-40B4-BE49-F238E27FC236}">
                <a16:creationId xmlns:a16="http://schemas.microsoft.com/office/drawing/2014/main" id="{1AC72A0A-A681-4B3A-A81A-A85BC3D30963}"/>
              </a:ext>
            </a:extLst>
          </p:cNvPr>
          <p:cNvSpPr txBox="1"/>
          <p:nvPr/>
        </p:nvSpPr>
        <p:spPr>
          <a:xfrm>
            <a:off x="2286000" y="5638800"/>
            <a:ext cx="1143000" cy="369332"/>
          </a:xfrm>
          <a:prstGeom prst="rect">
            <a:avLst/>
          </a:prstGeom>
          <a:noFill/>
        </p:spPr>
        <p:txBody>
          <a:bodyPr wrap="square" rtlCol="0">
            <a:spAutoFit/>
          </a:bodyPr>
          <a:lstStyle/>
          <a:p>
            <a:r>
              <a:rPr lang="en-US" sz="1800">
                <a:latin typeface="Palace Script MT" panose="030303020206070C0B05" pitchFamily="66" charset="0"/>
              </a:rPr>
              <a:t>Teresa Davis</a:t>
            </a:r>
            <a:endParaRPr lang="en-US" sz="1800" dirty="0">
              <a:latin typeface="Palace Script MT" panose="030303020206070C0B05" pitchFamily="66" charset="0"/>
            </a:endParaRPr>
          </a:p>
        </p:txBody>
      </p:sp>
      <p:sp>
        <p:nvSpPr>
          <p:cNvPr id="8" name="TextBox 7">
            <a:extLst>
              <a:ext uri="{FF2B5EF4-FFF2-40B4-BE49-F238E27FC236}">
                <a16:creationId xmlns:a16="http://schemas.microsoft.com/office/drawing/2014/main" id="{DD43349B-78DD-4184-AEFA-AB97B39B88EA}"/>
              </a:ext>
            </a:extLst>
          </p:cNvPr>
          <p:cNvSpPr txBox="1"/>
          <p:nvPr/>
        </p:nvSpPr>
        <p:spPr>
          <a:xfrm>
            <a:off x="4724400" y="5682175"/>
            <a:ext cx="1219200" cy="369332"/>
          </a:xfrm>
          <a:prstGeom prst="rect">
            <a:avLst/>
          </a:prstGeom>
          <a:noFill/>
        </p:spPr>
        <p:txBody>
          <a:bodyPr wrap="square" rtlCol="0">
            <a:spAutoFit/>
          </a:bodyPr>
          <a:lstStyle/>
          <a:p>
            <a:r>
              <a:rPr lang="en-US">
                <a:latin typeface="Freestyle Script" pitchFamily="66" charset="0"/>
              </a:rPr>
              <a:t>Patrick Steed</a:t>
            </a:r>
            <a:endParaRPr lang="en-US" dirty="0">
              <a:latin typeface="Freestyle Script" pitchFamily="66" charset="0"/>
            </a:endParaRPr>
          </a:p>
        </p:txBody>
      </p:sp>
    </p:spTree>
    <p:extLst>
      <p:ext uri="{BB962C8B-B14F-4D97-AF65-F5344CB8AC3E}">
        <p14:creationId xmlns:p14="http://schemas.microsoft.com/office/powerpoint/2010/main" val="4127605120"/>
      </p:ext>
    </p:extLst>
  </p:cSld>
  <p:clrMapOvr>
    <a:masterClrMapping/>
  </p:clrMapOvr>
  <mc:AlternateContent xmlns:mc="http://schemas.openxmlformats.org/markup-compatibility/2006" xmlns:p14="http://schemas.microsoft.com/office/powerpoint/2010/main">
    <mc:Choice Requires="p14">
      <p:transition spd="slow" p14:dur="2000" advTm="10805"/>
    </mc:Choice>
    <mc:Fallback xmlns="">
      <p:transition spd="slow" advTm="1080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371600"/>
            <a:ext cx="8229600" cy="4800600"/>
          </a:xfrm>
        </p:spPr>
        <p:txBody>
          <a:bodyPr numCol="1">
            <a:normAutofit fontScale="92500" lnSpcReduction="10000"/>
          </a:bodyPr>
          <a:lstStyle/>
          <a:p>
            <a:pPr marL="274320" indent="-274320" eaLnBrk="1" hangingPunct="1">
              <a:spcAft>
                <a:spcPts val="0"/>
              </a:spcAft>
              <a:buFont typeface="Wingdings 2"/>
              <a:buChar char=""/>
              <a:defRPr/>
            </a:pPr>
            <a:endParaRPr lang="en-US" sz="1100" dirty="0"/>
          </a:p>
          <a:p>
            <a:pPr marL="274320" indent="-274320" eaLnBrk="1" hangingPunct="1">
              <a:spcAft>
                <a:spcPts val="0"/>
              </a:spcAft>
              <a:buFont typeface="Wingdings 2"/>
              <a:buChar char=""/>
              <a:defRPr/>
            </a:pPr>
            <a:r>
              <a:rPr lang="en-US" dirty="0"/>
              <a:t>You MUST contact Michael Johnson in the Office of International Affairs at 806-742-3667 </a:t>
            </a:r>
            <a:r>
              <a:rPr lang="en-US" b="1" i="1" dirty="0"/>
              <a:t>BEFORE </a:t>
            </a:r>
            <a:r>
              <a:rPr lang="en-US" dirty="0"/>
              <a:t>inviting this visitor to campus to ensure that he/she will have a payable visa type.</a:t>
            </a:r>
          </a:p>
          <a:p>
            <a:pPr marL="274320" indent="-274320" eaLnBrk="1" hangingPunct="1">
              <a:spcAft>
                <a:spcPts val="0"/>
              </a:spcAft>
              <a:buFont typeface="Wingdings 2"/>
              <a:buChar char=""/>
              <a:defRPr/>
            </a:pPr>
            <a:endParaRPr lang="en-US" dirty="0"/>
          </a:p>
          <a:p>
            <a:pPr marL="274320" indent="-274320" eaLnBrk="1" hangingPunct="1">
              <a:spcAft>
                <a:spcPts val="0"/>
              </a:spcAft>
              <a:buFont typeface="Wingdings 2"/>
              <a:buChar char=""/>
              <a:defRPr/>
            </a:pPr>
            <a:r>
              <a:rPr lang="en-US" dirty="0"/>
              <a:t>Refer to the Funding Regulations Handbook to see the list of items Michael will need to know when you call him</a:t>
            </a:r>
          </a:p>
          <a:p>
            <a:pPr marL="274320" indent="-274320" eaLnBrk="1" hangingPunct="1">
              <a:spcAft>
                <a:spcPts val="0"/>
              </a:spcAft>
              <a:buFont typeface="Wingdings 2"/>
              <a:buChar char=""/>
              <a:defRPr/>
            </a:pPr>
            <a:endParaRPr lang="en-US" dirty="0"/>
          </a:p>
          <a:p>
            <a:pPr marL="274320" indent="-274320" eaLnBrk="1" hangingPunct="1">
              <a:spcAft>
                <a:spcPts val="0"/>
              </a:spcAft>
              <a:buFont typeface="Wingdings 2"/>
              <a:buChar char=""/>
              <a:defRPr/>
            </a:pPr>
            <a:r>
              <a:rPr lang="en-US" dirty="0"/>
              <a:t>A link to the OIA website is provided on the Funding Overview page of the SGA website (under Funding Forms – number 6c)</a:t>
            </a:r>
          </a:p>
          <a:p>
            <a:pPr marL="274320" indent="-274320" eaLnBrk="1" hangingPunct="1">
              <a:spcAft>
                <a:spcPts val="0"/>
              </a:spcAft>
              <a:buFont typeface="Wingdings 2"/>
              <a:buChar char=""/>
              <a:defRPr/>
            </a:pPr>
            <a:endParaRPr lang="en-US" sz="2800" i="1" dirty="0"/>
          </a:p>
        </p:txBody>
      </p:sp>
      <p:sp>
        <p:nvSpPr>
          <p:cNvPr id="4" name="Rectangle 2"/>
          <p:cNvSpPr>
            <a:spLocks noGrp="1" noChangeArrowheads="1"/>
          </p:cNvSpPr>
          <p:nvPr>
            <p:ph type="title"/>
          </p:nvPr>
        </p:nvSpPr>
        <p:spPr>
          <a:xfrm>
            <a:off x="457200" y="274638"/>
            <a:ext cx="8229600" cy="1249362"/>
          </a:xfrm>
        </p:spPr>
        <p:txBody>
          <a:bodyPr numCol="1">
            <a:normAutofit/>
          </a:bodyPr>
          <a:lstStyle/>
          <a:p>
            <a:pPr eaLnBrk="1" hangingPunct="1">
              <a:spcAft>
                <a:spcPts val="0"/>
              </a:spcAft>
              <a:defRPr/>
            </a:pPr>
            <a:r>
              <a:rPr lang="en-US" sz="3500" dirty="0">
                <a:solidFill>
                  <a:srgbClr val="FF0000"/>
                </a:solidFill>
              </a:rPr>
              <a:t>Payments to an International Visitor</a:t>
            </a:r>
            <a:endParaRPr sz="35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4724"/>
    </mc:Choice>
    <mc:Fallback xmlns="">
      <p:transition spd="slow" advTm="3472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0500" y="1219200"/>
            <a:ext cx="8763000" cy="4906962"/>
          </a:xfrm>
        </p:spPr>
        <p:txBody>
          <a:bodyPr numCol="1">
            <a:normAutofit/>
          </a:bodyPr>
          <a:lstStyle/>
          <a:p>
            <a:pPr marL="109728" indent="0" eaLnBrk="1" hangingPunct="1">
              <a:buNone/>
            </a:pPr>
            <a:endParaRPr lang="en-US" sz="2400" dirty="0"/>
          </a:p>
          <a:p>
            <a:pPr marL="850392" lvl="1" indent="-457200">
              <a:buFont typeface="+mj-lt"/>
              <a:buAutoNum type="arabicPeriod"/>
            </a:pPr>
            <a:r>
              <a:rPr lang="en-US" sz="2000" dirty="0"/>
              <a:t>To fund “new” student organizations (newly formed or orgs who have not been funded by SGA within the past three years)</a:t>
            </a:r>
          </a:p>
          <a:p>
            <a:pPr marL="850392" lvl="1" indent="-457200">
              <a:buFont typeface="+mj-lt"/>
              <a:buAutoNum type="arabicPeriod"/>
            </a:pPr>
            <a:r>
              <a:rPr lang="en-US" sz="2000" dirty="0"/>
              <a:t>To provide additional funding to orgs who have utilized the allocation provided to them for the fiscal year</a:t>
            </a:r>
          </a:p>
          <a:p>
            <a:pPr lvl="3"/>
            <a:r>
              <a:rPr lang="en-US" sz="1600" dirty="0"/>
              <a:t>Currently funded organizations may request up to 25% of their original allocation.</a:t>
            </a:r>
          </a:p>
          <a:p>
            <a:pPr lvl="3"/>
            <a:r>
              <a:rPr lang="en-US" sz="1600" i="1" dirty="0"/>
              <a:t>After original allocation has been exhausted or very minimal amount remaining to be used.</a:t>
            </a:r>
            <a:endParaRPr lang="en-US" sz="1600" dirty="0"/>
          </a:p>
          <a:p>
            <a:pPr lvl="3"/>
            <a:r>
              <a:rPr lang="en-US" sz="1600" b="1" i="1" dirty="0"/>
              <a:t>Currently funded orgs can apply for contingency funding in Spring. </a:t>
            </a:r>
          </a:p>
          <a:p>
            <a:pPr marL="630936" lvl="2" indent="0">
              <a:buNone/>
            </a:pPr>
            <a:endParaRPr lang="en-US" sz="1800" dirty="0"/>
          </a:p>
          <a:p>
            <a:pPr eaLnBrk="1" hangingPunct="1"/>
            <a:r>
              <a:rPr lang="en-US" sz="2000" dirty="0"/>
              <a:t>One application per year (September through August) for ONE </a:t>
            </a:r>
            <a:r>
              <a:rPr lang="en-US" sz="2000" b="1" dirty="0"/>
              <a:t>unexpected</a:t>
            </a:r>
            <a:r>
              <a:rPr lang="en-US" sz="2000" dirty="0"/>
              <a:t> event or expense </a:t>
            </a:r>
            <a:r>
              <a:rPr lang="en-US" sz="2000" b="1" dirty="0"/>
              <a:t>NOT previously included on budget application</a:t>
            </a:r>
            <a:r>
              <a:rPr lang="en-US" sz="2000" dirty="0"/>
              <a:t>. Contingency Funding is made for specific events. </a:t>
            </a:r>
          </a:p>
          <a:p>
            <a:pPr lvl="1" eaLnBrk="1" hangingPunct="1"/>
            <a:endParaRPr lang="en-US" sz="2000" b="1" i="1" dirty="0">
              <a:solidFill>
                <a:schemeClr val="accent1"/>
              </a:solidFill>
            </a:endParaRPr>
          </a:p>
        </p:txBody>
      </p:sp>
      <p:sp>
        <p:nvSpPr>
          <p:cNvPr id="5" name="Rectangle 2"/>
          <p:cNvSpPr>
            <a:spLocks noGrp="1" noChangeArrowheads="1"/>
          </p:cNvSpPr>
          <p:nvPr>
            <p:ph type="title"/>
          </p:nvPr>
        </p:nvSpPr>
        <p:spPr>
          <a:xfrm>
            <a:off x="457200" y="274638"/>
            <a:ext cx="8229600" cy="1143000"/>
          </a:xfrm>
        </p:spPr>
        <p:txBody>
          <a:bodyPr numCol="1">
            <a:normAutofit/>
          </a:bodyPr>
          <a:lstStyle/>
          <a:p>
            <a:pPr eaLnBrk="1" hangingPunct="1">
              <a:spcAft>
                <a:spcPts val="0"/>
              </a:spcAft>
              <a:defRPr/>
            </a:pPr>
            <a:r>
              <a:rPr lang="en-US" sz="3600" dirty="0">
                <a:solidFill>
                  <a:srgbClr val="FF0000"/>
                </a:solidFill>
              </a:rPr>
              <a:t>Contingency Funding Form</a:t>
            </a:r>
            <a:endParaRPr sz="3600" dirty="0">
              <a:solidFill>
                <a:srgbClr val="FF0000"/>
              </a:solidFill>
            </a:endParaRPr>
          </a:p>
        </p:txBody>
      </p:sp>
    </p:spTree>
    <p:extLst>
      <p:ext uri="{BB962C8B-B14F-4D97-AF65-F5344CB8AC3E}">
        <p14:creationId xmlns:p14="http://schemas.microsoft.com/office/powerpoint/2010/main" val="1554576757"/>
      </p:ext>
    </p:extLst>
  </p:cSld>
  <p:clrMapOvr>
    <a:masterClrMapping/>
  </p:clrMapOvr>
  <mc:AlternateContent xmlns:mc="http://schemas.openxmlformats.org/markup-compatibility/2006" xmlns:p14="http://schemas.microsoft.com/office/powerpoint/2010/main">
    <mc:Choice Requires="p14">
      <p:transition spd="slow" p14:dur="2000" advTm="53597"/>
    </mc:Choice>
    <mc:Fallback xmlns="">
      <p:transition spd="slow" advTm="5359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cstate="print"/>
          <a:srcRect l="12783" t="13713" r="61664" b="6020"/>
          <a:stretch>
            <a:fillRect/>
          </a:stretch>
        </p:blipFill>
        <p:spPr>
          <a:xfrm>
            <a:off x="1363518" y="298222"/>
            <a:ext cx="6553200" cy="6178778"/>
          </a:xfrm>
          <a:prstGeom prst="rect">
            <a:avLst/>
          </a:prstGeom>
          <a:noFill/>
          <a:ln w="9525">
            <a:noFill/>
            <a:miter lim="800000"/>
            <a:headEnd/>
            <a:tailEnd/>
          </a:ln>
        </p:spPr>
      </p:pic>
      <p:sp>
        <p:nvSpPr>
          <p:cNvPr id="16" name="TextBox 15"/>
          <p:cNvSpPr txBox="1"/>
          <p:nvPr/>
        </p:nvSpPr>
        <p:spPr>
          <a:xfrm>
            <a:off x="2133600" y="2040169"/>
            <a:ext cx="4343400" cy="215444"/>
          </a:xfrm>
          <a:prstGeom prst="rect">
            <a:avLst/>
          </a:prstGeom>
          <a:noFill/>
        </p:spPr>
        <p:txBody>
          <a:bodyPr wrap="square" numCol="1" rtlCol="0">
            <a:spAutoFit/>
          </a:bodyPr>
          <a:lstStyle/>
          <a:p>
            <a:r>
              <a:rPr lang="en-US" sz="800" dirty="0"/>
              <a:t>We are having a recruitment event and would like to have t-shirts made to be given out.</a:t>
            </a:r>
          </a:p>
        </p:txBody>
      </p:sp>
      <p:sp>
        <p:nvSpPr>
          <p:cNvPr id="17" name="TextBox 16"/>
          <p:cNvSpPr txBox="1"/>
          <p:nvPr/>
        </p:nvSpPr>
        <p:spPr>
          <a:xfrm>
            <a:off x="3090140" y="763006"/>
            <a:ext cx="4114800" cy="215444"/>
          </a:xfrm>
          <a:prstGeom prst="rect">
            <a:avLst/>
          </a:prstGeom>
          <a:noFill/>
        </p:spPr>
        <p:txBody>
          <a:bodyPr wrap="square" numCol="1" rtlCol="0">
            <a:spAutoFit/>
          </a:bodyPr>
          <a:lstStyle/>
          <a:p>
            <a:r>
              <a:rPr lang="en-US" sz="800" dirty="0"/>
              <a:t>Student Government Association</a:t>
            </a:r>
          </a:p>
        </p:txBody>
      </p:sp>
      <p:sp>
        <p:nvSpPr>
          <p:cNvPr id="18" name="TextBox 17"/>
          <p:cNvSpPr txBox="1"/>
          <p:nvPr/>
        </p:nvSpPr>
        <p:spPr>
          <a:xfrm>
            <a:off x="2660340" y="867005"/>
            <a:ext cx="1447800" cy="369332"/>
          </a:xfrm>
          <a:prstGeom prst="rect">
            <a:avLst/>
          </a:prstGeom>
          <a:noFill/>
        </p:spPr>
        <p:txBody>
          <a:bodyPr wrap="square" numCol="1" rtlCol="0">
            <a:spAutoFit/>
          </a:bodyPr>
          <a:lstStyle/>
          <a:p>
            <a:r>
              <a:rPr lang="en-US" sz="800" dirty="0"/>
              <a:t>Patrick Steed </a:t>
            </a:r>
            <a:r>
              <a:rPr lang="en-US" dirty="0"/>
              <a:t>	</a:t>
            </a:r>
          </a:p>
        </p:txBody>
      </p:sp>
      <p:sp>
        <p:nvSpPr>
          <p:cNvPr id="19" name="TextBox 18"/>
          <p:cNvSpPr txBox="1"/>
          <p:nvPr/>
        </p:nvSpPr>
        <p:spPr>
          <a:xfrm>
            <a:off x="5521710" y="989051"/>
            <a:ext cx="2133600" cy="215444"/>
          </a:xfrm>
          <a:prstGeom prst="rect">
            <a:avLst/>
          </a:prstGeom>
          <a:noFill/>
        </p:spPr>
        <p:txBody>
          <a:bodyPr wrap="square" numCol="1" rtlCol="0">
            <a:spAutoFit/>
          </a:bodyPr>
          <a:lstStyle/>
          <a:p>
            <a:r>
              <a:rPr lang="en-US" sz="800" dirty="0"/>
              <a:t>Patricio.steed@ttu.edu</a:t>
            </a:r>
          </a:p>
        </p:txBody>
      </p:sp>
      <p:sp>
        <p:nvSpPr>
          <p:cNvPr id="20" name="TextBox 19"/>
          <p:cNvSpPr txBox="1"/>
          <p:nvPr/>
        </p:nvSpPr>
        <p:spPr>
          <a:xfrm>
            <a:off x="3886200" y="1201574"/>
            <a:ext cx="2895600" cy="246221"/>
          </a:xfrm>
          <a:prstGeom prst="rect">
            <a:avLst/>
          </a:prstGeom>
          <a:noFill/>
        </p:spPr>
        <p:txBody>
          <a:bodyPr wrap="square" numCol="1" rtlCol="0">
            <a:spAutoFit/>
          </a:bodyPr>
          <a:lstStyle/>
          <a:p>
            <a:r>
              <a:rPr lang="en-US" sz="1000" b="1" dirty="0">
                <a:latin typeface="Freestyle Script" pitchFamily="66" charset="0"/>
              </a:rPr>
              <a:t>Patrick Steed</a:t>
            </a:r>
          </a:p>
        </p:txBody>
      </p:sp>
      <p:sp>
        <p:nvSpPr>
          <p:cNvPr id="21" name="TextBox 20"/>
          <p:cNvSpPr txBox="1"/>
          <p:nvPr/>
        </p:nvSpPr>
        <p:spPr>
          <a:xfrm>
            <a:off x="3698772" y="1422859"/>
            <a:ext cx="2971800" cy="400110"/>
          </a:xfrm>
          <a:prstGeom prst="rect">
            <a:avLst/>
          </a:prstGeom>
          <a:noFill/>
        </p:spPr>
        <p:txBody>
          <a:bodyPr wrap="square" numCol="1" rtlCol="0">
            <a:spAutoFit/>
          </a:bodyPr>
          <a:lstStyle/>
          <a:p>
            <a:r>
              <a:rPr lang="en-US" sz="2000" b="1" dirty="0">
                <a:latin typeface="Palace Script MT" panose="030303020206070C0B05" pitchFamily="66" charset="0"/>
              </a:rPr>
              <a:t>Teresa Davis  </a:t>
            </a:r>
          </a:p>
        </p:txBody>
      </p:sp>
      <p:sp>
        <p:nvSpPr>
          <p:cNvPr id="24" name="TextBox 23"/>
          <p:cNvSpPr txBox="1"/>
          <p:nvPr/>
        </p:nvSpPr>
        <p:spPr>
          <a:xfrm>
            <a:off x="3231840" y="1667006"/>
            <a:ext cx="1752600" cy="215444"/>
          </a:xfrm>
          <a:prstGeom prst="rect">
            <a:avLst/>
          </a:prstGeom>
          <a:noFill/>
        </p:spPr>
        <p:txBody>
          <a:bodyPr wrap="square" numCol="1" rtlCol="0">
            <a:spAutoFit/>
          </a:bodyPr>
          <a:lstStyle/>
          <a:p>
            <a:r>
              <a:rPr lang="en-US" sz="800" dirty="0"/>
              <a:t>NA</a:t>
            </a:r>
          </a:p>
        </p:txBody>
      </p:sp>
      <p:sp>
        <p:nvSpPr>
          <p:cNvPr id="28" name="TextBox 27"/>
          <p:cNvSpPr txBox="1"/>
          <p:nvPr/>
        </p:nvSpPr>
        <p:spPr>
          <a:xfrm>
            <a:off x="2057400" y="3048000"/>
            <a:ext cx="4876800" cy="215444"/>
          </a:xfrm>
          <a:prstGeom prst="rect">
            <a:avLst/>
          </a:prstGeom>
          <a:noFill/>
        </p:spPr>
        <p:txBody>
          <a:bodyPr wrap="square" numCol="1" rtlCol="0">
            <a:spAutoFit/>
          </a:bodyPr>
          <a:lstStyle/>
          <a:p>
            <a:r>
              <a:rPr lang="en-US" sz="800" dirty="0"/>
              <a:t>TTU and SGA will be promoted</a:t>
            </a:r>
          </a:p>
        </p:txBody>
      </p:sp>
      <p:sp>
        <p:nvSpPr>
          <p:cNvPr id="34" name="TextBox 33"/>
          <p:cNvSpPr txBox="1"/>
          <p:nvPr/>
        </p:nvSpPr>
        <p:spPr>
          <a:xfrm>
            <a:off x="3581400" y="3661197"/>
            <a:ext cx="3505200" cy="215444"/>
          </a:xfrm>
          <a:prstGeom prst="rect">
            <a:avLst/>
          </a:prstGeom>
          <a:noFill/>
        </p:spPr>
        <p:txBody>
          <a:bodyPr wrap="square" numCol="1" rtlCol="0">
            <a:spAutoFit/>
          </a:bodyPr>
          <a:lstStyle/>
          <a:p>
            <a:r>
              <a:rPr lang="en-US" sz="800" dirty="0"/>
              <a:t>No other funding will be available</a:t>
            </a:r>
          </a:p>
        </p:txBody>
      </p:sp>
      <p:sp>
        <p:nvSpPr>
          <p:cNvPr id="35" name="TextBox 34"/>
          <p:cNvSpPr txBox="1"/>
          <p:nvPr/>
        </p:nvSpPr>
        <p:spPr>
          <a:xfrm>
            <a:off x="3669464" y="3925044"/>
            <a:ext cx="3657600" cy="215444"/>
          </a:xfrm>
          <a:prstGeom prst="rect">
            <a:avLst/>
          </a:prstGeom>
          <a:noFill/>
        </p:spPr>
        <p:txBody>
          <a:bodyPr wrap="square" numCol="1" rtlCol="0">
            <a:spAutoFit/>
          </a:bodyPr>
          <a:lstStyle/>
          <a:p>
            <a:r>
              <a:rPr lang="en-US" sz="800" dirty="0"/>
              <a:t>Up to 25% of current year funding</a:t>
            </a:r>
          </a:p>
        </p:txBody>
      </p:sp>
    </p:spTree>
    <p:extLst>
      <p:ext uri="{BB962C8B-B14F-4D97-AF65-F5344CB8AC3E}">
        <p14:creationId xmlns:p14="http://schemas.microsoft.com/office/powerpoint/2010/main" val="1959243597"/>
      </p:ext>
    </p:extLst>
  </p:cSld>
  <p:clrMapOvr>
    <a:masterClrMapping/>
  </p:clrMapOvr>
  <mc:AlternateContent xmlns:mc="http://schemas.openxmlformats.org/markup-compatibility/2006" xmlns:p14="http://schemas.microsoft.com/office/powerpoint/2010/main">
    <mc:Choice Requires="p14">
      <p:transition spd="slow" p14:dur="2000" advTm="9481"/>
    </mc:Choice>
    <mc:Fallback xmlns="">
      <p:transition spd="slow" advTm="948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5E53B-4021-4AA6-94D1-7D888189A912}"/>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8B65EF76-9481-4E99-AA08-27A897CC8167}"/>
              </a:ext>
            </a:extLst>
          </p:cNvPr>
          <p:cNvSpPr>
            <a:spLocks noGrp="1"/>
          </p:cNvSpPr>
          <p:nvPr>
            <p:ph type="title"/>
          </p:nvPr>
        </p:nvSpPr>
        <p:spPr>
          <a:xfrm>
            <a:off x="-685800" y="1295400"/>
            <a:ext cx="8229600" cy="1143000"/>
          </a:xfrm>
        </p:spPr>
        <p:txBody>
          <a:bodyPr/>
          <a:lstStyle/>
          <a:p>
            <a:pPr algn="ctr"/>
            <a:r>
              <a:rPr lang="en-US" dirty="0"/>
              <a:t>TRAVEL INSTRUCTIONS</a:t>
            </a:r>
          </a:p>
        </p:txBody>
      </p:sp>
    </p:spTree>
    <p:extLst>
      <p:ext uri="{BB962C8B-B14F-4D97-AF65-F5344CB8AC3E}">
        <p14:creationId xmlns:p14="http://schemas.microsoft.com/office/powerpoint/2010/main" val="2892718967"/>
      </p:ext>
    </p:extLst>
  </p:cSld>
  <p:clrMapOvr>
    <a:masterClrMapping/>
  </p:clrMapOvr>
  <mc:AlternateContent xmlns:mc="http://schemas.openxmlformats.org/markup-compatibility/2006" xmlns:p14="http://schemas.microsoft.com/office/powerpoint/2010/main">
    <mc:Choice Requires="p14">
      <p:transition spd="slow" p14:dur="2000" advTm="2977"/>
    </mc:Choice>
    <mc:Fallback xmlns="">
      <p:transition spd="slow" advTm="29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04800" y="1066800"/>
            <a:ext cx="8229600" cy="6019800"/>
          </a:xfrm>
        </p:spPr>
        <p:txBody>
          <a:bodyPr numCol="1">
            <a:normAutofit/>
          </a:bodyPr>
          <a:lstStyle/>
          <a:p>
            <a:pPr marL="393192" lvl="1" indent="0" eaLnBrk="1" hangingPunct="1">
              <a:buNone/>
            </a:pPr>
            <a:endParaRPr lang="en-US" sz="1100" dirty="0"/>
          </a:p>
          <a:p>
            <a:pPr lvl="2"/>
            <a:r>
              <a:rPr lang="en-US" sz="1700" dirty="0"/>
              <a:t>Fill out the travel application form</a:t>
            </a:r>
          </a:p>
          <a:p>
            <a:pPr lvl="2"/>
            <a:r>
              <a:rPr lang="en-US" sz="1700" dirty="0"/>
              <a:t>Attach conference or event itinerary (per Travel Services)</a:t>
            </a:r>
          </a:p>
          <a:p>
            <a:pPr lvl="2"/>
            <a:r>
              <a:rPr lang="en-US" sz="1700" dirty="0"/>
              <a:t>Attach a </a:t>
            </a:r>
            <a:r>
              <a:rPr lang="en-US" sz="1700" b="1" i="1" dirty="0"/>
              <a:t>copy</a:t>
            </a:r>
            <a:r>
              <a:rPr lang="en-US" sz="1700" dirty="0"/>
              <a:t> of the Student/Participant Release &amp; Indemnity Agreement form from </a:t>
            </a:r>
            <a:r>
              <a:rPr lang="en-US" sz="1700" b="1" i="1" dirty="0"/>
              <a:t>each</a:t>
            </a:r>
            <a:r>
              <a:rPr lang="en-US" sz="1700" dirty="0"/>
              <a:t> student traveling – the organization must maintain the original for three years.  A link to this form is on the SGA website</a:t>
            </a:r>
          </a:p>
          <a:p>
            <a:pPr lvl="2"/>
            <a:r>
              <a:rPr lang="en-US" sz="1700" dirty="0"/>
              <a:t>Provide a compiled list of students attend trip with following information.   Names, R numbers, emergency contact information, &amp; residency status (international students only).  Student enrollment status with the university will be verified by SGA before approval is given for each trip. If the application is submitted without the names and R#s for each student, the application will not be processed which could cause delay with cash advance OR travel funding may be denied </a:t>
            </a:r>
          </a:p>
          <a:p>
            <a:pPr lvl="3"/>
            <a:r>
              <a:rPr lang="en-US" b="1" i="1" dirty="0"/>
              <a:t>SGA will NOT pay any expenses for individuals who are not currently enrolled in active status and good standing with the university</a:t>
            </a:r>
          </a:p>
          <a:p>
            <a:pPr lvl="1" eaLnBrk="1" hangingPunct="1"/>
            <a:endParaRPr lang="en-US" dirty="0"/>
          </a:p>
        </p:txBody>
      </p:sp>
      <p:sp>
        <p:nvSpPr>
          <p:cNvPr id="4" name="TextBox 3">
            <a:extLst>
              <a:ext uri="{FF2B5EF4-FFF2-40B4-BE49-F238E27FC236}">
                <a16:creationId xmlns:a16="http://schemas.microsoft.com/office/drawing/2014/main" id="{3199474C-EBE1-4F50-AE54-8205798FE4BE}"/>
              </a:ext>
            </a:extLst>
          </p:cNvPr>
          <p:cNvSpPr txBox="1"/>
          <p:nvPr/>
        </p:nvSpPr>
        <p:spPr>
          <a:xfrm>
            <a:off x="152400" y="152400"/>
            <a:ext cx="5334000" cy="707886"/>
          </a:xfrm>
          <a:prstGeom prst="rect">
            <a:avLst/>
          </a:prstGeom>
          <a:noFill/>
        </p:spPr>
        <p:txBody>
          <a:bodyPr wrap="square" rtlCol="0">
            <a:spAutoFit/>
          </a:bodyPr>
          <a:lstStyle/>
          <a:p>
            <a:r>
              <a:rPr lang="en-US" sz="4000" dirty="0">
                <a:solidFill>
                  <a:srgbClr val="FF0000"/>
                </a:solidFill>
              </a:rPr>
              <a:t>Group Travel Form</a:t>
            </a:r>
          </a:p>
        </p:txBody>
      </p:sp>
    </p:spTree>
    <p:extLst>
      <p:ext uri="{BB962C8B-B14F-4D97-AF65-F5344CB8AC3E}">
        <p14:creationId xmlns:p14="http://schemas.microsoft.com/office/powerpoint/2010/main" val="972389828"/>
      </p:ext>
    </p:extLst>
  </p:cSld>
  <p:clrMapOvr>
    <a:masterClrMapping/>
  </p:clrMapOvr>
  <mc:AlternateContent xmlns:mc="http://schemas.openxmlformats.org/markup-compatibility/2006" xmlns:p14="http://schemas.microsoft.com/office/powerpoint/2010/main">
    <mc:Choice Requires="p14">
      <p:transition spd="slow" p14:dur="2000" advTm="67644"/>
    </mc:Choice>
    <mc:Fallback xmlns="">
      <p:transition spd="slow" advTm="6764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381001"/>
            <a:ext cx="8229600" cy="5867399"/>
          </a:xfrm>
        </p:spPr>
        <p:txBody>
          <a:bodyPr numCol="1">
            <a:normAutofit lnSpcReduction="10000"/>
          </a:bodyPr>
          <a:lstStyle/>
          <a:p>
            <a:pPr lvl="1" eaLnBrk="1" hangingPunct="1"/>
            <a:endParaRPr lang="en-US" dirty="0"/>
          </a:p>
          <a:p>
            <a:pPr lvl="1" eaLnBrk="1" hangingPunct="1"/>
            <a:r>
              <a:rPr lang="en-US" dirty="0"/>
              <a:t>IF you ask for a cash advance, the org must include a letter from your advisor. (sample letter is on SGA website)</a:t>
            </a:r>
          </a:p>
          <a:p>
            <a:pPr lvl="1" eaLnBrk="1" hangingPunct="1"/>
            <a:endParaRPr lang="en-US" dirty="0"/>
          </a:p>
          <a:p>
            <a:pPr lvl="1" eaLnBrk="1" hangingPunct="1"/>
            <a:r>
              <a:rPr lang="en-US" dirty="0"/>
              <a:t>You may request a Travel Advance Card for the trip (rather than funds being sent to/through your advisor). Make sure you write “Travel Advance Card Request” at the top of your application.</a:t>
            </a:r>
          </a:p>
          <a:p>
            <a:pPr lvl="2"/>
            <a:r>
              <a:rPr lang="en-US" b="1" dirty="0"/>
              <a:t>There is a strict policy with this option. If abused or not followed the org will not be allowed to use it again.</a:t>
            </a:r>
          </a:p>
          <a:p>
            <a:pPr lvl="1" eaLnBrk="1" hangingPunct="1"/>
            <a:endParaRPr lang="en-US" sz="1100" dirty="0"/>
          </a:p>
          <a:p>
            <a:pPr lvl="1" eaLnBrk="1" hangingPunct="1"/>
            <a:r>
              <a:rPr lang="en-US" dirty="0"/>
              <a:t>Submit completed Travel Application packet to Teresa in the SGA office:</a:t>
            </a:r>
          </a:p>
          <a:p>
            <a:pPr lvl="2" eaLnBrk="1" hangingPunct="1"/>
            <a:r>
              <a:rPr lang="en-US" b="1" dirty="0"/>
              <a:t>Due 3 weeks prior to the trip</a:t>
            </a:r>
          </a:p>
          <a:p>
            <a:pPr lvl="2" eaLnBrk="1" hangingPunct="1"/>
            <a:r>
              <a:rPr lang="en-US" b="1" i="1" dirty="0"/>
              <a:t>Applications may be denied if received inside the 3-week window</a:t>
            </a:r>
          </a:p>
        </p:txBody>
      </p:sp>
    </p:spTree>
    <p:extLst>
      <p:ext uri="{BB962C8B-B14F-4D97-AF65-F5344CB8AC3E}">
        <p14:creationId xmlns:p14="http://schemas.microsoft.com/office/powerpoint/2010/main" val="4095813902"/>
      </p:ext>
    </p:extLst>
  </p:cSld>
  <p:clrMapOvr>
    <a:masterClrMapping/>
  </p:clrMapOvr>
  <mc:AlternateContent xmlns:mc="http://schemas.openxmlformats.org/markup-compatibility/2006" xmlns:p14="http://schemas.microsoft.com/office/powerpoint/2010/main">
    <mc:Choice Requires="p14">
      <p:transition spd="slow" p14:dur="2000" advTm="52297"/>
    </mc:Choice>
    <mc:Fallback xmlns="">
      <p:transition spd="slow" advTm="5229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Grp="1" noChangeAspect="1" noChangeArrowheads="1"/>
          </p:cNvPicPr>
          <p:nvPr>
            <p:ph idx="1"/>
          </p:nvPr>
        </p:nvPicPr>
        <p:blipFill>
          <a:blip r:embed="rId2" cstate="print"/>
          <a:srcRect/>
          <a:stretch>
            <a:fillRect/>
          </a:stretch>
        </p:blipFill>
        <p:spPr>
          <a:xfrm>
            <a:off x="1676400" y="152400"/>
            <a:ext cx="5208493" cy="5654675"/>
          </a:xfrm>
          <a:prstGeom prst="rect">
            <a:avLst/>
          </a:prstGeom>
          <a:noFill/>
          <a:ln w="9525">
            <a:noFill/>
            <a:miter lim="800000"/>
            <a:headEnd/>
            <a:tailEnd/>
          </a:ln>
        </p:spPr>
      </p:pic>
      <p:sp>
        <p:nvSpPr>
          <p:cNvPr id="6" name="TextBox 5"/>
          <p:cNvSpPr txBox="1">
            <a:spLocks noChangeArrowheads="1"/>
          </p:cNvSpPr>
          <p:nvPr/>
        </p:nvSpPr>
        <p:spPr>
          <a:xfrm>
            <a:off x="2743200" y="762000"/>
            <a:ext cx="2895600" cy="215900"/>
          </a:xfrm>
          <a:prstGeom prst="rect">
            <a:avLst/>
          </a:prstGeom>
          <a:noFill/>
          <a:ln w="9525">
            <a:noFill/>
            <a:miter lim="800000"/>
            <a:headEnd/>
            <a:tailEnd/>
          </a:ln>
        </p:spPr>
        <p:txBody>
          <a:bodyPr numCol="1">
            <a:spAutoFit/>
          </a:bodyPr>
          <a:lstStyle/>
          <a:p>
            <a:r>
              <a:rPr lang="en-US" sz="800" dirty="0"/>
              <a:t>Students for TTU Success</a:t>
            </a:r>
          </a:p>
        </p:txBody>
      </p:sp>
      <p:sp>
        <p:nvSpPr>
          <p:cNvPr id="7" name="TextBox 6"/>
          <p:cNvSpPr txBox="1">
            <a:spLocks noChangeArrowheads="1"/>
          </p:cNvSpPr>
          <p:nvPr/>
        </p:nvSpPr>
        <p:spPr>
          <a:xfrm>
            <a:off x="5867400" y="762000"/>
            <a:ext cx="762000" cy="215444"/>
          </a:xfrm>
          <a:prstGeom prst="rect">
            <a:avLst/>
          </a:prstGeom>
          <a:noFill/>
          <a:ln w="9525">
            <a:noFill/>
            <a:miter lim="800000"/>
            <a:headEnd/>
            <a:tailEnd/>
          </a:ln>
        </p:spPr>
        <p:txBody>
          <a:bodyPr wrap="square" numCol="1">
            <a:spAutoFit/>
          </a:bodyPr>
          <a:lstStyle/>
          <a:p>
            <a:r>
              <a:rPr lang="en-US" sz="800" dirty="0"/>
              <a:t>9/25/10</a:t>
            </a:r>
          </a:p>
        </p:txBody>
      </p:sp>
      <p:sp>
        <p:nvSpPr>
          <p:cNvPr id="8" name="TextBox 7"/>
          <p:cNvSpPr txBox="1">
            <a:spLocks noChangeArrowheads="1"/>
          </p:cNvSpPr>
          <p:nvPr/>
        </p:nvSpPr>
        <p:spPr>
          <a:xfrm>
            <a:off x="3200400" y="990600"/>
            <a:ext cx="1676400" cy="215444"/>
          </a:xfrm>
          <a:prstGeom prst="rect">
            <a:avLst/>
          </a:prstGeom>
          <a:noFill/>
          <a:ln w="9525">
            <a:noFill/>
            <a:miter lim="800000"/>
            <a:headEnd/>
            <a:tailEnd/>
          </a:ln>
        </p:spPr>
        <p:txBody>
          <a:bodyPr wrap="square" numCol="1">
            <a:spAutoFit/>
          </a:bodyPr>
          <a:lstStyle/>
          <a:p>
            <a:r>
              <a:rPr lang="en-US" sz="800" dirty="0"/>
              <a:t>Teresa Davis</a:t>
            </a:r>
          </a:p>
        </p:txBody>
      </p:sp>
      <p:sp>
        <p:nvSpPr>
          <p:cNvPr id="9" name="TextBox 8"/>
          <p:cNvSpPr txBox="1">
            <a:spLocks noChangeArrowheads="1"/>
          </p:cNvSpPr>
          <p:nvPr/>
        </p:nvSpPr>
        <p:spPr>
          <a:xfrm>
            <a:off x="5943600" y="990600"/>
            <a:ext cx="990600" cy="215444"/>
          </a:xfrm>
          <a:prstGeom prst="rect">
            <a:avLst/>
          </a:prstGeom>
          <a:noFill/>
          <a:ln w="9525">
            <a:noFill/>
            <a:miter lim="800000"/>
            <a:headEnd/>
            <a:tailEnd/>
          </a:ln>
        </p:spPr>
        <p:txBody>
          <a:bodyPr wrap="square" numCol="1">
            <a:spAutoFit/>
          </a:bodyPr>
          <a:lstStyle/>
          <a:p>
            <a:r>
              <a:rPr lang="en-US" sz="800" dirty="0"/>
              <a:t>2032</a:t>
            </a:r>
          </a:p>
        </p:txBody>
      </p:sp>
      <p:sp>
        <p:nvSpPr>
          <p:cNvPr id="10" name="TextBox 9"/>
          <p:cNvSpPr txBox="1">
            <a:spLocks noChangeArrowheads="1"/>
          </p:cNvSpPr>
          <p:nvPr/>
        </p:nvSpPr>
        <p:spPr>
          <a:xfrm>
            <a:off x="2743200" y="1295400"/>
            <a:ext cx="990600" cy="215444"/>
          </a:xfrm>
          <a:prstGeom prst="rect">
            <a:avLst/>
          </a:prstGeom>
          <a:noFill/>
          <a:ln w="9525">
            <a:noFill/>
            <a:miter lim="800000"/>
            <a:headEnd/>
            <a:tailEnd/>
          </a:ln>
        </p:spPr>
        <p:txBody>
          <a:bodyPr wrap="square" numCol="1">
            <a:spAutoFit/>
          </a:bodyPr>
          <a:lstStyle/>
          <a:p>
            <a:r>
              <a:rPr lang="en-US" sz="800" dirty="0"/>
              <a:t>742-3631</a:t>
            </a:r>
          </a:p>
        </p:txBody>
      </p:sp>
      <p:sp>
        <p:nvSpPr>
          <p:cNvPr id="11" name="TextBox 10"/>
          <p:cNvSpPr txBox="1">
            <a:spLocks noChangeArrowheads="1"/>
          </p:cNvSpPr>
          <p:nvPr/>
        </p:nvSpPr>
        <p:spPr>
          <a:xfrm>
            <a:off x="4495800" y="1295400"/>
            <a:ext cx="685800" cy="215444"/>
          </a:xfrm>
          <a:prstGeom prst="rect">
            <a:avLst/>
          </a:prstGeom>
          <a:noFill/>
          <a:ln w="9525">
            <a:noFill/>
            <a:miter lim="800000"/>
            <a:headEnd/>
            <a:tailEnd/>
          </a:ln>
        </p:spPr>
        <p:txBody>
          <a:bodyPr wrap="square" numCol="1">
            <a:spAutoFit/>
          </a:bodyPr>
          <a:lstStyle/>
          <a:p>
            <a:r>
              <a:rPr lang="en-US" sz="800" dirty="0"/>
              <a:t>742-0170</a:t>
            </a:r>
          </a:p>
        </p:txBody>
      </p:sp>
      <p:sp>
        <p:nvSpPr>
          <p:cNvPr id="12" name="TextBox 11"/>
          <p:cNvSpPr txBox="1">
            <a:spLocks noChangeArrowheads="1"/>
          </p:cNvSpPr>
          <p:nvPr/>
        </p:nvSpPr>
        <p:spPr>
          <a:xfrm>
            <a:off x="2743200" y="1524000"/>
            <a:ext cx="914400" cy="215444"/>
          </a:xfrm>
          <a:prstGeom prst="rect">
            <a:avLst/>
          </a:prstGeom>
          <a:noFill/>
          <a:ln w="9525">
            <a:noFill/>
            <a:miter lim="800000"/>
            <a:headEnd/>
            <a:tailEnd/>
          </a:ln>
        </p:spPr>
        <p:txBody>
          <a:bodyPr wrap="square" numCol="1">
            <a:spAutoFit/>
          </a:bodyPr>
          <a:lstStyle/>
          <a:p>
            <a:r>
              <a:rPr lang="en-US" sz="800" dirty="0"/>
              <a:t>R00524521</a:t>
            </a:r>
          </a:p>
        </p:txBody>
      </p:sp>
      <p:sp>
        <p:nvSpPr>
          <p:cNvPr id="13" name="TextBox 12"/>
          <p:cNvSpPr txBox="1">
            <a:spLocks noChangeArrowheads="1"/>
          </p:cNvSpPr>
          <p:nvPr/>
        </p:nvSpPr>
        <p:spPr>
          <a:xfrm>
            <a:off x="4724400" y="1524000"/>
            <a:ext cx="1066800" cy="215444"/>
          </a:xfrm>
          <a:prstGeom prst="rect">
            <a:avLst/>
          </a:prstGeom>
          <a:noFill/>
          <a:ln w="9525">
            <a:noFill/>
            <a:miter lim="800000"/>
            <a:headEnd/>
            <a:tailEnd/>
          </a:ln>
        </p:spPr>
        <p:txBody>
          <a:bodyPr wrap="square" numCol="1">
            <a:spAutoFit/>
          </a:bodyPr>
          <a:lstStyle/>
          <a:p>
            <a:r>
              <a:rPr lang="en-US" sz="800" dirty="0"/>
              <a:t>Los Angeles, CA</a:t>
            </a:r>
          </a:p>
        </p:txBody>
      </p:sp>
      <p:sp>
        <p:nvSpPr>
          <p:cNvPr id="14" name="TextBox 13"/>
          <p:cNvSpPr txBox="1">
            <a:spLocks noChangeArrowheads="1"/>
          </p:cNvSpPr>
          <p:nvPr/>
        </p:nvSpPr>
        <p:spPr>
          <a:xfrm>
            <a:off x="2209800" y="1981200"/>
            <a:ext cx="685800" cy="215444"/>
          </a:xfrm>
          <a:prstGeom prst="rect">
            <a:avLst/>
          </a:prstGeom>
          <a:noFill/>
          <a:ln w="9525">
            <a:noFill/>
            <a:miter lim="800000"/>
            <a:headEnd/>
            <a:tailEnd/>
          </a:ln>
        </p:spPr>
        <p:txBody>
          <a:bodyPr wrap="square" numCol="1">
            <a:spAutoFit/>
          </a:bodyPr>
          <a:lstStyle/>
          <a:p>
            <a:r>
              <a:rPr lang="en-US" sz="800" dirty="0"/>
              <a:t>650.00</a:t>
            </a:r>
          </a:p>
        </p:txBody>
      </p:sp>
      <p:sp>
        <p:nvSpPr>
          <p:cNvPr id="15" name="TextBox 14"/>
          <p:cNvSpPr txBox="1">
            <a:spLocks noChangeArrowheads="1"/>
          </p:cNvSpPr>
          <p:nvPr/>
        </p:nvSpPr>
        <p:spPr>
          <a:xfrm>
            <a:off x="3810000" y="2133600"/>
            <a:ext cx="762000" cy="215444"/>
          </a:xfrm>
          <a:prstGeom prst="rect">
            <a:avLst/>
          </a:prstGeom>
          <a:noFill/>
          <a:ln w="9525">
            <a:noFill/>
            <a:miter lim="800000"/>
            <a:headEnd/>
            <a:tailEnd/>
          </a:ln>
        </p:spPr>
        <p:txBody>
          <a:bodyPr wrap="square" numCol="1">
            <a:spAutoFit/>
          </a:bodyPr>
          <a:lstStyle/>
          <a:p>
            <a:r>
              <a:rPr lang="en-US" sz="800" dirty="0"/>
              <a:t>250.00</a:t>
            </a:r>
          </a:p>
        </p:txBody>
      </p:sp>
      <p:sp>
        <p:nvSpPr>
          <p:cNvPr id="17" name="TextBox 16"/>
          <p:cNvSpPr txBox="1">
            <a:spLocks noChangeArrowheads="1"/>
          </p:cNvSpPr>
          <p:nvPr/>
        </p:nvSpPr>
        <p:spPr>
          <a:xfrm>
            <a:off x="2895600" y="2133600"/>
            <a:ext cx="762000" cy="215444"/>
          </a:xfrm>
          <a:prstGeom prst="rect">
            <a:avLst/>
          </a:prstGeom>
          <a:noFill/>
          <a:ln w="9525">
            <a:noFill/>
            <a:miter lim="800000"/>
            <a:headEnd/>
            <a:tailEnd/>
          </a:ln>
        </p:spPr>
        <p:txBody>
          <a:bodyPr wrap="square" numCol="1">
            <a:spAutoFit/>
          </a:bodyPr>
          <a:lstStyle/>
          <a:p>
            <a:r>
              <a:rPr lang="en-US" sz="800" dirty="0"/>
              <a:t>250.00</a:t>
            </a:r>
          </a:p>
        </p:txBody>
      </p:sp>
      <p:sp>
        <p:nvSpPr>
          <p:cNvPr id="18" name="TextBox 17"/>
          <p:cNvSpPr txBox="1">
            <a:spLocks noChangeArrowheads="1"/>
          </p:cNvSpPr>
          <p:nvPr/>
        </p:nvSpPr>
        <p:spPr>
          <a:xfrm>
            <a:off x="2438400" y="2362200"/>
            <a:ext cx="762000" cy="215444"/>
          </a:xfrm>
          <a:prstGeom prst="rect">
            <a:avLst/>
          </a:prstGeom>
          <a:noFill/>
          <a:ln w="9525">
            <a:noFill/>
            <a:miter lim="800000"/>
            <a:headEnd/>
            <a:tailEnd/>
          </a:ln>
        </p:spPr>
        <p:txBody>
          <a:bodyPr wrap="square" numCol="1">
            <a:spAutoFit/>
          </a:bodyPr>
          <a:lstStyle/>
          <a:p>
            <a:r>
              <a:rPr lang="en-US" sz="800" dirty="0"/>
              <a:t>10/29/10</a:t>
            </a:r>
          </a:p>
        </p:txBody>
      </p:sp>
      <p:sp>
        <p:nvSpPr>
          <p:cNvPr id="19" name="TextBox 18"/>
          <p:cNvSpPr txBox="1">
            <a:spLocks noChangeArrowheads="1"/>
          </p:cNvSpPr>
          <p:nvPr/>
        </p:nvSpPr>
        <p:spPr>
          <a:xfrm>
            <a:off x="2743200" y="2514600"/>
            <a:ext cx="762000" cy="215444"/>
          </a:xfrm>
          <a:prstGeom prst="rect">
            <a:avLst/>
          </a:prstGeom>
          <a:noFill/>
          <a:ln w="9525">
            <a:noFill/>
            <a:miter lim="800000"/>
            <a:headEnd/>
            <a:tailEnd/>
          </a:ln>
        </p:spPr>
        <p:txBody>
          <a:bodyPr wrap="square" numCol="1">
            <a:spAutoFit/>
          </a:bodyPr>
          <a:lstStyle/>
          <a:p>
            <a:r>
              <a:rPr lang="en-US" sz="800" dirty="0"/>
              <a:t>11/1/11</a:t>
            </a:r>
          </a:p>
        </p:txBody>
      </p:sp>
      <p:sp>
        <p:nvSpPr>
          <p:cNvPr id="20" name="TextBox 19"/>
          <p:cNvSpPr txBox="1">
            <a:spLocks noChangeArrowheads="1"/>
          </p:cNvSpPr>
          <p:nvPr/>
        </p:nvSpPr>
        <p:spPr>
          <a:xfrm>
            <a:off x="4953000" y="2362200"/>
            <a:ext cx="762000" cy="215444"/>
          </a:xfrm>
          <a:prstGeom prst="rect">
            <a:avLst/>
          </a:prstGeom>
          <a:noFill/>
          <a:ln w="9525">
            <a:noFill/>
            <a:miter lim="800000"/>
            <a:headEnd/>
            <a:tailEnd/>
          </a:ln>
        </p:spPr>
        <p:txBody>
          <a:bodyPr wrap="square" numCol="1">
            <a:spAutoFit/>
          </a:bodyPr>
          <a:lstStyle/>
          <a:p>
            <a:r>
              <a:rPr lang="en-US" sz="800" dirty="0"/>
              <a:t>7:00 a.m.</a:t>
            </a:r>
          </a:p>
        </p:txBody>
      </p:sp>
      <p:sp>
        <p:nvSpPr>
          <p:cNvPr id="21" name="TextBox 20"/>
          <p:cNvSpPr txBox="1">
            <a:spLocks noChangeArrowheads="1"/>
          </p:cNvSpPr>
          <p:nvPr/>
        </p:nvSpPr>
        <p:spPr>
          <a:xfrm>
            <a:off x="4953000" y="2514600"/>
            <a:ext cx="762000" cy="215444"/>
          </a:xfrm>
          <a:prstGeom prst="rect">
            <a:avLst/>
          </a:prstGeom>
          <a:noFill/>
          <a:ln w="9525">
            <a:noFill/>
            <a:miter lim="800000"/>
            <a:headEnd/>
            <a:tailEnd/>
          </a:ln>
        </p:spPr>
        <p:txBody>
          <a:bodyPr wrap="square" numCol="1">
            <a:spAutoFit/>
          </a:bodyPr>
          <a:lstStyle/>
          <a:p>
            <a:r>
              <a:rPr lang="en-US" sz="800" dirty="0"/>
              <a:t>10:00 p.m.</a:t>
            </a:r>
          </a:p>
        </p:txBody>
      </p:sp>
      <p:sp>
        <p:nvSpPr>
          <p:cNvPr id="22" name="TextBox 21"/>
          <p:cNvSpPr txBox="1">
            <a:spLocks noChangeArrowheads="1"/>
          </p:cNvSpPr>
          <p:nvPr/>
        </p:nvSpPr>
        <p:spPr>
          <a:xfrm>
            <a:off x="4343400" y="2743200"/>
            <a:ext cx="762000" cy="215444"/>
          </a:xfrm>
          <a:prstGeom prst="rect">
            <a:avLst/>
          </a:prstGeom>
          <a:noFill/>
          <a:ln w="9525">
            <a:noFill/>
            <a:miter lim="800000"/>
            <a:headEnd/>
            <a:tailEnd/>
          </a:ln>
        </p:spPr>
        <p:txBody>
          <a:bodyPr wrap="square" numCol="1">
            <a:spAutoFit/>
          </a:bodyPr>
          <a:lstStyle/>
          <a:p>
            <a:r>
              <a:rPr lang="en-US" sz="800" dirty="0"/>
              <a:t>5</a:t>
            </a:r>
          </a:p>
        </p:txBody>
      </p:sp>
      <p:sp>
        <p:nvSpPr>
          <p:cNvPr id="23" name="TextBox 22"/>
          <p:cNvSpPr txBox="1">
            <a:spLocks noChangeArrowheads="1"/>
          </p:cNvSpPr>
          <p:nvPr/>
        </p:nvSpPr>
        <p:spPr>
          <a:xfrm>
            <a:off x="1752600" y="3505200"/>
            <a:ext cx="5029200" cy="215444"/>
          </a:xfrm>
          <a:prstGeom prst="rect">
            <a:avLst/>
          </a:prstGeom>
          <a:noFill/>
          <a:ln w="9525">
            <a:noFill/>
            <a:miter lim="800000"/>
            <a:headEnd/>
            <a:tailEnd/>
          </a:ln>
        </p:spPr>
        <p:txBody>
          <a:bodyPr wrap="square" numCol="1">
            <a:spAutoFit/>
          </a:bodyPr>
          <a:lstStyle/>
          <a:p>
            <a:r>
              <a:rPr lang="en-US" sz="800" dirty="0"/>
              <a:t>Travel to Los Angeles, CA, to recruit at the 200</a:t>
            </a:r>
            <a:r>
              <a:rPr lang="en-US" sz="800" baseline="30000" dirty="0"/>
              <a:t>th</a:t>
            </a:r>
            <a:r>
              <a:rPr lang="en-US" sz="800" dirty="0"/>
              <a:t> Annual Successful Student Conference.</a:t>
            </a:r>
          </a:p>
        </p:txBody>
      </p:sp>
      <p:sp>
        <p:nvSpPr>
          <p:cNvPr id="24" name="TextBox 23"/>
          <p:cNvSpPr txBox="1">
            <a:spLocks noChangeArrowheads="1"/>
          </p:cNvSpPr>
          <p:nvPr/>
        </p:nvSpPr>
        <p:spPr>
          <a:xfrm>
            <a:off x="4648200" y="3886200"/>
            <a:ext cx="762000" cy="215444"/>
          </a:xfrm>
          <a:prstGeom prst="rect">
            <a:avLst/>
          </a:prstGeom>
          <a:noFill/>
          <a:ln w="9525">
            <a:noFill/>
            <a:miter lim="800000"/>
            <a:headEnd/>
            <a:tailEnd/>
          </a:ln>
        </p:spPr>
        <p:txBody>
          <a:bodyPr wrap="square" numCol="1">
            <a:spAutoFit/>
          </a:bodyPr>
          <a:lstStyle/>
          <a:p>
            <a:r>
              <a:rPr lang="en-US" sz="800" dirty="0"/>
              <a:t>$1150.00</a:t>
            </a:r>
          </a:p>
        </p:txBody>
      </p:sp>
      <p:sp>
        <p:nvSpPr>
          <p:cNvPr id="25" name="Oval 24"/>
          <p:cNvSpPr/>
          <p:nvPr/>
        </p:nvSpPr>
        <p:spPr>
          <a:xfrm>
            <a:off x="6019800" y="41910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6" name="Oval 25"/>
          <p:cNvSpPr/>
          <p:nvPr/>
        </p:nvSpPr>
        <p:spPr>
          <a:xfrm>
            <a:off x="4724400" y="48006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7" name="Oval 26"/>
          <p:cNvSpPr/>
          <p:nvPr/>
        </p:nvSpPr>
        <p:spPr>
          <a:xfrm>
            <a:off x="4419600" y="5105400"/>
            <a:ext cx="304800" cy="228600"/>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8" name="TextBox 27"/>
          <p:cNvSpPr txBox="1">
            <a:spLocks noChangeArrowheads="1"/>
          </p:cNvSpPr>
          <p:nvPr/>
        </p:nvSpPr>
        <p:spPr>
          <a:xfrm>
            <a:off x="1846617" y="5293036"/>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9" name="TextBox 8"/>
          <p:cNvSpPr txBox="1">
            <a:spLocks noChangeArrowheads="1"/>
          </p:cNvSpPr>
          <p:nvPr/>
        </p:nvSpPr>
        <p:spPr>
          <a:xfrm>
            <a:off x="4114800" y="53340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
        <p:nvSpPr>
          <p:cNvPr id="2" name="TextBox 1"/>
          <p:cNvSpPr txBox="1"/>
          <p:nvPr/>
        </p:nvSpPr>
        <p:spPr>
          <a:xfrm>
            <a:off x="219364" y="1981200"/>
            <a:ext cx="1295400" cy="923330"/>
          </a:xfrm>
          <a:prstGeom prst="rect">
            <a:avLst/>
          </a:prstGeom>
          <a:solidFill>
            <a:srgbClr val="FFFF00"/>
          </a:solidFill>
        </p:spPr>
        <p:txBody>
          <a:bodyPr wrap="square" numCol="1" rtlCol="0">
            <a:spAutoFit/>
          </a:bodyPr>
          <a:lstStyle/>
          <a:p>
            <a:r>
              <a:rPr lang="en-US" dirty="0"/>
              <a:t>Expenses are estimated</a:t>
            </a:r>
          </a:p>
        </p:txBody>
      </p:sp>
      <p:sp>
        <p:nvSpPr>
          <p:cNvPr id="30" name="TextBox 29"/>
          <p:cNvSpPr txBox="1"/>
          <p:nvPr/>
        </p:nvSpPr>
        <p:spPr>
          <a:xfrm>
            <a:off x="7239000" y="672644"/>
            <a:ext cx="1524000" cy="1200329"/>
          </a:xfrm>
          <a:prstGeom prst="rect">
            <a:avLst/>
          </a:prstGeom>
          <a:solidFill>
            <a:srgbClr val="FFFF00"/>
          </a:solidFill>
        </p:spPr>
        <p:txBody>
          <a:bodyPr wrap="square" numCol="1" rtlCol="0">
            <a:spAutoFit/>
          </a:bodyPr>
          <a:lstStyle/>
          <a:p>
            <a:r>
              <a:rPr lang="en-US" dirty="0"/>
              <a:t>Make sure you include the advisor’s R#. </a:t>
            </a:r>
          </a:p>
        </p:txBody>
      </p:sp>
    </p:spTree>
  </p:cSld>
  <p:clrMapOvr>
    <a:masterClrMapping/>
  </p:clrMapOvr>
  <mc:AlternateContent xmlns:mc="http://schemas.openxmlformats.org/markup-compatibility/2006" xmlns:p14="http://schemas.microsoft.com/office/powerpoint/2010/main">
    <mc:Choice Requires="p14">
      <p:transition spd="slow" p14:dur="2000" advTm="9965"/>
    </mc:Choice>
    <mc:Fallback xmlns="">
      <p:transition spd="slow" advTm="99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ppt_x"/>
                                          </p:val>
                                        </p:tav>
                                        <p:tav tm="100000">
                                          <p:val>
                                            <p:strVal val="#ppt_x"/>
                                          </p:val>
                                        </p:tav>
                                      </p:tavLst>
                                    </p:anim>
                                    <p:anim calcmode="lin" valueType="num">
                                      <p:cBhvr additive="base">
                                        <p:cTn id="9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ppt_x"/>
                                          </p:val>
                                        </p:tav>
                                        <p:tav tm="100000">
                                          <p:val>
                                            <p:strVal val="#ppt_x"/>
                                          </p:val>
                                        </p:tav>
                                      </p:tavLst>
                                    </p:anim>
                                    <p:anim calcmode="lin" valueType="num">
                                      <p:cBhvr additive="base">
                                        <p:cTn id="1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ppt_x"/>
                                          </p:val>
                                        </p:tav>
                                        <p:tav tm="100000">
                                          <p:val>
                                            <p:strVal val="#ppt_x"/>
                                          </p:val>
                                        </p:tav>
                                      </p:tavLst>
                                    </p:anim>
                                    <p:anim calcmode="lin" valueType="num">
                                      <p:cBhvr additive="base">
                                        <p:cTn id="1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ppt_x"/>
                                          </p:val>
                                        </p:tav>
                                        <p:tav tm="100000">
                                          <p:val>
                                            <p:strVal val="#ppt_x"/>
                                          </p:val>
                                        </p:tav>
                                      </p:tavLst>
                                    </p:anim>
                                    <p:anim calcmode="lin" valueType="num">
                                      <p:cBhvr additive="base">
                                        <p:cTn id="1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ppt_x"/>
                                          </p:val>
                                        </p:tav>
                                        <p:tav tm="100000">
                                          <p:val>
                                            <p:strVal val="#ppt_x"/>
                                          </p:val>
                                        </p:tav>
                                      </p:tavLst>
                                    </p:anim>
                                    <p:anim calcmode="lin" valueType="num">
                                      <p:cBhvr additive="base">
                                        <p:cTn id="1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additive="base">
                                        <p:cTn id="141" dur="500" fill="hold"/>
                                        <p:tgtEl>
                                          <p:spTgt spid="28"/>
                                        </p:tgtEl>
                                        <p:attrNameLst>
                                          <p:attrName>ppt_x</p:attrName>
                                        </p:attrNameLst>
                                      </p:cBhvr>
                                      <p:tavLst>
                                        <p:tav tm="0">
                                          <p:val>
                                            <p:strVal val="#ppt_x"/>
                                          </p:val>
                                        </p:tav>
                                        <p:tav tm="100000">
                                          <p:val>
                                            <p:strVal val="#ppt_x"/>
                                          </p:val>
                                        </p:tav>
                                      </p:tavLst>
                                    </p:anim>
                                    <p:anim calcmode="lin" valueType="num">
                                      <p:cBhvr additive="base">
                                        <p:cTn id="1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P spid="25" grpId="0" animBg="1"/>
      <p:bldP spid="26" grpId="0" animBg="1"/>
      <p:bldP spid="27" grpId="0" animBg="1"/>
      <p:bldP spid="28" grpId="0"/>
      <p:bldP spid="2"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838200"/>
            <a:ext cx="8458200" cy="5745162"/>
          </a:xfrm>
        </p:spPr>
        <p:txBody>
          <a:bodyPr numCol="1">
            <a:normAutofit/>
          </a:bodyPr>
          <a:lstStyle/>
          <a:p>
            <a:pPr eaLnBrk="1" hangingPunct="1"/>
            <a:endParaRPr lang="en-US" dirty="0"/>
          </a:p>
          <a:p>
            <a:r>
              <a:rPr lang="en-US" dirty="0"/>
              <a:t>Org Registration – </a:t>
            </a:r>
            <a:r>
              <a:rPr lang="en-US" sz="1600" dirty="0"/>
              <a:t>must be fully registered as a student org</a:t>
            </a:r>
          </a:p>
          <a:p>
            <a:pPr marL="109728" indent="0">
              <a:buNone/>
            </a:pPr>
            <a:endParaRPr lang="en-US" sz="1600" dirty="0"/>
          </a:p>
          <a:p>
            <a:r>
              <a:rPr lang="en-US" dirty="0"/>
              <a:t>Risk Management – </a:t>
            </a:r>
            <a:r>
              <a:rPr lang="en-US" sz="1600" dirty="0"/>
              <a:t>must be compliant</a:t>
            </a:r>
          </a:p>
          <a:p>
            <a:pPr lvl="1"/>
            <a:r>
              <a:rPr lang="en-US" sz="1600" dirty="0"/>
              <a:t>To check your </a:t>
            </a:r>
            <a:r>
              <a:rPr lang="en-US" sz="1600" b="1" dirty="0"/>
              <a:t>registration</a:t>
            </a:r>
            <a:r>
              <a:rPr lang="en-US" sz="1600" dirty="0"/>
              <a:t> and </a:t>
            </a:r>
            <a:r>
              <a:rPr lang="en-US" sz="1600" b="1" dirty="0"/>
              <a:t>risk management </a:t>
            </a:r>
            <a:r>
              <a:rPr lang="en-US" sz="1600" dirty="0"/>
              <a:t>status, and sign up for risk management please contact the Center for Campus Life at 742-5433 </a:t>
            </a:r>
            <a:r>
              <a:rPr lang="en-US" sz="1200" dirty="0">
                <a:hlinkClick r:id="rId2"/>
              </a:rPr>
              <a:t>https://www.depts.ttu.edu/centerforcampuslife/</a:t>
            </a:r>
            <a:endParaRPr lang="en-US" sz="1200" dirty="0"/>
          </a:p>
          <a:p>
            <a:pPr marL="393192" lvl="1" indent="0">
              <a:buNone/>
            </a:pPr>
            <a:endParaRPr lang="en-US" sz="1600" dirty="0"/>
          </a:p>
          <a:p>
            <a:r>
              <a:rPr lang="en-US" dirty="0"/>
              <a:t>Attend SGA Funding Training - </a:t>
            </a:r>
            <a:r>
              <a:rPr lang="en-US" sz="1600" i="1" dirty="0"/>
              <a:t>(2 officers) </a:t>
            </a:r>
          </a:p>
          <a:p>
            <a:pPr lvl="1"/>
            <a:r>
              <a:rPr lang="en-US" sz="1600" i="1" dirty="0"/>
              <a:t>Advisors do not have to attend unless the org travels then it is highly recommended!  </a:t>
            </a:r>
            <a:r>
              <a:rPr lang="en-US" sz="1600" dirty="0"/>
              <a:t>If an org fails to attend funding training, they need to contact Teresa Davis.</a:t>
            </a:r>
          </a:p>
          <a:p>
            <a:pPr lvl="1"/>
            <a:endParaRPr lang="en-US" sz="1600" b="1" dirty="0">
              <a:solidFill>
                <a:srgbClr val="FF0000"/>
              </a:solidFill>
            </a:endParaRPr>
          </a:p>
          <a:p>
            <a:pPr marL="109728" indent="0">
              <a:buNone/>
            </a:pPr>
            <a:r>
              <a:rPr lang="en-US" sz="1800" b="1" i="1" dirty="0"/>
              <a:t>IF requirements are not met, orgs cannot begin utilizing funds until fully compliant.   </a:t>
            </a:r>
            <a:r>
              <a:rPr lang="en-US" sz="1600" b="1" i="1" dirty="0"/>
              <a:t>Failure to comply will cause the org to forfeit their funds!</a:t>
            </a:r>
          </a:p>
          <a:p>
            <a:pPr eaLnBrk="1" hangingPunct="1"/>
            <a:endParaRPr lang="en-US" sz="1800" b="1" i="1" dirty="0">
              <a:highlight>
                <a:srgbClr val="FFFF00"/>
              </a:highlight>
            </a:endParaRPr>
          </a:p>
          <a:p>
            <a:pPr eaLnBrk="1" hangingPunct="1">
              <a:buFont typeface="Wingdings" pitchFamily="2" charset="2"/>
              <a:buNone/>
            </a:pPr>
            <a:endParaRPr lang="en-US" sz="1400" dirty="0"/>
          </a:p>
          <a:p>
            <a:pPr algn="r" eaLnBrk="1" hangingPunct="1">
              <a:buNone/>
            </a:pPr>
            <a:endParaRPr lang="en-US" sz="2000" dirty="0">
              <a:solidFill>
                <a:srgbClr val="FF0000"/>
              </a:solidFill>
            </a:endParaRPr>
          </a:p>
          <a:p>
            <a:pPr algn="r" eaLnBrk="1" hangingPunct="1">
              <a:buNone/>
            </a:pPr>
            <a:endParaRPr lang="en-US" sz="2000" dirty="0">
              <a:solidFill>
                <a:srgbClr val="FF0000"/>
              </a:solidFill>
            </a:endParaRPr>
          </a:p>
        </p:txBody>
      </p:sp>
      <p:sp>
        <p:nvSpPr>
          <p:cNvPr id="3" name="Rectangle 2"/>
          <p:cNvSpPr>
            <a:spLocks noGrp="1" noChangeArrowheads="1"/>
          </p:cNvSpPr>
          <p:nvPr>
            <p:ph type="title"/>
          </p:nvPr>
        </p:nvSpPr>
        <p:spPr>
          <a:xfrm>
            <a:off x="0" y="0"/>
            <a:ext cx="8229600" cy="1143000"/>
          </a:xfrm>
        </p:spPr>
        <p:txBody>
          <a:bodyPr numCol="1">
            <a:normAutofit/>
          </a:bodyPr>
          <a:lstStyle/>
          <a:p>
            <a:pPr algn="ctr" eaLnBrk="1" hangingPunct="1">
              <a:spcAft>
                <a:spcPts val="0"/>
              </a:spcAft>
              <a:defRPr/>
            </a:pPr>
            <a:r>
              <a:rPr lang="en-US" sz="3200" dirty="0">
                <a:solidFill>
                  <a:srgbClr val="FF0000"/>
                </a:solidFill>
              </a:rPr>
              <a:t>Requirements to Meet Before </a:t>
            </a:r>
            <a:br>
              <a:rPr lang="en-US" sz="3200" dirty="0">
                <a:solidFill>
                  <a:srgbClr val="FF0000"/>
                </a:solidFill>
              </a:rPr>
            </a:br>
            <a:r>
              <a:rPr lang="en-US" sz="3200" dirty="0">
                <a:solidFill>
                  <a:srgbClr val="FF0000"/>
                </a:solidFill>
              </a:rPr>
              <a:t>Utilizing Funds</a:t>
            </a:r>
            <a:endParaRPr sz="3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5178"/>
    </mc:Choice>
    <mc:Fallback xmlns="">
      <p:transition spd="slow" advTm="2517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1"/>
            <a:ext cx="8575248" cy="5105400"/>
          </a:xfrm>
        </p:spPr>
        <p:txBody>
          <a:bodyPr numCol="1">
            <a:normAutofit fontScale="85000" lnSpcReduction="20000"/>
          </a:bodyPr>
          <a:lstStyle/>
          <a:p>
            <a:pPr marL="411480" indent="-274320" eaLnBrk="1" hangingPunct="1">
              <a:spcAft>
                <a:spcPts val="0"/>
              </a:spcAft>
              <a:buFont typeface="Wingdings"/>
              <a:buChar char=""/>
              <a:defRPr/>
            </a:pPr>
            <a:r>
              <a:rPr lang="en-US" dirty="0"/>
              <a:t>Receipts from Expedia, Orbitz, Travelocity, Airbnb, etc. will be processed as follows: </a:t>
            </a:r>
          </a:p>
          <a:p>
            <a:pPr marL="667512" lvl="1" indent="-274320">
              <a:buFont typeface="Wingdings"/>
              <a:buChar char=""/>
              <a:defRPr/>
            </a:pPr>
            <a:r>
              <a:rPr lang="en-US" dirty="0"/>
              <a:t>In state travel – ONLY the room rate paid will be reimbursed</a:t>
            </a:r>
          </a:p>
          <a:p>
            <a:pPr marL="667512" lvl="1" indent="-274320">
              <a:buFont typeface="Wingdings"/>
              <a:buChar char=""/>
              <a:defRPr/>
            </a:pPr>
            <a:r>
              <a:rPr lang="en-US" dirty="0"/>
              <a:t>Out of state travel – room rate and taxes will be reimbursed </a:t>
            </a:r>
          </a:p>
          <a:p>
            <a:pPr marL="667512" lvl="1" indent="-274320">
              <a:buFont typeface="Wingdings"/>
              <a:buChar char=""/>
              <a:defRPr/>
            </a:pPr>
            <a:r>
              <a:rPr lang="en-US" dirty="0"/>
              <a:t>Airbnb – SGA will not reimburse any cleaning or service fees</a:t>
            </a:r>
          </a:p>
          <a:p>
            <a:pPr marL="667512" lvl="1" indent="-274320">
              <a:buFont typeface="Wingdings"/>
              <a:buChar char=""/>
              <a:defRPr/>
            </a:pPr>
            <a:r>
              <a:rPr lang="en-US" dirty="0"/>
              <a:t>Must submit a receipt reflecting full payment (reservation confirmation will not suffice)</a:t>
            </a:r>
          </a:p>
          <a:p>
            <a:pPr marL="905256" lvl="2" indent="-274320">
              <a:buFont typeface="Wingdings"/>
              <a:buChar char=""/>
              <a:defRPr/>
            </a:pPr>
            <a:r>
              <a:rPr lang="en-US" dirty="0"/>
              <a:t>Email confirmations serve as your receipt if a  payment method is included.  Turn in all pages. </a:t>
            </a:r>
            <a:br>
              <a:rPr lang="en-US" dirty="0"/>
            </a:br>
            <a:endParaRPr lang="en-US" dirty="0"/>
          </a:p>
          <a:p>
            <a:pPr marL="411480" indent="-274320" eaLnBrk="1" hangingPunct="1">
              <a:spcAft>
                <a:spcPts val="0"/>
              </a:spcAft>
              <a:buFont typeface="Wingdings"/>
              <a:buChar char=""/>
              <a:defRPr/>
            </a:pPr>
            <a:r>
              <a:rPr lang="en-US" dirty="0"/>
              <a:t>SGA can purchase flights for your org.  Please contact Teresa Davis no less than 4 weeks in advance to determine what is required.</a:t>
            </a:r>
          </a:p>
          <a:p>
            <a:pPr marL="411480" indent="-274320" eaLnBrk="1" hangingPunct="1">
              <a:spcAft>
                <a:spcPts val="0"/>
              </a:spcAft>
              <a:buNone/>
              <a:defRPr/>
            </a:pPr>
            <a:endParaRPr lang="en-US" dirty="0"/>
          </a:p>
          <a:p>
            <a:pPr marL="411480" indent="-274320" eaLnBrk="1" hangingPunct="1">
              <a:spcAft>
                <a:spcPts val="0"/>
              </a:spcAft>
              <a:buFont typeface="Wingdings"/>
              <a:buChar char=""/>
              <a:defRPr/>
            </a:pPr>
            <a:r>
              <a:rPr lang="en-US" dirty="0"/>
              <a:t>If SGA books flights for you whether it is through SWABIZ or a travel agent, you MUST contact Teresa to make changes to the ticket.</a:t>
            </a:r>
          </a:p>
          <a:p>
            <a:pPr marL="411480" indent="-274320" eaLnBrk="1" hangingPunct="1">
              <a:spcAft>
                <a:spcPts val="0"/>
              </a:spcAft>
              <a:buFont typeface="Wingdings"/>
              <a:buChar char=""/>
              <a:defRPr/>
            </a:pPr>
            <a:endParaRPr lang="en-US" dirty="0"/>
          </a:p>
          <a:p>
            <a:pPr marL="411480" indent="-274320" eaLnBrk="1" hangingPunct="1">
              <a:spcAft>
                <a:spcPts val="0"/>
              </a:spcAft>
              <a:buFont typeface="Wingdings"/>
              <a:buChar char=""/>
              <a:defRPr/>
            </a:pPr>
            <a:endParaRPr lang="en-US" dirty="0"/>
          </a:p>
        </p:txBody>
      </p:sp>
      <p:sp>
        <p:nvSpPr>
          <p:cNvPr id="6" name="Rectangle 2"/>
          <p:cNvSpPr>
            <a:spLocks noGrp="1" noChangeArrowheads="1"/>
          </p:cNvSpPr>
          <p:nvPr>
            <p:ph type="title"/>
          </p:nvPr>
        </p:nvSpPr>
        <p:spPr>
          <a:xfrm>
            <a:off x="152400" y="0"/>
            <a:ext cx="8229600" cy="1143000"/>
          </a:xfrm>
        </p:spPr>
        <p:txBody>
          <a:bodyPr numCol="1">
            <a:normAutofit/>
          </a:bodyPr>
          <a:lstStyle/>
          <a:p>
            <a:pPr eaLnBrk="1" hangingPunct="1">
              <a:spcAft>
                <a:spcPts val="0"/>
              </a:spcAft>
              <a:defRPr/>
            </a:pPr>
            <a:r>
              <a:rPr lang="en-US" dirty="0">
                <a:solidFill>
                  <a:srgbClr val="FF0000"/>
                </a:solidFill>
              </a:rPr>
              <a:t>Airfare and Hotel </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542"/>
    </mc:Choice>
    <mc:Fallback xmlns="">
      <p:transition spd="slow" advTm="6154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219200"/>
            <a:ext cx="8229600" cy="4787900"/>
          </a:xfrm>
        </p:spPr>
        <p:txBody>
          <a:bodyPr numCol="1">
            <a:normAutofit fontScale="85000" lnSpcReduction="20000"/>
          </a:bodyPr>
          <a:lstStyle/>
          <a:p>
            <a:pPr eaLnBrk="1" hangingPunct="1"/>
            <a:r>
              <a:rPr lang="en-US" dirty="0"/>
              <a:t>Texas Tech State contracts are:</a:t>
            </a:r>
          </a:p>
          <a:p>
            <a:pPr lvl="1" eaLnBrk="1" hangingPunct="1"/>
            <a:r>
              <a:rPr lang="en-US" dirty="0"/>
              <a:t>Avis</a:t>
            </a:r>
          </a:p>
          <a:p>
            <a:pPr lvl="1" eaLnBrk="1" hangingPunct="1"/>
            <a:r>
              <a:rPr lang="en-US" dirty="0"/>
              <a:t>Budget</a:t>
            </a:r>
          </a:p>
          <a:p>
            <a:pPr lvl="1" eaLnBrk="1" hangingPunct="1"/>
            <a:r>
              <a:rPr lang="en-US" dirty="0"/>
              <a:t>Enterprise</a:t>
            </a:r>
          </a:p>
          <a:p>
            <a:pPr lvl="1" eaLnBrk="1" hangingPunct="1"/>
            <a:r>
              <a:rPr lang="en-US" dirty="0"/>
              <a:t>Hertz</a:t>
            </a:r>
          </a:p>
          <a:p>
            <a:pPr lvl="1" eaLnBrk="1" hangingPunct="1"/>
            <a:r>
              <a:rPr lang="en-US" dirty="0"/>
              <a:t>National</a:t>
            </a:r>
          </a:p>
          <a:p>
            <a:pPr eaLnBrk="1" hangingPunct="1"/>
            <a:endParaRPr lang="en-US" sz="1400" dirty="0"/>
          </a:p>
          <a:p>
            <a:pPr eaLnBrk="1" hangingPunct="1"/>
            <a:r>
              <a:rPr lang="en-US" sz="1700" dirty="0"/>
              <a:t>Contact Teresa for the code to use for above vendors</a:t>
            </a:r>
          </a:p>
          <a:p>
            <a:pPr eaLnBrk="1" hangingPunct="1"/>
            <a:endParaRPr lang="en-US" sz="1400" dirty="0"/>
          </a:p>
          <a:p>
            <a:pPr eaLnBrk="1" hangingPunct="1"/>
            <a:r>
              <a:rPr lang="en-US" dirty="0"/>
              <a:t>Cost includes the state rate for the vehicle as well as all required insurance</a:t>
            </a:r>
          </a:p>
          <a:p>
            <a:pPr eaLnBrk="1" hangingPunct="1"/>
            <a:endParaRPr lang="en-US" sz="1400" dirty="0"/>
          </a:p>
          <a:p>
            <a:pPr eaLnBrk="1" hangingPunct="1"/>
            <a:r>
              <a:rPr lang="en-US" dirty="0"/>
              <a:t>If non-contracted company is used, insurance will not be reimbursed AND justification will have to be provided as to why a contract vendor was not utilized</a:t>
            </a:r>
            <a:r>
              <a:rPr lang="en-US" i="1" dirty="0"/>
              <a:t>.    </a:t>
            </a:r>
          </a:p>
        </p:txBody>
      </p:sp>
      <p:sp>
        <p:nvSpPr>
          <p:cNvPr id="5" name="Rectangle 2"/>
          <p:cNvSpPr>
            <a:spLocks noGrp="1" noChangeArrowheads="1"/>
          </p:cNvSpPr>
          <p:nvPr>
            <p:ph type="title"/>
          </p:nvPr>
        </p:nvSpPr>
        <p:spPr/>
        <p:txBody>
          <a:bodyPr numCol="1"/>
          <a:lstStyle/>
          <a:p>
            <a:pPr eaLnBrk="1" hangingPunct="1">
              <a:spcAft>
                <a:spcPts val="0"/>
              </a:spcAft>
              <a:defRPr/>
            </a:pPr>
            <a:r>
              <a:rPr lang="en-US" dirty="0">
                <a:solidFill>
                  <a:srgbClr val="FF0000"/>
                </a:solidFill>
              </a:rPr>
              <a:t>Rental Cars</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884"/>
    </mc:Choice>
    <mc:Fallback xmlns="">
      <p:transition spd="slow" advTm="3088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1417638"/>
            <a:ext cx="8001000" cy="4297362"/>
          </a:xfrm>
        </p:spPr>
        <p:txBody>
          <a:bodyPr numCol="1">
            <a:normAutofit/>
          </a:bodyPr>
          <a:lstStyle/>
          <a:p>
            <a:pPr marL="623887" indent="-514350" eaLnBrk="1" hangingPunct="1">
              <a:buFont typeface="Wingdings" pitchFamily="2" charset="2"/>
              <a:buChar char="Ø"/>
            </a:pPr>
            <a:r>
              <a:rPr lang="en-US" dirty="0"/>
              <a:t>Gas </a:t>
            </a:r>
          </a:p>
          <a:p>
            <a:pPr marL="623887" indent="-514350" eaLnBrk="1" hangingPunct="1">
              <a:buFont typeface="Wingdings" pitchFamily="2" charset="2"/>
              <a:buChar char="Ø"/>
            </a:pPr>
            <a:r>
              <a:rPr lang="en-US" dirty="0"/>
              <a:t>Lodging including Hotel Tax</a:t>
            </a:r>
          </a:p>
          <a:p>
            <a:pPr marL="623887" indent="-514350" eaLnBrk="1" hangingPunct="1">
              <a:buFont typeface="Wingdings" pitchFamily="2" charset="2"/>
              <a:buChar char="Ø"/>
            </a:pPr>
            <a:r>
              <a:rPr lang="en-US" dirty="0"/>
              <a:t>Rental Car</a:t>
            </a:r>
          </a:p>
          <a:p>
            <a:pPr marL="623887" indent="-514350" eaLnBrk="1" hangingPunct="1">
              <a:buFont typeface="Wingdings" pitchFamily="2" charset="2"/>
              <a:buChar char="Ø"/>
            </a:pPr>
            <a:r>
              <a:rPr lang="en-US" dirty="0"/>
              <a:t>Airfare</a:t>
            </a:r>
          </a:p>
          <a:p>
            <a:pPr marL="623887" indent="-514350" eaLnBrk="1" hangingPunct="1">
              <a:buFont typeface="Wingdings" pitchFamily="2" charset="2"/>
              <a:buChar char="Ø"/>
            </a:pPr>
            <a:r>
              <a:rPr lang="en-US" dirty="0"/>
              <a:t>Meals </a:t>
            </a:r>
            <a:r>
              <a:rPr lang="en-US" sz="1800" dirty="0"/>
              <a:t>(receipts must be </a:t>
            </a:r>
            <a:r>
              <a:rPr lang="en-US" sz="1800" b="1" dirty="0"/>
              <a:t>itemized</a:t>
            </a:r>
            <a:r>
              <a:rPr lang="en-US" sz="1800" dirty="0"/>
              <a:t> – per diem is not allowed under the Student Affairs Travel policy)</a:t>
            </a:r>
          </a:p>
          <a:p>
            <a:pPr marL="623887" indent="-514350" eaLnBrk="1" hangingPunct="1">
              <a:buFont typeface="Wingdings" pitchFamily="2" charset="2"/>
              <a:buChar char="Ø"/>
            </a:pPr>
            <a:r>
              <a:rPr lang="en-US" dirty="0"/>
              <a:t>Public Transportation</a:t>
            </a:r>
          </a:p>
          <a:p>
            <a:pPr marL="623887" indent="-514350" eaLnBrk="1" hangingPunct="1">
              <a:buFont typeface="Wingdings" pitchFamily="2" charset="2"/>
              <a:buChar char="Ø"/>
            </a:pPr>
            <a:r>
              <a:rPr lang="en-US" dirty="0"/>
              <a:t>Registration Fees</a:t>
            </a:r>
          </a:p>
          <a:p>
            <a:pPr marL="623887" indent="-514350" eaLnBrk="1" hangingPunct="1">
              <a:buFont typeface="Wingdings" pitchFamily="2" charset="2"/>
              <a:buChar char="Ø"/>
            </a:pPr>
            <a:r>
              <a:rPr lang="en-US" dirty="0"/>
              <a:t>Parking</a:t>
            </a:r>
          </a:p>
        </p:txBody>
      </p:sp>
      <p:sp>
        <p:nvSpPr>
          <p:cNvPr id="5" name="Rectangle 2"/>
          <p:cNvSpPr txBox="1">
            <a:spLocks noChangeArrowheads="1"/>
          </p:cNvSpPr>
          <p:nvPr/>
        </p:nvSpPr>
        <p:spPr>
          <a:xfrm>
            <a:off x="452535" y="1524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Allowable Travel Expenses</a:t>
            </a:r>
          </a:p>
        </p:txBody>
      </p:sp>
    </p:spTree>
  </p:cSld>
  <p:clrMapOvr>
    <a:masterClrMapping/>
  </p:clrMapOvr>
  <mc:AlternateContent xmlns:mc="http://schemas.openxmlformats.org/markup-compatibility/2006" xmlns:p14="http://schemas.microsoft.com/office/powerpoint/2010/main">
    <mc:Choice Requires="p14">
      <p:transition spd="slow" p14:dur="2000" advTm="21482"/>
    </mc:Choice>
    <mc:Fallback xmlns="">
      <p:transition spd="slow" advTm="2148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650448" y="914400"/>
            <a:ext cx="8229600" cy="5287963"/>
          </a:xfrm>
        </p:spPr>
        <p:txBody>
          <a:bodyPr numCol="1">
            <a:normAutofit lnSpcReduction="10000"/>
          </a:bodyPr>
          <a:lstStyle/>
          <a:p>
            <a:pPr eaLnBrk="1" hangingPunct="1">
              <a:lnSpc>
                <a:spcPct val="150000"/>
              </a:lnSpc>
            </a:pPr>
            <a:r>
              <a:rPr lang="en-US" dirty="0"/>
              <a:t>Research Presentation Travel</a:t>
            </a:r>
          </a:p>
          <a:p>
            <a:pPr eaLnBrk="1" hangingPunct="1">
              <a:lnSpc>
                <a:spcPct val="150000"/>
              </a:lnSpc>
            </a:pPr>
            <a:r>
              <a:rPr lang="en-US" dirty="0"/>
              <a:t>Alcohol</a:t>
            </a:r>
          </a:p>
          <a:p>
            <a:pPr eaLnBrk="1" hangingPunct="1">
              <a:lnSpc>
                <a:spcPct val="150000"/>
              </a:lnSpc>
            </a:pPr>
            <a:r>
              <a:rPr lang="en-US" dirty="0"/>
              <a:t>Tips or gratuity</a:t>
            </a:r>
          </a:p>
          <a:p>
            <a:pPr eaLnBrk="1" hangingPunct="1">
              <a:lnSpc>
                <a:spcPct val="150000"/>
              </a:lnSpc>
            </a:pPr>
            <a:r>
              <a:rPr lang="en-US" dirty="0"/>
              <a:t>Texas State Sales Tax on Hotels</a:t>
            </a:r>
          </a:p>
          <a:p>
            <a:pPr eaLnBrk="1" hangingPunct="1">
              <a:lnSpc>
                <a:spcPct val="150000"/>
              </a:lnSpc>
            </a:pPr>
            <a:r>
              <a:rPr lang="en-US" dirty="0"/>
              <a:t>Insurance for travel outside the US</a:t>
            </a:r>
          </a:p>
          <a:p>
            <a:pPr eaLnBrk="1" hangingPunct="1">
              <a:lnSpc>
                <a:spcPct val="150000"/>
              </a:lnSpc>
            </a:pPr>
            <a:r>
              <a:rPr lang="en-US" dirty="0"/>
              <a:t>Room Service</a:t>
            </a:r>
          </a:p>
          <a:p>
            <a:pPr eaLnBrk="1" hangingPunct="1">
              <a:lnSpc>
                <a:spcPct val="150000"/>
              </a:lnSpc>
            </a:pPr>
            <a:r>
              <a:rPr lang="en-US" dirty="0"/>
              <a:t>Internet/Wi-Fi Fee</a:t>
            </a:r>
          </a:p>
          <a:p>
            <a:pPr eaLnBrk="1" hangingPunct="1">
              <a:lnSpc>
                <a:spcPct val="150000"/>
              </a:lnSpc>
            </a:pPr>
            <a:r>
              <a:rPr lang="en-US" dirty="0"/>
              <a:t>Cleaning/Service Fees</a:t>
            </a:r>
          </a:p>
        </p:txBody>
      </p:sp>
      <p:sp>
        <p:nvSpPr>
          <p:cNvPr id="5" name="Rectangle 2"/>
          <p:cNvSpPr txBox="1">
            <a:spLocks noChangeArrowheads="1"/>
          </p:cNvSpPr>
          <p:nvPr/>
        </p:nvSpPr>
        <p:spPr>
          <a:xfrm>
            <a:off x="0" y="-94735"/>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non ~ Allowed Travel Expenses</a:t>
            </a:r>
          </a:p>
        </p:txBody>
      </p:sp>
    </p:spTree>
  </p:cSld>
  <p:clrMapOvr>
    <a:masterClrMapping/>
  </p:clrMapOvr>
  <mc:AlternateContent xmlns:mc="http://schemas.openxmlformats.org/markup-compatibility/2006" xmlns:p14="http://schemas.microsoft.com/office/powerpoint/2010/main">
    <mc:Choice Requires="p14">
      <p:transition spd="slow" p14:dur="2000" advTm="21601"/>
    </mc:Choice>
    <mc:Fallback xmlns="">
      <p:transition spd="slow" advTm="2160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4" cy="2494280"/>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370840">
                <a:tc>
                  <a:txBody>
                    <a:bodyPr/>
                    <a:lstStyle/>
                    <a:p>
                      <a:r>
                        <a:rPr lang="en-US" dirty="0"/>
                        <a:t>Name</a:t>
                      </a:r>
                    </a:p>
                  </a:txBody>
                  <a:tcPr marL="91439" marR="91439"/>
                </a:tc>
                <a:tc>
                  <a:txBody>
                    <a:bodyPr/>
                    <a:lstStyle/>
                    <a:p>
                      <a:r>
                        <a:rPr lang="en-US" dirty="0"/>
                        <a:t>R#</a:t>
                      </a:r>
                    </a:p>
                  </a:txBody>
                  <a:tcPr marL="91439" marR="91439"/>
                </a:tc>
                <a:tc>
                  <a:txBody>
                    <a:bodyPr/>
                    <a:lstStyle/>
                    <a:p>
                      <a:r>
                        <a:rPr lang="en-US" dirty="0"/>
                        <a:t>Emergency</a:t>
                      </a:r>
                      <a:r>
                        <a:rPr lang="en-US" baseline="0" dirty="0"/>
                        <a:t> Contact</a:t>
                      </a:r>
                      <a:endParaRPr lang="en-US" dirty="0"/>
                    </a:p>
                  </a:txBody>
                  <a:tcPr marL="91439" marR="91439"/>
                </a:tc>
                <a:tc>
                  <a:txBody>
                    <a:bodyPr/>
                    <a:lstStyle/>
                    <a:p>
                      <a:r>
                        <a:rPr lang="en-US" dirty="0"/>
                        <a:t>Contact</a:t>
                      </a:r>
                      <a:r>
                        <a:rPr lang="en-US" baseline="0" dirty="0"/>
                        <a:t> Information</a:t>
                      </a:r>
                      <a:endParaRPr lang="en-US" dirty="0"/>
                    </a:p>
                  </a:txBody>
                  <a:tcPr marL="91439" marR="91439"/>
                </a:tc>
                <a:extLst>
                  <a:ext uri="{0D108BD9-81ED-4DB2-BD59-A6C34878D82A}">
                    <a16:rowId xmlns:a16="http://schemas.microsoft.com/office/drawing/2014/main" val="10000"/>
                  </a:ext>
                </a:extLst>
              </a:tr>
              <a:tr h="370840">
                <a:tc>
                  <a:txBody>
                    <a:bodyPr/>
                    <a:lstStyle/>
                    <a:p>
                      <a:r>
                        <a:rPr lang="en-US" dirty="0"/>
                        <a:t>Mickey</a:t>
                      </a:r>
                      <a:r>
                        <a:rPr lang="en-US" baseline="0" dirty="0"/>
                        <a:t> Mouse</a:t>
                      </a:r>
                      <a:endParaRPr lang="en-US" dirty="0"/>
                    </a:p>
                  </a:txBody>
                  <a:tcPr marL="91439" marR="91439"/>
                </a:tc>
                <a:tc>
                  <a:txBody>
                    <a:bodyPr/>
                    <a:lstStyle/>
                    <a:p>
                      <a:r>
                        <a:rPr lang="en-US" dirty="0"/>
                        <a:t>R00000001</a:t>
                      </a:r>
                    </a:p>
                  </a:txBody>
                  <a:tcPr marL="91439" marR="91439"/>
                </a:tc>
                <a:tc>
                  <a:txBody>
                    <a:bodyPr/>
                    <a:lstStyle/>
                    <a:p>
                      <a:r>
                        <a:rPr lang="en-US" dirty="0"/>
                        <a:t>Walt</a:t>
                      </a:r>
                      <a:r>
                        <a:rPr lang="en-US" baseline="0" dirty="0"/>
                        <a:t> Disney</a:t>
                      </a:r>
                      <a:endParaRPr lang="en-US" dirty="0"/>
                    </a:p>
                  </a:txBody>
                  <a:tcPr marL="91439" marR="91439"/>
                </a:tc>
                <a:tc>
                  <a:txBody>
                    <a:bodyPr/>
                    <a:lstStyle/>
                    <a:p>
                      <a:r>
                        <a:rPr lang="en-US" dirty="0"/>
                        <a:t>800-428-1123</a:t>
                      </a:r>
                    </a:p>
                  </a:txBody>
                  <a:tcPr marL="91439" marR="91439"/>
                </a:tc>
                <a:extLst>
                  <a:ext uri="{0D108BD9-81ED-4DB2-BD59-A6C34878D82A}">
                    <a16:rowId xmlns:a16="http://schemas.microsoft.com/office/drawing/2014/main" val="10001"/>
                  </a:ext>
                </a:extLst>
              </a:tr>
              <a:tr h="370840">
                <a:tc>
                  <a:txBody>
                    <a:bodyPr/>
                    <a:lstStyle/>
                    <a:p>
                      <a:r>
                        <a:rPr lang="en-US" dirty="0"/>
                        <a:t>Donald Duck</a:t>
                      </a:r>
                    </a:p>
                  </a:txBody>
                  <a:tcPr marL="91439" marR="91439"/>
                </a:tc>
                <a:tc>
                  <a:txBody>
                    <a:bodyPr/>
                    <a:lstStyle/>
                    <a:p>
                      <a:r>
                        <a:rPr lang="en-US" dirty="0"/>
                        <a:t>R00052712</a:t>
                      </a:r>
                    </a:p>
                  </a:txBody>
                  <a:tcPr marL="91439" marR="91439"/>
                </a:tc>
                <a:tc>
                  <a:txBody>
                    <a:bodyPr/>
                    <a:lstStyle/>
                    <a:p>
                      <a:r>
                        <a:rPr lang="en-US" dirty="0"/>
                        <a:t>Daisy Duck</a:t>
                      </a:r>
                    </a:p>
                  </a:txBody>
                  <a:tcPr marL="91439" marR="91439"/>
                </a:tc>
                <a:tc>
                  <a:txBody>
                    <a:bodyPr/>
                    <a:lstStyle/>
                    <a:p>
                      <a:r>
                        <a:rPr lang="en-US" dirty="0"/>
                        <a:t>465-555-8977</a:t>
                      </a:r>
                    </a:p>
                  </a:txBody>
                  <a:tcPr marL="91439" marR="91439"/>
                </a:tc>
                <a:extLst>
                  <a:ext uri="{0D108BD9-81ED-4DB2-BD59-A6C34878D82A}">
                    <a16:rowId xmlns:a16="http://schemas.microsoft.com/office/drawing/2014/main" val="10002"/>
                  </a:ext>
                </a:extLst>
              </a:tr>
              <a:tr h="370840">
                <a:tc>
                  <a:txBody>
                    <a:bodyPr/>
                    <a:lstStyle/>
                    <a:p>
                      <a:r>
                        <a:rPr lang="en-US" dirty="0"/>
                        <a:t>Pluto</a:t>
                      </a:r>
                    </a:p>
                  </a:txBody>
                  <a:tcPr marL="91439" marR="91439"/>
                </a:tc>
                <a:tc>
                  <a:txBody>
                    <a:bodyPr/>
                    <a:lstStyle/>
                    <a:p>
                      <a:r>
                        <a:rPr lang="en-US" dirty="0"/>
                        <a:t>R00652154</a:t>
                      </a:r>
                    </a:p>
                  </a:txBody>
                  <a:tcPr marL="91439" marR="91439"/>
                </a:tc>
                <a:tc>
                  <a:txBody>
                    <a:bodyPr/>
                    <a:lstStyle/>
                    <a:p>
                      <a:r>
                        <a:rPr lang="en-US" dirty="0"/>
                        <a:t>Minnie Mouse</a:t>
                      </a:r>
                    </a:p>
                  </a:txBody>
                  <a:tcPr marL="91439" marR="91439"/>
                </a:tc>
                <a:tc>
                  <a:txBody>
                    <a:bodyPr/>
                    <a:lstStyle/>
                    <a:p>
                      <a:r>
                        <a:rPr lang="en-US" dirty="0"/>
                        <a:t>331-654-8195</a:t>
                      </a:r>
                    </a:p>
                  </a:txBody>
                  <a:tcPr marL="91439" marR="91439"/>
                </a:tc>
                <a:extLst>
                  <a:ext uri="{0D108BD9-81ED-4DB2-BD59-A6C34878D82A}">
                    <a16:rowId xmlns:a16="http://schemas.microsoft.com/office/drawing/2014/main" val="10003"/>
                  </a:ext>
                </a:extLst>
              </a:tr>
              <a:tr h="370840">
                <a:tc>
                  <a:txBody>
                    <a:bodyPr/>
                    <a:lstStyle/>
                    <a:p>
                      <a:r>
                        <a:rPr lang="en-US" dirty="0"/>
                        <a:t>Goofy</a:t>
                      </a:r>
                    </a:p>
                  </a:txBody>
                  <a:tcPr marL="91439" marR="91439"/>
                </a:tc>
                <a:tc>
                  <a:txBody>
                    <a:bodyPr/>
                    <a:lstStyle/>
                    <a:p>
                      <a:r>
                        <a:rPr lang="en-US" dirty="0"/>
                        <a:t>R00634871</a:t>
                      </a:r>
                    </a:p>
                  </a:txBody>
                  <a:tcPr marL="91439" marR="91439"/>
                </a:tc>
                <a:tc>
                  <a:txBody>
                    <a:bodyPr/>
                    <a:lstStyle/>
                    <a:p>
                      <a:r>
                        <a:rPr lang="en-US" dirty="0"/>
                        <a:t>Petunia</a:t>
                      </a:r>
                    </a:p>
                  </a:txBody>
                  <a:tcPr marL="91439" marR="91439"/>
                </a:tc>
                <a:tc>
                  <a:txBody>
                    <a:bodyPr/>
                    <a:lstStyle/>
                    <a:p>
                      <a:r>
                        <a:rPr lang="en-US" dirty="0"/>
                        <a:t>806-637-7944</a:t>
                      </a:r>
                    </a:p>
                  </a:txBody>
                  <a:tcPr marL="91439" marR="91439"/>
                </a:tc>
                <a:extLst>
                  <a:ext uri="{0D108BD9-81ED-4DB2-BD59-A6C34878D82A}">
                    <a16:rowId xmlns:a16="http://schemas.microsoft.com/office/drawing/2014/main" val="10004"/>
                  </a:ext>
                </a:extLst>
              </a:tr>
              <a:tr h="370840">
                <a:tc>
                  <a:txBody>
                    <a:bodyPr/>
                    <a:lstStyle/>
                    <a:p>
                      <a:r>
                        <a:rPr lang="en-US" dirty="0" err="1"/>
                        <a:t>Simba</a:t>
                      </a:r>
                      <a:endParaRPr lang="en-US" dirty="0"/>
                    </a:p>
                  </a:txBody>
                  <a:tcPr marL="91439" marR="91439"/>
                </a:tc>
                <a:tc>
                  <a:txBody>
                    <a:bodyPr/>
                    <a:lstStyle/>
                    <a:p>
                      <a:r>
                        <a:rPr lang="en-US" dirty="0"/>
                        <a:t>R00159223</a:t>
                      </a:r>
                    </a:p>
                  </a:txBody>
                  <a:tcPr marL="91439" marR="91439"/>
                </a:tc>
                <a:tc>
                  <a:txBody>
                    <a:bodyPr/>
                    <a:lstStyle/>
                    <a:p>
                      <a:r>
                        <a:rPr lang="en-US" dirty="0" err="1"/>
                        <a:t>Rafiki</a:t>
                      </a:r>
                      <a:endParaRPr lang="en-US" dirty="0"/>
                    </a:p>
                  </a:txBody>
                  <a:tcPr marL="91439" marR="91439"/>
                </a:tc>
                <a:tc>
                  <a:txBody>
                    <a:bodyPr/>
                    <a:lstStyle/>
                    <a:p>
                      <a:r>
                        <a:rPr lang="en-US" dirty="0"/>
                        <a:t>925-756-3862</a:t>
                      </a:r>
                    </a:p>
                  </a:txBody>
                  <a:tcPr marL="91439" marR="91439"/>
                </a:tc>
                <a:extLst>
                  <a:ext uri="{0D108BD9-81ED-4DB2-BD59-A6C34878D82A}">
                    <a16:rowId xmlns:a16="http://schemas.microsoft.com/office/drawing/2014/main" val="10005"/>
                  </a:ext>
                </a:extLst>
              </a:tr>
            </a:tbl>
          </a:graphicData>
        </a:graphic>
      </p:graphicFrame>
      <p:sp>
        <p:nvSpPr>
          <p:cNvPr id="3" name="Rectangle 2"/>
          <p:cNvSpPr>
            <a:spLocks noGrp="1" noChangeArrowheads="1"/>
          </p:cNvSpPr>
          <p:nvPr>
            <p:ph type="title"/>
          </p:nvPr>
        </p:nvSpPr>
        <p:spPr>
          <a:xfrm>
            <a:off x="457200" y="274638"/>
            <a:ext cx="8229600" cy="1143000"/>
          </a:xfrm>
        </p:spPr>
        <p:txBody>
          <a:bodyPr numCol="1"/>
          <a:lstStyle/>
          <a:p>
            <a:pPr eaLnBrk="1" hangingPunct="1">
              <a:spcAft>
                <a:spcPts val="0"/>
              </a:spcAft>
              <a:defRPr/>
            </a:pPr>
            <a:r>
              <a:rPr lang="en-US" dirty="0">
                <a:solidFill>
                  <a:srgbClr val="FF0000"/>
                </a:solidFill>
              </a:rPr>
              <a:t>Sample List of Travelers</a:t>
            </a:r>
            <a:endParaRPr dirty="0">
              <a:solidFill>
                <a:srgbClr val="FF0000"/>
              </a:solidFill>
            </a:endParaRPr>
          </a:p>
        </p:txBody>
      </p:sp>
      <p:sp>
        <p:nvSpPr>
          <p:cNvPr id="2" name="TextBox 1"/>
          <p:cNvSpPr txBox="1"/>
          <p:nvPr/>
        </p:nvSpPr>
        <p:spPr>
          <a:xfrm>
            <a:off x="762000" y="4267200"/>
            <a:ext cx="7848600" cy="1477328"/>
          </a:xfrm>
          <a:prstGeom prst="rect">
            <a:avLst/>
          </a:prstGeom>
          <a:noFill/>
        </p:spPr>
        <p:txBody>
          <a:bodyPr wrap="square" numCol="1" rtlCol="0">
            <a:spAutoFit/>
          </a:bodyPr>
          <a:lstStyle/>
          <a:p>
            <a:r>
              <a:rPr lang="en-US" dirty="0"/>
              <a:t>This list must be submitted with the travel application form so SGA can verify academic standing for each student traveling.</a:t>
            </a:r>
          </a:p>
          <a:p>
            <a:endParaRPr lang="en-US" dirty="0"/>
          </a:p>
          <a:p>
            <a:r>
              <a:rPr lang="en-US" dirty="0"/>
              <a:t>Also, this information must be included on the application submitted to Travel Services before they will approve.</a:t>
            </a:r>
          </a:p>
        </p:txBody>
      </p:sp>
    </p:spTree>
    <p:extLst>
      <p:ext uri="{BB962C8B-B14F-4D97-AF65-F5344CB8AC3E}">
        <p14:creationId xmlns:p14="http://schemas.microsoft.com/office/powerpoint/2010/main" val="2659805060"/>
      </p:ext>
    </p:extLst>
  </p:cSld>
  <p:clrMapOvr>
    <a:masterClrMapping/>
  </p:clrMapOvr>
  <mc:AlternateContent xmlns:mc="http://schemas.openxmlformats.org/markup-compatibility/2006" xmlns:p14="http://schemas.microsoft.com/office/powerpoint/2010/main">
    <mc:Choice Requires="p14">
      <p:transition spd="slow" p14:dur="2000" advTm="27810"/>
    </mc:Choice>
    <mc:Fallback xmlns="">
      <p:transition spd="slow" advTm="2781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09DA8-D743-493E-8353-0E86AFC7A81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4AEA439-5C5B-43C2-82F3-EB718E3DD851}"/>
              </a:ext>
            </a:extLst>
          </p:cNvPr>
          <p:cNvSpPr>
            <a:spLocks noGrp="1"/>
          </p:cNvSpPr>
          <p:nvPr>
            <p:ph type="title"/>
          </p:nvPr>
        </p:nvSpPr>
        <p:spPr>
          <a:xfrm>
            <a:off x="0" y="1443814"/>
            <a:ext cx="8229600" cy="1143000"/>
          </a:xfrm>
        </p:spPr>
        <p:txBody>
          <a:bodyPr/>
          <a:lstStyle/>
          <a:p>
            <a:pPr algn="ctr"/>
            <a:r>
              <a:rPr lang="en-US" dirty="0"/>
              <a:t>Student Affairs Travel Policy</a:t>
            </a:r>
          </a:p>
        </p:txBody>
      </p:sp>
    </p:spTree>
    <p:extLst>
      <p:ext uri="{BB962C8B-B14F-4D97-AF65-F5344CB8AC3E}">
        <p14:creationId xmlns:p14="http://schemas.microsoft.com/office/powerpoint/2010/main" val="820730135"/>
      </p:ext>
    </p:extLst>
  </p:cSld>
  <p:clrMapOvr>
    <a:masterClrMapping/>
  </p:clrMapOvr>
  <mc:AlternateContent xmlns:mc="http://schemas.openxmlformats.org/markup-compatibility/2006" xmlns:p14="http://schemas.microsoft.com/office/powerpoint/2010/main">
    <mc:Choice Requires="p14">
      <p:transition spd="slow" p14:dur="2000" advTm="3557"/>
    </mc:Choice>
    <mc:Fallback xmlns="">
      <p:transition spd="slow" advTm="355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4400"/>
            <a:ext cx="8229600" cy="5562600"/>
          </a:xfrm>
        </p:spPr>
        <p:txBody>
          <a:bodyPr numCol="1">
            <a:normAutofit/>
          </a:bodyPr>
          <a:lstStyle/>
          <a:p>
            <a:pPr eaLnBrk="1" hangingPunct="1"/>
            <a:endParaRPr lang="en-US" i="1" dirty="0">
              <a:solidFill>
                <a:srgbClr val="FF0000"/>
              </a:solidFill>
            </a:endParaRPr>
          </a:p>
          <a:p>
            <a:pPr eaLnBrk="1" hangingPunct="1"/>
            <a:r>
              <a:rPr lang="en-US" dirty="0"/>
              <a:t>Organizations must abide by the Student Affairs travel policy which is consistent with </a:t>
            </a:r>
            <a:r>
              <a:rPr lang="en-US" b="1" dirty="0"/>
              <a:t>TTU OP 79 </a:t>
            </a:r>
            <a:r>
              <a:rPr lang="en-US" sz="1800" b="1" i="1" dirty="0"/>
              <a:t>(our division does not allow food per diem – must have itemized meal receipts) </a:t>
            </a:r>
          </a:p>
          <a:p>
            <a:pPr eaLnBrk="1" hangingPunct="1"/>
            <a:endParaRPr lang="en-US" dirty="0">
              <a:solidFill>
                <a:srgbClr val="FF0000"/>
              </a:solidFill>
            </a:endParaRPr>
          </a:p>
          <a:p>
            <a:pPr eaLnBrk="1" hangingPunct="1"/>
            <a:r>
              <a:rPr lang="en-US" dirty="0"/>
              <a:t>All student travelers are bound by the </a:t>
            </a:r>
            <a:r>
              <a:rPr lang="en-US" b="1" dirty="0"/>
              <a:t>Code of Student Conduct of TTU – Part1 Section D</a:t>
            </a:r>
            <a:endParaRPr lang="en-US" dirty="0"/>
          </a:p>
          <a:p>
            <a:pPr eaLnBrk="1" hangingPunct="1"/>
            <a:endParaRPr lang="en-US" b="1" dirty="0"/>
          </a:p>
          <a:p>
            <a:pPr eaLnBrk="1" hangingPunct="1"/>
            <a:r>
              <a:rPr lang="en-US" b="1" i="1" dirty="0"/>
              <a:t>Each student traveling utilizing university funding must be active and in good standing</a:t>
            </a:r>
          </a:p>
        </p:txBody>
      </p:sp>
      <p:sp>
        <p:nvSpPr>
          <p:cNvPr id="4" name="Rectangle 2"/>
          <p:cNvSpPr txBox="1">
            <a:spLocks noChangeArrowheads="1"/>
          </p:cNvSpPr>
          <p:nvPr/>
        </p:nvSpPr>
        <p:spPr>
          <a:xfrm>
            <a:off x="457200" y="762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Travel Policy</a:t>
            </a:r>
          </a:p>
        </p:txBody>
      </p:sp>
    </p:spTree>
  </p:cSld>
  <p:clrMapOvr>
    <a:masterClrMapping/>
  </p:clrMapOvr>
  <mc:AlternateContent xmlns:mc="http://schemas.openxmlformats.org/markup-compatibility/2006" xmlns:p14="http://schemas.microsoft.com/office/powerpoint/2010/main">
    <mc:Choice Requires="p14">
      <p:transition spd="slow" p14:dur="2000" advTm="34738"/>
    </mc:Choice>
    <mc:Fallback xmlns="">
      <p:transition spd="slow" advTm="3473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04800" y="228600"/>
            <a:ext cx="8229600" cy="5562600"/>
          </a:xfrm>
        </p:spPr>
        <p:txBody>
          <a:bodyPr numCol="1">
            <a:normAutofit/>
          </a:bodyPr>
          <a:lstStyle/>
          <a:p>
            <a:pPr eaLnBrk="1" hangingPunct="1"/>
            <a:endParaRPr lang="en-US" i="1" dirty="0">
              <a:solidFill>
                <a:srgbClr val="FF0000"/>
              </a:solidFill>
            </a:endParaRPr>
          </a:p>
          <a:p>
            <a:pPr eaLnBrk="1" hangingPunct="1"/>
            <a:r>
              <a:rPr lang="en-US" dirty="0"/>
              <a:t>2/3 Rule – A maximum of 2/3 of an organization’s allocation may be used for travel expenses, including, but not limited to, hotel, gas, airfare, meals, &amp; registration.  If more than 2/3 of the organization is participating, then the organization may use up to 100% of their allocation for travel</a:t>
            </a:r>
            <a:endParaRPr lang="en-US" b="1" i="1" dirty="0"/>
          </a:p>
          <a:p>
            <a:pPr eaLnBrk="1" hangingPunct="1"/>
            <a:endParaRPr lang="en-US" dirty="0">
              <a:solidFill>
                <a:srgbClr val="FF0000"/>
              </a:solidFill>
            </a:endParaRPr>
          </a:p>
          <a:p>
            <a:pPr eaLnBrk="1" hangingPunct="1"/>
            <a:r>
              <a:rPr lang="en-US" b="1" i="1" dirty="0"/>
              <a:t>SGA is a supplemental source of funds for travel – will not cover the full cost of any trip</a:t>
            </a:r>
          </a:p>
        </p:txBody>
      </p:sp>
    </p:spTree>
    <p:extLst>
      <p:ext uri="{BB962C8B-B14F-4D97-AF65-F5344CB8AC3E}">
        <p14:creationId xmlns:p14="http://schemas.microsoft.com/office/powerpoint/2010/main" val="3677065898"/>
      </p:ext>
    </p:extLst>
  </p:cSld>
  <p:clrMapOvr>
    <a:masterClrMapping/>
  </p:clrMapOvr>
  <mc:AlternateContent xmlns:mc="http://schemas.openxmlformats.org/markup-compatibility/2006" xmlns:p14="http://schemas.microsoft.com/office/powerpoint/2010/main">
    <mc:Choice Requires="p14">
      <p:transition spd="slow" p14:dur="2000" advTm="34253"/>
    </mc:Choice>
    <mc:Fallback xmlns="">
      <p:transition spd="slow" advTm="3425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457200"/>
            <a:ext cx="8422848" cy="5549900"/>
          </a:xfrm>
        </p:spPr>
        <p:txBody>
          <a:bodyPr numCol="1">
            <a:normAutofit lnSpcReduction="10000"/>
          </a:bodyPr>
          <a:lstStyle/>
          <a:p>
            <a:pPr eaLnBrk="1" hangingPunct="1"/>
            <a:r>
              <a:rPr lang="en-US" sz="2600" dirty="0"/>
              <a:t>Organization’s travel applications are submitted under Advisors name</a:t>
            </a:r>
          </a:p>
          <a:p>
            <a:pPr lvl="1"/>
            <a:r>
              <a:rPr lang="en-US" sz="1700" dirty="0"/>
              <a:t>Per the Student Affairs travel policy and Texas Education Code 51.950 any student/student organization (utilizing university funding to travel) must be sponsored by a university employee.</a:t>
            </a:r>
          </a:p>
          <a:p>
            <a:pPr lvl="2"/>
            <a:r>
              <a:rPr lang="en-US" sz="1700" dirty="0"/>
              <a:t>The advisor will personally receive the cash advance (if requested) and the travel reimbursement</a:t>
            </a:r>
          </a:p>
          <a:p>
            <a:pPr eaLnBrk="1" hangingPunct="1"/>
            <a:endParaRPr lang="en-US" dirty="0"/>
          </a:p>
          <a:p>
            <a:pPr eaLnBrk="1" hangingPunct="1"/>
            <a:r>
              <a:rPr lang="en-US" sz="2600" dirty="0"/>
              <a:t>Advisor travel expenses may </a:t>
            </a:r>
            <a:r>
              <a:rPr lang="en-US" sz="2600" dirty="0">
                <a:solidFill>
                  <a:schemeClr val="tx2"/>
                </a:solidFill>
              </a:rPr>
              <a:t>not</a:t>
            </a:r>
            <a:r>
              <a:rPr lang="en-US" sz="2600" dirty="0"/>
              <a:t> be reimbursed on SGA funds.</a:t>
            </a:r>
          </a:p>
          <a:p>
            <a:pPr eaLnBrk="1" hangingPunct="1"/>
            <a:endParaRPr lang="en-US" dirty="0"/>
          </a:p>
          <a:p>
            <a:pPr eaLnBrk="1" hangingPunct="1"/>
            <a:r>
              <a:rPr lang="en-US" sz="2600" dirty="0"/>
              <a:t>All signatures in the travel system are electronic</a:t>
            </a:r>
          </a:p>
          <a:p>
            <a:pPr lvl="1"/>
            <a:r>
              <a:rPr lang="en-US" sz="1700" dirty="0"/>
              <a:t>Advisors will receive an email once the travel voucher has been submitted. They will need to log in to the travel website (through raiderlink.ttu.edu) to “sign my voucher”.  (Link will be provided in the email from Travel Services)</a:t>
            </a:r>
          </a:p>
        </p:txBody>
      </p:sp>
    </p:spTree>
  </p:cSld>
  <p:clrMapOvr>
    <a:masterClrMapping/>
  </p:clrMapOvr>
  <mc:AlternateContent xmlns:mc="http://schemas.openxmlformats.org/markup-compatibility/2006" xmlns:p14="http://schemas.microsoft.com/office/powerpoint/2010/main">
    <mc:Choice Requires="p14">
      <p:transition spd="slow" p14:dur="2000" advTm="55784"/>
    </mc:Choice>
    <mc:Fallback xmlns="">
      <p:transition spd="slow" advTm="5578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162" y="1905000"/>
            <a:ext cx="7772400" cy="3962400"/>
          </a:xfrm>
        </p:spPr>
        <p:txBody>
          <a:bodyPr numCol="1">
            <a:normAutofit fontScale="92500" lnSpcReduction="10000"/>
          </a:bodyPr>
          <a:lstStyle/>
          <a:p>
            <a:pPr marL="411480" indent="-274320" eaLnBrk="1" hangingPunct="1">
              <a:spcAft>
                <a:spcPts val="0"/>
              </a:spcAft>
              <a:buFont typeface="Wingdings"/>
              <a:buChar char=""/>
              <a:defRPr/>
            </a:pPr>
            <a:r>
              <a:rPr lang="en-US" dirty="0"/>
              <a:t>Any cash prizes/awards must be disclosed to SGA upon receipt</a:t>
            </a:r>
          </a:p>
          <a:p>
            <a:pPr marL="411480" indent="-274320" eaLnBrk="1" hangingPunct="1">
              <a:spcAft>
                <a:spcPts val="0"/>
              </a:spcAft>
              <a:buFont typeface="Wingdings"/>
              <a:buChar char=""/>
              <a:defRPr/>
            </a:pPr>
            <a:endParaRPr lang="en-US" dirty="0"/>
          </a:p>
          <a:p>
            <a:pPr marL="411480" indent="-274320" eaLnBrk="1" hangingPunct="1">
              <a:spcAft>
                <a:spcPts val="0"/>
              </a:spcAft>
              <a:buFont typeface="Wingdings"/>
              <a:buChar char=""/>
              <a:defRPr/>
            </a:pPr>
            <a:r>
              <a:rPr lang="en-US" dirty="0"/>
              <a:t>The amount of the cash prize will either need to be returned to SGA or offset the funding received from SGA for travel expenses</a:t>
            </a:r>
          </a:p>
          <a:p>
            <a:pPr marL="411480" indent="-274320" eaLnBrk="1" hangingPunct="1">
              <a:spcAft>
                <a:spcPts val="0"/>
              </a:spcAft>
              <a:buFont typeface="Wingdings"/>
              <a:buChar char=""/>
              <a:defRPr/>
            </a:pPr>
            <a:endParaRPr lang="en-US" dirty="0"/>
          </a:p>
          <a:p>
            <a:pPr marL="411480" indent="-274320" eaLnBrk="1" hangingPunct="1">
              <a:spcAft>
                <a:spcPts val="0"/>
              </a:spcAft>
              <a:buFont typeface="Wingdings"/>
              <a:buChar char=""/>
              <a:defRPr/>
            </a:pPr>
            <a:r>
              <a:rPr lang="en-US" dirty="0"/>
              <a:t>Failure to do so is a violation of state law and will affect the funding your organization receives in the future</a:t>
            </a:r>
          </a:p>
          <a:p>
            <a:pPr marL="411480" indent="-274320" eaLnBrk="1" hangingPunct="1">
              <a:spcAft>
                <a:spcPts val="0"/>
              </a:spcAft>
              <a:buFont typeface="Wingdings"/>
              <a:buChar char=""/>
              <a:defRPr/>
            </a:pPr>
            <a:endParaRPr lang="en-US" dirty="0"/>
          </a:p>
        </p:txBody>
      </p:sp>
      <p:sp>
        <p:nvSpPr>
          <p:cNvPr id="6" name="Rectangle 2"/>
          <p:cNvSpPr>
            <a:spLocks noGrp="1" noChangeArrowheads="1"/>
          </p:cNvSpPr>
          <p:nvPr>
            <p:ph type="title"/>
          </p:nvPr>
        </p:nvSpPr>
        <p:spPr/>
        <p:txBody>
          <a:bodyPr numCol="1">
            <a:normAutofit fontScale="90000"/>
          </a:bodyPr>
          <a:lstStyle/>
          <a:p>
            <a:pPr eaLnBrk="1" hangingPunct="1">
              <a:spcAft>
                <a:spcPts val="0"/>
              </a:spcAft>
              <a:defRPr/>
            </a:pPr>
            <a:r>
              <a:rPr lang="en-US" dirty="0">
                <a:solidFill>
                  <a:srgbClr val="FF0000"/>
                </a:solidFill>
              </a:rPr>
              <a:t>Students Receiving Cash Prizes/Awards After Competitions</a:t>
            </a:r>
            <a:endParaRPr dirty="0">
              <a:solidFill>
                <a:srgbClr val="FF0000"/>
              </a:solidFill>
            </a:endParaRPr>
          </a:p>
        </p:txBody>
      </p:sp>
    </p:spTree>
    <p:extLst>
      <p:ext uri="{BB962C8B-B14F-4D97-AF65-F5344CB8AC3E}">
        <p14:creationId xmlns:p14="http://schemas.microsoft.com/office/powerpoint/2010/main" val="3568146426"/>
      </p:ext>
    </p:extLst>
  </p:cSld>
  <p:clrMapOvr>
    <a:masterClrMapping/>
  </p:clrMapOvr>
  <mc:AlternateContent xmlns:mc="http://schemas.openxmlformats.org/markup-compatibility/2006" xmlns:p14="http://schemas.microsoft.com/office/powerpoint/2010/main">
    <mc:Choice Requires="p14">
      <p:transition spd="slow" p14:dur="2000" advTm="27170"/>
    </mc:Choice>
    <mc:Fallback xmlns="">
      <p:transition spd="slow" advTm="271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066800"/>
            <a:ext cx="8229600" cy="4983162"/>
          </a:xfrm>
        </p:spPr>
        <p:txBody>
          <a:bodyPr numCol="1">
            <a:normAutofit fontScale="92500" lnSpcReduction="10000"/>
          </a:bodyPr>
          <a:lstStyle/>
          <a:p>
            <a:pPr eaLnBrk="1" hangingPunct="1"/>
            <a:endParaRPr lang="en-US" sz="3000" dirty="0"/>
          </a:p>
          <a:p>
            <a:pPr eaLnBrk="1" hangingPunct="1">
              <a:buNone/>
            </a:pPr>
            <a:r>
              <a:rPr lang="en-US" sz="3000" dirty="0"/>
              <a:t>Failure to comply with these three requirements by: </a:t>
            </a:r>
          </a:p>
          <a:p>
            <a:pPr eaLnBrk="1" hangingPunct="1"/>
            <a:endParaRPr lang="en-US" sz="3000" dirty="0"/>
          </a:p>
          <a:p>
            <a:pPr lvl="1"/>
            <a:r>
              <a:rPr lang="en-US" sz="2600" b="1" dirty="0"/>
              <a:t>October 31, 2020 org will forfeit </a:t>
            </a:r>
            <a:r>
              <a:rPr lang="en-US" sz="2600" b="1" i="1" dirty="0"/>
              <a:t>1/3</a:t>
            </a:r>
            <a:r>
              <a:rPr lang="en-US" sz="2600" b="1" dirty="0"/>
              <a:t> of their allocated funding</a:t>
            </a:r>
          </a:p>
          <a:p>
            <a:pPr eaLnBrk="1" hangingPunct="1"/>
            <a:endParaRPr lang="en-US" sz="3000" b="1" dirty="0"/>
          </a:p>
          <a:p>
            <a:pPr lvl="1"/>
            <a:r>
              <a:rPr lang="en-US" sz="2600" b="1" dirty="0"/>
              <a:t>December 4, 2020 org will forfeit an additional </a:t>
            </a:r>
            <a:r>
              <a:rPr lang="en-US" sz="2600" b="1" i="1" dirty="0"/>
              <a:t>1/3</a:t>
            </a:r>
            <a:r>
              <a:rPr lang="en-US" sz="2600" b="1" dirty="0"/>
              <a:t> of their allocated funding</a:t>
            </a:r>
          </a:p>
          <a:p>
            <a:pPr eaLnBrk="1" hangingPunct="1"/>
            <a:endParaRPr lang="en-US" sz="3000" b="1" dirty="0"/>
          </a:p>
          <a:p>
            <a:pPr lvl="1"/>
            <a:r>
              <a:rPr lang="en-US" sz="2600" b="1" dirty="0"/>
              <a:t>February 28, 2021 org will forfeit the remaining balance</a:t>
            </a:r>
          </a:p>
          <a:p>
            <a:pPr lvl="1"/>
            <a:endParaRPr lang="en-US" sz="2600" b="1" dirty="0">
              <a:solidFill>
                <a:schemeClr val="tx2"/>
              </a:solidFill>
            </a:endParaRPr>
          </a:p>
          <a:p>
            <a:pPr eaLnBrk="1" hangingPunct="1"/>
            <a:endParaRPr lang="en-US" sz="2800" dirty="0"/>
          </a:p>
          <a:p>
            <a:pPr algn="r" eaLnBrk="1" hangingPunct="1">
              <a:buNone/>
            </a:pPr>
            <a:endParaRPr lang="en-US" sz="2000" dirty="0">
              <a:solidFill>
                <a:srgbClr val="FF0000"/>
              </a:solidFill>
            </a:endParaRPr>
          </a:p>
          <a:p>
            <a:pPr algn="r" eaLnBrk="1" hangingPunct="1">
              <a:buNone/>
            </a:pPr>
            <a:endParaRPr lang="en-US" sz="2000" dirty="0">
              <a:solidFill>
                <a:srgbClr val="FF0000"/>
              </a:solidFill>
            </a:endParaRPr>
          </a:p>
        </p:txBody>
      </p:sp>
      <p:sp>
        <p:nvSpPr>
          <p:cNvPr id="4" name="Rectangle 2"/>
          <p:cNvSpPr>
            <a:spLocks noGrp="1" noChangeArrowheads="1"/>
          </p:cNvSpPr>
          <p:nvPr>
            <p:ph type="title"/>
          </p:nvPr>
        </p:nvSpPr>
        <p:spPr>
          <a:xfrm>
            <a:off x="10551" y="157725"/>
            <a:ext cx="8229600" cy="1249362"/>
          </a:xfrm>
        </p:spPr>
        <p:txBody>
          <a:bodyPr numCol="1">
            <a:normAutofit fontScale="90000"/>
          </a:bodyPr>
          <a:lstStyle/>
          <a:p>
            <a:pPr algn="ctr" eaLnBrk="1" hangingPunct="1">
              <a:spcAft>
                <a:spcPts val="0"/>
              </a:spcAft>
              <a:defRPr/>
            </a:pPr>
            <a:r>
              <a:rPr lang="en-US" dirty="0">
                <a:solidFill>
                  <a:srgbClr val="FF0000"/>
                </a:solidFill>
              </a:rPr>
              <a:t>Compliance Deadlines &amp; Penalties </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3615"/>
    </mc:Choice>
    <mc:Fallback xmlns="">
      <p:transition spd="slow" advTm="13615"/>
    </mc:Fallback>
  </mc:AlternateContent>
  <p:extLst>
    <p:ext uri="{E180D4A7-C9FB-4DFB-919C-405C955672EB}">
      <p14:showEvtLst xmlns:p14="http://schemas.microsoft.com/office/powerpoint/2010/main">
        <p14:playEvt time="3" objId="2"/>
        <p14:stopEvt time="7203" objId="2"/>
        <p14:stopEvt time="13615" objId="2"/>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numCol="1"/>
          <a:lstStyle/>
          <a:p>
            <a:pPr eaLnBrk="1" hangingPunct="1">
              <a:spcAft>
                <a:spcPts val="0"/>
              </a:spcAft>
              <a:defRPr/>
            </a:pPr>
            <a:r>
              <a:rPr lang="en-US" dirty="0">
                <a:solidFill>
                  <a:srgbClr val="FF0000"/>
                </a:solidFill>
              </a:rPr>
              <a:t>Sample Letter from Advisor</a:t>
            </a:r>
            <a:endParaRPr dirty="0">
              <a:solidFill>
                <a:srgbClr val="FF0000"/>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96" t="14262" r="54826" b="5211"/>
          <a:stretch/>
        </p:blipFill>
        <p:spPr>
          <a:xfrm>
            <a:off x="1219200" y="1295400"/>
            <a:ext cx="575887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3477"/>
    </mc:Choice>
    <mc:Fallback xmlns="">
      <p:transition spd="slow" advTm="1347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446" y="-16412"/>
            <a:ext cx="7772400" cy="3200400"/>
          </a:xfrm>
        </p:spPr>
        <p:txBody>
          <a:bodyPr numCol="1">
            <a:normAutofit/>
          </a:bodyPr>
          <a:lstStyle/>
          <a:p>
            <a:pPr algn="ctr">
              <a:defRPr/>
            </a:pPr>
            <a:r>
              <a:rPr lang="en-US" sz="6000" dirty="0">
                <a:solidFill>
                  <a:srgbClr val="FF0000"/>
                </a:solidFill>
              </a:rPr>
              <a:t>Return From Travel</a:t>
            </a:r>
            <a:br>
              <a:rPr lang="en-US" sz="6000" dirty="0">
                <a:solidFill>
                  <a:srgbClr val="FF0000"/>
                </a:solidFill>
              </a:rPr>
            </a:br>
            <a:endParaRPr sz="6000" dirty="0">
              <a:solidFill>
                <a:srgbClr val="FF0000"/>
              </a:solidFill>
            </a:endParaRPr>
          </a:p>
        </p:txBody>
      </p:sp>
    </p:spTree>
    <p:extLst>
      <p:ext uri="{BB962C8B-B14F-4D97-AF65-F5344CB8AC3E}">
        <p14:creationId xmlns:p14="http://schemas.microsoft.com/office/powerpoint/2010/main" val="734063247"/>
      </p:ext>
    </p:extLst>
  </p:cSld>
  <p:clrMapOvr>
    <a:masterClrMapping/>
  </p:clrMapOvr>
  <mc:AlternateContent xmlns:mc="http://schemas.openxmlformats.org/markup-compatibility/2006" xmlns:p14="http://schemas.microsoft.com/office/powerpoint/2010/main">
    <mc:Choice Requires="p14">
      <p:transition spd="slow" p14:dur="2000" advTm="2977"/>
    </mc:Choice>
    <mc:Fallback xmlns="">
      <p:transition spd="slow" advTm="297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990600"/>
            <a:ext cx="8229600" cy="6019800"/>
          </a:xfrm>
        </p:spPr>
        <p:txBody>
          <a:bodyPr numCol="1">
            <a:normAutofit/>
          </a:bodyPr>
          <a:lstStyle/>
          <a:p>
            <a:pPr marL="466344" lvl="1" indent="0" eaLnBrk="1" hangingPunct="1">
              <a:spcBef>
                <a:spcPts val="324"/>
              </a:spcBef>
              <a:spcAft>
                <a:spcPts val="0"/>
              </a:spcAft>
              <a:buNone/>
              <a:defRPr/>
            </a:pPr>
            <a:r>
              <a:rPr lang="en-US" sz="1700" dirty="0"/>
              <a:t>Fill out form and attach all original </a:t>
            </a:r>
            <a:r>
              <a:rPr lang="en-US" sz="1700" b="1" i="1" dirty="0"/>
              <a:t>itemized</a:t>
            </a:r>
            <a:r>
              <a:rPr lang="en-US" sz="1700" dirty="0"/>
              <a:t>  receipts. </a:t>
            </a:r>
          </a:p>
          <a:p>
            <a:pPr marL="466344" lvl="1" indent="0" eaLnBrk="1" hangingPunct="1">
              <a:spcBef>
                <a:spcPts val="324"/>
              </a:spcBef>
              <a:spcAft>
                <a:spcPts val="0"/>
              </a:spcAft>
              <a:buNone/>
              <a:defRPr/>
            </a:pPr>
            <a:endParaRPr lang="en-US" sz="1700" dirty="0"/>
          </a:p>
          <a:p>
            <a:pPr marL="978408" lvl="2" indent="-274320">
              <a:spcBef>
                <a:spcPts val="324"/>
              </a:spcBef>
              <a:buFont typeface="Arial" pitchFamily="34" charset="0"/>
              <a:buChar char="•"/>
              <a:defRPr/>
            </a:pPr>
            <a:r>
              <a:rPr lang="en-US" sz="1700" i="1" dirty="0"/>
              <a:t>Make sure meal receipts are itemized. If they are not, they will not be reimbursed. </a:t>
            </a:r>
          </a:p>
          <a:p>
            <a:pPr marL="704088" lvl="2" indent="0">
              <a:spcBef>
                <a:spcPts val="324"/>
              </a:spcBef>
              <a:buNone/>
              <a:defRPr/>
            </a:pPr>
            <a:endParaRPr lang="en-US" sz="1700" i="1" dirty="0"/>
          </a:p>
          <a:p>
            <a:pPr marL="978408" lvl="2" indent="-274320">
              <a:spcBef>
                <a:spcPts val="324"/>
              </a:spcBef>
              <a:buFont typeface="Arial" pitchFamily="34" charset="0"/>
              <a:buChar char="•"/>
              <a:defRPr/>
            </a:pPr>
            <a:r>
              <a:rPr lang="en-US" sz="1700" i="1" dirty="0"/>
              <a:t>Make sure the hotel and rental car receipts have a zero balance.</a:t>
            </a:r>
          </a:p>
          <a:p>
            <a:pPr marL="704088" lvl="2" indent="0">
              <a:spcBef>
                <a:spcPts val="324"/>
              </a:spcBef>
              <a:buNone/>
              <a:defRPr/>
            </a:pPr>
            <a:endParaRPr lang="en-US" sz="1700" i="1" dirty="0"/>
          </a:p>
          <a:p>
            <a:pPr marL="978408" lvl="2" indent="-274320">
              <a:spcBef>
                <a:spcPts val="324"/>
              </a:spcBef>
              <a:buFont typeface="Arial" pitchFamily="34" charset="0"/>
              <a:buChar char="•"/>
              <a:defRPr/>
            </a:pPr>
            <a:r>
              <a:rPr lang="en-US" sz="1700" dirty="0"/>
              <a:t>Turn the form and receipts in to the SGA Office within 5 business days!</a:t>
            </a:r>
          </a:p>
          <a:p>
            <a:pPr marL="704088" lvl="2" indent="0">
              <a:spcBef>
                <a:spcPts val="324"/>
              </a:spcBef>
              <a:buNone/>
              <a:defRPr/>
            </a:pPr>
            <a:endParaRPr lang="en-US" sz="1700" dirty="0"/>
          </a:p>
          <a:p>
            <a:pPr marL="978408" lvl="2" indent="-274320">
              <a:spcBef>
                <a:spcPts val="324"/>
              </a:spcBef>
              <a:buFont typeface="Arial" pitchFamily="34" charset="0"/>
              <a:buChar char="•"/>
              <a:defRPr/>
            </a:pPr>
            <a:r>
              <a:rPr lang="en-US" sz="1700" b="1" i="1" dirty="0"/>
              <a:t>Failure to follow this policy could cause your org to be prohibited from using funds to travel in the future!</a:t>
            </a:r>
          </a:p>
          <a:p>
            <a:pPr marL="740664" lvl="1" indent="-274320" eaLnBrk="1" hangingPunct="1">
              <a:spcBef>
                <a:spcPts val="324"/>
              </a:spcBef>
              <a:spcAft>
                <a:spcPts val="0"/>
              </a:spcAft>
              <a:buFont typeface="Arial" pitchFamily="34" charset="0"/>
              <a:buChar char="•"/>
              <a:defRPr/>
            </a:pPr>
            <a:endParaRPr lang="en-US" sz="1700" dirty="0"/>
          </a:p>
          <a:p>
            <a:pPr marL="740664" lvl="1" indent="-274320" eaLnBrk="1" hangingPunct="1">
              <a:spcBef>
                <a:spcPts val="324"/>
              </a:spcBef>
              <a:spcAft>
                <a:spcPts val="0"/>
              </a:spcAft>
              <a:buFont typeface="Arial" pitchFamily="34" charset="0"/>
              <a:buChar char="•"/>
              <a:defRPr/>
            </a:pPr>
            <a:r>
              <a:rPr lang="en-US" sz="1700" i="1" dirty="0"/>
              <a:t>If a cash advance was received and funds are left from the cash advance, hold the money until SGA notifies you of the official amount owed to the University.  A check or money order will need to be submitted in the exact amount to SGA.</a:t>
            </a:r>
            <a:endParaRPr lang="en-US" sz="1700" b="1" i="1" dirty="0"/>
          </a:p>
        </p:txBody>
      </p:sp>
      <p:sp>
        <p:nvSpPr>
          <p:cNvPr id="2" name="TextBox 1">
            <a:extLst>
              <a:ext uri="{FF2B5EF4-FFF2-40B4-BE49-F238E27FC236}">
                <a16:creationId xmlns:a16="http://schemas.microsoft.com/office/drawing/2014/main" id="{6B513836-DC06-47DA-9FCE-F9D047F1CC55}"/>
              </a:ext>
            </a:extLst>
          </p:cNvPr>
          <p:cNvSpPr txBox="1"/>
          <p:nvPr/>
        </p:nvSpPr>
        <p:spPr>
          <a:xfrm>
            <a:off x="228600" y="164068"/>
            <a:ext cx="7543800" cy="707886"/>
          </a:xfrm>
          <a:prstGeom prst="rect">
            <a:avLst/>
          </a:prstGeom>
          <a:noFill/>
        </p:spPr>
        <p:txBody>
          <a:bodyPr wrap="square" rtlCol="0">
            <a:spAutoFit/>
          </a:bodyPr>
          <a:lstStyle/>
          <a:p>
            <a:r>
              <a:rPr lang="en-US" sz="4000" dirty="0">
                <a:solidFill>
                  <a:srgbClr val="FF0000"/>
                </a:solidFill>
              </a:rPr>
              <a:t>Group Return from Travel Form</a:t>
            </a:r>
          </a:p>
        </p:txBody>
      </p:sp>
    </p:spTree>
  </p:cSld>
  <p:clrMapOvr>
    <a:masterClrMapping/>
  </p:clrMapOvr>
  <mc:AlternateContent xmlns:mc="http://schemas.openxmlformats.org/markup-compatibility/2006" xmlns:p14="http://schemas.microsoft.com/office/powerpoint/2010/main">
    <mc:Choice Requires="p14">
      <p:transition spd="slow" p14:dur="2000" advTm="49837"/>
    </mc:Choice>
    <mc:Fallback xmlns="">
      <p:transition spd="slow" advTm="4983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914400"/>
            <a:ext cx="8229600" cy="5181600"/>
          </a:xfrm>
        </p:spPr>
        <p:txBody>
          <a:bodyPr numCol="1">
            <a:normAutofit lnSpcReduction="10000"/>
          </a:bodyPr>
          <a:lstStyle/>
          <a:p>
            <a:pPr eaLnBrk="1" hangingPunct="1"/>
            <a:endParaRPr lang="en-US" i="1" dirty="0">
              <a:solidFill>
                <a:srgbClr val="FF0000"/>
              </a:solidFill>
            </a:endParaRPr>
          </a:p>
          <a:p>
            <a:pPr eaLnBrk="1" hangingPunct="1"/>
            <a:r>
              <a:rPr lang="en-US" dirty="0"/>
              <a:t>Name AND location of the business and/or restaurant must be clearly stated</a:t>
            </a:r>
          </a:p>
          <a:p>
            <a:pPr marL="109728" indent="0" eaLnBrk="1" hangingPunct="1">
              <a:buNone/>
            </a:pPr>
            <a:endParaRPr lang="en-US" dirty="0"/>
          </a:p>
          <a:p>
            <a:r>
              <a:rPr lang="en-US" dirty="0"/>
              <a:t>Uber/Lyft/taxi/rideshare receipts MUST include to/from location for verification purposes as well as payment information (SGA does not pay for Entertainment expenses)</a:t>
            </a:r>
          </a:p>
          <a:p>
            <a:pPr eaLnBrk="1" hangingPunct="1"/>
            <a:endParaRPr lang="en-US" dirty="0"/>
          </a:p>
          <a:p>
            <a:pPr eaLnBrk="1" hangingPunct="1"/>
            <a:r>
              <a:rPr lang="en-US" dirty="0"/>
              <a:t>Please DO NOT tape or staple receipts – simply place them in an envelope or paperclip</a:t>
            </a:r>
          </a:p>
        </p:txBody>
      </p:sp>
      <p:sp>
        <p:nvSpPr>
          <p:cNvPr id="4" name="Rectangle 2"/>
          <p:cNvSpPr txBox="1">
            <a:spLocks noChangeArrowheads="1"/>
          </p:cNvSpPr>
          <p:nvPr/>
        </p:nvSpPr>
        <p:spPr>
          <a:xfrm>
            <a:off x="457200" y="762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r>
              <a:rPr kumimoji="0" lang="en-US" sz="4100" b="1" i="0" u="none" strike="noStrike" kern="1200" cap="none" spc="0" normalizeH="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rPr>
              <a:t>Receipts</a:t>
            </a:r>
            <a:endParaRPr kumimoji="0" lang="en-US"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51591404"/>
      </p:ext>
    </p:extLst>
  </p:cSld>
  <p:clrMapOvr>
    <a:masterClrMapping/>
  </p:clrMapOvr>
  <mc:AlternateContent xmlns:mc="http://schemas.openxmlformats.org/markup-compatibility/2006" xmlns:p14="http://schemas.microsoft.com/office/powerpoint/2010/main">
    <mc:Choice Requires="p14">
      <p:transition spd="slow" p14:dur="2000" advTm="30055"/>
    </mc:Choice>
    <mc:Fallback xmlns="">
      <p:transition spd="slow" advTm="3005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a:xfrm>
            <a:off x="1752600" y="152400"/>
            <a:ext cx="5410200" cy="5645018"/>
          </a:xfrm>
          <a:prstGeom prst="rect">
            <a:avLst/>
          </a:prstGeom>
          <a:noFill/>
          <a:ln w="9525">
            <a:noFill/>
            <a:miter lim="800000"/>
            <a:headEnd/>
            <a:tailEnd/>
          </a:ln>
        </p:spPr>
      </p:pic>
      <p:sp>
        <p:nvSpPr>
          <p:cNvPr id="5" name="TextBox 4"/>
          <p:cNvSpPr txBox="1">
            <a:spLocks noChangeArrowheads="1"/>
          </p:cNvSpPr>
          <p:nvPr/>
        </p:nvSpPr>
        <p:spPr>
          <a:xfrm>
            <a:off x="2895600" y="457200"/>
            <a:ext cx="2438400" cy="215444"/>
          </a:xfrm>
          <a:prstGeom prst="rect">
            <a:avLst/>
          </a:prstGeom>
          <a:noFill/>
          <a:ln w="9525">
            <a:noFill/>
            <a:miter lim="800000"/>
            <a:headEnd/>
            <a:tailEnd/>
          </a:ln>
        </p:spPr>
        <p:txBody>
          <a:bodyPr wrap="square" numCol="1">
            <a:spAutoFit/>
          </a:bodyPr>
          <a:lstStyle/>
          <a:p>
            <a:r>
              <a:rPr lang="en-US" sz="800" dirty="0"/>
              <a:t>Students for TTU Success</a:t>
            </a:r>
          </a:p>
        </p:txBody>
      </p:sp>
      <p:sp>
        <p:nvSpPr>
          <p:cNvPr id="6" name="TextBox 5"/>
          <p:cNvSpPr txBox="1">
            <a:spLocks noChangeArrowheads="1"/>
          </p:cNvSpPr>
          <p:nvPr/>
        </p:nvSpPr>
        <p:spPr>
          <a:xfrm>
            <a:off x="6019800" y="457200"/>
            <a:ext cx="1524000" cy="215444"/>
          </a:xfrm>
          <a:prstGeom prst="rect">
            <a:avLst/>
          </a:prstGeom>
          <a:noFill/>
          <a:ln w="9525">
            <a:noFill/>
            <a:miter lim="800000"/>
            <a:headEnd/>
            <a:tailEnd/>
          </a:ln>
        </p:spPr>
        <p:txBody>
          <a:bodyPr wrap="square" numCol="1">
            <a:spAutoFit/>
          </a:bodyPr>
          <a:lstStyle/>
          <a:p>
            <a:r>
              <a:rPr lang="en-US" sz="800" dirty="0"/>
              <a:t>11/6/10</a:t>
            </a:r>
          </a:p>
        </p:txBody>
      </p:sp>
      <p:sp>
        <p:nvSpPr>
          <p:cNvPr id="7" name="TextBox 6"/>
          <p:cNvSpPr txBox="1">
            <a:spLocks noChangeArrowheads="1"/>
          </p:cNvSpPr>
          <p:nvPr/>
        </p:nvSpPr>
        <p:spPr>
          <a:xfrm>
            <a:off x="3276600" y="762000"/>
            <a:ext cx="1676400" cy="215444"/>
          </a:xfrm>
          <a:prstGeom prst="rect">
            <a:avLst/>
          </a:prstGeom>
          <a:noFill/>
          <a:ln w="9525">
            <a:noFill/>
            <a:miter lim="800000"/>
            <a:headEnd/>
            <a:tailEnd/>
          </a:ln>
        </p:spPr>
        <p:txBody>
          <a:bodyPr wrap="square" numCol="1">
            <a:spAutoFit/>
          </a:bodyPr>
          <a:lstStyle/>
          <a:p>
            <a:r>
              <a:rPr lang="en-US" sz="800" dirty="0"/>
              <a:t>Teresa Davis</a:t>
            </a:r>
          </a:p>
        </p:txBody>
      </p:sp>
      <p:sp>
        <p:nvSpPr>
          <p:cNvPr id="8" name="TextBox 7"/>
          <p:cNvSpPr txBox="1">
            <a:spLocks noChangeArrowheads="1"/>
          </p:cNvSpPr>
          <p:nvPr/>
        </p:nvSpPr>
        <p:spPr>
          <a:xfrm>
            <a:off x="6096000" y="762000"/>
            <a:ext cx="914400" cy="215444"/>
          </a:xfrm>
          <a:prstGeom prst="rect">
            <a:avLst/>
          </a:prstGeom>
          <a:noFill/>
          <a:ln w="9525">
            <a:noFill/>
            <a:miter lim="800000"/>
            <a:headEnd/>
            <a:tailEnd/>
          </a:ln>
        </p:spPr>
        <p:txBody>
          <a:bodyPr wrap="square" numCol="1">
            <a:spAutoFit/>
          </a:bodyPr>
          <a:lstStyle/>
          <a:p>
            <a:r>
              <a:rPr lang="en-US" sz="800" dirty="0"/>
              <a:t>R00524521</a:t>
            </a:r>
          </a:p>
        </p:txBody>
      </p:sp>
      <p:sp>
        <p:nvSpPr>
          <p:cNvPr id="9" name="TextBox 8"/>
          <p:cNvSpPr txBox="1">
            <a:spLocks noChangeArrowheads="1"/>
          </p:cNvSpPr>
          <p:nvPr/>
        </p:nvSpPr>
        <p:spPr>
          <a:xfrm>
            <a:off x="2895600" y="990600"/>
            <a:ext cx="990600" cy="215444"/>
          </a:xfrm>
          <a:prstGeom prst="rect">
            <a:avLst/>
          </a:prstGeom>
          <a:noFill/>
          <a:ln w="9525">
            <a:noFill/>
            <a:miter lim="800000"/>
            <a:headEnd/>
            <a:tailEnd/>
          </a:ln>
        </p:spPr>
        <p:txBody>
          <a:bodyPr wrap="square" numCol="1">
            <a:spAutoFit/>
          </a:bodyPr>
          <a:lstStyle/>
          <a:p>
            <a:r>
              <a:rPr lang="en-US" sz="800" dirty="0"/>
              <a:t>2032</a:t>
            </a:r>
          </a:p>
        </p:txBody>
      </p:sp>
      <p:sp>
        <p:nvSpPr>
          <p:cNvPr id="10" name="TextBox 9"/>
          <p:cNvSpPr txBox="1">
            <a:spLocks noChangeArrowheads="1"/>
          </p:cNvSpPr>
          <p:nvPr/>
        </p:nvSpPr>
        <p:spPr>
          <a:xfrm>
            <a:off x="4419600" y="990600"/>
            <a:ext cx="990600" cy="215444"/>
          </a:xfrm>
          <a:prstGeom prst="rect">
            <a:avLst/>
          </a:prstGeom>
          <a:noFill/>
          <a:ln w="9525">
            <a:noFill/>
            <a:miter lim="800000"/>
            <a:headEnd/>
            <a:tailEnd/>
          </a:ln>
        </p:spPr>
        <p:txBody>
          <a:bodyPr wrap="square" numCol="1">
            <a:spAutoFit/>
          </a:bodyPr>
          <a:lstStyle/>
          <a:p>
            <a:r>
              <a:rPr lang="en-US" sz="800" dirty="0"/>
              <a:t>742-3631</a:t>
            </a:r>
          </a:p>
        </p:txBody>
      </p:sp>
      <p:sp>
        <p:nvSpPr>
          <p:cNvPr id="11" name="TextBox 10"/>
          <p:cNvSpPr txBox="1">
            <a:spLocks noChangeArrowheads="1"/>
          </p:cNvSpPr>
          <p:nvPr/>
        </p:nvSpPr>
        <p:spPr>
          <a:xfrm>
            <a:off x="6019800" y="990600"/>
            <a:ext cx="685800" cy="215444"/>
          </a:xfrm>
          <a:prstGeom prst="rect">
            <a:avLst/>
          </a:prstGeom>
          <a:noFill/>
          <a:ln w="9525">
            <a:noFill/>
            <a:miter lim="800000"/>
            <a:headEnd/>
            <a:tailEnd/>
          </a:ln>
        </p:spPr>
        <p:txBody>
          <a:bodyPr wrap="square" numCol="1">
            <a:spAutoFit/>
          </a:bodyPr>
          <a:lstStyle/>
          <a:p>
            <a:r>
              <a:rPr lang="en-US" sz="800" dirty="0"/>
              <a:t>742-0170</a:t>
            </a:r>
          </a:p>
        </p:txBody>
      </p:sp>
      <p:sp>
        <p:nvSpPr>
          <p:cNvPr id="12" name="TextBox 11"/>
          <p:cNvSpPr txBox="1">
            <a:spLocks noChangeArrowheads="1"/>
          </p:cNvSpPr>
          <p:nvPr/>
        </p:nvSpPr>
        <p:spPr>
          <a:xfrm>
            <a:off x="2667000" y="1295400"/>
            <a:ext cx="1524000" cy="215444"/>
          </a:xfrm>
          <a:prstGeom prst="rect">
            <a:avLst/>
          </a:prstGeom>
          <a:noFill/>
          <a:ln w="9525">
            <a:noFill/>
            <a:miter lim="800000"/>
            <a:headEnd/>
            <a:tailEnd/>
          </a:ln>
        </p:spPr>
        <p:txBody>
          <a:bodyPr wrap="square" numCol="1">
            <a:spAutoFit/>
          </a:bodyPr>
          <a:lstStyle/>
          <a:p>
            <a:r>
              <a:rPr lang="en-US" sz="800" dirty="0"/>
              <a:t>Patrick Steed</a:t>
            </a:r>
          </a:p>
        </p:txBody>
      </p:sp>
      <p:sp>
        <p:nvSpPr>
          <p:cNvPr id="13" name="TextBox 12"/>
          <p:cNvSpPr txBox="1">
            <a:spLocks noChangeArrowheads="1"/>
          </p:cNvSpPr>
          <p:nvPr/>
        </p:nvSpPr>
        <p:spPr>
          <a:xfrm>
            <a:off x="4572000" y="1295400"/>
            <a:ext cx="1676400" cy="215900"/>
          </a:xfrm>
          <a:prstGeom prst="rect">
            <a:avLst/>
          </a:prstGeom>
          <a:noFill/>
          <a:ln w="9525">
            <a:noFill/>
            <a:miter lim="800000"/>
            <a:headEnd/>
            <a:tailEnd/>
          </a:ln>
        </p:spPr>
        <p:txBody>
          <a:bodyPr numCol="1">
            <a:spAutoFit/>
          </a:bodyPr>
          <a:lstStyle/>
          <a:p>
            <a:r>
              <a:rPr lang="en-US" sz="800" dirty="0"/>
              <a:t>806-222-5468</a:t>
            </a:r>
          </a:p>
        </p:txBody>
      </p:sp>
      <p:sp>
        <p:nvSpPr>
          <p:cNvPr id="14" name="TextBox 13"/>
          <p:cNvSpPr txBox="1">
            <a:spLocks noChangeArrowheads="1"/>
          </p:cNvSpPr>
          <p:nvPr/>
        </p:nvSpPr>
        <p:spPr>
          <a:xfrm>
            <a:off x="2895600" y="1524000"/>
            <a:ext cx="1676400" cy="215900"/>
          </a:xfrm>
          <a:prstGeom prst="rect">
            <a:avLst/>
          </a:prstGeom>
          <a:noFill/>
          <a:ln w="9525">
            <a:noFill/>
            <a:miter lim="800000"/>
            <a:headEnd/>
            <a:tailEnd/>
          </a:ln>
        </p:spPr>
        <p:txBody>
          <a:bodyPr numCol="1">
            <a:spAutoFit/>
          </a:bodyPr>
          <a:lstStyle/>
          <a:p>
            <a:r>
              <a:rPr lang="en-US" sz="800" dirty="0"/>
              <a:t>Los Angeles, CA</a:t>
            </a:r>
          </a:p>
        </p:txBody>
      </p:sp>
      <p:sp>
        <p:nvSpPr>
          <p:cNvPr id="15" name="TextBox 14"/>
          <p:cNvSpPr txBox="1">
            <a:spLocks noChangeArrowheads="1"/>
          </p:cNvSpPr>
          <p:nvPr/>
        </p:nvSpPr>
        <p:spPr>
          <a:xfrm>
            <a:off x="4343400" y="1828800"/>
            <a:ext cx="228600" cy="215444"/>
          </a:xfrm>
          <a:prstGeom prst="rect">
            <a:avLst/>
          </a:prstGeom>
          <a:noFill/>
          <a:ln w="9525">
            <a:noFill/>
            <a:miter lim="800000"/>
            <a:headEnd/>
            <a:tailEnd/>
          </a:ln>
        </p:spPr>
        <p:txBody>
          <a:bodyPr wrap="square" numCol="1">
            <a:spAutoFit/>
          </a:bodyPr>
          <a:lstStyle/>
          <a:p>
            <a:r>
              <a:rPr lang="en-US" sz="800" dirty="0"/>
              <a:t>X</a:t>
            </a:r>
          </a:p>
        </p:txBody>
      </p:sp>
      <p:sp>
        <p:nvSpPr>
          <p:cNvPr id="16" name="TextBox 15"/>
          <p:cNvSpPr txBox="1">
            <a:spLocks noChangeArrowheads="1"/>
          </p:cNvSpPr>
          <p:nvPr/>
        </p:nvSpPr>
        <p:spPr>
          <a:xfrm>
            <a:off x="6629400" y="1828800"/>
            <a:ext cx="228600" cy="215444"/>
          </a:xfrm>
          <a:prstGeom prst="rect">
            <a:avLst/>
          </a:prstGeom>
          <a:noFill/>
          <a:ln w="9525">
            <a:noFill/>
            <a:miter lim="800000"/>
            <a:headEnd/>
            <a:tailEnd/>
          </a:ln>
        </p:spPr>
        <p:txBody>
          <a:bodyPr wrap="square" numCol="1">
            <a:spAutoFit/>
          </a:bodyPr>
          <a:lstStyle/>
          <a:p>
            <a:r>
              <a:rPr lang="en-US" sz="800" dirty="0"/>
              <a:t>X</a:t>
            </a:r>
          </a:p>
        </p:txBody>
      </p:sp>
      <p:sp>
        <p:nvSpPr>
          <p:cNvPr id="17" name="TextBox 16"/>
          <p:cNvSpPr txBox="1">
            <a:spLocks noChangeArrowheads="1"/>
          </p:cNvSpPr>
          <p:nvPr/>
        </p:nvSpPr>
        <p:spPr>
          <a:xfrm>
            <a:off x="2667000" y="2514600"/>
            <a:ext cx="762000" cy="215444"/>
          </a:xfrm>
          <a:prstGeom prst="rect">
            <a:avLst/>
          </a:prstGeom>
          <a:noFill/>
          <a:ln w="9525">
            <a:noFill/>
            <a:miter lim="800000"/>
            <a:headEnd/>
            <a:tailEnd/>
          </a:ln>
        </p:spPr>
        <p:txBody>
          <a:bodyPr wrap="square" numCol="1">
            <a:spAutoFit/>
          </a:bodyPr>
          <a:lstStyle/>
          <a:p>
            <a:r>
              <a:rPr lang="en-US" sz="800" dirty="0"/>
              <a:t>10/29/10</a:t>
            </a:r>
          </a:p>
        </p:txBody>
      </p:sp>
      <p:sp>
        <p:nvSpPr>
          <p:cNvPr id="18" name="TextBox 17"/>
          <p:cNvSpPr txBox="1">
            <a:spLocks noChangeArrowheads="1"/>
          </p:cNvSpPr>
          <p:nvPr/>
        </p:nvSpPr>
        <p:spPr>
          <a:xfrm>
            <a:off x="2819400" y="2667000"/>
            <a:ext cx="762000" cy="215444"/>
          </a:xfrm>
          <a:prstGeom prst="rect">
            <a:avLst/>
          </a:prstGeom>
          <a:noFill/>
          <a:ln w="9525">
            <a:noFill/>
            <a:miter lim="800000"/>
            <a:headEnd/>
            <a:tailEnd/>
          </a:ln>
        </p:spPr>
        <p:txBody>
          <a:bodyPr wrap="square" numCol="1">
            <a:spAutoFit/>
          </a:bodyPr>
          <a:lstStyle/>
          <a:p>
            <a:r>
              <a:rPr lang="en-US" sz="800" dirty="0"/>
              <a:t>11/1/10</a:t>
            </a:r>
          </a:p>
        </p:txBody>
      </p:sp>
      <p:sp>
        <p:nvSpPr>
          <p:cNvPr id="19" name="TextBox 18"/>
          <p:cNvSpPr txBox="1">
            <a:spLocks noChangeArrowheads="1"/>
          </p:cNvSpPr>
          <p:nvPr/>
        </p:nvSpPr>
        <p:spPr>
          <a:xfrm>
            <a:off x="4648200" y="2514600"/>
            <a:ext cx="762000" cy="215444"/>
          </a:xfrm>
          <a:prstGeom prst="rect">
            <a:avLst/>
          </a:prstGeom>
          <a:noFill/>
          <a:ln w="9525">
            <a:noFill/>
            <a:miter lim="800000"/>
            <a:headEnd/>
            <a:tailEnd/>
          </a:ln>
        </p:spPr>
        <p:txBody>
          <a:bodyPr wrap="square" numCol="1">
            <a:spAutoFit/>
          </a:bodyPr>
          <a:lstStyle/>
          <a:p>
            <a:r>
              <a:rPr lang="en-US" sz="800" dirty="0"/>
              <a:t>11:00 a.m.</a:t>
            </a:r>
          </a:p>
        </p:txBody>
      </p:sp>
      <p:sp>
        <p:nvSpPr>
          <p:cNvPr id="20" name="TextBox 19"/>
          <p:cNvSpPr txBox="1">
            <a:spLocks noChangeArrowheads="1"/>
          </p:cNvSpPr>
          <p:nvPr/>
        </p:nvSpPr>
        <p:spPr>
          <a:xfrm>
            <a:off x="4800600" y="2667000"/>
            <a:ext cx="762000" cy="215444"/>
          </a:xfrm>
          <a:prstGeom prst="rect">
            <a:avLst/>
          </a:prstGeom>
          <a:noFill/>
          <a:ln w="9525">
            <a:noFill/>
            <a:miter lim="800000"/>
            <a:headEnd/>
            <a:tailEnd/>
          </a:ln>
        </p:spPr>
        <p:txBody>
          <a:bodyPr wrap="square" numCol="1">
            <a:spAutoFit/>
          </a:bodyPr>
          <a:lstStyle/>
          <a:p>
            <a:r>
              <a:rPr lang="en-US" sz="800" dirty="0"/>
              <a:t>9:00 p.m.</a:t>
            </a:r>
          </a:p>
        </p:txBody>
      </p:sp>
      <p:sp>
        <p:nvSpPr>
          <p:cNvPr id="21" name="TextBox 20"/>
          <p:cNvSpPr txBox="1"/>
          <p:nvPr/>
        </p:nvSpPr>
        <p:spPr>
          <a:xfrm>
            <a:off x="3886200" y="2895600"/>
            <a:ext cx="3048000" cy="215444"/>
          </a:xfrm>
          <a:prstGeom prst="rect">
            <a:avLst/>
          </a:prstGeom>
          <a:noFill/>
        </p:spPr>
        <p:txBody>
          <a:bodyPr wrap="square" numCol="1" rtlCol="0">
            <a:spAutoFit/>
          </a:bodyPr>
          <a:lstStyle/>
          <a:p>
            <a:r>
              <a:rPr lang="en-US" sz="800" dirty="0"/>
              <a:t>Mickey Mouse, Donald Duck, Pluto, Goofy, </a:t>
            </a:r>
            <a:r>
              <a:rPr lang="en-US" sz="800" dirty="0" err="1"/>
              <a:t>Simba</a:t>
            </a:r>
            <a:endParaRPr lang="en-US" sz="800" dirty="0"/>
          </a:p>
        </p:txBody>
      </p:sp>
      <p:sp>
        <p:nvSpPr>
          <p:cNvPr id="22" name="TextBox 21"/>
          <p:cNvSpPr txBox="1">
            <a:spLocks noChangeArrowheads="1"/>
          </p:cNvSpPr>
          <p:nvPr/>
        </p:nvSpPr>
        <p:spPr>
          <a:xfrm>
            <a:off x="4121727" y="4120009"/>
            <a:ext cx="762000" cy="215444"/>
          </a:xfrm>
          <a:prstGeom prst="rect">
            <a:avLst/>
          </a:prstGeom>
          <a:noFill/>
          <a:ln w="9525">
            <a:noFill/>
            <a:miter lim="800000"/>
            <a:headEnd/>
            <a:tailEnd/>
          </a:ln>
        </p:spPr>
        <p:txBody>
          <a:bodyPr wrap="square" numCol="1">
            <a:spAutoFit/>
          </a:bodyPr>
          <a:lstStyle/>
          <a:p>
            <a:r>
              <a:rPr lang="en-US" sz="800" dirty="0"/>
              <a:t>1407.00</a:t>
            </a:r>
          </a:p>
        </p:txBody>
      </p:sp>
      <p:sp>
        <p:nvSpPr>
          <p:cNvPr id="23" name="TextBox 22"/>
          <p:cNvSpPr txBox="1">
            <a:spLocks noChangeArrowheads="1"/>
          </p:cNvSpPr>
          <p:nvPr/>
        </p:nvSpPr>
        <p:spPr>
          <a:xfrm>
            <a:off x="3352800" y="4495800"/>
            <a:ext cx="228600" cy="215444"/>
          </a:xfrm>
          <a:prstGeom prst="rect">
            <a:avLst/>
          </a:prstGeom>
          <a:noFill/>
          <a:ln w="9525">
            <a:noFill/>
            <a:miter lim="800000"/>
            <a:headEnd/>
            <a:tailEnd/>
          </a:ln>
        </p:spPr>
        <p:txBody>
          <a:bodyPr wrap="square" numCol="1">
            <a:spAutoFit/>
          </a:bodyPr>
          <a:lstStyle/>
          <a:p>
            <a:r>
              <a:rPr lang="en-US" sz="800" dirty="0"/>
              <a:t>3</a:t>
            </a:r>
          </a:p>
        </p:txBody>
      </p:sp>
      <p:sp>
        <p:nvSpPr>
          <p:cNvPr id="24" name="TextBox 23"/>
          <p:cNvSpPr txBox="1">
            <a:spLocks noChangeArrowheads="1"/>
          </p:cNvSpPr>
          <p:nvPr/>
        </p:nvSpPr>
        <p:spPr>
          <a:xfrm>
            <a:off x="4114800" y="4572000"/>
            <a:ext cx="762000" cy="215444"/>
          </a:xfrm>
          <a:prstGeom prst="rect">
            <a:avLst/>
          </a:prstGeom>
          <a:noFill/>
          <a:ln w="9525">
            <a:noFill/>
            <a:miter lim="800000"/>
            <a:headEnd/>
            <a:tailEnd/>
          </a:ln>
        </p:spPr>
        <p:txBody>
          <a:bodyPr wrap="square" numCol="1">
            <a:spAutoFit/>
          </a:bodyPr>
          <a:lstStyle/>
          <a:p>
            <a:r>
              <a:rPr lang="en-US" sz="800" dirty="0"/>
              <a:t>941.70</a:t>
            </a:r>
          </a:p>
        </p:txBody>
      </p:sp>
      <p:sp>
        <p:nvSpPr>
          <p:cNvPr id="25" name="TextBox 24"/>
          <p:cNvSpPr txBox="1">
            <a:spLocks noChangeArrowheads="1"/>
          </p:cNvSpPr>
          <p:nvPr/>
        </p:nvSpPr>
        <p:spPr>
          <a:xfrm>
            <a:off x="3429000" y="4724400"/>
            <a:ext cx="228600" cy="215444"/>
          </a:xfrm>
          <a:prstGeom prst="rect">
            <a:avLst/>
          </a:prstGeom>
          <a:noFill/>
          <a:ln w="9525">
            <a:noFill/>
            <a:miter lim="800000"/>
            <a:headEnd/>
            <a:tailEnd/>
          </a:ln>
        </p:spPr>
        <p:txBody>
          <a:bodyPr wrap="square" numCol="1">
            <a:spAutoFit/>
          </a:bodyPr>
          <a:lstStyle/>
          <a:p>
            <a:r>
              <a:rPr lang="en-US" sz="800" dirty="0"/>
              <a:t>4</a:t>
            </a:r>
          </a:p>
        </p:txBody>
      </p:sp>
      <p:sp>
        <p:nvSpPr>
          <p:cNvPr id="26" name="TextBox 25"/>
          <p:cNvSpPr txBox="1">
            <a:spLocks noChangeArrowheads="1"/>
          </p:cNvSpPr>
          <p:nvPr/>
        </p:nvSpPr>
        <p:spPr>
          <a:xfrm>
            <a:off x="4191000" y="4876800"/>
            <a:ext cx="762000" cy="215444"/>
          </a:xfrm>
          <a:prstGeom prst="rect">
            <a:avLst/>
          </a:prstGeom>
          <a:noFill/>
          <a:ln w="9525">
            <a:noFill/>
            <a:miter lim="800000"/>
            <a:headEnd/>
            <a:tailEnd/>
          </a:ln>
        </p:spPr>
        <p:txBody>
          <a:bodyPr wrap="square" numCol="1">
            <a:spAutoFit/>
          </a:bodyPr>
          <a:lstStyle/>
          <a:p>
            <a:r>
              <a:rPr lang="en-US" sz="800" dirty="0"/>
              <a:t>19.36</a:t>
            </a:r>
          </a:p>
        </p:txBody>
      </p:sp>
      <p:sp>
        <p:nvSpPr>
          <p:cNvPr id="27" name="TextBox 26"/>
          <p:cNvSpPr txBox="1">
            <a:spLocks noChangeArrowheads="1"/>
          </p:cNvSpPr>
          <p:nvPr/>
        </p:nvSpPr>
        <p:spPr>
          <a:xfrm>
            <a:off x="4191000" y="5105400"/>
            <a:ext cx="762000" cy="215444"/>
          </a:xfrm>
          <a:prstGeom prst="rect">
            <a:avLst/>
          </a:prstGeom>
          <a:noFill/>
          <a:ln w="9525">
            <a:noFill/>
            <a:miter lim="800000"/>
            <a:headEnd/>
            <a:tailEnd/>
          </a:ln>
        </p:spPr>
        <p:txBody>
          <a:bodyPr wrap="square" numCol="1">
            <a:spAutoFit/>
          </a:bodyPr>
          <a:lstStyle/>
          <a:p>
            <a:r>
              <a:rPr lang="en-US" sz="800" dirty="0"/>
              <a:t>2368.06</a:t>
            </a:r>
          </a:p>
        </p:txBody>
      </p:sp>
      <p:sp>
        <p:nvSpPr>
          <p:cNvPr id="28" name="TextBox 27"/>
          <p:cNvSpPr txBox="1">
            <a:spLocks noChangeArrowheads="1"/>
          </p:cNvSpPr>
          <p:nvPr/>
        </p:nvSpPr>
        <p:spPr>
          <a:xfrm>
            <a:off x="1905000" y="5334000"/>
            <a:ext cx="2057400" cy="461665"/>
          </a:xfrm>
          <a:prstGeom prst="rect">
            <a:avLst/>
          </a:prstGeom>
          <a:noFill/>
          <a:ln w="9525">
            <a:noFill/>
            <a:miter lim="800000"/>
            <a:headEnd/>
            <a:tailEnd/>
          </a:ln>
        </p:spPr>
        <p:txBody>
          <a:bodyPr numCol="1">
            <a:spAutoFit/>
          </a:bodyPr>
          <a:lstStyle/>
          <a:p>
            <a:r>
              <a:rPr lang="en-US" sz="2400" dirty="0">
                <a:latin typeface="Palace Script MT" panose="030303020206070C0B05" pitchFamily="66" charset="0"/>
              </a:rPr>
              <a:t>Teresa Davis</a:t>
            </a:r>
          </a:p>
        </p:txBody>
      </p:sp>
      <p:sp>
        <p:nvSpPr>
          <p:cNvPr id="29" name="TextBox 8"/>
          <p:cNvSpPr txBox="1">
            <a:spLocks noChangeArrowheads="1"/>
          </p:cNvSpPr>
          <p:nvPr/>
        </p:nvSpPr>
        <p:spPr>
          <a:xfrm>
            <a:off x="4648200" y="5334000"/>
            <a:ext cx="2209800" cy="400110"/>
          </a:xfrm>
          <a:prstGeom prst="rect">
            <a:avLst/>
          </a:prstGeom>
          <a:noFill/>
          <a:ln w="9525">
            <a:noFill/>
            <a:miter lim="800000"/>
            <a:headEnd/>
            <a:tailEnd/>
          </a:ln>
        </p:spPr>
        <p:txBody>
          <a:bodyPr numCol="1">
            <a:spAutoFit/>
          </a:bodyPr>
          <a:lstStyle/>
          <a:p>
            <a:r>
              <a:rPr lang="en-US" sz="2000" b="1" dirty="0">
                <a:latin typeface="Freestyle Script" pitchFamily="66" charset="0"/>
                <a:cs typeface="Handwriting - Dakota"/>
              </a:rPr>
              <a:t>Patrick Steed</a:t>
            </a:r>
          </a:p>
        </p:txBody>
      </p:sp>
      <p:sp>
        <p:nvSpPr>
          <p:cNvPr id="31" name="TextBox 30"/>
          <p:cNvSpPr txBox="1"/>
          <p:nvPr/>
        </p:nvSpPr>
        <p:spPr>
          <a:xfrm>
            <a:off x="235528" y="3689122"/>
            <a:ext cx="1295400" cy="646331"/>
          </a:xfrm>
          <a:prstGeom prst="rect">
            <a:avLst/>
          </a:prstGeom>
          <a:solidFill>
            <a:srgbClr val="FFFF00"/>
          </a:solidFill>
        </p:spPr>
        <p:txBody>
          <a:bodyPr wrap="square" numCol="1" rtlCol="0">
            <a:spAutoFit/>
          </a:bodyPr>
          <a:lstStyle/>
          <a:p>
            <a:r>
              <a:rPr lang="en-US" dirty="0"/>
              <a:t>Expenses are actual</a:t>
            </a:r>
          </a:p>
        </p:txBody>
      </p:sp>
      <p:sp>
        <p:nvSpPr>
          <p:cNvPr id="3" name="TextBox 2"/>
          <p:cNvSpPr txBox="1"/>
          <p:nvPr/>
        </p:nvSpPr>
        <p:spPr>
          <a:xfrm>
            <a:off x="7086600" y="3886200"/>
            <a:ext cx="1676400" cy="1169551"/>
          </a:xfrm>
          <a:prstGeom prst="rect">
            <a:avLst/>
          </a:prstGeom>
          <a:solidFill>
            <a:srgbClr val="FFFF00"/>
          </a:solidFill>
        </p:spPr>
        <p:txBody>
          <a:bodyPr wrap="square" numCol="1" rtlCol="0">
            <a:spAutoFit/>
          </a:bodyPr>
          <a:lstStyle/>
          <a:p>
            <a:r>
              <a:rPr lang="en-US" sz="1400" dirty="0"/>
              <a:t>Don’t stress too much on the sales tax. Amounts will be adjusted when processed.</a:t>
            </a:r>
          </a:p>
        </p:txBody>
      </p:sp>
      <p:sp>
        <p:nvSpPr>
          <p:cNvPr id="4" name="TextBox 3"/>
          <p:cNvSpPr txBox="1"/>
          <p:nvPr/>
        </p:nvSpPr>
        <p:spPr>
          <a:xfrm>
            <a:off x="7086600" y="1730664"/>
            <a:ext cx="1752600" cy="830997"/>
          </a:xfrm>
          <a:prstGeom prst="rect">
            <a:avLst/>
          </a:prstGeom>
          <a:solidFill>
            <a:srgbClr val="FFFF00"/>
          </a:solidFill>
        </p:spPr>
        <p:txBody>
          <a:bodyPr wrap="square" numCol="1" rtlCol="0">
            <a:spAutoFit/>
          </a:bodyPr>
          <a:lstStyle/>
          <a:p>
            <a:r>
              <a:rPr lang="en-US" sz="1200" dirty="0"/>
              <a:t>If another dept. provides funding please include the FOP and amount.</a:t>
            </a:r>
          </a:p>
        </p:txBody>
      </p:sp>
    </p:spTree>
  </p:cSld>
  <p:clrMapOvr>
    <a:masterClrMapping/>
  </p:clrMapOvr>
  <mc:AlternateContent xmlns:mc="http://schemas.openxmlformats.org/markup-compatibility/2006" xmlns:p14="http://schemas.microsoft.com/office/powerpoint/2010/main">
    <mc:Choice Requires="p14">
      <p:transition spd="slow" p14:dur="2000" advTm="1310"/>
    </mc:Choice>
    <mc:Fallback xmlns="">
      <p:transition spd="slow" advTm="1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ppt_x"/>
                                          </p:val>
                                        </p:tav>
                                        <p:tav tm="100000">
                                          <p:val>
                                            <p:strVal val="#ppt_x"/>
                                          </p:val>
                                        </p:tav>
                                      </p:tavLst>
                                    </p:anim>
                                    <p:anim calcmode="lin" valueType="num">
                                      <p:cBhvr additive="base">
                                        <p:cTn id="1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1"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ppt_x"/>
                                          </p:val>
                                        </p:tav>
                                        <p:tav tm="100000">
                                          <p:val>
                                            <p:strVal val="#ppt_x"/>
                                          </p:val>
                                        </p:tav>
                                      </p:tavLst>
                                    </p:anim>
                                    <p:anim calcmode="lin" valueType="num">
                                      <p:cBhvr additive="base">
                                        <p:cTn id="1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fill="hold"/>
                                        <p:tgtEl>
                                          <p:spTgt spid="26"/>
                                        </p:tgtEl>
                                        <p:attrNameLst>
                                          <p:attrName>ppt_x</p:attrName>
                                        </p:attrNameLst>
                                      </p:cBhvr>
                                      <p:tavLst>
                                        <p:tav tm="0">
                                          <p:val>
                                            <p:strVal val="#ppt_x"/>
                                          </p:val>
                                        </p:tav>
                                        <p:tav tm="100000">
                                          <p:val>
                                            <p:strVal val="#ppt_x"/>
                                          </p:val>
                                        </p:tav>
                                      </p:tavLst>
                                    </p:anim>
                                    <p:anim calcmode="lin" valueType="num">
                                      <p:cBhvr additive="base">
                                        <p:cTn id="1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additive="base">
                                        <p:cTn id="143" dur="500" fill="hold"/>
                                        <p:tgtEl>
                                          <p:spTgt spid="27"/>
                                        </p:tgtEl>
                                        <p:attrNameLst>
                                          <p:attrName>ppt_x</p:attrName>
                                        </p:attrNameLst>
                                      </p:cBhvr>
                                      <p:tavLst>
                                        <p:tav tm="0">
                                          <p:val>
                                            <p:strVal val="#ppt_x"/>
                                          </p:val>
                                        </p:tav>
                                        <p:tav tm="100000">
                                          <p:val>
                                            <p:strVal val="#ppt_x"/>
                                          </p:val>
                                        </p:tav>
                                      </p:tavLst>
                                    </p:anim>
                                    <p:anim calcmode="lin" valueType="num">
                                      <p:cBhvr additive="base">
                                        <p:cTn id="1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additive="base">
                                        <p:cTn id="157" dur="500" fill="hold"/>
                                        <p:tgtEl>
                                          <p:spTgt spid="28"/>
                                        </p:tgtEl>
                                        <p:attrNameLst>
                                          <p:attrName>ppt_x</p:attrName>
                                        </p:attrNameLst>
                                      </p:cBhvr>
                                      <p:tavLst>
                                        <p:tav tm="0">
                                          <p:val>
                                            <p:strVal val="#ppt_x"/>
                                          </p:val>
                                        </p:tav>
                                        <p:tav tm="100000">
                                          <p:val>
                                            <p:strVal val="#ppt_x"/>
                                          </p:val>
                                        </p:tav>
                                      </p:tavLst>
                                    </p:anim>
                                    <p:anim calcmode="lin" valueType="num">
                                      <p:cBhvr additive="base">
                                        <p:cTn id="1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29">
                                            <p:txEl>
                                              <p:pRg st="0" end="0"/>
                                            </p:txEl>
                                          </p:spTgt>
                                        </p:tgtEl>
                                        <p:attrNameLst>
                                          <p:attrName>style.visibility</p:attrName>
                                        </p:attrNameLst>
                                      </p:cBhvr>
                                      <p:to>
                                        <p:strVal val="visible"/>
                                      </p:to>
                                    </p:set>
                                    <p:anim calcmode="lin" valueType="num">
                                      <p:cBhvr additive="base">
                                        <p:cTn id="16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1"/>
      <p:bldP spid="25" grpId="0"/>
      <p:bldP spid="26" grpId="0"/>
      <p:bldP spid="27" grpId="0"/>
      <p:bldP spid="28" grpId="0"/>
      <p:bldP spid="31"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555033" y="1327706"/>
            <a:ext cx="8229600" cy="4995862"/>
          </a:xfrm>
        </p:spPr>
        <p:txBody>
          <a:bodyPr numCol="1">
            <a:normAutofit/>
          </a:bodyPr>
          <a:lstStyle/>
          <a:p>
            <a:pPr marL="393192" lvl="1" indent="0" algn="ctr" eaLnBrk="1" hangingPunct="1">
              <a:buNone/>
            </a:pPr>
            <a:r>
              <a:rPr lang="en-US" sz="2800" dirty="0"/>
              <a:t>Tuesday, August 10, 2021</a:t>
            </a:r>
          </a:p>
          <a:p>
            <a:pPr marL="393192" lvl="1" indent="0" algn="ctr" eaLnBrk="1" hangingPunct="1">
              <a:buNone/>
            </a:pPr>
            <a:r>
              <a:rPr lang="en-US" sz="2800" dirty="0"/>
              <a:t>Last day to spend funding for FY21</a:t>
            </a:r>
          </a:p>
          <a:p>
            <a:pPr marL="393192" lvl="1" indent="0" algn="ctr" eaLnBrk="1" hangingPunct="1">
              <a:buNone/>
            </a:pPr>
            <a:endParaRPr lang="en-US" dirty="0"/>
          </a:p>
          <a:p>
            <a:pPr lvl="1" eaLnBrk="1" hangingPunct="1"/>
            <a:endParaRPr lang="en-US" dirty="0"/>
          </a:p>
          <a:p>
            <a:pPr eaLnBrk="1" hangingPunct="1">
              <a:buNone/>
            </a:pPr>
            <a:r>
              <a:rPr lang="en-US" dirty="0"/>
              <a:t>All payment and reimbursement requests must be submitted by 5:00 p.m. on the due date</a:t>
            </a:r>
          </a:p>
          <a:p>
            <a:pPr eaLnBrk="1" hangingPunct="1">
              <a:buNone/>
            </a:pPr>
            <a:endParaRPr lang="en-US" dirty="0"/>
          </a:p>
          <a:p>
            <a:pPr>
              <a:buNone/>
            </a:pPr>
            <a:r>
              <a:rPr lang="en-US" sz="1600" dirty="0"/>
              <a:t>Travel is the </a:t>
            </a:r>
            <a:r>
              <a:rPr lang="en-US" sz="1600" b="1" i="1" dirty="0"/>
              <a:t>only</a:t>
            </a:r>
            <a:r>
              <a:rPr lang="en-US" sz="1600" dirty="0"/>
              <a:t> exception to the final deadline – if trip takes place between Aug. 10-31 – must discuss with Teresa to make sure policies are followed</a:t>
            </a:r>
            <a:endParaRPr lang="en-US" sz="1600" b="1" i="1" dirty="0"/>
          </a:p>
          <a:p>
            <a:pPr eaLnBrk="1" hangingPunct="1">
              <a:buNone/>
            </a:pPr>
            <a:endParaRPr lang="en-US" dirty="0"/>
          </a:p>
          <a:p>
            <a:pPr eaLnBrk="1" hangingPunct="1">
              <a:buNone/>
            </a:pPr>
            <a:endParaRPr lang="en-US" dirty="0"/>
          </a:p>
          <a:p>
            <a:pPr eaLnBrk="1" hangingPunct="1">
              <a:buNone/>
            </a:pPr>
            <a:endParaRPr lang="en-US" dirty="0"/>
          </a:p>
          <a:p>
            <a:pPr algn="r" eaLnBrk="1" hangingPunct="1">
              <a:buNone/>
            </a:pPr>
            <a:endParaRPr lang="en-US" sz="2000" dirty="0">
              <a:solidFill>
                <a:srgbClr val="FF0000"/>
              </a:solidFill>
            </a:endParaRPr>
          </a:p>
          <a:p>
            <a:pPr algn="r" eaLnBrk="1" hangingPunct="1">
              <a:buNone/>
            </a:pPr>
            <a:endParaRPr lang="en-US" sz="2000" dirty="0">
              <a:solidFill>
                <a:srgbClr val="FF0000"/>
              </a:solidFill>
            </a:endParaRPr>
          </a:p>
        </p:txBody>
      </p:sp>
      <p:sp>
        <p:nvSpPr>
          <p:cNvPr id="2" name="TextBox 1">
            <a:extLst>
              <a:ext uri="{FF2B5EF4-FFF2-40B4-BE49-F238E27FC236}">
                <a16:creationId xmlns:a16="http://schemas.microsoft.com/office/drawing/2014/main" id="{F5DBAD75-B09E-42ED-8998-CD166241109D}"/>
              </a:ext>
            </a:extLst>
          </p:cNvPr>
          <p:cNvSpPr txBox="1"/>
          <p:nvPr/>
        </p:nvSpPr>
        <p:spPr>
          <a:xfrm>
            <a:off x="228600" y="211266"/>
            <a:ext cx="6442982" cy="646331"/>
          </a:xfrm>
          <a:prstGeom prst="rect">
            <a:avLst/>
          </a:prstGeom>
          <a:noFill/>
        </p:spPr>
        <p:txBody>
          <a:bodyPr wrap="none" rtlCol="0">
            <a:spAutoFit/>
          </a:bodyPr>
          <a:lstStyle/>
          <a:p>
            <a:r>
              <a:rPr lang="en-US" sz="3600" dirty="0">
                <a:solidFill>
                  <a:srgbClr val="FF0000"/>
                </a:solidFill>
              </a:rPr>
              <a:t>Deadline to utilize SGA Funds</a:t>
            </a:r>
          </a:p>
        </p:txBody>
      </p:sp>
    </p:spTree>
  </p:cSld>
  <p:clrMapOvr>
    <a:masterClrMapping/>
  </p:clrMapOvr>
  <mc:AlternateContent xmlns:mc="http://schemas.openxmlformats.org/markup-compatibility/2006" xmlns:p14="http://schemas.microsoft.com/office/powerpoint/2010/main">
    <mc:Choice Requires="p14">
      <p:transition spd="slow" p14:dur="2000" advTm="27962"/>
    </mc:Choice>
    <mc:Fallback xmlns="">
      <p:transition spd="slow" advTm="2796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7772400" cy="2514600"/>
          </a:xfrm>
        </p:spPr>
        <p:txBody>
          <a:bodyPr numCol="1">
            <a:normAutofit fontScale="90000"/>
          </a:bodyPr>
          <a:lstStyle/>
          <a:p>
            <a:pPr algn="ctr" eaLnBrk="1" hangingPunct="1">
              <a:spcAft>
                <a:spcPts val="0"/>
              </a:spcAft>
              <a:defRPr/>
            </a:pPr>
            <a:br>
              <a:rPr lang="en-US" sz="7200" dirty="0">
                <a:solidFill>
                  <a:schemeClr val="tx2">
                    <a:satMod val="200000"/>
                  </a:schemeClr>
                </a:solidFill>
              </a:rPr>
            </a:br>
            <a:r>
              <a:rPr lang="en-US" sz="6700" dirty="0">
                <a:solidFill>
                  <a:srgbClr val="FF0000"/>
                </a:solidFill>
              </a:rPr>
              <a:t>Common Questions</a:t>
            </a:r>
            <a:endParaRPr sz="6700" dirty="0">
              <a:solidFill>
                <a:srgbClr val="FF0000"/>
              </a:solidFill>
            </a:endParaRPr>
          </a:p>
        </p:txBody>
      </p:sp>
    </p:spTree>
    <p:extLst>
      <p:ext uri="{BB962C8B-B14F-4D97-AF65-F5344CB8AC3E}">
        <p14:creationId xmlns:p14="http://schemas.microsoft.com/office/powerpoint/2010/main" val="156353079"/>
      </p:ext>
    </p:extLst>
  </p:cSld>
  <p:clrMapOvr>
    <a:masterClrMapping/>
  </p:clrMapOvr>
  <mc:AlternateContent xmlns:mc="http://schemas.openxmlformats.org/markup-compatibility/2006" xmlns:p14="http://schemas.microsoft.com/office/powerpoint/2010/main">
    <mc:Choice Requires="p14">
      <p:transition spd="slow" p14:dur="2000" advTm="2742"/>
    </mc:Choice>
    <mc:Fallback xmlns="">
      <p:transition spd="slow" advTm="274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04800" y="1143000"/>
            <a:ext cx="8534400" cy="4953000"/>
          </a:xfrm>
        </p:spPr>
        <p:txBody>
          <a:bodyPr numCol="1">
            <a:normAutofit/>
          </a:bodyPr>
          <a:lstStyle/>
          <a:p>
            <a:pPr marL="109728" indent="0" eaLnBrk="1" hangingPunct="1">
              <a:buNone/>
            </a:pPr>
            <a:r>
              <a:rPr lang="en-US" dirty="0"/>
              <a:t>Orgs may host give back nights with various restaurants and the business will ask the org for a “tax exempt” form</a:t>
            </a:r>
          </a:p>
          <a:p>
            <a:pPr lvl="2"/>
            <a:r>
              <a:rPr lang="en-US" b="1" i="1" dirty="0"/>
              <a:t>The org needs to retrieve a W9 form from </a:t>
            </a:r>
            <a:r>
              <a:rPr lang="en-US" b="1" i="1" dirty="0">
                <a:hlinkClick r:id="rId2"/>
              </a:rPr>
              <a:t>www.irs.gov</a:t>
            </a:r>
            <a:endParaRPr lang="en-US" b="1" i="1" dirty="0"/>
          </a:p>
          <a:p>
            <a:pPr lvl="3"/>
            <a:r>
              <a:rPr lang="en-US" b="1" i="1" dirty="0"/>
              <a:t>Use their own tax ID number and contact information </a:t>
            </a:r>
          </a:p>
          <a:p>
            <a:pPr lvl="3"/>
            <a:r>
              <a:rPr lang="en-US" b="1" i="1" dirty="0"/>
              <a:t>Provide the W9 to the vendor for tax purposes</a:t>
            </a:r>
          </a:p>
          <a:p>
            <a:pPr lvl="2">
              <a:buNone/>
            </a:pPr>
            <a:endParaRPr lang="en-US" b="1" i="1" dirty="0">
              <a:solidFill>
                <a:srgbClr val="FF0000"/>
              </a:solidFill>
            </a:endParaRPr>
          </a:p>
          <a:p>
            <a:pPr marL="109728" indent="0">
              <a:buNone/>
            </a:pPr>
            <a:r>
              <a:rPr lang="en-US" dirty="0"/>
              <a:t>Organizations cannot use TTU’s tax ID number </a:t>
            </a:r>
          </a:p>
        </p:txBody>
      </p:sp>
      <p:sp>
        <p:nvSpPr>
          <p:cNvPr id="2" name="Title 1">
            <a:extLst>
              <a:ext uri="{FF2B5EF4-FFF2-40B4-BE49-F238E27FC236}">
                <a16:creationId xmlns:a16="http://schemas.microsoft.com/office/drawing/2014/main" id="{E5BD5B28-6044-4D53-8E1F-08EBBE14A331}"/>
              </a:ext>
            </a:extLst>
          </p:cNvPr>
          <p:cNvSpPr>
            <a:spLocks noGrp="1"/>
          </p:cNvSpPr>
          <p:nvPr>
            <p:ph type="title"/>
          </p:nvPr>
        </p:nvSpPr>
        <p:spPr/>
        <p:txBody>
          <a:bodyPr numCol="1"/>
          <a:lstStyle/>
          <a:p>
            <a:endParaRPr lang="en-US" dirty="0"/>
          </a:p>
        </p:txBody>
      </p:sp>
    </p:spTree>
    <p:extLst>
      <p:ext uri="{BB962C8B-B14F-4D97-AF65-F5344CB8AC3E}">
        <p14:creationId xmlns:p14="http://schemas.microsoft.com/office/powerpoint/2010/main" val="3731104833"/>
      </p:ext>
    </p:extLst>
  </p:cSld>
  <p:clrMapOvr>
    <a:masterClrMapping/>
  </p:clrMapOvr>
  <mc:AlternateContent xmlns:mc="http://schemas.openxmlformats.org/markup-compatibility/2006" xmlns:p14="http://schemas.microsoft.com/office/powerpoint/2010/main">
    <mc:Choice Requires="p14">
      <p:transition spd="slow" p14:dur="2000" advTm="32561"/>
    </mc:Choice>
    <mc:Fallback xmlns="">
      <p:transition spd="slow" advTm="3256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49511" y="1554069"/>
            <a:ext cx="8229600" cy="5549798"/>
          </a:xfrm>
        </p:spPr>
        <p:txBody>
          <a:bodyPr numCol="1">
            <a:normAutofit/>
          </a:bodyPr>
          <a:lstStyle/>
          <a:p>
            <a:pPr eaLnBrk="1" hangingPunct="1"/>
            <a:r>
              <a:rPr dirty="0"/>
              <a:t>A penalty may be applied to the amount allocated during the next allocation process. </a:t>
            </a:r>
            <a:endParaRPr lang="en-US" dirty="0"/>
          </a:p>
          <a:p>
            <a:pPr eaLnBrk="1" hangingPunct="1"/>
            <a:endParaRPr lang="en-US" dirty="0"/>
          </a:p>
          <a:p>
            <a:pPr lvl="1"/>
            <a:r>
              <a:rPr lang="en-US" dirty="0"/>
              <a:t>The Budget &amp; Finance committee reviews orgs spending history when determining allocations. </a:t>
            </a:r>
          </a:p>
          <a:p>
            <a:pPr lvl="2"/>
            <a:r>
              <a:rPr lang="en-US" dirty="0"/>
              <a:t>Current fiscal year - allocation only</a:t>
            </a:r>
          </a:p>
          <a:p>
            <a:pPr lvl="2"/>
            <a:r>
              <a:rPr lang="en-US" dirty="0"/>
              <a:t>Three previous fiscal years – allocation, contingency awards, penalties and remaining balance</a:t>
            </a:r>
          </a:p>
          <a:p>
            <a:pPr lvl="1"/>
            <a:r>
              <a:rPr lang="en-US" b="1" i="1" dirty="0"/>
              <a:t>The usage of funding is a huge factor during the allocation process for next year.</a:t>
            </a:r>
          </a:p>
          <a:p>
            <a:pPr lvl="2"/>
            <a:endParaRPr lang="en-US" dirty="0"/>
          </a:p>
        </p:txBody>
      </p:sp>
      <p:sp>
        <p:nvSpPr>
          <p:cNvPr id="3" name="Rectangle 2"/>
          <p:cNvSpPr>
            <a:spLocks noGrp="1" noChangeArrowheads="1"/>
          </p:cNvSpPr>
          <p:nvPr>
            <p:ph type="title"/>
          </p:nvPr>
        </p:nvSpPr>
        <p:spPr>
          <a:xfrm>
            <a:off x="183154" y="-102175"/>
            <a:ext cx="8229600" cy="1553918"/>
          </a:xfrm>
        </p:spPr>
        <p:txBody>
          <a:bodyPr numCol="1">
            <a:normAutofit/>
          </a:bodyPr>
          <a:lstStyle/>
          <a:p>
            <a:pPr eaLnBrk="1" hangingPunct="1">
              <a:spcAft>
                <a:spcPts val="0"/>
              </a:spcAft>
              <a:defRPr/>
            </a:pPr>
            <a:r>
              <a:rPr lang="en-US" sz="3600" dirty="0">
                <a:solidFill>
                  <a:srgbClr val="FF0000"/>
                </a:solidFill>
              </a:rPr>
              <a:t>If org DOES NOT use all the funds allocated, what happens?</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0968"/>
    </mc:Choice>
    <mc:Fallback xmlns="">
      <p:transition spd="slow" advTm="4096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43612" y="1135996"/>
            <a:ext cx="8534400" cy="4960003"/>
          </a:xfrm>
        </p:spPr>
        <p:txBody>
          <a:bodyPr numCol="1">
            <a:normAutofit/>
          </a:bodyPr>
          <a:lstStyle/>
          <a:p>
            <a:pPr eaLnBrk="1" hangingPunct="1"/>
            <a:endParaRPr lang="en-US" dirty="0"/>
          </a:p>
          <a:p>
            <a:pPr eaLnBrk="1" hangingPunct="1"/>
            <a:r>
              <a:rPr lang="en-US" dirty="0"/>
              <a:t>SGA Website (Funding Overview Page) – </a:t>
            </a:r>
            <a:r>
              <a:rPr lang="en-US" sz="2400" i="1" dirty="0"/>
              <a:t>always up to date with information – needs to be the first go-to resource for orgs</a:t>
            </a:r>
          </a:p>
          <a:p>
            <a:pPr eaLnBrk="1" hangingPunct="1"/>
            <a:endParaRPr lang="en-US" sz="2400" i="1" dirty="0"/>
          </a:p>
          <a:p>
            <a:pPr eaLnBrk="1" hangingPunct="1"/>
            <a:r>
              <a:rPr lang="en-US" dirty="0" err="1"/>
              <a:t>TechAnnouncements</a:t>
            </a:r>
            <a:r>
              <a:rPr lang="en-US" dirty="0"/>
              <a:t> - </a:t>
            </a:r>
            <a:r>
              <a:rPr lang="en-US" sz="2400" b="1" i="1" dirty="0"/>
              <a:t>Tuesdays only! – for any approaching trainings/deadlines</a:t>
            </a:r>
          </a:p>
          <a:p>
            <a:pPr eaLnBrk="1" hangingPunct="1"/>
            <a:endParaRPr lang="en-US" b="1" i="1" dirty="0"/>
          </a:p>
          <a:p>
            <a:r>
              <a:rPr lang="en-US" sz="2200" dirty="0"/>
              <a:t>TechConnect – reply's will be posted on forms submitted in TechConnect.   Such as:   SGA Funding Contract 2020-2021; SGA Budget Application 2020-2021; SGA Funding Training 2020-21; SGA Funding Test; </a:t>
            </a:r>
            <a:r>
              <a:rPr lang="en-US" sz="2200" dirty="0" err="1"/>
              <a:t>ect</a:t>
            </a:r>
            <a:r>
              <a:rPr lang="en-US" sz="2200" dirty="0"/>
              <a:t>.  </a:t>
            </a:r>
            <a:endParaRPr lang="en-US" sz="2200" i="1" dirty="0"/>
          </a:p>
        </p:txBody>
      </p:sp>
      <p:sp>
        <p:nvSpPr>
          <p:cNvPr id="3" name="Rectangle 2"/>
          <p:cNvSpPr>
            <a:spLocks noGrp="1" noChangeArrowheads="1"/>
          </p:cNvSpPr>
          <p:nvPr>
            <p:ph type="title"/>
          </p:nvPr>
        </p:nvSpPr>
        <p:spPr>
          <a:xfrm>
            <a:off x="457200" y="274638"/>
            <a:ext cx="8229600" cy="1143000"/>
          </a:xfrm>
        </p:spPr>
        <p:txBody>
          <a:bodyPr numCol="1">
            <a:normAutofit/>
          </a:bodyPr>
          <a:lstStyle/>
          <a:p>
            <a:pPr eaLnBrk="1" hangingPunct="1">
              <a:spcAft>
                <a:spcPts val="0"/>
              </a:spcAft>
              <a:defRPr/>
            </a:pPr>
            <a:r>
              <a:rPr lang="en-US" dirty="0">
                <a:solidFill>
                  <a:srgbClr val="FF0000"/>
                </a:solidFill>
              </a:rPr>
              <a:t>SGA Communication </a:t>
            </a:r>
            <a:endParaRPr dirty="0">
              <a:solidFill>
                <a:srgbClr val="FF0000"/>
              </a:solidFill>
            </a:endParaRPr>
          </a:p>
        </p:txBody>
      </p:sp>
    </p:spTree>
    <p:extLst>
      <p:ext uri="{BB962C8B-B14F-4D97-AF65-F5344CB8AC3E}">
        <p14:creationId xmlns:p14="http://schemas.microsoft.com/office/powerpoint/2010/main" val="3240760799"/>
      </p:ext>
    </p:extLst>
  </p:cSld>
  <p:clrMapOvr>
    <a:masterClrMapping/>
  </p:clrMapOvr>
  <mc:AlternateContent xmlns:mc="http://schemas.openxmlformats.org/markup-compatibility/2006" xmlns:p14="http://schemas.microsoft.com/office/powerpoint/2010/main">
    <mc:Choice Requires="p14">
      <p:transition spd="slow" p14:dur="2000" advTm="26318"/>
    </mc:Choice>
    <mc:Fallback xmlns="">
      <p:transition spd="slow" advTm="263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147BFA-290D-4371-9DE6-DF1C405EBDB3}"/>
              </a:ext>
            </a:extLst>
          </p:cNvPr>
          <p:cNvSpPr>
            <a:spLocks noGrp="1"/>
          </p:cNvSpPr>
          <p:nvPr>
            <p:ph idx="1"/>
          </p:nvPr>
        </p:nvSpPr>
        <p:spPr>
          <a:xfrm>
            <a:off x="304800" y="1390729"/>
            <a:ext cx="8229600" cy="4525963"/>
          </a:xfrm>
        </p:spPr>
        <p:txBody>
          <a:bodyPr>
            <a:normAutofit fontScale="85000" lnSpcReduction="20000"/>
          </a:bodyPr>
          <a:lstStyle/>
          <a:p>
            <a:r>
              <a:rPr lang="en-US" dirty="0"/>
              <a:t>Expense Approval</a:t>
            </a:r>
          </a:p>
          <a:p>
            <a:r>
              <a:rPr lang="en-US" dirty="0"/>
              <a:t>General Reimbursement</a:t>
            </a:r>
          </a:p>
          <a:p>
            <a:r>
              <a:rPr lang="en-US" dirty="0"/>
              <a:t>Vendor Setup</a:t>
            </a:r>
          </a:p>
          <a:p>
            <a:r>
              <a:rPr lang="en-US" dirty="0"/>
              <a:t>Purchase Request</a:t>
            </a:r>
          </a:p>
          <a:p>
            <a:r>
              <a:rPr lang="en-US" dirty="0"/>
              <a:t>Guest Speaker form 1</a:t>
            </a:r>
          </a:p>
          <a:p>
            <a:r>
              <a:rPr lang="en-US" dirty="0"/>
              <a:t>Guest Speaker form 2</a:t>
            </a:r>
          </a:p>
          <a:p>
            <a:r>
              <a:rPr lang="en-US" dirty="0"/>
              <a:t>Contingency Funding</a:t>
            </a:r>
          </a:p>
          <a:p>
            <a:r>
              <a:rPr lang="en-US" dirty="0"/>
              <a:t>Group Travel</a:t>
            </a:r>
          </a:p>
          <a:p>
            <a:r>
              <a:rPr lang="en-US" dirty="0"/>
              <a:t>Group Return Travel</a:t>
            </a:r>
          </a:p>
          <a:p>
            <a:pPr marL="109728" indent="0">
              <a:buNone/>
            </a:pPr>
            <a:endParaRPr lang="en-US" dirty="0"/>
          </a:p>
          <a:p>
            <a:pPr marL="109728" indent="0">
              <a:buNone/>
            </a:pPr>
            <a:endParaRPr lang="en-US" dirty="0"/>
          </a:p>
          <a:p>
            <a:pPr marL="109728" indent="0">
              <a:buNone/>
            </a:pPr>
            <a:r>
              <a:rPr lang="en-US" dirty="0"/>
              <a:t>All forms and necessary attachments turn in to Teresa Davis in SGA office.</a:t>
            </a:r>
          </a:p>
          <a:p>
            <a:endParaRPr lang="en-US" dirty="0"/>
          </a:p>
        </p:txBody>
      </p:sp>
      <p:sp>
        <p:nvSpPr>
          <p:cNvPr id="3" name="Title 2">
            <a:extLst>
              <a:ext uri="{FF2B5EF4-FFF2-40B4-BE49-F238E27FC236}">
                <a16:creationId xmlns:a16="http://schemas.microsoft.com/office/drawing/2014/main" id="{CDA6F5BB-1BED-4A4A-8418-7B60C86FAD3B}"/>
              </a:ext>
            </a:extLst>
          </p:cNvPr>
          <p:cNvSpPr>
            <a:spLocks noGrp="1"/>
          </p:cNvSpPr>
          <p:nvPr>
            <p:ph type="title"/>
          </p:nvPr>
        </p:nvSpPr>
        <p:spPr>
          <a:xfrm>
            <a:off x="152400" y="72627"/>
            <a:ext cx="8229600" cy="1143000"/>
          </a:xfrm>
        </p:spPr>
        <p:txBody>
          <a:bodyPr/>
          <a:lstStyle/>
          <a:p>
            <a:r>
              <a:rPr lang="en-US" dirty="0"/>
              <a:t>SGA Forms</a:t>
            </a:r>
          </a:p>
        </p:txBody>
      </p:sp>
    </p:spTree>
    <p:extLst>
      <p:ext uri="{BB962C8B-B14F-4D97-AF65-F5344CB8AC3E}">
        <p14:creationId xmlns:p14="http://schemas.microsoft.com/office/powerpoint/2010/main" val="991736869"/>
      </p:ext>
    </p:extLst>
  </p:cSld>
  <p:clrMapOvr>
    <a:masterClrMapping/>
  </p:clrMapOvr>
  <mc:AlternateContent xmlns:mc="http://schemas.openxmlformats.org/markup-compatibility/2006" xmlns:p14="http://schemas.microsoft.com/office/powerpoint/2010/main">
    <mc:Choice Requires="p14">
      <p:transition spd="slow" p14:dur="2000" advTm="19223"/>
    </mc:Choice>
    <mc:Fallback xmlns="">
      <p:transition spd="slow" advTm="1922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10852" y="1442463"/>
            <a:ext cx="8610600" cy="4495495"/>
          </a:xfrm>
        </p:spPr>
        <p:txBody>
          <a:bodyPr numCol="1">
            <a:normAutofit lnSpcReduction="10000"/>
          </a:bodyPr>
          <a:lstStyle/>
          <a:p>
            <a:pPr marL="109728" indent="0">
              <a:buNone/>
            </a:pPr>
            <a:r>
              <a:rPr lang="en-US" sz="2400" b="1" i="1" dirty="0"/>
              <a:t>SGA President reviews/approves ALL expenses before they are processed within 2 weeks</a:t>
            </a:r>
          </a:p>
          <a:p>
            <a:pPr marL="109728" indent="0">
              <a:buNone/>
            </a:pPr>
            <a:endParaRPr lang="en-US" b="1" i="1" dirty="0"/>
          </a:p>
          <a:p>
            <a:r>
              <a:rPr lang="en-US" b="1" dirty="0"/>
              <a:t>Travel</a:t>
            </a:r>
            <a:endParaRPr lang="en-US" sz="1900" dirty="0"/>
          </a:p>
          <a:p>
            <a:pPr lvl="1"/>
            <a:r>
              <a:rPr lang="en-US" sz="1900" b="1" dirty="0"/>
              <a:t>Cash Advances </a:t>
            </a:r>
            <a:r>
              <a:rPr lang="en-US" sz="1900" dirty="0"/>
              <a:t>issued to advisor by direct deposit 1-3 days before the trip</a:t>
            </a:r>
            <a:endParaRPr lang="en-US" dirty="0"/>
          </a:p>
          <a:p>
            <a:pPr lvl="1"/>
            <a:r>
              <a:rPr lang="en-US" sz="1900" b="1" dirty="0"/>
              <a:t>Travel Reimbursements </a:t>
            </a:r>
            <a:r>
              <a:rPr lang="en-US" sz="1900" dirty="0"/>
              <a:t>issued to advisor 2-3 weeks after travel voucher is received by Travel Services</a:t>
            </a:r>
            <a:endParaRPr lang="en-US" i="1" dirty="0"/>
          </a:p>
          <a:p>
            <a:pPr lvl="1"/>
            <a:r>
              <a:rPr sz="1900" b="1" dirty="0"/>
              <a:t>Travel Advance Card</a:t>
            </a:r>
            <a:r>
              <a:rPr lang="en-US" sz="1900" b="1" dirty="0"/>
              <a:t> </a:t>
            </a:r>
            <a:r>
              <a:rPr lang="en-US" sz="1900" dirty="0"/>
              <a:t>issued 3 days before trip.</a:t>
            </a:r>
          </a:p>
          <a:p>
            <a:pPr lvl="1"/>
            <a:endParaRPr lang="en-US" sz="1900" dirty="0"/>
          </a:p>
          <a:p>
            <a:r>
              <a:rPr lang="en-US" b="1" dirty="0"/>
              <a:t>Purchase Requests</a:t>
            </a:r>
          </a:p>
          <a:p>
            <a:pPr lvl="2"/>
            <a:r>
              <a:rPr lang="en-US" sz="1800" dirty="0"/>
              <a:t>Reimbursements to the organization are processed within two weeks.</a:t>
            </a:r>
          </a:p>
          <a:p>
            <a:pPr marL="393192" lvl="1" indent="0">
              <a:buNone/>
            </a:pPr>
            <a:endParaRPr lang="en-US" dirty="0"/>
          </a:p>
        </p:txBody>
      </p:sp>
      <p:sp>
        <p:nvSpPr>
          <p:cNvPr id="3" name="Rectangle 2"/>
          <p:cNvSpPr>
            <a:spLocks noGrp="1" noChangeArrowheads="1"/>
          </p:cNvSpPr>
          <p:nvPr>
            <p:ph type="title"/>
          </p:nvPr>
        </p:nvSpPr>
        <p:spPr>
          <a:xfrm>
            <a:off x="95612" y="141421"/>
            <a:ext cx="8229600" cy="1143000"/>
          </a:xfrm>
        </p:spPr>
        <p:txBody>
          <a:bodyPr numCol="1">
            <a:normAutofit/>
          </a:bodyPr>
          <a:lstStyle/>
          <a:p>
            <a:pPr eaLnBrk="1" hangingPunct="1">
              <a:spcAft>
                <a:spcPts val="0"/>
              </a:spcAft>
              <a:defRPr/>
            </a:pPr>
            <a:r>
              <a:rPr lang="en-US" sz="3000" dirty="0">
                <a:solidFill>
                  <a:srgbClr val="FF0000"/>
                </a:solidFill>
              </a:rPr>
              <a:t>How long will it take to process forms/receive payment?</a:t>
            </a:r>
            <a:endParaRPr dirty="0">
              <a:solidFill>
                <a:srgbClr val="FF0000"/>
              </a:solidFill>
            </a:endParaRPr>
          </a:p>
        </p:txBody>
      </p:sp>
      <p:sp>
        <p:nvSpPr>
          <p:cNvPr id="2" name="TextBox 1">
            <a:extLst>
              <a:ext uri="{FF2B5EF4-FFF2-40B4-BE49-F238E27FC236}">
                <a16:creationId xmlns:a16="http://schemas.microsoft.com/office/drawing/2014/main" id="{0C931673-8CB3-4449-AE9B-86112CD950A9}"/>
              </a:ext>
            </a:extLst>
          </p:cNvPr>
          <p:cNvSpPr txBox="1"/>
          <p:nvPr/>
        </p:nvSpPr>
        <p:spPr>
          <a:xfrm>
            <a:off x="6971166" y="6096000"/>
            <a:ext cx="1487034" cy="369332"/>
          </a:xfrm>
          <a:prstGeom prst="rect">
            <a:avLst/>
          </a:prstGeom>
          <a:noFill/>
        </p:spPr>
        <p:txBody>
          <a:bodyPr wrap="square" rtlCol="0">
            <a:spAutoFit/>
          </a:bodyPr>
          <a:lstStyle/>
          <a:p>
            <a:r>
              <a:rPr lang="en-US" dirty="0"/>
              <a:t>Page 1 of 3</a:t>
            </a:r>
          </a:p>
        </p:txBody>
      </p:sp>
    </p:spTree>
  </p:cSld>
  <p:clrMapOvr>
    <a:masterClrMapping/>
  </p:clrMapOvr>
  <mc:AlternateContent xmlns:mc="http://schemas.openxmlformats.org/markup-compatibility/2006" xmlns:p14="http://schemas.microsoft.com/office/powerpoint/2010/main">
    <mc:Choice Requires="p14">
      <p:transition spd="slow" p14:dur="2000" advTm="38616"/>
    </mc:Choice>
    <mc:Fallback xmlns="">
      <p:transition spd="slow" advTm="38616"/>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57200" y="762000"/>
            <a:ext cx="8229600" cy="4800600"/>
          </a:xfrm>
        </p:spPr>
        <p:txBody>
          <a:bodyPr numCol="1">
            <a:normAutofit lnSpcReduction="10000"/>
          </a:bodyPr>
          <a:lstStyle/>
          <a:p>
            <a:r>
              <a:rPr lang="en-US" b="1" dirty="0"/>
              <a:t>Guest speakers</a:t>
            </a:r>
          </a:p>
          <a:p>
            <a:pPr lvl="1"/>
            <a:r>
              <a:rPr lang="en-US" dirty="0"/>
              <a:t>Reimbursement for travel expenses processed within two weeks.</a:t>
            </a:r>
          </a:p>
          <a:p>
            <a:pPr lvl="1"/>
            <a:endParaRPr lang="en-US" dirty="0"/>
          </a:p>
          <a:p>
            <a:pPr lvl="1"/>
            <a:r>
              <a:rPr lang="en-US" dirty="0"/>
              <a:t>If SGA purchases airfare or hotel for speaker processed within two weeks</a:t>
            </a:r>
          </a:p>
          <a:p>
            <a:pPr lvl="1"/>
            <a:endParaRPr lang="en-US" dirty="0"/>
          </a:p>
          <a:p>
            <a:pPr lvl="1"/>
            <a:r>
              <a:rPr lang="en-US" dirty="0"/>
              <a:t>Speaker Fee (only)</a:t>
            </a:r>
          </a:p>
          <a:p>
            <a:pPr lvl="2"/>
            <a:r>
              <a:rPr lang="en-US" dirty="0"/>
              <a:t>If paperwork was submitted </a:t>
            </a:r>
            <a:r>
              <a:rPr lang="en-US" b="1" dirty="0"/>
              <a:t>three weeks</a:t>
            </a:r>
            <a:r>
              <a:rPr lang="en-US" dirty="0"/>
              <a:t> prior to presentation date the fee will be issued after they presented.</a:t>
            </a:r>
          </a:p>
          <a:p>
            <a:pPr lvl="2"/>
            <a:r>
              <a:rPr lang="en-US" dirty="0"/>
              <a:t>If paperwork was submitted on the day of (or after) presentation date it is treated as an “after the fact” PO and could take up to 30 days.  </a:t>
            </a:r>
          </a:p>
          <a:p>
            <a:pPr lvl="2"/>
            <a:endParaRPr lang="en-US" dirty="0"/>
          </a:p>
          <a:p>
            <a:pPr lvl="2"/>
            <a:endParaRPr lang="en-US" dirty="0"/>
          </a:p>
          <a:p>
            <a:endParaRPr lang="en-US" dirty="0"/>
          </a:p>
          <a:p>
            <a:endParaRPr lang="en-US" dirty="0"/>
          </a:p>
        </p:txBody>
      </p:sp>
      <p:sp>
        <p:nvSpPr>
          <p:cNvPr id="3" name="Rectangle 2"/>
          <p:cNvSpPr>
            <a:spLocks noGrp="1" noChangeArrowheads="1"/>
          </p:cNvSpPr>
          <p:nvPr>
            <p:ph type="title"/>
          </p:nvPr>
        </p:nvSpPr>
        <p:spPr>
          <a:xfrm>
            <a:off x="114643" y="114778"/>
            <a:ext cx="8229600" cy="418622"/>
          </a:xfrm>
        </p:spPr>
        <p:txBody>
          <a:bodyPr numCol="1">
            <a:normAutofit/>
          </a:bodyPr>
          <a:lstStyle/>
          <a:p>
            <a:pPr eaLnBrk="1" hangingPunct="1">
              <a:spcAft>
                <a:spcPts val="0"/>
              </a:spcAft>
              <a:defRPr/>
            </a:pPr>
            <a:r>
              <a:rPr lang="en-US" sz="1400" dirty="0">
                <a:solidFill>
                  <a:schemeClr val="tx1"/>
                </a:solidFill>
              </a:rPr>
              <a:t>Continue</a:t>
            </a:r>
            <a:endParaRPr sz="1400" dirty="0">
              <a:solidFill>
                <a:schemeClr val="tx1"/>
              </a:solidFill>
            </a:endParaRPr>
          </a:p>
        </p:txBody>
      </p:sp>
      <p:sp>
        <p:nvSpPr>
          <p:cNvPr id="2" name="TextBox 1">
            <a:extLst>
              <a:ext uri="{FF2B5EF4-FFF2-40B4-BE49-F238E27FC236}">
                <a16:creationId xmlns:a16="http://schemas.microsoft.com/office/drawing/2014/main" id="{154AE7D1-5650-43C3-9FD8-AFF37BB7E879}"/>
              </a:ext>
            </a:extLst>
          </p:cNvPr>
          <p:cNvSpPr txBox="1"/>
          <p:nvPr/>
        </p:nvSpPr>
        <p:spPr>
          <a:xfrm>
            <a:off x="6971166" y="6096000"/>
            <a:ext cx="1487034" cy="369332"/>
          </a:xfrm>
          <a:prstGeom prst="rect">
            <a:avLst/>
          </a:prstGeom>
          <a:noFill/>
        </p:spPr>
        <p:txBody>
          <a:bodyPr wrap="square" rtlCol="0">
            <a:spAutoFit/>
          </a:bodyPr>
          <a:lstStyle/>
          <a:p>
            <a:r>
              <a:rPr lang="en-US" dirty="0"/>
              <a:t>Page 2 of 3</a:t>
            </a:r>
          </a:p>
        </p:txBody>
      </p:sp>
    </p:spTree>
  </p:cSld>
  <p:clrMapOvr>
    <a:masterClrMapping/>
  </p:clrMapOvr>
  <mc:AlternateContent xmlns:mc="http://schemas.openxmlformats.org/markup-compatibility/2006" xmlns:p14="http://schemas.microsoft.com/office/powerpoint/2010/main">
    <mc:Choice Requires="p14">
      <p:transition spd="slow" p14:dur="2000" advTm="35351"/>
    </mc:Choice>
    <mc:Fallback xmlns="">
      <p:transition spd="slow" advTm="3535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4979" y="670912"/>
            <a:ext cx="8229600" cy="5029200"/>
          </a:xfrm>
        </p:spPr>
        <p:txBody>
          <a:bodyPr numCol="1">
            <a:normAutofit/>
          </a:bodyPr>
          <a:lstStyle/>
          <a:p>
            <a:pPr marL="630936" lvl="2" indent="0">
              <a:buNone/>
            </a:pPr>
            <a:endParaRPr lang="en-US" dirty="0"/>
          </a:p>
          <a:p>
            <a:r>
              <a:rPr lang="en-US" b="1" dirty="0"/>
              <a:t>General Reimbursements</a:t>
            </a:r>
          </a:p>
          <a:p>
            <a:pPr lvl="1"/>
            <a:r>
              <a:rPr lang="en-US" sz="1800" dirty="0"/>
              <a:t>Reimbursements to the organization are processed within two weeks. The org should have their check 4-6 weeks after submitting to SGA.</a:t>
            </a:r>
          </a:p>
          <a:p>
            <a:pPr lvl="1"/>
            <a:endParaRPr lang="en-US" sz="1800" dirty="0"/>
          </a:p>
          <a:p>
            <a:pPr marL="109728" indent="0">
              <a:buNone/>
            </a:pPr>
            <a:endParaRPr lang="en-US" sz="2000" dirty="0"/>
          </a:p>
          <a:p>
            <a:pPr marL="109728" indent="0">
              <a:buNone/>
            </a:pPr>
            <a:endParaRPr lang="en-US" sz="2000" dirty="0"/>
          </a:p>
          <a:p>
            <a:pPr marL="109728" indent="0" algn="ctr">
              <a:buNone/>
            </a:pPr>
            <a:r>
              <a:rPr lang="en-US" sz="2800" dirty="0"/>
              <a:t>The deadlines are estimates to give you a general time frame. It will take longer if additional documentation is required.</a:t>
            </a:r>
          </a:p>
          <a:p>
            <a:pPr marL="109728" indent="0">
              <a:buNone/>
            </a:pPr>
            <a:endParaRPr lang="en-US" sz="2000" dirty="0"/>
          </a:p>
        </p:txBody>
      </p:sp>
      <p:sp>
        <p:nvSpPr>
          <p:cNvPr id="3" name="Rectangle 2"/>
          <p:cNvSpPr>
            <a:spLocks noGrp="1" noChangeArrowheads="1"/>
          </p:cNvSpPr>
          <p:nvPr>
            <p:ph type="title"/>
          </p:nvPr>
        </p:nvSpPr>
        <p:spPr>
          <a:xfrm>
            <a:off x="99582" y="17128"/>
            <a:ext cx="8458200" cy="585639"/>
          </a:xfrm>
        </p:spPr>
        <p:txBody>
          <a:bodyPr numCol="1">
            <a:normAutofit/>
          </a:bodyPr>
          <a:lstStyle/>
          <a:p>
            <a:pPr eaLnBrk="1" hangingPunct="1">
              <a:spcAft>
                <a:spcPts val="0"/>
              </a:spcAft>
              <a:defRPr/>
            </a:pPr>
            <a:r>
              <a:rPr sz="1400" dirty="0">
                <a:solidFill>
                  <a:schemeClr val="tx1"/>
                </a:solidFill>
              </a:rPr>
              <a:t>Continue</a:t>
            </a:r>
            <a:endParaRPr dirty="0">
              <a:solidFill>
                <a:schemeClr val="tx1"/>
              </a:solidFill>
            </a:endParaRPr>
          </a:p>
        </p:txBody>
      </p:sp>
      <p:sp>
        <p:nvSpPr>
          <p:cNvPr id="2" name="TextBox 1">
            <a:extLst>
              <a:ext uri="{FF2B5EF4-FFF2-40B4-BE49-F238E27FC236}">
                <a16:creationId xmlns:a16="http://schemas.microsoft.com/office/drawing/2014/main" id="{C28F7441-0E12-4C91-8AD7-22777F269BAE}"/>
              </a:ext>
            </a:extLst>
          </p:cNvPr>
          <p:cNvSpPr txBox="1"/>
          <p:nvPr/>
        </p:nvSpPr>
        <p:spPr>
          <a:xfrm>
            <a:off x="6971166" y="6096000"/>
            <a:ext cx="1487034" cy="369332"/>
          </a:xfrm>
          <a:prstGeom prst="rect">
            <a:avLst/>
          </a:prstGeom>
          <a:noFill/>
        </p:spPr>
        <p:txBody>
          <a:bodyPr wrap="square" rtlCol="0">
            <a:spAutoFit/>
          </a:bodyPr>
          <a:lstStyle/>
          <a:p>
            <a:r>
              <a:rPr lang="en-US" dirty="0"/>
              <a:t>Page 3 of 3</a:t>
            </a:r>
          </a:p>
        </p:txBody>
      </p:sp>
    </p:spTree>
  </p:cSld>
  <p:clrMapOvr>
    <a:masterClrMapping/>
  </p:clrMapOvr>
  <mc:AlternateContent xmlns:mc="http://schemas.openxmlformats.org/markup-compatibility/2006" xmlns:p14="http://schemas.microsoft.com/office/powerpoint/2010/main">
    <mc:Choice Requires="p14">
      <p:transition spd="slow" p14:dur="2000" advTm="27264"/>
    </mc:Choice>
    <mc:Fallback xmlns="">
      <p:transition spd="slow" advTm="27264"/>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76200" y="1008965"/>
            <a:ext cx="8915400" cy="5257800"/>
          </a:xfrm>
        </p:spPr>
        <p:txBody>
          <a:bodyPr numCol="1">
            <a:normAutofit/>
          </a:bodyPr>
          <a:lstStyle/>
          <a:p>
            <a:pPr eaLnBrk="1" hangingPunct="1"/>
            <a:endParaRPr lang="en-US" dirty="0"/>
          </a:p>
          <a:p>
            <a:pPr marL="109728" indent="0">
              <a:buNone/>
            </a:pPr>
            <a:r>
              <a:rPr lang="en-US" sz="1900" dirty="0"/>
              <a:t>The Budget &amp; Finance Committee serve as Funding Coordinators</a:t>
            </a:r>
          </a:p>
          <a:p>
            <a:pPr marL="109728" indent="0">
              <a:buNone/>
            </a:pPr>
            <a:endParaRPr lang="en-US" sz="1900" dirty="0"/>
          </a:p>
          <a:p>
            <a:r>
              <a:rPr lang="en-US" sz="1800" dirty="0"/>
              <a:t>They will serve as the liaison between the SGA Account Manager, Teresa Davis and the organizations. </a:t>
            </a:r>
          </a:p>
          <a:p>
            <a:endParaRPr lang="en-US" sz="1100" dirty="0"/>
          </a:p>
          <a:p>
            <a:r>
              <a:rPr lang="en-US" sz="2200" dirty="0"/>
              <a:t>Their duties are: </a:t>
            </a:r>
          </a:p>
          <a:p>
            <a:pPr lvl="1"/>
            <a:r>
              <a:rPr lang="en-US" sz="1800" dirty="0"/>
              <a:t>Meet with the organizations as needed</a:t>
            </a:r>
          </a:p>
          <a:p>
            <a:pPr lvl="1"/>
            <a:r>
              <a:rPr lang="en-US" sz="1800" dirty="0"/>
              <a:t>Ensure completion of registration, risk management, funding training (for the current fiscal year) </a:t>
            </a:r>
          </a:p>
          <a:p>
            <a:pPr lvl="1"/>
            <a:r>
              <a:rPr lang="en-US" sz="1800" dirty="0"/>
              <a:t>Ensure completion of the funding application process (for the upcoming fiscal year)</a:t>
            </a:r>
          </a:p>
          <a:p>
            <a:pPr lvl="1"/>
            <a:endParaRPr lang="en-US" sz="1100" dirty="0"/>
          </a:p>
          <a:p>
            <a:pPr marL="393192" lvl="1" indent="0">
              <a:buNone/>
            </a:pPr>
            <a:r>
              <a:rPr lang="en-US" sz="1500" b="1" i="1" dirty="0"/>
              <a:t>http://www.depts.ttu.edu/sga/StudentOrganizationsFunding/fundingcoordinators.php</a:t>
            </a:r>
          </a:p>
          <a:p>
            <a:pPr eaLnBrk="1" hangingPunct="1"/>
            <a:endParaRPr lang="en-US" dirty="0"/>
          </a:p>
        </p:txBody>
      </p:sp>
      <p:sp>
        <p:nvSpPr>
          <p:cNvPr id="3" name="Rectangle 2"/>
          <p:cNvSpPr>
            <a:spLocks noGrp="1" noChangeArrowheads="1"/>
          </p:cNvSpPr>
          <p:nvPr>
            <p:ph type="title"/>
          </p:nvPr>
        </p:nvSpPr>
        <p:spPr>
          <a:xfrm>
            <a:off x="457200" y="274638"/>
            <a:ext cx="8229600" cy="1143000"/>
          </a:xfrm>
        </p:spPr>
        <p:txBody>
          <a:bodyPr numCol="1">
            <a:normAutofit/>
          </a:bodyPr>
          <a:lstStyle/>
          <a:p>
            <a:pPr eaLnBrk="1" hangingPunct="1">
              <a:spcAft>
                <a:spcPts val="0"/>
              </a:spcAft>
              <a:defRPr/>
            </a:pPr>
            <a:r>
              <a:rPr lang="en-US" dirty="0">
                <a:solidFill>
                  <a:srgbClr val="FF0000"/>
                </a:solidFill>
              </a:rPr>
              <a:t>What is a Funding Coordinator? </a:t>
            </a:r>
            <a:endParaRPr dirty="0">
              <a:solidFill>
                <a:srgbClr val="FF0000"/>
              </a:solidFill>
            </a:endParaRPr>
          </a:p>
        </p:txBody>
      </p:sp>
    </p:spTree>
    <p:extLst>
      <p:ext uri="{BB962C8B-B14F-4D97-AF65-F5344CB8AC3E}">
        <p14:creationId xmlns:p14="http://schemas.microsoft.com/office/powerpoint/2010/main" val="3777788998"/>
      </p:ext>
    </p:extLst>
  </p:cSld>
  <p:clrMapOvr>
    <a:masterClrMapping/>
  </p:clrMapOvr>
  <mc:AlternateContent xmlns:mc="http://schemas.openxmlformats.org/markup-compatibility/2006" xmlns:p14="http://schemas.microsoft.com/office/powerpoint/2010/main">
    <mc:Choice Requires="p14">
      <p:transition spd="slow" p14:dur="2000" advTm="32467"/>
    </mc:Choice>
    <mc:Fallback xmlns="">
      <p:transition spd="slow" advTm="32467"/>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6700" y="304800"/>
            <a:ext cx="8610600" cy="3124200"/>
          </a:xfrm>
        </p:spPr>
        <p:txBody>
          <a:bodyPr numCol="1">
            <a:normAutofit/>
          </a:bodyPr>
          <a:lstStyle/>
          <a:p>
            <a:pPr algn="ctr" eaLnBrk="1" hangingPunct="1">
              <a:spcAft>
                <a:spcPts val="0"/>
              </a:spcAft>
              <a:defRPr/>
            </a:pPr>
            <a:r>
              <a:rPr lang="en-US" sz="6000" dirty="0">
                <a:solidFill>
                  <a:srgbClr val="FF0000"/>
                </a:solidFill>
              </a:rPr>
              <a:t>Additional Resources</a:t>
            </a:r>
            <a:endParaRPr sz="5300" dirty="0">
              <a:solidFill>
                <a:srgbClr val="FF0000"/>
              </a:solidFill>
            </a:endParaRPr>
          </a:p>
        </p:txBody>
      </p:sp>
    </p:spTree>
    <p:extLst>
      <p:ext uri="{BB962C8B-B14F-4D97-AF65-F5344CB8AC3E}">
        <p14:creationId xmlns:p14="http://schemas.microsoft.com/office/powerpoint/2010/main" val="3865582838"/>
      </p:ext>
    </p:extLst>
  </p:cSld>
  <p:clrMapOvr>
    <a:masterClrMapping/>
  </p:clrMapOvr>
  <mc:AlternateContent xmlns:mc="http://schemas.openxmlformats.org/markup-compatibility/2006" xmlns:p14="http://schemas.microsoft.com/office/powerpoint/2010/main">
    <mc:Choice Requires="p14">
      <p:transition spd="slow" p14:dur="2000" advTm="2765"/>
    </mc:Choice>
    <mc:Fallback xmlns="">
      <p:transition spd="slow" advTm="2765"/>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04800" y="228600"/>
            <a:ext cx="8686800" cy="5791200"/>
          </a:xfrm>
        </p:spPr>
        <p:txBody>
          <a:bodyPr numCol="1">
            <a:normAutofit lnSpcReduction="10000"/>
          </a:bodyPr>
          <a:lstStyle/>
          <a:p>
            <a:endParaRPr lang="en-US" sz="2800" dirty="0"/>
          </a:p>
          <a:p>
            <a:r>
              <a:rPr lang="en-US" dirty="0"/>
              <a:t>Home page to SGA Funding: </a:t>
            </a:r>
            <a:r>
              <a:rPr lang="en-US" sz="1800" dirty="0"/>
              <a:t>http://www.depts.ttu.edu/sga/StudentOrganizationsFunding/</a:t>
            </a:r>
          </a:p>
          <a:p>
            <a:pPr lvl="2"/>
            <a:r>
              <a:rPr lang="en-US" sz="1400" dirty="0"/>
              <a:t>Check Org’s Balance</a:t>
            </a:r>
          </a:p>
          <a:p>
            <a:pPr lvl="2"/>
            <a:r>
              <a:rPr lang="en-US" sz="1400" dirty="0"/>
              <a:t>Funding Handbooks</a:t>
            </a:r>
          </a:p>
          <a:p>
            <a:pPr lvl="2"/>
            <a:r>
              <a:rPr lang="en-US" sz="1400" dirty="0"/>
              <a:t>Important Dates &amp; Information</a:t>
            </a:r>
          </a:p>
          <a:p>
            <a:pPr lvl="2"/>
            <a:r>
              <a:rPr lang="en-US" sz="1400" dirty="0"/>
              <a:t>Forms</a:t>
            </a:r>
          </a:p>
          <a:p>
            <a:pPr lvl="2"/>
            <a:r>
              <a:rPr lang="en-US" sz="1400" dirty="0"/>
              <a:t>Other University Funding</a:t>
            </a:r>
          </a:p>
          <a:p>
            <a:endParaRPr lang="en-US" sz="2800" dirty="0"/>
          </a:p>
          <a:p>
            <a:r>
              <a:rPr lang="en-US" sz="2800" dirty="0"/>
              <a:t>Treasurer Transfer Checklist</a:t>
            </a:r>
            <a:endParaRPr lang="en-US" sz="2400" dirty="0"/>
          </a:p>
          <a:p>
            <a:pPr lvl="1"/>
            <a:r>
              <a:rPr lang="en-US" sz="2000" dirty="0"/>
              <a:t>Keep within your organization</a:t>
            </a:r>
          </a:p>
          <a:p>
            <a:pPr lvl="1"/>
            <a:r>
              <a:rPr lang="en-US" sz="2000" dirty="0"/>
              <a:t>Has pertinent information to provide to incoming officer(s)</a:t>
            </a:r>
          </a:p>
          <a:p>
            <a:endParaRPr lang="en-US" sz="1800" dirty="0"/>
          </a:p>
          <a:p>
            <a:r>
              <a:rPr lang="en-US" sz="2800" dirty="0"/>
              <a:t>Fundraising Ideas</a:t>
            </a:r>
          </a:p>
          <a:p>
            <a:endParaRPr lang="en-US" sz="2800" dirty="0"/>
          </a:p>
          <a:p>
            <a:r>
              <a:rPr lang="en-US" sz="2800" dirty="0"/>
              <a:t>Student Affairs Travel Policy</a:t>
            </a:r>
          </a:p>
        </p:txBody>
      </p:sp>
    </p:spTree>
    <p:extLst>
      <p:ext uri="{BB962C8B-B14F-4D97-AF65-F5344CB8AC3E}">
        <p14:creationId xmlns:p14="http://schemas.microsoft.com/office/powerpoint/2010/main" val="2630789593"/>
      </p:ext>
    </p:extLst>
  </p:cSld>
  <p:clrMapOvr>
    <a:masterClrMapping/>
  </p:clrMapOvr>
  <mc:AlternateContent xmlns:mc="http://schemas.openxmlformats.org/markup-compatibility/2006" xmlns:p14="http://schemas.microsoft.com/office/powerpoint/2010/main">
    <mc:Choice Requires="p14">
      <p:transition spd="slow" p14:dur="2000" advTm="14541"/>
    </mc:Choice>
    <mc:Fallback xmlns="">
      <p:transition spd="slow" advTm="14541"/>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11459" y="1066800"/>
            <a:ext cx="3657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a:t>SGA Office Suites </a:t>
            </a:r>
          </a:p>
          <a:p>
            <a:pPr eaLnBrk="1" hangingPunct="1"/>
            <a:endParaRPr lang="en-US" sz="2400" dirty="0"/>
          </a:p>
          <a:p>
            <a:pPr eaLnBrk="1" hangingPunct="1"/>
            <a:r>
              <a:rPr lang="en-US" sz="2400" dirty="0"/>
              <a:t>Student Union Building, Room 302, 3</a:t>
            </a:r>
            <a:r>
              <a:rPr lang="en-US" sz="2400" baseline="30000" dirty="0"/>
              <a:t>rd</a:t>
            </a:r>
            <a:r>
              <a:rPr lang="en-US" sz="2400" dirty="0"/>
              <a:t> Floor </a:t>
            </a:r>
          </a:p>
          <a:p>
            <a:pPr eaLnBrk="1" hangingPunct="1"/>
            <a:endParaRPr lang="en-US" sz="2400" dirty="0"/>
          </a:p>
          <a:p>
            <a:pPr eaLnBrk="1" hangingPunct="1"/>
            <a:r>
              <a:rPr lang="en-US" sz="2400" dirty="0"/>
              <a:t>Ph: Number: 742-3631</a:t>
            </a:r>
          </a:p>
          <a:p>
            <a:pPr eaLnBrk="1" hangingPunct="1"/>
            <a:endParaRPr lang="en-US" sz="900" dirty="0"/>
          </a:p>
          <a:p>
            <a:pPr eaLnBrk="1" hangingPunct="1"/>
            <a:r>
              <a:rPr lang="en-US" sz="2400" dirty="0"/>
              <a:t>Fax Number: 742-0170</a:t>
            </a:r>
          </a:p>
          <a:p>
            <a:pPr eaLnBrk="1" hangingPunct="1"/>
            <a:endParaRPr lang="en-US" sz="2400" dirty="0">
              <a:solidFill>
                <a:srgbClr val="FF0000"/>
              </a:solidFill>
              <a:hlinkClick r:id="rId2"/>
            </a:endParaRPr>
          </a:p>
          <a:p>
            <a:pPr eaLnBrk="1" hangingPunct="1"/>
            <a:r>
              <a:rPr lang="en-US" sz="2400" dirty="0"/>
              <a:t>Website:</a:t>
            </a:r>
            <a:r>
              <a:rPr lang="en-US" sz="2400" dirty="0">
                <a:solidFill>
                  <a:srgbClr val="FF0000"/>
                </a:solidFill>
              </a:rPr>
              <a:t> </a:t>
            </a:r>
            <a:r>
              <a:rPr lang="en-US" sz="2400" dirty="0">
                <a:solidFill>
                  <a:srgbClr val="FF0000"/>
                </a:solidFill>
                <a:hlinkClick r:id="rId2"/>
              </a:rPr>
              <a:t>www.sga.ttu.edu</a:t>
            </a:r>
            <a:r>
              <a:rPr lang="en-US" sz="2400" dirty="0"/>
              <a:t> </a:t>
            </a:r>
          </a:p>
          <a:p>
            <a:pPr eaLnBrk="1" hangingPunct="1"/>
            <a:endParaRPr lang="en-US" sz="2400" dirty="0"/>
          </a:p>
          <a:p>
            <a:pPr eaLnBrk="1" hangingPunct="1"/>
            <a:r>
              <a:rPr lang="en-US" sz="2400" dirty="0"/>
              <a:t>Email: sga@ttu.edu</a:t>
            </a:r>
          </a:p>
        </p:txBody>
      </p:sp>
      <p:sp>
        <p:nvSpPr>
          <p:cNvPr id="10" name="Rectangle 3"/>
          <p:cNvSpPr txBox="1">
            <a:spLocks noChangeArrowheads="1"/>
          </p:cNvSpPr>
          <p:nvPr/>
        </p:nvSpPr>
        <p:spPr>
          <a:xfrm>
            <a:off x="4572000" y="1066800"/>
            <a:ext cx="4343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lvl="0" indent="-255588" eaLnBrk="1" hangingPunct="1">
              <a:spcBef>
                <a:spcPts val="400"/>
              </a:spcBef>
              <a:buClr>
                <a:schemeClr val="accent1"/>
              </a:buClr>
              <a:buSzPct val="68000"/>
              <a:buFont typeface="Wingdings 3" pitchFamily="18" charset="2"/>
              <a:buChar char=""/>
              <a:defRPr/>
            </a:pPr>
            <a:r>
              <a:rPr lang="en-US" b="1" dirty="0"/>
              <a:t>Teresa Davis</a:t>
            </a:r>
          </a:p>
          <a:p>
            <a:pPr marL="365125" lvl="0" indent="-255588" eaLnBrk="1" hangingPunct="1">
              <a:spcBef>
                <a:spcPts val="400"/>
              </a:spcBef>
              <a:buClr>
                <a:schemeClr val="accent1"/>
              </a:buClr>
              <a:buSzPct val="68000"/>
              <a:defRPr/>
            </a:pPr>
            <a:r>
              <a:rPr lang="en-US" b="1" dirty="0"/>
              <a:t>	</a:t>
            </a:r>
            <a:r>
              <a:rPr lang="en-US" dirty="0"/>
              <a:t>SGA Org Funding Account Manager </a:t>
            </a:r>
          </a:p>
          <a:p>
            <a:pPr marL="365125" lvl="0" indent="-255588" eaLnBrk="1" hangingPunct="1">
              <a:spcBef>
                <a:spcPts val="400"/>
              </a:spcBef>
              <a:buClr>
                <a:schemeClr val="accent1"/>
              </a:buClr>
              <a:buSzPct val="68000"/>
              <a:defRPr/>
            </a:pPr>
            <a:r>
              <a:rPr lang="en-US" dirty="0"/>
              <a:t>	742-3631 or 834-0458</a:t>
            </a:r>
          </a:p>
          <a:p>
            <a:pPr marL="365125" lvl="0" indent="-255588" eaLnBrk="1" hangingPunct="1">
              <a:spcBef>
                <a:spcPts val="400"/>
              </a:spcBef>
              <a:buClr>
                <a:schemeClr val="accent1"/>
              </a:buClr>
              <a:buSzPct val="68000"/>
              <a:defRPr/>
            </a:pPr>
            <a:r>
              <a:rPr lang="en-US" dirty="0">
                <a:solidFill>
                  <a:srgbClr val="FF0000"/>
                </a:solidFill>
              </a:rPr>
              <a:t>    teresa.y.davis@ttu.edu</a:t>
            </a:r>
            <a:endParaRPr lang="en-US" b="1" dirty="0">
              <a:solidFill>
                <a:srgbClr val="FF0000"/>
              </a:solidFill>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b="1" i="0" u="none" strike="noStrike" kern="1200" cap="none" spc="0" normalizeH="0" baseline="0" noProof="0" dirty="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lang="en-US" b="1" dirty="0">
                <a:latin typeface="+mj-lt"/>
              </a:rPr>
              <a:t>Ryleigh Carson</a:t>
            </a:r>
            <a:endParaRPr kumimoji="0" lang="en-US" b="1" i="0" u="none" strike="noStrike" kern="1200" cap="none" spc="0" normalizeH="0" baseline="0" noProof="0" dirty="0">
              <a:ln>
                <a:noFill/>
              </a:ln>
              <a:solidFill>
                <a:schemeClr val="tx1"/>
              </a:solidFill>
              <a:effectLst/>
              <a:uLnTx/>
              <a:uFillTx/>
              <a:latin typeface="+mj-lt"/>
              <a:ea typeface="+mn-ea"/>
              <a:cs typeface="+mn-cs"/>
            </a:endParaRPr>
          </a:p>
          <a:p>
            <a:pPr marL="365125" lvl="0" indent="-255588" eaLnBrk="1" hangingPunct="1">
              <a:spcBef>
                <a:spcPts val="400"/>
              </a:spcBef>
              <a:buClr>
                <a:schemeClr val="accent1"/>
              </a:buClr>
              <a:buSzPct val="68000"/>
              <a:defRPr/>
            </a:pPr>
            <a:r>
              <a:rPr lang="en-US" dirty="0">
                <a:latin typeface="+mj-lt"/>
              </a:rPr>
              <a:t>	SGA Chief of Staff,  SORC  </a:t>
            </a:r>
          </a:p>
          <a:p>
            <a:pPr marL="365125" lvl="0" indent="-255588" eaLnBrk="1" hangingPunct="1">
              <a:spcBef>
                <a:spcPts val="400"/>
              </a:spcBef>
              <a:buClr>
                <a:schemeClr val="accent1"/>
              </a:buClr>
              <a:buSzPct val="68000"/>
              <a:defRPr/>
            </a:pPr>
            <a:r>
              <a:rPr lang="en-US" dirty="0">
                <a:latin typeface="+mj-lt"/>
              </a:rPr>
              <a:t>	742-3631 </a:t>
            </a:r>
          </a:p>
          <a:p>
            <a:pPr marL="365125" lvl="0" indent="-255588" eaLnBrk="1" hangingPunct="1">
              <a:spcBef>
                <a:spcPts val="400"/>
              </a:spcBef>
              <a:buClr>
                <a:schemeClr val="accent1"/>
              </a:buClr>
              <a:buSzPct val="68000"/>
              <a:defRPr/>
            </a:pPr>
            <a:r>
              <a:rPr lang="en-US" dirty="0">
                <a:latin typeface="+mj-lt"/>
              </a:rPr>
              <a:t>	</a:t>
            </a:r>
            <a:r>
              <a:rPr lang="en-US" dirty="0">
                <a:solidFill>
                  <a:schemeClr val="tx2"/>
                </a:solidFill>
                <a:latin typeface="+mj-lt"/>
              </a:rPr>
              <a:t>ryleigh.carson</a:t>
            </a:r>
            <a:r>
              <a:rPr lang="en-US" dirty="0">
                <a:solidFill>
                  <a:srgbClr val="FF0000"/>
                </a:solidFill>
                <a:latin typeface="+mj-lt"/>
              </a:rPr>
              <a:t>@ttu.edu</a:t>
            </a:r>
          </a:p>
          <a:p>
            <a:pPr marL="365125" lvl="0" indent="-255588" eaLnBrk="1" hangingPunct="1">
              <a:spcBef>
                <a:spcPts val="400"/>
              </a:spcBef>
              <a:buClr>
                <a:schemeClr val="accent1"/>
              </a:buClr>
              <a:buSzPct val="68000"/>
              <a:defRPr/>
            </a:pPr>
            <a:endParaRPr lang="en-US" b="1" dirty="0">
              <a:latin typeface="+mj-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lang="en-US" b="1" dirty="0">
                <a:latin typeface="+mj-lt"/>
              </a:rPr>
              <a:t>Neil Patel</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a:latin typeface="+mj-lt"/>
              </a:rPr>
              <a:t>	Chair, Budget &amp; Finance Committee </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a:latin typeface="+mj-lt"/>
              </a:rPr>
              <a:t>	742-3631</a:t>
            </a:r>
          </a:p>
          <a:p>
            <a:pPr marL="365125" marR="0" lvl="0" indent="-255588" algn="l" defTabSz="914400" rtl="0" eaLnBrk="1" fontAlgn="base" latinLnBrk="0" hangingPunct="1">
              <a:lnSpc>
                <a:spcPct val="100000"/>
              </a:lnSpc>
              <a:spcBef>
                <a:spcPts val="400"/>
              </a:spcBef>
              <a:spcAft>
                <a:spcPct val="0"/>
              </a:spcAft>
              <a:buClr>
                <a:schemeClr val="accent1"/>
              </a:buClr>
              <a:buSzPct val="68000"/>
              <a:tabLst/>
              <a:defRPr/>
            </a:pPr>
            <a:r>
              <a:rPr lang="en-US" dirty="0">
                <a:solidFill>
                  <a:srgbClr val="FF0000"/>
                </a:solidFill>
                <a:latin typeface="+mj-lt"/>
              </a:rPr>
              <a:t>	neil1.patel@ttu.edu </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lang="en-US" sz="2000" dirty="0">
              <a:latin typeface="+mn-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2"/>
          <p:cNvSpPr>
            <a:spLocks noGrp="1" noChangeArrowheads="1"/>
          </p:cNvSpPr>
          <p:nvPr>
            <p:ph type="title"/>
          </p:nvPr>
        </p:nvSpPr>
        <p:spPr>
          <a:xfrm>
            <a:off x="381000" y="76200"/>
            <a:ext cx="8305800" cy="1096962"/>
          </a:xfrm>
        </p:spPr>
        <p:txBody>
          <a:bodyPr numCol="1">
            <a:normAutofit/>
          </a:bodyPr>
          <a:lstStyle/>
          <a:p>
            <a:pPr eaLnBrk="1" hangingPunct="1">
              <a:spcAft>
                <a:spcPts val="0"/>
              </a:spcAft>
              <a:defRPr/>
            </a:pPr>
            <a:r>
              <a:rPr lang="en-US" dirty="0">
                <a:solidFill>
                  <a:schemeClr val="tx2">
                    <a:satMod val="200000"/>
                  </a:schemeClr>
                </a:solidFill>
              </a:rPr>
              <a:t>Contact Information</a:t>
            </a:r>
            <a:endParaRPr dirty="0">
              <a:solidFill>
                <a:schemeClr val="tx2">
                  <a:satMod val="20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301"/>
    </mc:Choice>
    <mc:Fallback xmlns="">
      <p:transition spd="slow" advTm="43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228600" y="838200"/>
            <a:ext cx="8763000" cy="5181600"/>
          </a:xfrm>
        </p:spPr>
        <p:txBody>
          <a:bodyPr numCol="1">
            <a:normAutofit/>
          </a:bodyPr>
          <a:lstStyle/>
          <a:p>
            <a:pPr marL="566737" indent="-457200" eaLnBrk="1" hangingPunct="1">
              <a:lnSpc>
                <a:spcPct val="80000"/>
              </a:lnSpc>
              <a:buFont typeface="+mj-lt"/>
              <a:buAutoNum type="arabicPeriod"/>
            </a:pPr>
            <a:r>
              <a:rPr lang="en-US" sz="2100" dirty="0"/>
              <a:t>General Office Supplies must be purchased at Staples thru SGA.   Org will receive discount plus tax exempt.   </a:t>
            </a:r>
            <a:br>
              <a:rPr lang="en-US" sz="2100" dirty="0"/>
            </a:br>
            <a:endParaRPr lang="en-US" sz="2100" dirty="0"/>
          </a:p>
          <a:p>
            <a:pPr marL="566737" indent="-457200" eaLnBrk="1" hangingPunct="1">
              <a:lnSpc>
                <a:spcPct val="80000"/>
              </a:lnSpc>
              <a:buFont typeface="+mj-lt"/>
              <a:buAutoNum type="arabicPeriod"/>
            </a:pPr>
            <a:r>
              <a:rPr lang="en-US" sz="2100" dirty="0"/>
              <a:t>Organization Banners &amp; Signs.  Must include copy of design</a:t>
            </a:r>
            <a:br>
              <a:rPr lang="en-US" sz="2100" dirty="0"/>
            </a:br>
            <a:endParaRPr lang="en-US" sz="2100" dirty="0"/>
          </a:p>
          <a:p>
            <a:pPr marL="566737" indent="-457200" eaLnBrk="1" hangingPunct="1">
              <a:lnSpc>
                <a:spcPct val="80000"/>
              </a:lnSpc>
              <a:buFont typeface="+mj-lt"/>
              <a:buAutoNum type="arabicPeriod"/>
            </a:pPr>
            <a:r>
              <a:rPr lang="en-US" sz="2100" dirty="0"/>
              <a:t>50% of Recruiting Items</a:t>
            </a:r>
          </a:p>
          <a:p>
            <a:pPr marL="822325" lvl="1" indent="-457200" eaLnBrk="1" hangingPunct="1">
              <a:lnSpc>
                <a:spcPct val="80000"/>
              </a:lnSpc>
            </a:pPr>
            <a:r>
              <a:rPr lang="en-US" sz="1800" dirty="0"/>
              <a:t>T-shirts, pens/pencils, mugs, </a:t>
            </a:r>
            <a:r>
              <a:rPr lang="en-US" sz="1800" dirty="0" err="1"/>
              <a:t>koozies</a:t>
            </a:r>
            <a:r>
              <a:rPr lang="en-US" sz="1800" dirty="0"/>
              <a:t>, </a:t>
            </a:r>
            <a:r>
              <a:rPr lang="en-US" sz="1800" dirty="0" err="1"/>
              <a:t>e.g</a:t>
            </a:r>
            <a:endParaRPr lang="en-US" sz="1800" dirty="0"/>
          </a:p>
          <a:p>
            <a:pPr marL="822325" lvl="1" indent="-457200" eaLnBrk="1" hangingPunct="1">
              <a:lnSpc>
                <a:spcPct val="80000"/>
              </a:lnSpc>
            </a:pPr>
            <a:r>
              <a:rPr lang="en-US" sz="1800" b="1" i="1" dirty="0"/>
              <a:t>Request for Expense Approval Form required</a:t>
            </a:r>
          </a:p>
          <a:p>
            <a:pPr marL="822325" lvl="1" indent="-457200" eaLnBrk="1" hangingPunct="1">
              <a:lnSpc>
                <a:spcPct val="80000"/>
              </a:lnSpc>
            </a:pPr>
            <a:r>
              <a:rPr lang="en-US" sz="1800" dirty="0"/>
              <a:t>Must include copy of the design</a:t>
            </a:r>
            <a:br>
              <a:rPr lang="en-US" sz="1800" dirty="0"/>
            </a:br>
            <a:endParaRPr lang="en-US" sz="1800" dirty="0"/>
          </a:p>
          <a:p>
            <a:pPr marL="566737" indent="-457200" eaLnBrk="1" hangingPunct="1">
              <a:lnSpc>
                <a:spcPct val="80000"/>
              </a:lnSpc>
              <a:buFont typeface="+mj-lt"/>
              <a:buAutoNum type="arabicPeriod"/>
            </a:pPr>
            <a:r>
              <a:rPr lang="en-US" sz="2100" dirty="0"/>
              <a:t>Copying and Printing.  Must include a copy of what was printed </a:t>
            </a:r>
            <a:br>
              <a:rPr lang="en-US" sz="2100" dirty="0"/>
            </a:br>
            <a:endParaRPr lang="en-US" sz="2100" dirty="0"/>
          </a:p>
          <a:p>
            <a:pPr marL="566737" indent="-457200" eaLnBrk="1" hangingPunct="1">
              <a:lnSpc>
                <a:spcPct val="80000"/>
              </a:lnSpc>
              <a:buFont typeface="+mj-lt"/>
              <a:buAutoNum type="arabicPeriod"/>
            </a:pPr>
            <a:r>
              <a:rPr lang="en-US" sz="2100" dirty="0"/>
              <a:t>Event Room Rental</a:t>
            </a:r>
          </a:p>
          <a:p>
            <a:pPr marL="566737" indent="-457200" eaLnBrk="1" hangingPunct="1">
              <a:lnSpc>
                <a:spcPct val="80000"/>
              </a:lnSpc>
              <a:buFont typeface="+mj-lt"/>
              <a:buAutoNum type="arabicPeriod"/>
            </a:pPr>
            <a:endParaRPr lang="en-US" sz="2100" dirty="0"/>
          </a:p>
          <a:p>
            <a:pPr marL="566737" indent="-457200" eaLnBrk="1" hangingPunct="1">
              <a:lnSpc>
                <a:spcPct val="80000"/>
              </a:lnSpc>
              <a:buFont typeface="+mj-lt"/>
              <a:buAutoNum type="arabicPeriod"/>
            </a:pPr>
            <a:r>
              <a:rPr lang="en-US" sz="2100" dirty="0"/>
              <a:t>Non-Research Travel</a:t>
            </a:r>
          </a:p>
          <a:p>
            <a:pPr marL="566737" indent="-457200" eaLnBrk="1" hangingPunct="1">
              <a:lnSpc>
                <a:spcPct val="80000"/>
              </a:lnSpc>
              <a:buFont typeface="+mj-lt"/>
              <a:buAutoNum type="arabicPeriod"/>
            </a:pPr>
            <a:endParaRPr lang="en-US" sz="2100" dirty="0"/>
          </a:p>
          <a:p>
            <a:pPr marL="566737" indent="-457200" eaLnBrk="1" hangingPunct="1">
              <a:lnSpc>
                <a:spcPct val="80000"/>
              </a:lnSpc>
              <a:buFont typeface="+mj-lt"/>
              <a:buAutoNum type="arabicPeriod"/>
            </a:pPr>
            <a:r>
              <a:rPr lang="en-US" sz="2100" dirty="0"/>
              <a:t>Speaker Expenses</a:t>
            </a:r>
          </a:p>
          <a:p>
            <a:pPr marL="566737" indent="-457200" algn="r" eaLnBrk="1" hangingPunct="1">
              <a:lnSpc>
                <a:spcPct val="80000"/>
              </a:lnSpc>
              <a:buNone/>
            </a:pPr>
            <a:endParaRPr lang="en-US" sz="2000" dirty="0">
              <a:solidFill>
                <a:srgbClr val="FF0000"/>
              </a:solidFill>
            </a:endParaRPr>
          </a:p>
          <a:p>
            <a:pPr marL="566737" indent="-457200" algn="r" eaLnBrk="1" hangingPunct="1">
              <a:lnSpc>
                <a:spcPct val="80000"/>
              </a:lnSpc>
              <a:buNone/>
            </a:pPr>
            <a:endParaRPr lang="en-US" sz="2000" dirty="0">
              <a:solidFill>
                <a:srgbClr val="FF0000"/>
              </a:solidFill>
            </a:endParaRPr>
          </a:p>
        </p:txBody>
      </p:sp>
      <p:sp>
        <p:nvSpPr>
          <p:cNvPr id="4" name="Rectangle 2"/>
          <p:cNvSpPr txBox="1">
            <a:spLocks noChangeArrowheads="1"/>
          </p:cNvSpPr>
          <p:nvPr/>
        </p:nvSpPr>
        <p:spPr>
          <a:xfrm>
            <a:off x="228600" y="152400"/>
            <a:ext cx="8229600" cy="1143000"/>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l" defTabSz="914400" rtl="0" eaLnBrk="1"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atMod val="20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5" name="Rectangle 2"/>
          <p:cNvSpPr txBox="1">
            <a:spLocks noChangeArrowheads="1"/>
          </p:cNvSpPr>
          <p:nvPr/>
        </p:nvSpPr>
        <p:spPr>
          <a:xfrm>
            <a:off x="228600" y="0"/>
            <a:ext cx="8229600" cy="944562"/>
          </a:xfrm>
          <a:prstGeom prst="rect">
            <a:avLst/>
          </a:prstGeom>
        </p:spPr>
        <p:txBody>
          <a:bodyPr vert="horz" numCol="1"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spcAft>
                <a:spcPts val="0"/>
              </a:spcAft>
              <a:defRPr/>
            </a:pPr>
            <a:r>
              <a:rPr lang="en-US" dirty="0">
                <a:solidFill>
                  <a:srgbClr val="FF0000"/>
                </a:solidFill>
              </a:rPr>
              <a:t>Allowable Expenses</a:t>
            </a:r>
          </a:p>
        </p:txBody>
      </p:sp>
    </p:spTree>
  </p:cSld>
  <p:clrMapOvr>
    <a:masterClrMapping/>
  </p:clrMapOvr>
  <mc:AlternateContent xmlns:mc="http://schemas.openxmlformats.org/markup-compatibility/2006" xmlns:p14="http://schemas.microsoft.com/office/powerpoint/2010/main">
    <mc:Choice Requires="p14">
      <p:transition spd="slow" p14:dur="2000" advTm="57898"/>
    </mc:Choice>
    <mc:Fallback xmlns="">
      <p:transition spd="slow" advTm="578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228600" y="1163565"/>
            <a:ext cx="8686800" cy="4876800"/>
          </a:xfrm>
        </p:spPr>
        <p:txBody>
          <a:bodyPr numCol="1">
            <a:normAutofit fontScale="92500" lnSpcReduction="20000"/>
          </a:bodyPr>
          <a:lstStyle/>
          <a:p>
            <a:pPr marL="612331" indent="-457200" eaLnBrk="1" hangingPunct="1">
              <a:lnSpc>
                <a:spcPct val="90000"/>
              </a:lnSpc>
              <a:spcAft>
                <a:spcPts val="0"/>
              </a:spcAft>
              <a:buFont typeface="+mj-lt"/>
              <a:buAutoNum type="arabicPeriod"/>
              <a:defRPr/>
            </a:pPr>
            <a:r>
              <a:rPr lang="en-US" sz="2400" dirty="0"/>
              <a:t>Food (Catering for Banquets or membership meetings)</a:t>
            </a:r>
            <a:endParaRPr lang="en-US" sz="2200" dirty="0"/>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Research and presentation travel, Advisor’s expenses, internship fees, membership fees</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Tables, Tents, Camping equipment, Coolers, Grills and Accessories</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Computers, Printers, Scanners, Digital Cameras</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No Equipment</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Texas State sales tax</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Scholarships, awards, gifts, prizes, gift cards </a:t>
            </a:r>
          </a:p>
          <a:p>
            <a:pPr marL="612331" indent="-457200" eaLnBrk="1" hangingPunct="1">
              <a:lnSpc>
                <a:spcPct val="90000"/>
              </a:lnSpc>
              <a:spcAft>
                <a:spcPts val="0"/>
              </a:spcAft>
              <a:buFont typeface="+mj-lt"/>
              <a:buAutoNum type="arabicPeriod"/>
              <a:defRPr/>
            </a:pPr>
            <a:endParaRPr lang="en-US" sz="2400" dirty="0"/>
          </a:p>
          <a:p>
            <a:pPr marL="612331" indent="-457200" eaLnBrk="1" hangingPunct="1">
              <a:lnSpc>
                <a:spcPct val="90000"/>
              </a:lnSpc>
              <a:spcAft>
                <a:spcPts val="0"/>
              </a:spcAft>
              <a:buFont typeface="+mj-lt"/>
              <a:buAutoNum type="arabicPeriod"/>
              <a:defRPr/>
            </a:pPr>
            <a:r>
              <a:rPr lang="en-US" sz="2400" dirty="0"/>
              <a:t>Operating Expenses </a:t>
            </a:r>
            <a:r>
              <a:rPr lang="en-US" sz="2200" dirty="0"/>
              <a:t>(Telephone, Salaries, Copier Rental, e.g.)</a:t>
            </a:r>
            <a:endParaRPr lang="en-US" sz="2400" dirty="0"/>
          </a:p>
          <a:p>
            <a:pPr marL="612331" indent="-457200" algn="r" eaLnBrk="1" hangingPunct="1">
              <a:lnSpc>
                <a:spcPct val="90000"/>
              </a:lnSpc>
              <a:spcAft>
                <a:spcPts val="0"/>
              </a:spcAft>
              <a:buNone/>
              <a:defRPr/>
            </a:pPr>
            <a:endParaRPr lang="en-US" sz="2200" dirty="0">
              <a:solidFill>
                <a:srgbClr val="FF0000"/>
              </a:solidFill>
            </a:endParaRPr>
          </a:p>
        </p:txBody>
      </p:sp>
      <p:sp>
        <p:nvSpPr>
          <p:cNvPr id="45058" name="Rectangle 2"/>
          <p:cNvSpPr>
            <a:spLocks noGrp="1" noChangeArrowheads="1"/>
          </p:cNvSpPr>
          <p:nvPr>
            <p:ph type="title"/>
          </p:nvPr>
        </p:nvSpPr>
        <p:spPr>
          <a:xfrm>
            <a:off x="0" y="183834"/>
            <a:ext cx="8229600" cy="944562"/>
          </a:xfrm>
        </p:spPr>
        <p:txBody>
          <a:bodyPr numCol="1">
            <a:normAutofit/>
          </a:bodyPr>
          <a:lstStyle/>
          <a:p>
            <a:pPr eaLnBrk="1" hangingPunct="1">
              <a:spcAft>
                <a:spcPts val="0"/>
              </a:spcAft>
              <a:defRPr/>
            </a:pPr>
            <a:r>
              <a:rPr lang="en-US" dirty="0">
                <a:solidFill>
                  <a:srgbClr val="FF0000"/>
                </a:solidFill>
              </a:rPr>
              <a:t>non~Allowable Expenses</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302"/>
    </mc:Choice>
    <mc:Fallback xmlns="">
      <p:transition spd="slow" advTm="303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81000" y="1143000"/>
            <a:ext cx="8229600" cy="5549900"/>
          </a:xfrm>
        </p:spPr>
        <p:txBody>
          <a:bodyPr numCol="1"/>
          <a:lstStyle/>
          <a:p>
            <a:pPr eaLnBrk="1" hangingPunct="1"/>
            <a:endParaRPr lang="en-US" dirty="0"/>
          </a:p>
          <a:p>
            <a:pPr eaLnBrk="1" hangingPunct="1"/>
            <a:r>
              <a:rPr lang="en-US" dirty="0"/>
              <a:t>Org balance &amp; processed expenses </a:t>
            </a:r>
            <a:r>
              <a:rPr lang="en-US" sz="2000" dirty="0"/>
              <a:t>(follow link)</a:t>
            </a:r>
          </a:p>
          <a:p>
            <a:pPr lvl="1"/>
            <a:r>
              <a:rPr lang="en-US" sz="1800" b="1" i="1" dirty="0">
                <a:hlinkClick r:id="rId2"/>
              </a:rPr>
              <a:t>http://www.depts.ttu.edu/sga/StudentOrganizationsFunding/</a:t>
            </a:r>
            <a:endParaRPr lang="en-US" sz="1800" b="1" i="1" dirty="0"/>
          </a:p>
          <a:p>
            <a:pPr marL="630936" lvl="2" indent="0">
              <a:buNone/>
            </a:pPr>
            <a:r>
              <a:rPr lang="en-US" b="1" i="1" dirty="0"/>
              <a:t>Click on “Funding Overview”</a:t>
            </a:r>
          </a:p>
          <a:p>
            <a:pPr marL="630936" lvl="2" indent="0">
              <a:buNone/>
            </a:pPr>
            <a:r>
              <a:rPr lang="en-US" b="1" i="1" dirty="0"/>
              <a:t>Scroll down to “Check Your Balance” follow directions</a:t>
            </a:r>
          </a:p>
          <a:p>
            <a:pPr marL="630936" lvl="2" indent="0">
              <a:buNone/>
            </a:pPr>
            <a:endParaRPr lang="en-US" b="1" i="1" dirty="0"/>
          </a:p>
          <a:p>
            <a:pPr marL="630936" lvl="2" indent="0">
              <a:buNone/>
            </a:pPr>
            <a:r>
              <a:rPr dirty="0"/>
              <a:t>Spreadsheets are uploaded to the site every Friday (or last day of week if university closes early)</a:t>
            </a:r>
          </a:p>
        </p:txBody>
      </p:sp>
      <p:sp>
        <p:nvSpPr>
          <p:cNvPr id="3" name="Rectangle 2"/>
          <p:cNvSpPr>
            <a:spLocks noGrp="1" noChangeArrowheads="1"/>
          </p:cNvSpPr>
          <p:nvPr>
            <p:ph type="title"/>
          </p:nvPr>
        </p:nvSpPr>
        <p:spPr>
          <a:xfrm>
            <a:off x="457200" y="274638"/>
            <a:ext cx="8229600" cy="1143000"/>
          </a:xfrm>
        </p:spPr>
        <p:txBody>
          <a:bodyPr numCol="1">
            <a:noAutofit/>
          </a:bodyPr>
          <a:lstStyle/>
          <a:p>
            <a:pPr eaLnBrk="1" hangingPunct="1">
              <a:spcAft>
                <a:spcPts val="0"/>
              </a:spcAft>
              <a:defRPr/>
            </a:pPr>
            <a:r>
              <a:rPr dirty="0"/>
              <a:t>Check Your Balance</a:t>
            </a:r>
            <a:endParaRPr sz="3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5057"/>
    </mc:Choice>
    <mc:Fallback xmlns="">
      <p:transition spd="slow" advTm="350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4876800"/>
          </a:xfrm>
        </p:spPr>
        <p:txBody>
          <a:bodyPr numCol="1">
            <a:normAutofit/>
          </a:bodyPr>
          <a:lstStyle/>
          <a:p>
            <a:pPr algn="ctr">
              <a:defRPr/>
            </a:pPr>
            <a:br>
              <a:rPr lang="en-US" sz="2400" dirty="0">
                <a:solidFill>
                  <a:schemeClr val="tx2">
                    <a:satMod val="200000"/>
                  </a:schemeClr>
                </a:solidFill>
              </a:rPr>
            </a:br>
            <a:endParaRPr sz="2400" dirty="0">
              <a:solidFill>
                <a:schemeClr val="tx2">
                  <a:satMod val="200000"/>
                </a:schemeClr>
              </a:solidFill>
            </a:endParaRPr>
          </a:p>
        </p:txBody>
      </p:sp>
      <p:sp>
        <p:nvSpPr>
          <p:cNvPr id="3" name="TextBox 2"/>
          <p:cNvSpPr txBox="1"/>
          <p:nvPr/>
        </p:nvSpPr>
        <p:spPr>
          <a:xfrm>
            <a:off x="161192" y="341811"/>
            <a:ext cx="8534400" cy="369332"/>
          </a:xfrm>
          <a:prstGeom prst="rect">
            <a:avLst/>
          </a:prstGeom>
          <a:noFill/>
        </p:spPr>
        <p:txBody>
          <a:bodyPr wrap="square" numCol="1" rtlCol="0">
            <a:spAutoFit/>
          </a:bodyPr>
          <a:lstStyle/>
          <a:p>
            <a:pPr algn="ctr"/>
            <a:r>
              <a:rPr lang="en-US" dirty="0">
                <a:solidFill>
                  <a:srgbClr val="FF0000"/>
                </a:solidFill>
              </a:rPr>
              <a:t>SGA Website (</a:t>
            </a:r>
            <a:r>
              <a:rPr lang="en-US" dirty="0">
                <a:solidFill>
                  <a:srgbClr val="FF0000"/>
                </a:solidFill>
                <a:hlinkClick r:id="rId2"/>
              </a:rPr>
              <a:t>www.sga.ttu.edu</a:t>
            </a:r>
            <a:r>
              <a:rPr lang="en-US" dirty="0">
                <a:solidFill>
                  <a:srgbClr val="FF0000"/>
                </a:solidFill>
              </a:rPr>
              <a:t>)</a:t>
            </a:r>
          </a:p>
        </p:txBody>
      </p:sp>
      <p:pic>
        <p:nvPicPr>
          <p:cNvPr id="6" name="Picture 5"/>
          <p:cNvPicPr/>
          <p:nvPr/>
        </p:nvPicPr>
        <p:blipFill rotWithShape="1">
          <a:blip r:embed="rId3"/>
          <a:srcRect l="-169" t="380" r="49679" b="-380"/>
          <a:stretch/>
        </p:blipFill>
        <p:spPr>
          <a:xfrm>
            <a:off x="161192" y="689539"/>
            <a:ext cx="8534400" cy="5177862"/>
          </a:xfrm>
          <a:prstGeom prst="rect">
            <a:avLst/>
          </a:prstGeom>
          <a:ln>
            <a:noFill/>
          </a:ln>
          <a:extLst>
            <a:ext uri="{53640926-AAD7-44D8-BBD7-CCE9431645EC}">
              <a14:shadowObscured xmlns:a14="http://schemas.microsoft.com/office/drawing/2010/main"/>
            </a:ext>
          </a:extLst>
        </p:spPr>
      </p:pic>
      <p:sp>
        <p:nvSpPr>
          <p:cNvPr id="5" name="Down Arrow 4"/>
          <p:cNvSpPr/>
          <p:nvPr/>
        </p:nvSpPr>
        <p:spPr>
          <a:xfrm>
            <a:off x="7188323" y="1295399"/>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 name="Right Arrow 1"/>
          <p:cNvSpPr/>
          <p:nvPr/>
        </p:nvSpPr>
        <p:spPr>
          <a:xfrm rot="3936644">
            <a:off x="-16131" y="1746831"/>
            <a:ext cx="685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4" name="TextBox 3"/>
          <p:cNvSpPr txBox="1"/>
          <p:nvPr/>
        </p:nvSpPr>
        <p:spPr>
          <a:xfrm>
            <a:off x="326769" y="2743200"/>
            <a:ext cx="5542086" cy="369332"/>
          </a:xfrm>
          <a:prstGeom prst="rect">
            <a:avLst/>
          </a:prstGeom>
          <a:solidFill>
            <a:srgbClr val="FFFF00"/>
          </a:solidFill>
        </p:spPr>
        <p:txBody>
          <a:bodyPr wrap="square" numCol="1" rtlCol="0">
            <a:spAutoFit/>
          </a:bodyPr>
          <a:lstStyle/>
          <a:p>
            <a:r>
              <a:rPr lang="en-US" dirty="0"/>
              <a:t>Funding Overview page is SGA Funding Homepage</a:t>
            </a:r>
          </a:p>
        </p:txBody>
      </p:sp>
      <p:sp>
        <p:nvSpPr>
          <p:cNvPr id="7" name="TextBox 6">
            <a:extLst>
              <a:ext uri="{FF2B5EF4-FFF2-40B4-BE49-F238E27FC236}">
                <a16:creationId xmlns:a16="http://schemas.microsoft.com/office/drawing/2014/main" id="{B51F0A6D-565B-4C2A-AC56-60D375B3C92B}"/>
              </a:ext>
            </a:extLst>
          </p:cNvPr>
          <p:cNvSpPr txBox="1"/>
          <p:nvPr/>
        </p:nvSpPr>
        <p:spPr>
          <a:xfrm>
            <a:off x="838200" y="6012972"/>
            <a:ext cx="7467600" cy="646331"/>
          </a:xfrm>
          <a:prstGeom prst="rect">
            <a:avLst/>
          </a:prstGeom>
          <a:noFill/>
        </p:spPr>
        <p:txBody>
          <a:bodyPr wrap="square" numCol="1" rtlCol="0">
            <a:spAutoFit/>
          </a:bodyPr>
          <a:lstStyle/>
          <a:p>
            <a:r>
              <a:rPr lang="en-US" i="1" dirty="0"/>
              <a:t>It is the org’s responsibility to check this page for up-to-date information about its funding! This is the main resource for funding information.</a:t>
            </a:r>
          </a:p>
        </p:txBody>
      </p:sp>
    </p:spTree>
  </p:cSld>
  <p:clrMapOvr>
    <a:masterClrMapping/>
  </p:clrMapOvr>
  <mc:AlternateContent xmlns:mc="http://schemas.openxmlformats.org/markup-compatibility/2006" xmlns:p14="http://schemas.microsoft.com/office/powerpoint/2010/main">
    <mc:Choice Requires="p14">
      <p:transition spd="slow" p14:dur="2000" advTm="46190"/>
    </mc:Choice>
    <mc:Fallback xmlns="">
      <p:transition spd="slow" advTm="4619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TU">
      <a:dk1>
        <a:srgbClr val="000000"/>
      </a:dk1>
      <a:lt1>
        <a:srgbClr val="FFFFFF"/>
      </a:lt1>
      <a:dk2>
        <a:srgbClr val="FF0000"/>
      </a:dk2>
      <a:lt2>
        <a:srgbClr val="FFFFFF"/>
      </a:lt2>
      <a:accent1>
        <a:srgbClr val="FF0B0B"/>
      </a:accent1>
      <a:accent2>
        <a:srgbClr val="000000"/>
      </a:accent2>
      <a:accent3>
        <a:srgbClr val="FF0000"/>
      </a:accent3>
      <a:accent4>
        <a:srgbClr val="000000"/>
      </a:accent4>
      <a:accent5>
        <a:srgbClr val="FF0000"/>
      </a:accent5>
      <a:accent6>
        <a:srgbClr val="000000"/>
      </a:accent6>
      <a:hlink>
        <a:srgbClr val="FF0000"/>
      </a:hlink>
      <a:folHlink>
        <a:srgbClr val="00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FieldInfoData/>
</file>

<file path=customXml/item10.xml><?xml version="1.0" encoding="utf-8"?>
<SessionCloseEndedDescriptorsData/>
</file>

<file path=customXml/item11.xml><?xml version="1.0" encoding="utf-8"?>
<SessionResponseData/>
</file>

<file path=customXml/item12.xml><?xml version="1.0" encoding="utf-8"?>
<SessionSlideSettingsData>
  <Settings/>
</SessionSlideSettingsData>
</file>

<file path=customXml/item13.xml><?xml version="1.0" encoding="utf-8"?>
<SessionQuestionData>
  <AllQuestions/>
</SessionQuestionData>
</file>

<file path=customXml/item14.xml><?xml version="1.0" encoding="utf-8"?>
<ParticipantInfoData/>
</file>

<file path=customXml/item15.xml><?xml version="1.0" encoding="utf-8"?>
<SessionResponseGridSettings>
  <AllResponseGridSettings/>
</SessionResponseGridSettings>
</file>

<file path=customXml/item16.xml><?xml version="1.0" encoding="utf-8"?>
<TeamNamesData>
  <TeamNames/>
</TeamNamesData>
</file>

<file path=customXml/item2.xml><?xml version="1.0" encoding="utf-8"?>
<SessionAnswerData>
  <AllAnswers/>
</SessionAnswerData>
</file>

<file path=customXml/item3.xml><?xml version="1.0" encoding="utf-8"?>
<TextingSlideData/>
</file>

<file path=customXml/item4.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5.xml><?xml version="1.0" encoding="utf-8"?>
<SessionParticipantData/>
</file>

<file path=customXml/item6.xml><?xml version="1.0" encoding="utf-8"?>
<SessionSlideDescriptorData/>
</file>

<file path=customXml/item7.xml><?xml version="1.0" encoding="utf-8"?>
<SessionRankData/>
</file>

<file path=customXml/item8.xml><?xml version="1.0" encoding="utf-8"?>
<SessionGroupWeightData/>
</file>

<file path=customXml/item9.xml><?xml version="1.0" encoding="utf-8"?>
<SessionSlideMasterData>
  <SlideMaster/>
</SessionSlideMasterData>
</file>

<file path=customXml/itemProps1.xml><?xml version="1.0" encoding="utf-8"?>
<ds:datastoreItem xmlns:ds="http://schemas.openxmlformats.org/officeDocument/2006/customXml" ds:itemID="{13959F6E-9889-4229-82ED-842DAD133EA9}">
  <ds:schemaRefs/>
</ds:datastoreItem>
</file>

<file path=customXml/itemProps10.xml><?xml version="1.0" encoding="utf-8"?>
<ds:datastoreItem xmlns:ds="http://schemas.openxmlformats.org/officeDocument/2006/customXml" ds:itemID="{20A72699-AAD4-4333-87B1-575535B5CEC2}">
  <ds:schemaRefs/>
</ds:datastoreItem>
</file>

<file path=customXml/itemProps11.xml><?xml version="1.0" encoding="utf-8"?>
<ds:datastoreItem xmlns:ds="http://schemas.openxmlformats.org/officeDocument/2006/customXml" ds:itemID="{B89495B8-9080-4497-AEBE-B0B2FE7C1CE1}">
  <ds:schemaRefs/>
</ds:datastoreItem>
</file>

<file path=customXml/itemProps12.xml><?xml version="1.0" encoding="utf-8"?>
<ds:datastoreItem xmlns:ds="http://schemas.openxmlformats.org/officeDocument/2006/customXml" ds:itemID="{475D6322-423A-4DDD-9977-2B2A7FAA226D}">
  <ds:schemaRefs/>
</ds:datastoreItem>
</file>

<file path=customXml/itemProps13.xml><?xml version="1.0" encoding="utf-8"?>
<ds:datastoreItem xmlns:ds="http://schemas.openxmlformats.org/officeDocument/2006/customXml" ds:itemID="{D5C48EB8-160B-4342-9A6B-346B2B916337}">
  <ds:schemaRefs/>
</ds:datastoreItem>
</file>

<file path=customXml/itemProps14.xml><?xml version="1.0" encoding="utf-8"?>
<ds:datastoreItem xmlns:ds="http://schemas.openxmlformats.org/officeDocument/2006/customXml" ds:itemID="{D35D4676-84B7-493D-A26F-A6171C1B63DF}">
  <ds:schemaRefs/>
</ds:datastoreItem>
</file>

<file path=customXml/itemProps15.xml><?xml version="1.0" encoding="utf-8"?>
<ds:datastoreItem xmlns:ds="http://schemas.openxmlformats.org/officeDocument/2006/customXml" ds:itemID="{51F47667-95B0-49E7-B3A4-05BA872DF303}">
  <ds:schemaRefs/>
</ds:datastoreItem>
</file>

<file path=customXml/itemProps16.xml><?xml version="1.0" encoding="utf-8"?>
<ds:datastoreItem xmlns:ds="http://schemas.openxmlformats.org/officeDocument/2006/customXml" ds:itemID="{DA7697DD-3E2C-4A2F-B80E-34EE0DE30CAA}">
  <ds:schemaRefs/>
</ds:datastoreItem>
</file>

<file path=customXml/itemProps2.xml><?xml version="1.0" encoding="utf-8"?>
<ds:datastoreItem xmlns:ds="http://schemas.openxmlformats.org/officeDocument/2006/customXml" ds:itemID="{BCE31889-8365-43F5-A383-3E4D2539F510}">
  <ds:schemaRefs/>
</ds:datastoreItem>
</file>

<file path=customXml/itemProps3.xml><?xml version="1.0" encoding="utf-8"?>
<ds:datastoreItem xmlns:ds="http://schemas.openxmlformats.org/officeDocument/2006/customXml" ds:itemID="{D50B15B4-6C36-4D95-A536-92898D77AAD0}">
  <ds:schemaRefs/>
</ds:datastoreItem>
</file>

<file path=customXml/itemProps4.xml><?xml version="1.0" encoding="utf-8"?>
<ds:datastoreItem xmlns:ds="http://schemas.openxmlformats.org/officeDocument/2006/customXml" ds:itemID="{84F49015-A742-46FF-93C5-9A85F146381E}">
  <ds:schemaRefs/>
</ds:datastoreItem>
</file>

<file path=customXml/itemProps5.xml><?xml version="1.0" encoding="utf-8"?>
<ds:datastoreItem xmlns:ds="http://schemas.openxmlformats.org/officeDocument/2006/customXml" ds:itemID="{034F3E47-442E-4EB1-89A5-D74DBC0288A1}">
  <ds:schemaRefs/>
</ds:datastoreItem>
</file>

<file path=customXml/itemProps6.xml><?xml version="1.0" encoding="utf-8"?>
<ds:datastoreItem xmlns:ds="http://schemas.openxmlformats.org/officeDocument/2006/customXml" ds:itemID="{B9D6C946-D218-45FC-A54C-BECC454B669E}">
  <ds:schemaRefs/>
</ds:datastoreItem>
</file>

<file path=customXml/itemProps7.xml><?xml version="1.0" encoding="utf-8"?>
<ds:datastoreItem xmlns:ds="http://schemas.openxmlformats.org/officeDocument/2006/customXml" ds:itemID="{A76F8CD7-6E93-401E-95B1-C4B2D71643A4}">
  <ds:schemaRefs/>
</ds:datastoreItem>
</file>

<file path=customXml/itemProps8.xml><?xml version="1.0" encoding="utf-8"?>
<ds:datastoreItem xmlns:ds="http://schemas.openxmlformats.org/officeDocument/2006/customXml" ds:itemID="{C88F43D0-BC33-4E68-A460-EC8A767F4977}">
  <ds:schemaRefs/>
</ds:datastoreItem>
</file>

<file path=customXml/itemProps9.xml><?xml version="1.0" encoding="utf-8"?>
<ds:datastoreItem xmlns:ds="http://schemas.openxmlformats.org/officeDocument/2006/customXml" ds:itemID="{524C18A0-C3A7-4897-881C-841847DC4A87}">
  <ds:schemaRefs/>
</ds:datastoreItem>
</file>

<file path=docProps/app.xml><?xml version="1.0" encoding="utf-8"?>
<Properties xmlns="http://schemas.openxmlformats.org/officeDocument/2006/extended-properties" xmlns:vt="http://schemas.openxmlformats.org/officeDocument/2006/docPropsVTypes">
  <Template>Concourse</Template>
  <TotalTime>18036</TotalTime>
  <Words>4010</Words>
  <Application>Microsoft Office PowerPoint</Application>
  <PresentationFormat>On-screen Show (4:3)</PresentationFormat>
  <Paragraphs>555</Paragraphs>
  <Slides>56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Courier New</vt:lpstr>
      <vt:lpstr>Freestyle Script</vt:lpstr>
      <vt:lpstr>Kunstler Script</vt:lpstr>
      <vt:lpstr>Lucida Sans Unicode</vt:lpstr>
      <vt:lpstr>Palace Script MT</vt:lpstr>
      <vt:lpstr>Verdana</vt:lpstr>
      <vt:lpstr>Wingdings</vt:lpstr>
      <vt:lpstr>Wingdings 2</vt:lpstr>
      <vt:lpstr>Wingdings 3</vt:lpstr>
      <vt:lpstr>Concourse</vt:lpstr>
      <vt:lpstr>Funding Training  </vt:lpstr>
      <vt:lpstr>Duties of SGA Funded Org</vt:lpstr>
      <vt:lpstr>Requirements to Meet Before  Utilizing Funds</vt:lpstr>
      <vt:lpstr>Compliance Deadlines &amp; Penalties </vt:lpstr>
      <vt:lpstr>SGA Forms</vt:lpstr>
      <vt:lpstr>PowerPoint Presentation</vt:lpstr>
      <vt:lpstr>non~Allowable Expenses</vt:lpstr>
      <vt:lpstr>Check Your Balance</vt:lpstr>
      <vt:lpstr> </vt:lpstr>
      <vt:lpstr>Expense Approval Form </vt:lpstr>
      <vt:lpstr>PowerPoint Presentation</vt:lpstr>
      <vt:lpstr>General Reimbursement Form</vt:lpstr>
      <vt:lpstr>PowerPoint Presentation</vt:lpstr>
      <vt:lpstr>PowerPoint Presentation</vt:lpstr>
      <vt:lpstr>Purchase Request Form</vt:lpstr>
      <vt:lpstr>PowerPoint Presentation</vt:lpstr>
      <vt:lpstr>TTU Entities Available to Orgs</vt:lpstr>
      <vt:lpstr>Direct Payment to TTU Entities</vt:lpstr>
      <vt:lpstr>Guest Speaker Form ~ 1</vt:lpstr>
      <vt:lpstr>PowerPoint Presentation</vt:lpstr>
      <vt:lpstr>Guest Speaker Airfare &amp;/or Lodging </vt:lpstr>
      <vt:lpstr>PowerPoint Presentation</vt:lpstr>
      <vt:lpstr>Payments to an International Visitor</vt:lpstr>
      <vt:lpstr>Contingency Funding Form</vt:lpstr>
      <vt:lpstr>PowerPoint Presentation</vt:lpstr>
      <vt:lpstr>TRAVEL INSTRUCTIONS</vt:lpstr>
      <vt:lpstr>PowerPoint Presentation</vt:lpstr>
      <vt:lpstr>PowerPoint Presentation</vt:lpstr>
      <vt:lpstr>PowerPoint Presentation</vt:lpstr>
      <vt:lpstr>Airfare and Hotel </vt:lpstr>
      <vt:lpstr>Rental Cars</vt:lpstr>
      <vt:lpstr>PowerPoint Presentation</vt:lpstr>
      <vt:lpstr>PowerPoint Presentation</vt:lpstr>
      <vt:lpstr>Sample List of Travelers</vt:lpstr>
      <vt:lpstr>Student Affairs Travel Policy</vt:lpstr>
      <vt:lpstr>PowerPoint Presentation</vt:lpstr>
      <vt:lpstr>PowerPoint Presentation</vt:lpstr>
      <vt:lpstr>PowerPoint Presentation</vt:lpstr>
      <vt:lpstr>Students Receiving Cash Prizes/Awards After Competitions</vt:lpstr>
      <vt:lpstr>Sample Letter from Advisor</vt:lpstr>
      <vt:lpstr>Return From Travel </vt:lpstr>
      <vt:lpstr>PowerPoint Presentation</vt:lpstr>
      <vt:lpstr>PowerPoint Presentation</vt:lpstr>
      <vt:lpstr>PowerPoint Presentation</vt:lpstr>
      <vt:lpstr>PowerPoint Presentation</vt:lpstr>
      <vt:lpstr> Common Questions</vt:lpstr>
      <vt:lpstr>PowerPoint Presentation</vt:lpstr>
      <vt:lpstr>If org DOES NOT use all the funds allocated, what happens?</vt:lpstr>
      <vt:lpstr>SGA Communication </vt:lpstr>
      <vt:lpstr>How long will it take to process forms/receive payment?</vt:lpstr>
      <vt:lpstr>Continue</vt:lpstr>
      <vt:lpstr>Continue</vt:lpstr>
      <vt:lpstr>What is a Funding Coordinator? </vt:lpstr>
      <vt:lpstr>Additional Resources</vt:lpstr>
      <vt:lpstr>PowerPoint Presentation</vt:lpstr>
      <vt:lpstr>Contact Information</vt:lpstr>
    </vt:vector>
  </TitlesOfParts>
  <Company>Texas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SGA FUNDING</dc:title>
  <dc:creator>kgardner</dc:creator>
  <cp:lastModifiedBy>Davis, Teresa Y</cp:lastModifiedBy>
  <cp:revision>2400</cp:revision>
  <cp:lastPrinted>2020-09-15T14:24:47Z</cp:lastPrinted>
  <dcterms:created xsi:type="dcterms:W3CDTF">2004-07-12T20:34:25Z</dcterms:created>
  <dcterms:modified xsi:type="dcterms:W3CDTF">2020-09-15T14:25:17Z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892314a997a9461a9f4c350d1273663b</vt:lpwstr>
  </property>
</Properties>
</file>