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handoutMasterIdLst>
    <p:handoutMasterId r:id="rId44"/>
  </p:handoutMasterIdLst>
  <p:sldIdLst>
    <p:sldId id="283" r:id="rId2"/>
    <p:sldId id="284" r:id="rId3"/>
    <p:sldId id="256" r:id="rId4"/>
    <p:sldId id="258" r:id="rId5"/>
    <p:sldId id="325" r:id="rId6"/>
    <p:sldId id="259" r:id="rId7"/>
    <p:sldId id="257" r:id="rId8"/>
    <p:sldId id="260" r:id="rId9"/>
    <p:sldId id="298" r:id="rId10"/>
    <p:sldId id="318" r:id="rId11"/>
    <p:sldId id="319" r:id="rId12"/>
    <p:sldId id="320" r:id="rId13"/>
    <p:sldId id="324" r:id="rId14"/>
    <p:sldId id="311" r:id="rId15"/>
    <p:sldId id="312" r:id="rId16"/>
    <p:sldId id="313" r:id="rId17"/>
    <p:sldId id="314" r:id="rId18"/>
    <p:sldId id="323" r:id="rId19"/>
    <p:sldId id="315" r:id="rId20"/>
    <p:sldId id="316" r:id="rId21"/>
    <p:sldId id="317" r:id="rId22"/>
    <p:sldId id="322" r:id="rId23"/>
    <p:sldId id="276" r:id="rId24"/>
    <p:sldId id="277" r:id="rId25"/>
    <p:sldId id="299" r:id="rId26"/>
    <p:sldId id="308" r:id="rId27"/>
    <p:sldId id="310" r:id="rId28"/>
    <p:sldId id="301" r:id="rId29"/>
    <p:sldId id="286" r:id="rId30"/>
    <p:sldId id="300" r:id="rId31"/>
    <p:sldId id="290" r:id="rId32"/>
    <p:sldId id="295" r:id="rId33"/>
    <p:sldId id="275" r:id="rId34"/>
    <p:sldId id="266" r:id="rId35"/>
    <p:sldId id="281" r:id="rId36"/>
    <p:sldId id="282" r:id="rId37"/>
    <p:sldId id="288" r:id="rId38"/>
    <p:sldId id="287" r:id="rId39"/>
    <p:sldId id="291" r:id="rId40"/>
    <p:sldId id="296" r:id="rId41"/>
    <p:sldId id="294" r:id="rId4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5" autoAdjust="0"/>
    <p:restoredTop sz="94660"/>
  </p:normalViewPr>
  <p:slideViewPr>
    <p:cSldViewPr snapToGrid="0">
      <p:cViewPr varScale="1">
        <p:scale>
          <a:sx n="74" d="100"/>
          <a:sy n="74" d="100"/>
        </p:scale>
        <p:origin x="84"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techshare\depts\StudentUnion\SUB_shared\Tech%20Activities%20Board\2013-2014\Assesment\Assessment%202013-14%20total.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65831724508859"/>
          <c:y val="0.1410918348339025"/>
          <c:w val="0.47468336550982282"/>
          <c:h val="0.74704427196522816"/>
        </c:manualLayout>
      </c:layout>
      <c:pieChart>
        <c:varyColors val="1"/>
        <c:ser>
          <c:idx val="0"/>
          <c:order val="0"/>
          <c:tx>
            <c:strRef>
              <c:f>Sheet1!$B$1</c:f>
              <c:strCache>
                <c:ptCount val="1"/>
                <c:pt idx="0">
                  <c:v>Venue</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0.13629175019849576"/>
                  <c:y val="6.3085998137224425E-3"/>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1.8038613996859736E-2"/>
                  <c:y val="-6.3085998137224486E-3"/>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layout>
                <c:manualLayout>
                  <c:x val="7.8167327319725519E-2"/>
                  <c:y val="5.3623098416640792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4"/>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24</c:v>
                </c:pt>
                <c:pt idx="1">
                  <c:v>69</c:v>
                </c:pt>
                <c:pt idx="2">
                  <c:v>318</c:v>
                </c:pt>
                <c:pt idx="3">
                  <c:v>944</c:v>
                </c:pt>
                <c:pt idx="4">
                  <c:v>2568</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Time</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0.12603326839857618"/>
                  <c:y val="2.3665342246036638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7.3362648769320388E-2"/>
                  <c:y val="2.3665342246036638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layout>
                <c:manualLayout>
                  <c:x val="0.14484420398045322"/>
                  <c:y val="0.15382472459923816"/>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3"/>
              <c:layout>
                <c:manualLayout>
                  <c:x val="-1.6929842023689474E-2"/>
                  <c:y val="0.20707174465282058"/>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layout>
                <c:manualLayout>
                  <c:x val="6.2076087420194236E-2"/>
                  <c:y val="9.7619536764901135E-2"/>
                </c:manualLayout>
              </c:layout>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17</c:v>
                </c:pt>
                <c:pt idx="1">
                  <c:v>22</c:v>
                </c:pt>
                <c:pt idx="2">
                  <c:v>348</c:v>
                </c:pt>
                <c:pt idx="3">
                  <c:v>996</c:v>
                </c:pt>
                <c:pt idx="4">
                  <c:v>2509</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473171706597828"/>
          <c:y val="5.9417901718434883E-2"/>
          <c:w val="0.82854512993242591"/>
          <c:h val="0.8071945658531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Date</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5.1421744265432202E-2"/>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1"/>
              <c:layout>
                <c:manualLayout>
                  <c:x val="9.6910210346391246E-2"/>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2"/>
              <c:layout>
                <c:manualLayout>
                  <c:x val="8.306589458262098E-2"/>
                  <c:y val="8.7333499027935912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4"/>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20</c:v>
                </c:pt>
                <c:pt idx="1">
                  <c:v>71</c:v>
                </c:pt>
                <c:pt idx="2">
                  <c:v>342</c:v>
                </c:pt>
                <c:pt idx="3">
                  <c:v>967</c:v>
                </c:pt>
                <c:pt idx="4">
                  <c:v>2520</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473171706597828"/>
          <c:y val="5.9417901718434883E-2"/>
          <c:w val="0.82854512993242591"/>
          <c:h val="0.8071945658531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88402721778039"/>
          <c:y val="0.11616819638177102"/>
          <c:w val="0.82865987294698185"/>
          <c:h val="0.80120632282830062"/>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Quality</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8.7341834156060824E-2"/>
                  <c:y val="1.1940127312782682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5.1692105929097183E-2"/>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layout>
                <c:manualLayout>
                  <c:x val="0.10160172544684619"/>
                  <c:y val="0.1014910821586528"/>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4"/>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20</c:v>
                </c:pt>
                <c:pt idx="1">
                  <c:v>36</c:v>
                </c:pt>
                <c:pt idx="2">
                  <c:v>283</c:v>
                </c:pt>
                <c:pt idx="3">
                  <c:v>998</c:v>
                </c:pt>
                <c:pt idx="4">
                  <c:v>2555</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Ethnicity</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Lbls>
            <c:dLbl>
              <c:idx val="0"/>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1"/>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2"/>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layout>
                <c:manualLayout>
                  <c:x val="2.1918992237224938E-3"/>
                  <c:y val="5.3969063403025666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layout>
                <c:manualLayout>
                  <c:x val="-2.1918992237224939E-2"/>
                  <c:y val="-4.4445111037785846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384671755324674"/>
                      <c:h val="0.16574851766305707"/>
                    </c:manualLayout>
                  </c15:layout>
                </c:ext>
              </c:extLst>
            </c:dLbl>
            <c:dLbl>
              <c:idx val="5"/>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6"/>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African-American</c:v>
                </c:pt>
                <c:pt idx="1">
                  <c:v>Asian</c:v>
                </c:pt>
                <c:pt idx="2">
                  <c:v>Pacific Islander</c:v>
                </c:pt>
                <c:pt idx="3">
                  <c:v>Other</c:v>
                </c:pt>
                <c:pt idx="4">
                  <c:v>Hispanic/Latino(a)</c:v>
                </c:pt>
                <c:pt idx="5">
                  <c:v>Native-American</c:v>
                </c:pt>
                <c:pt idx="6">
                  <c:v>Caucasian</c:v>
                </c:pt>
              </c:strCache>
            </c:strRef>
          </c:cat>
          <c:val>
            <c:numRef>
              <c:f>Sheet1!$B$2:$B$8</c:f>
              <c:numCache>
                <c:formatCode>General</c:formatCode>
                <c:ptCount val="7"/>
                <c:pt idx="0">
                  <c:v>458</c:v>
                </c:pt>
                <c:pt idx="1">
                  <c:v>365</c:v>
                </c:pt>
                <c:pt idx="2">
                  <c:v>43</c:v>
                </c:pt>
                <c:pt idx="3">
                  <c:v>171</c:v>
                </c:pt>
                <c:pt idx="4">
                  <c:v>992</c:v>
                </c:pt>
                <c:pt idx="5">
                  <c:v>33</c:v>
                </c:pt>
                <c:pt idx="6">
                  <c:v>1770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Overall Satisfaction</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0.10897503114870859"/>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6.2799170492476034E-2"/>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layout>
                <c:manualLayout>
                  <c:x val="0.15145682295244237"/>
                  <c:y val="9.5232761382177927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4"/>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13</c:v>
                </c:pt>
                <c:pt idx="1">
                  <c:v>19</c:v>
                </c:pt>
                <c:pt idx="2">
                  <c:v>238</c:v>
                </c:pt>
                <c:pt idx="3">
                  <c:v>1119</c:v>
                </c:pt>
                <c:pt idx="4">
                  <c:v>2500</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Faculty Encouragement</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layout>
                <c:manualLayout>
                  <c:x val="0.20366962372407682"/>
                  <c:y val="2.4275161826447886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0.24017644307084535"/>
                  <c:y val="-0.16082294710021725"/>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Encouraged to Attend by Professor</c:v>
                </c:pt>
                <c:pt idx="1">
                  <c:v>Not Encouraged to attend by Professor</c:v>
                </c:pt>
              </c:strCache>
            </c:strRef>
          </c:cat>
          <c:val>
            <c:numRef>
              <c:f>Sheet1!$B$2:$B$5</c:f>
              <c:numCache>
                <c:formatCode>General</c:formatCode>
                <c:ptCount val="4"/>
                <c:pt idx="0">
                  <c:v>169</c:v>
                </c:pt>
                <c:pt idx="1">
                  <c:v>3554</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723447356583108E-2"/>
          <c:y val="2.8839934249511919E-2"/>
          <c:w val="0.91027655264341689"/>
          <c:h val="0.66268235342751269"/>
        </c:manualLayout>
      </c:layout>
      <c:barChart>
        <c:barDir val="col"/>
        <c:grouping val="clustered"/>
        <c:varyColors val="0"/>
        <c:ser>
          <c:idx val="0"/>
          <c:order val="0"/>
          <c:tx>
            <c:strRef>
              <c:f>Sheet1!$B$1</c:f>
              <c:strCache>
                <c:ptCount val="1"/>
                <c:pt idx="0">
                  <c:v>Heard of Event From</c:v>
                </c:pt>
              </c:strCache>
            </c:strRef>
          </c:tx>
          <c:spPr>
            <a:solidFill>
              <a:schemeClr val="accent1"/>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Pt>
            <c:idx val="17"/>
            <c:invertIfNegative val="0"/>
            <c:bubble3D val="0"/>
          </c:dPt>
          <c:dPt>
            <c:idx val="18"/>
            <c:invertIfNegative val="0"/>
            <c:bubble3D val="0"/>
          </c:dPt>
          <c:dPt>
            <c:idx val="19"/>
            <c:invertIfNegative val="0"/>
            <c:bubble3D val="0"/>
          </c:dPt>
          <c:dPt>
            <c:idx val="20"/>
            <c:invertIfNegative val="0"/>
            <c:bubble3D val="0"/>
          </c:dPt>
          <c:dPt>
            <c:idx val="21"/>
            <c:invertIfNegative val="0"/>
            <c:bubble3D val="0"/>
          </c:dPt>
          <c:dPt>
            <c:idx val="22"/>
            <c:invertIfNegative val="0"/>
            <c:bubble3D val="0"/>
          </c:dPt>
          <c:dPt>
            <c:idx val="23"/>
            <c:invertIfNegative val="0"/>
            <c:bubble3D val="0"/>
          </c:dPt>
          <c:dPt>
            <c:idx val="24"/>
            <c:invertIfNegative val="0"/>
            <c:bubble3D val="0"/>
          </c:dPt>
          <c:dPt>
            <c:idx val="25"/>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Calendar</c:v>
                </c:pt>
                <c:pt idx="1">
                  <c:v>Daily Toreador</c:v>
                </c:pt>
                <c:pt idx="2">
                  <c:v>Email</c:v>
                </c:pt>
                <c:pt idx="3">
                  <c:v>Facebook</c:v>
                </c:pt>
                <c:pt idx="4">
                  <c:v>Family/Sibling Weekend</c:v>
                </c:pt>
                <c:pt idx="5">
                  <c:v>Friend</c:v>
                </c:pt>
                <c:pt idx="6">
                  <c:v>Instagram</c:v>
                </c:pt>
                <c:pt idx="7">
                  <c:v>Marquee/Billboard</c:v>
                </c:pt>
                <c:pt idx="8">
                  <c:v>Miller Girls</c:v>
                </c:pt>
                <c:pt idx="9">
                  <c:v>No Response</c:v>
                </c:pt>
                <c:pt idx="10">
                  <c:v>Online/Website</c:v>
                </c:pt>
                <c:pt idx="11">
                  <c:v>Partnering Organization</c:v>
                </c:pt>
                <c:pt idx="12">
                  <c:v>Pegasus</c:v>
                </c:pt>
                <c:pt idx="13">
                  <c:v>Poster/Flyer</c:v>
                </c:pt>
                <c:pt idx="14">
                  <c:v>Professor</c:v>
                </c:pt>
                <c:pt idx="15">
                  <c:v>Raiderlink </c:v>
                </c:pt>
                <c:pt idx="16">
                  <c:v>RHA </c:v>
                </c:pt>
                <c:pt idx="17">
                  <c:v>Saw Event</c:v>
                </c:pt>
                <c:pt idx="18">
                  <c:v>SUB</c:v>
                </c:pt>
                <c:pt idx="19">
                  <c:v>TAB </c:v>
                </c:pt>
                <c:pt idx="20">
                  <c:v>Table Tent</c:v>
                </c:pt>
                <c:pt idx="21">
                  <c:v>TechAnnounce</c:v>
                </c:pt>
                <c:pt idx="22">
                  <c:v>TTU Mobile App</c:v>
                </c:pt>
                <c:pt idx="23">
                  <c:v>Twitter</c:v>
                </c:pt>
                <c:pt idx="24">
                  <c:v>Unconventional </c:v>
                </c:pt>
                <c:pt idx="25">
                  <c:v>Word of Mouth</c:v>
                </c:pt>
              </c:strCache>
            </c:strRef>
          </c:cat>
          <c:val>
            <c:numRef>
              <c:f>Sheet1!$B$2:$B$27</c:f>
              <c:numCache>
                <c:formatCode>General</c:formatCode>
                <c:ptCount val="26"/>
                <c:pt idx="0">
                  <c:v>179</c:v>
                </c:pt>
                <c:pt idx="1">
                  <c:v>7</c:v>
                </c:pt>
                <c:pt idx="2">
                  <c:v>107</c:v>
                </c:pt>
                <c:pt idx="3">
                  <c:v>41</c:v>
                </c:pt>
                <c:pt idx="4">
                  <c:v>7</c:v>
                </c:pt>
                <c:pt idx="5">
                  <c:v>878</c:v>
                </c:pt>
                <c:pt idx="6">
                  <c:v>6</c:v>
                </c:pt>
                <c:pt idx="7">
                  <c:v>4</c:v>
                </c:pt>
                <c:pt idx="8">
                  <c:v>41</c:v>
                </c:pt>
                <c:pt idx="9">
                  <c:v>338</c:v>
                </c:pt>
                <c:pt idx="10">
                  <c:v>91</c:v>
                </c:pt>
                <c:pt idx="11">
                  <c:v>18</c:v>
                </c:pt>
                <c:pt idx="12">
                  <c:v>34</c:v>
                </c:pt>
                <c:pt idx="13">
                  <c:v>711</c:v>
                </c:pt>
                <c:pt idx="14">
                  <c:v>38</c:v>
                </c:pt>
                <c:pt idx="15">
                  <c:v>10</c:v>
                </c:pt>
                <c:pt idx="16">
                  <c:v>13</c:v>
                </c:pt>
                <c:pt idx="17">
                  <c:v>163</c:v>
                </c:pt>
                <c:pt idx="18">
                  <c:v>189</c:v>
                </c:pt>
                <c:pt idx="19">
                  <c:v>206</c:v>
                </c:pt>
                <c:pt idx="20">
                  <c:v>3</c:v>
                </c:pt>
                <c:pt idx="21">
                  <c:v>289</c:v>
                </c:pt>
                <c:pt idx="22">
                  <c:v>40</c:v>
                </c:pt>
                <c:pt idx="23">
                  <c:v>32</c:v>
                </c:pt>
                <c:pt idx="24">
                  <c:v>18</c:v>
                </c:pt>
                <c:pt idx="25">
                  <c:v>32</c:v>
                </c:pt>
              </c:numCache>
            </c:numRef>
          </c:val>
        </c:ser>
        <c:dLbls>
          <c:dLblPos val="outEnd"/>
          <c:showLegendKey val="0"/>
          <c:showVal val="1"/>
          <c:showCatName val="0"/>
          <c:showSerName val="0"/>
          <c:showPercent val="0"/>
          <c:showBubbleSize val="0"/>
        </c:dLbls>
        <c:gapWidth val="219"/>
        <c:overlap val="-27"/>
        <c:axId val="202720240"/>
        <c:axId val="202753576"/>
      </c:barChart>
      <c:catAx>
        <c:axId val="20272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753576"/>
        <c:crosses val="autoZero"/>
        <c:auto val="1"/>
        <c:lblAlgn val="ctr"/>
        <c:lblOffset val="100"/>
        <c:noMultiLvlLbl val="0"/>
      </c:catAx>
      <c:valAx>
        <c:axId val="2027535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2720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Future Events</c:v>
                </c:pt>
              </c:strCache>
            </c:strRef>
          </c:tx>
          <c:spPr>
            <a:solidFill>
              <a:schemeClr val="accent1"/>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Acoustic Music</c:v>
                </c:pt>
                <c:pt idx="1">
                  <c:v>Comedians</c:v>
                </c:pt>
                <c:pt idx="2">
                  <c:v>Concerts</c:v>
                </c:pt>
                <c:pt idx="3">
                  <c:v>Diversity-Related</c:v>
                </c:pt>
                <c:pt idx="4">
                  <c:v>Events Off-Campus</c:v>
                </c:pt>
                <c:pt idx="5">
                  <c:v>Game Shows</c:v>
                </c:pt>
                <c:pt idx="6">
                  <c:v>Hypnotists/Mentalists</c:v>
                </c:pt>
                <c:pt idx="7">
                  <c:v>Lectures</c:v>
                </c:pt>
                <c:pt idx="8">
                  <c:v>Lunch Hour Programs</c:v>
                </c:pt>
                <c:pt idx="9">
                  <c:v>Make &amp; Take Items</c:v>
                </c:pt>
                <c:pt idx="10">
                  <c:v>Movies (Independent)</c:v>
                </c:pt>
                <c:pt idx="11">
                  <c:v>Movies (New Releases) </c:v>
                </c:pt>
                <c:pt idx="12">
                  <c:v>Other</c:v>
                </c:pt>
                <c:pt idx="13">
                  <c:v>Quiz Bowls</c:v>
                </c:pt>
                <c:pt idx="14">
                  <c:v>Weekend Events</c:v>
                </c:pt>
              </c:strCache>
            </c:strRef>
          </c:cat>
          <c:val>
            <c:numRef>
              <c:f>Sheet1!$B$2:$B$16</c:f>
              <c:numCache>
                <c:formatCode>General</c:formatCode>
                <c:ptCount val="15"/>
                <c:pt idx="0">
                  <c:v>1034</c:v>
                </c:pt>
                <c:pt idx="1">
                  <c:v>1811</c:v>
                </c:pt>
                <c:pt idx="2">
                  <c:v>1885</c:v>
                </c:pt>
                <c:pt idx="3">
                  <c:v>447</c:v>
                </c:pt>
                <c:pt idx="4">
                  <c:v>743</c:v>
                </c:pt>
                <c:pt idx="5">
                  <c:v>1141</c:v>
                </c:pt>
                <c:pt idx="6">
                  <c:v>793</c:v>
                </c:pt>
                <c:pt idx="7">
                  <c:v>315</c:v>
                </c:pt>
                <c:pt idx="8">
                  <c:v>539</c:v>
                </c:pt>
                <c:pt idx="9">
                  <c:v>1086</c:v>
                </c:pt>
                <c:pt idx="10">
                  <c:v>1340</c:v>
                </c:pt>
                <c:pt idx="11">
                  <c:v>2061</c:v>
                </c:pt>
                <c:pt idx="12">
                  <c:v>125</c:v>
                </c:pt>
                <c:pt idx="13">
                  <c:v>437</c:v>
                </c:pt>
                <c:pt idx="14">
                  <c:v>944</c:v>
                </c:pt>
              </c:numCache>
            </c:numRef>
          </c:val>
        </c:ser>
        <c:dLbls>
          <c:dLblPos val="outEnd"/>
          <c:showLegendKey val="0"/>
          <c:showVal val="1"/>
          <c:showCatName val="0"/>
          <c:showSerName val="0"/>
          <c:showPercent val="0"/>
          <c:showBubbleSize val="0"/>
        </c:dLbls>
        <c:gapWidth val="219"/>
        <c:overlap val="-27"/>
        <c:axId val="202754752"/>
        <c:axId val="202755144"/>
      </c:barChart>
      <c:catAx>
        <c:axId val="20275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755144"/>
        <c:crosses val="autoZero"/>
        <c:auto val="1"/>
        <c:lblAlgn val="ctr"/>
        <c:lblOffset val="100"/>
        <c:noMultiLvlLbl val="0"/>
      </c:catAx>
      <c:valAx>
        <c:axId val="2027551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275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3835467107572483"/>
          <c:y val="0.12028378019822278"/>
          <c:w val="0.83221024052359815"/>
          <c:h val="0.80809251544813732"/>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Classification</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Lbls>
            <c:dLbl>
              <c:idx val="0"/>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1"/>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2"/>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layout>
                <c:manualLayout>
                  <c:x val="-3.9887637606678926E-2"/>
                  <c:y val="0.12821412522238021"/>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layout>
                <c:manualLayout>
                  <c:x val="-6.6479396011131564E-2"/>
                  <c:y val="0.1250869514364685"/>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087089404667411"/>
                      <c:h val="0.11200403824016449"/>
                    </c:manualLayout>
                  </c15:layout>
                </c:ext>
              </c:extLst>
            </c:dLbl>
            <c:dLbl>
              <c:idx val="5"/>
              <c:layout>
                <c:manualLayout>
                  <c:x val="2.4375778537414901E-2"/>
                  <c:y val="-2.0088274945059003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6"/>
              <c:layout>
                <c:manualLayout>
                  <c:x val="-0.16841446989486658"/>
                  <c:y val="8.8151827980818354E-4"/>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7"/>
              <c:layout>
                <c:manualLayout>
                  <c:x val="8.1991255080395578E-2"/>
                  <c:y val="0"/>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Sheet1!$A$2:$A$9</c:f>
              <c:strCache>
                <c:ptCount val="8"/>
                <c:pt idx="0">
                  <c:v>Freshman</c:v>
                </c:pt>
                <c:pt idx="1">
                  <c:v>Sophomore</c:v>
                </c:pt>
                <c:pt idx="2">
                  <c:v>Junior</c:v>
                </c:pt>
                <c:pt idx="3">
                  <c:v>Senior</c:v>
                </c:pt>
                <c:pt idx="4">
                  <c:v>Faculty</c:v>
                </c:pt>
                <c:pt idx="5">
                  <c:v>Staff</c:v>
                </c:pt>
                <c:pt idx="6">
                  <c:v>Community</c:v>
                </c:pt>
                <c:pt idx="7">
                  <c:v>Graduate Student</c:v>
                </c:pt>
              </c:strCache>
            </c:strRef>
          </c:cat>
          <c:val>
            <c:numRef>
              <c:f>Sheet1!$B$2:$B$9</c:f>
              <c:numCache>
                <c:formatCode>General</c:formatCode>
                <c:ptCount val="8"/>
                <c:pt idx="0">
                  <c:v>1309</c:v>
                </c:pt>
                <c:pt idx="1">
                  <c:v>700</c:v>
                </c:pt>
                <c:pt idx="2">
                  <c:v>613</c:v>
                </c:pt>
                <c:pt idx="3">
                  <c:v>523</c:v>
                </c:pt>
                <c:pt idx="4">
                  <c:v>7</c:v>
                </c:pt>
                <c:pt idx="5">
                  <c:v>23</c:v>
                </c:pt>
                <c:pt idx="6">
                  <c:v>25</c:v>
                </c:pt>
                <c:pt idx="7">
                  <c:v>237</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Residency</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r>
                      <a:rPr lang="en-US" sz="1330" dirty="0" smtClean="0"/>
                      <a:t>Off Campus</a:t>
                    </a:r>
                  </a:p>
                  <a:p>
                    <a:pPr>
                      <a:defRPr/>
                    </a:pPr>
                    <a:fld id="{9CEB8481-9DCB-4924-9EA4-C0DCDC4141C2}" type="PERCENTAGE">
                      <a:rPr lang="en-US" sz="1330" smtClean="0"/>
                      <a:pPr>
                        <a:defRPr/>
                      </a:pPr>
                      <a:t>[PERCENTAGE]</a:t>
                    </a:fld>
                    <a:endParaRPr lang="en-US"/>
                  </a:p>
                </c:rich>
              </c:tx>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Lst>
            </c:dLbl>
            <c:dLbl>
              <c:idx val="1"/>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2"/>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Off Campus</c:v>
                </c:pt>
                <c:pt idx="1">
                  <c:v>On Campus</c:v>
                </c:pt>
              </c:strCache>
            </c:strRef>
          </c:cat>
          <c:val>
            <c:numRef>
              <c:f>Sheet1!$B$2:$B$5</c:f>
              <c:numCache>
                <c:formatCode>General</c:formatCode>
                <c:ptCount val="4"/>
                <c:pt idx="0">
                  <c:v>1560</c:v>
                </c:pt>
                <c:pt idx="1">
                  <c:v>1943</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Publicity</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0.2287960965584383"/>
                  <c:y val="3.0588287431633974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8.0078633795453491E-2"/>
                  <c:y val="3.0588287431633974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3"/>
              <c:layout>
                <c:manualLayout>
                  <c:x val="0.1098221263480503"/>
                  <c:y val="-6.1176574863268059E-2"/>
                </c:manualLayout>
              </c:layout>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prstClr val="white"/>
              </a:solidFill>
              <a:ln>
                <a:solidFill>
                  <a:srgbClr val="5B9BD5"/>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Poor</c:v>
                </c:pt>
                <c:pt idx="1">
                  <c:v>Below Average</c:v>
                </c:pt>
                <c:pt idx="2">
                  <c:v>Average</c:v>
                </c:pt>
                <c:pt idx="3">
                  <c:v>Above Average</c:v>
                </c:pt>
                <c:pt idx="4">
                  <c:v>Excellent</c:v>
                </c:pt>
              </c:strCache>
            </c:strRef>
          </c:cat>
          <c:val>
            <c:numRef>
              <c:f>Sheet1!$B$2:$B$6</c:f>
              <c:numCache>
                <c:formatCode>General</c:formatCode>
                <c:ptCount val="5"/>
                <c:pt idx="0">
                  <c:v>136</c:v>
                </c:pt>
                <c:pt idx="1">
                  <c:v>329</c:v>
                </c:pt>
                <c:pt idx="2">
                  <c:v>732</c:v>
                </c:pt>
                <c:pt idx="3">
                  <c:v>969</c:v>
                </c:pt>
                <c:pt idx="4">
                  <c:v>1759</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63E69EDB-0951-46DE-971D-24A34C2E2C01}" type="datetimeFigureOut">
              <a:rPr lang="en-US" smtClean="0"/>
              <a:t>7/27/2015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EE323BC-895C-4CE0-9174-7E5E8E0E64DB}" type="slidenum">
              <a:rPr lang="en-US" smtClean="0"/>
              <a:t>‹#›</a:t>
            </a:fld>
            <a:endParaRPr lang="en-US"/>
          </a:p>
        </p:txBody>
      </p:sp>
    </p:spTree>
    <p:extLst>
      <p:ext uri="{BB962C8B-B14F-4D97-AF65-F5344CB8AC3E}">
        <p14:creationId xmlns:p14="http://schemas.microsoft.com/office/powerpoint/2010/main" val="4024443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61C6BFD-20D1-46B7-B44D-E285B7ED824E}" type="datetimeFigureOut">
              <a:rPr lang="en-US" smtClean="0"/>
              <a:t>7/27/2015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A0D02CC-1D3D-4FA0-99FD-C5CECAA6A573}" type="slidenum">
              <a:rPr lang="en-US" smtClean="0"/>
              <a:t>‹#›</a:t>
            </a:fld>
            <a:endParaRPr lang="en-US"/>
          </a:p>
        </p:txBody>
      </p:sp>
    </p:spTree>
    <p:extLst>
      <p:ext uri="{BB962C8B-B14F-4D97-AF65-F5344CB8AC3E}">
        <p14:creationId xmlns:p14="http://schemas.microsoft.com/office/powerpoint/2010/main" val="31615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D02CC-1D3D-4FA0-99FD-C5CECAA6A573}" type="slidenum">
              <a:rPr lang="en-US" smtClean="0"/>
              <a:t>19</a:t>
            </a:fld>
            <a:endParaRPr lang="en-US"/>
          </a:p>
        </p:txBody>
      </p:sp>
    </p:spTree>
    <p:extLst>
      <p:ext uri="{BB962C8B-B14F-4D97-AF65-F5344CB8AC3E}">
        <p14:creationId xmlns:p14="http://schemas.microsoft.com/office/powerpoint/2010/main" val="180514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25</a:t>
            </a:fld>
            <a:endParaRPr lang="en-US"/>
          </a:p>
        </p:txBody>
      </p:sp>
    </p:spTree>
    <p:extLst>
      <p:ext uri="{BB962C8B-B14F-4D97-AF65-F5344CB8AC3E}">
        <p14:creationId xmlns:p14="http://schemas.microsoft.com/office/powerpoint/2010/main" val="101055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26</a:t>
            </a:fld>
            <a:endParaRPr lang="en-US"/>
          </a:p>
        </p:txBody>
      </p:sp>
    </p:spTree>
    <p:extLst>
      <p:ext uri="{BB962C8B-B14F-4D97-AF65-F5344CB8AC3E}">
        <p14:creationId xmlns:p14="http://schemas.microsoft.com/office/powerpoint/2010/main" val="69688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27</a:t>
            </a:fld>
            <a:endParaRPr lang="en-US"/>
          </a:p>
        </p:txBody>
      </p:sp>
    </p:spTree>
    <p:extLst>
      <p:ext uri="{BB962C8B-B14F-4D97-AF65-F5344CB8AC3E}">
        <p14:creationId xmlns:p14="http://schemas.microsoft.com/office/powerpoint/2010/main" val="215553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D02CC-1D3D-4FA0-99FD-C5CECAA6A573}" type="slidenum">
              <a:rPr lang="en-US" smtClean="0"/>
              <a:t>32</a:t>
            </a:fld>
            <a:endParaRPr lang="en-US"/>
          </a:p>
        </p:txBody>
      </p:sp>
    </p:spTree>
    <p:extLst>
      <p:ext uri="{BB962C8B-B14F-4D97-AF65-F5344CB8AC3E}">
        <p14:creationId xmlns:p14="http://schemas.microsoft.com/office/powerpoint/2010/main" val="1495332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342017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420315-FBE4-4032-9181-836A0992D808}"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320782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08078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40571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91080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272230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420315-FBE4-4032-9181-836A0992D808}"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98620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420315-FBE4-4032-9181-836A0992D808}"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404709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420315-FBE4-4032-9181-836A0992D808}" type="datetimeFigureOut">
              <a:rPr lang="en-US" smtClean="0"/>
              <a:t>7/27/2015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40E21-9930-4543-88B5-D98FEFC95E75}" type="slidenum">
              <a:rPr lang="en-US" smtClean="0"/>
              <a:t>‹#›</a:t>
            </a:fld>
            <a:endParaRPr lang="en-US"/>
          </a:p>
        </p:txBody>
      </p:sp>
    </p:spTree>
    <p:extLst>
      <p:ext uri="{BB962C8B-B14F-4D97-AF65-F5344CB8AC3E}">
        <p14:creationId xmlns:p14="http://schemas.microsoft.com/office/powerpoint/2010/main" val="342069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420315-FBE4-4032-9181-836A0992D808}" type="datetimeFigureOut">
              <a:rPr lang="en-US" smtClean="0"/>
              <a:t>7/27/2015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40E21-9930-4543-88B5-D98FEFC95E75}" type="slidenum">
              <a:rPr lang="en-US" smtClean="0"/>
              <a:t>‹#›</a:t>
            </a:fld>
            <a:endParaRPr lang="en-US"/>
          </a:p>
        </p:txBody>
      </p:sp>
      <p:sp>
        <p:nvSpPr>
          <p:cNvPr id="6" name="Rectangle 5"/>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15240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263614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20315-FBE4-4032-9181-836A0992D808}" type="datetimeFigureOut">
              <a:rPr lang="en-US" smtClean="0"/>
              <a:t>7/27/2015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40E21-9930-4543-88B5-D98FEFC95E75}" type="slidenum">
              <a:rPr lang="en-US" smtClean="0"/>
              <a:t>‹#›</a:t>
            </a:fld>
            <a:endParaRPr lang="en-US"/>
          </a:p>
        </p:txBody>
      </p:sp>
      <p:sp>
        <p:nvSpPr>
          <p:cNvPr id="5" name="Rectangle 4"/>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05482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420315-FBE4-4032-9181-836A0992D808}"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37227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20315-FBE4-4032-9181-836A0992D808}" type="datetimeFigureOut">
              <a:rPr lang="en-US" smtClean="0"/>
              <a:t>7/27/2015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45237423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chart" Target="../charts/chart2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803442" y="5429641"/>
            <a:ext cx="6489700" cy="1092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solidFill>
              </a:rPr>
              <a:t>Student Union &amp; Activities</a:t>
            </a:r>
            <a:r>
              <a:rPr lang="en-US" altLang="en-US" sz="3600" dirty="0" smtClean="0">
                <a:solidFill>
                  <a:schemeClr val="bg1"/>
                </a:solidFill>
              </a:rPr>
              <a:t/>
            </a:r>
            <a:br>
              <a:rPr lang="en-US" altLang="en-US" sz="3600" dirty="0" smtClean="0">
                <a:solidFill>
                  <a:schemeClr val="bg1"/>
                </a:solidFill>
              </a:rPr>
            </a:br>
            <a:r>
              <a:rPr lang="en-US" altLang="en-US" sz="2400" dirty="0" smtClean="0">
                <a:solidFill>
                  <a:schemeClr val="bg1"/>
                </a:solidFill>
              </a:rPr>
              <a:t>Statistical Analysis of Programs 2014-2015</a:t>
            </a:r>
          </a:p>
        </p:txBody>
      </p:sp>
      <p:sp>
        <p:nvSpPr>
          <p:cNvPr id="4" name="Title 3"/>
          <p:cNvSpPr>
            <a:spLocks noGrp="1"/>
          </p:cNvSpPr>
          <p:nvPr>
            <p:ph type="ctrTitle"/>
          </p:nvPr>
        </p:nvSpPr>
        <p:spPr>
          <a:xfrm>
            <a:off x="589112" y="258792"/>
            <a:ext cx="9144000" cy="858560"/>
          </a:xfrm>
        </p:spPr>
        <p:txBody>
          <a:bodyPr>
            <a:normAutofit fontScale="90000"/>
          </a:bodyPr>
          <a:lstStyle/>
          <a:p>
            <a:pPr algn="l"/>
            <a:r>
              <a:rPr lang="en-US" dirty="0" smtClean="0">
                <a:solidFill>
                  <a:schemeClr val="bg1"/>
                </a:solidFill>
              </a:rPr>
              <a:t>Texas Tech University</a:t>
            </a:r>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3" y="1583152"/>
            <a:ext cx="5769734" cy="3846489"/>
          </a:xfrm>
          <a:prstGeom prst="rect">
            <a:avLst/>
          </a:prstGeom>
        </p:spPr>
      </p:pic>
    </p:spTree>
    <p:extLst>
      <p:ext uri="{BB962C8B-B14F-4D97-AF65-F5344CB8AC3E}">
        <p14:creationId xmlns:p14="http://schemas.microsoft.com/office/powerpoint/2010/main" val="3021085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3955" y="5612829"/>
            <a:ext cx="9537882" cy="1323439"/>
          </a:xfrm>
          <a:prstGeom prst="rect">
            <a:avLst/>
          </a:prstGeom>
          <a:noFill/>
        </p:spPr>
        <p:txBody>
          <a:bodyPr wrap="square">
            <a:spAutoFit/>
          </a:bodyPr>
          <a:lstStyle/>
          <a:p>
            <a:pPr algn="just">
              <a:defRPr/>
            </a:pPr>
            <a:r>
              <a:rPr lang="en-US" sz="2000" dirty="0"/>
              <a:t>The TAB evaluation asks participants to identity ethnicity to determine </a:t>
            </a:r>
            <a:r>
              <a:rPr lang="en-US" sz="2000" dirty="0" smtClean="0"/>
              <a:t>if TAB event attendance is reflective of the Texas Tech student population.  </a:t>
            </a:r>
            <a:r>
              <a:rPr lang="en-US" sz="2000"/>
              <a:t>Approximately </a:t>
            </a:r>
            <a:r>
              <a:rPr lang="en-US" sz="2000" smtClean="0"/>
              <a:t>26% </a:t>
            </a:r>
            <a:r>
              <a:rPr lang="en-US" sz="2000" dirty="0"/>
              <a:t>of the students </a:t>
            </a:r>
            <a:r>
              <a:rPr lang="en-US" sz="2000" dirty="0" smtClean="0"/>
              <a:t>were </a:t>
            </a:r>
            <a:r>
              <a:rPr lang="en-US" sz="2000" dirty="0"/>
              <a:t>Hispanic/Latino</a:t>
            </a:r>
            <a:r>
              <a:rPr lang="en-US" sz="2000"/>
              <a:t>, </a:t>
            </a:r>
            <a:r>
              <a:rPr lang="en-US" sz="2000" smtClean="0"/>
              <a:t>12% </a:t>
            </a:r>
            <a:r>
              <a:rPr lang="en-US" sz="2000" dirty="0"/>
              <a:t>of the </a:t>
            </a:r>
            <a:r>
              <a:rPr lang="en-US" sz="2000" dirty="0" smtClean="0"/>
              <a:t>attendees </a:t>
            </a:r>
            <a:r>
              <a:rPr lang="en-US" sz="2000" dirty="0"/>
              <a:t>identified as African-American </a:t>
            </a:r>
            <a:r>
              <a:rPr lang="en-US" sz="2000"/>
              <a:t>and </a:t>
            </a:r>
            <a:r>
              <a:rPr lang="en-US" sz="2000" smtClean="0"/>
              <a:t>10% </a:t>
            </a:r>
            <a:r>
              <a:rPr lang="en-US" sz="2000" dirty="0"/>
              <a:t>were </a:t>
            </a:r>
            <a:r>
              <a:rPr lang="en-US" sz="2000" dirty="0" smtClean="0"/>
              <a:t>Asian-American.  </a:t>
            </a:r>
            <a:endParaRPr lang="en-US" sz="2000" dirty="0"/>
          </a:p>
        </p:txBody>
      </p:sp>
      <p:sp>
        <p:nvSpPr>
          <p:cNvPr id="7"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Ethnicity</a:t>
            </a:r>
          </a:p>
        </p:txBody>
      </p:sp>
      <p:sp>
        <p:nvSpPr>
          <p:cNvPr id="8" name="TextBox 7"/>
          <p:cNvSpPr txBox="1"/>
          <p:nvPr/>
        </p:nvSpPr>
        <p:spPr>
          <a:xfrm>
            <a:off x="10429473" y="4661108"/>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9" name="Chart 8"/>
          <p:cNvGraphicFramePr>
            <a:graphicFrameLocks/>
          </p:cNvGraphicFramePr>
          <p:nvPr>
            <p:extLst>
              <p:ext uri="{D42A27DB-BD31-4B8C-83A1-F6EECF244321}">
                <p14:modId xmlns:p14="http://schemas.microsoft.com/office/powerpoint/2010/main" val="492639905"/>
              </p:ext>
            </p:extLst>
          </p:nvPr>
        </p:nvGraphicFramePr>
        <p:xfrm>
          <a:off x="4801929" y="1678454"/>
          <a:ext cx="7079908" cy="3934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ext uri="{D42A27DB-BD31-4B8C-83A1-F6EECF244321}">
                <p14:modId xmlns:p14="http://schemas.microsoft.com/office/powerpoint/2010/main" val="1446473982"/>
              </p:ext>
            </p:extLst>
          </p:nvPr>
        </p:nvGraphicFramePr>
        <p:xfrm>
          <a:off x="5240120" y="1612389"/>
          <a:ext cx="5794062" cy="400044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542" y="1719878"/>
            <a:ext cx="4928316" cy="3696237"/>
          </a:xfrm>
          <a:prstGeom prst="rect">
            <a:avLst/>
          </a:prstGeom>
        </p:spPr>
      </p:pic>
    </p:spTree>
    <p:extLst>
      <p:ext uri="{BB962C8B-B14F-4D97-AF65-F5344CB8AC3E}">
        <p14:creationId xmlns:p14="http://schemas.microsoft.com/office/powerpoint/2010/main" val="4161989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4081048348"/>
              </p:ext>
            </p:extLst>
          </p:nvPr>
        </p:nvGraphicFramePr>
        <p:xfrm>
          <a:off x="1" y="1523165"/>
          <a:ext cx="6529588" cy="41759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54542" y="5735429"/>
            <a:ext cx="8228850" cy="707886"/>
          </a:xfrm>
          <a:prstGeom prst="rect">
            <a:avLst/>
          </a:prstGeom>
          <a:noFill/>
        </p:spPr>
        <p:txBody>
          <a:bodyPr wrap="square">
            <a:spAutoFit/>
          </a:bodyPr>
          <a:lstStyle/>
          <a:p>
            <a:pPr>
              <a:defRPr/>
            </a:pPr>
            <a:r>
              <a:rPr lang="en-US" sz="2000" dirty="0" smtClean="0">
                <a:latin typeface="+mn-lt"/>
              </a:rPr>
              <a:t>The evaluation asks participants to identity classification to determine how TAB is serving students of various classifications.</a:t>
            </a:r>
            <a:endParaRPr lang="en-US" sz="2000" dirty="0">
              <a:latin typeface="+mn-lt"/>
            </a:endParaRPr>
          </a:p>
        </p:txBody>
      </p:sp>
      <p:sp>
        <p:nvSpPr>
          <p:cNvPr id="6" name="TextBox 5"/>
          <p:cNvSpPr txBox="1"/>
          <p:nvPr/>
        </p:nvSpPr>
        <p:spPr>
          <a:xfrm>
            <a:off x="3429447" y="5312400"/>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Classification</a:t>
            </a:r>
          </a:p>
        </p:txBody>
      </p:sp>
      <p:graphicFrame>
        <p:nvGraphicFramePr>
          <p:cNvPr id="7" name="Chart 6"/>
          <p:cNvGraphicFramePr/>
          <p:nvPr>
            <p:extLst>
              <p:ext uri="{D42A27DB-BD31-4B8C-83A1-F6EECF244321}">
                <p14:modId xmlns:p14="http://schemas.microsoft.com/office/powerpoint/2010/main" val="1169283571"/>
              </p:ext>
            </p:extLst>
          </p:nvPr>
        </p:nvGraphicFramePr>
        <p:xfrm>
          <a:off x="563897" y="1674254"/>
          <a:ext cx="5731099" cy="4061175"/>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445" y="1684586"/>
            <a:ext cx="5185893" cy="3889420"/>
          </a:xfrm>
          <a:prstGeom prst="rect">
            <a:avLst/>
          </a:prstGeom>
        </p:spPr>
      </p:pic>
    </p:spTree>
    <p:extLst>
      <p:ext uri="{BB962C8B-B14F-4D97-AF65-F5344CB8AC3E}">
        <p14:creationId xmlns:p14="http://schemas.microsoft.com/office/powerpoint/2010/main" val="2732668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4078149089"/>
              </p:ext>
            </p:extLst>
          </p:nvPr>
        </p:nvGraphicFramePr>
        <p:xfrm>
          <a:off x="5898524" y="1533325"/>
          <a:ext cx="6293476" cy="415913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391920" y="5708606"/>
            <a:ext cx="5610510" cy="830997"/>
          </a:xfrm>
          <a:prstGeom prst="rect">
            <a:avLst/>
          </a:prstGeom>
          <a:noFill/>
        </p:spPr>
        <p:txBody>
          <a:bodyPr wrap="square">
            <a:spAutoFit/>
          </a:bodyPr>
          <a:lstStyle/>
          <a:p>
            <a:pPr>
              <a:defRPr/>
            </a:pPr>
            <a:r>
              <a:rPr lang="en-US" sz="1600" dirty="0" smtClean="0"/>
              <a:t>Tech </a:t>
            </a:r>
            <a:r>
              <a:rPr lang="en-US" sz="1600" dirty="0"/>
              <a:t>Activities Board </a:t>
            </a:r>
            <a:r>
              <a:rPr lang="en-US" sz="1600" dirty="0" smtClean="0"/>
              <a:t>tries to reach students living both on and off campus. This year</a:t>
            </a:r>
            <a:r>
              <a:rPr lang="en-US" sz="1600" dirty="0"/>
              <a:t>, </a:t>
            </a:r>
            <a:r>
              <a:rPr lang="en-US" sz="1600" dirty="0" smtClean="0"/>
              <a:t>55% of those surveyed indicated </a:t>
            </a:r>
            <a:r>
              <a:rPr lang="en-US" sz="1600" dirty="0"/>
              <a:t>that </a:t>
            </a:r>
            <a:r>
              <a:rPr lang="en-US" sz="1600" dirty="0" smtClean="0"/>
              <a:t>they lived </a:t>
            </a:r>
            <a:r>
              <a:rPr lang="en-US" sz="1600" dirty="0"/>
              <a:t>on-campus, while </a:t>
            </a:r>
            <a:r>
              <a:rPr lang="en-US" sz="1600" dirty="0" smtClean="0"/>
              <a:t>45% </a:t>
            </a:r>
            <a:r>
              <a:rPr lang="en-US" sz="1600" dirty="0"/>
              <a:t>indicated they live off-campus.</a:t>
            </a:r>
          </a:p>
        </p:txBody>
      </p:sp>
      <p:sp>
        <p:nvSpPr>
          <p:cNvPr id="7" name="TextBox 6"/>
          <p:cNvSpPr txBox="1"/>
          <p:nvPr/>
        </p:nvSpPr>
        <p:spPr>
          <a:xfrm>
            <a:off x="4299454" y="6231826"/>
            <a:ext cx="819557" cy="307777"/>
          </a:xfrm>
          <a:prstGeom prst="rect">
            <a:avLst/>
          </a:prstGeom>
          <a:noFill/>
        </p:spPr>
        <p:txBody>
          <a:bodyPr wrap="square" rtlCol="0">
            <a:spAutoFit/>
          </a:bodyPr>
          <a:lstStyle/>
          <a:p>
            <a:r>
              <a:rPr lang="en-US" sz="1400" dirty="0" smtClean="0">
                <a:latin typeface="+mn-lt"/>
              </a:rPr>
              <a:t>N= </a:t>
            </a:r>
            <a:r>
              <a:rPr lang="en-US" sz="1400" dirty="0" smtClean="0"/>
              <a:t>666</a:t>
            </a:r>
            <a:endParaRPr lang="en-US" sz="1400" dirty="0"/>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Residency</a:t>
            </a:r>
          </a:p>
        </p:txBody>
      </p:sp>
      <p:graphicFrame>
        <p:nvGraphicFramePr>
          <p:cNvPr id="8" name="Chart 7"/>
          <p:cNvGraphicFramePr/>
          <p:nvPr>
            <p:extLst>
              <p:ext uri="{D42A27DB-BD31-4B8C-83A1-F6EECF244321}">
                <p14:modId xmlns:p14="http://schemas.microsoft.com/office/powerpoint/2010/main" val="669892812"/>
              </p:ext>
            </p:extLst>
          </p:nvPr>
        </p:nvGraphicFramePr>
        <p:xfrm>
          <a:off x="5525037" y="1344445"/>
          <a:ext cx="7877577" cy="4542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505814207"/>
              </p:ext>
            </p:extLst>
          </p:nvPr>
        </p:nvGraphicFramePr>
        <p:xfrm>
          <a:off x="6066700" y="1602002"/>
          <a:ext cx="6334975" cy="4106604"/>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5" y="1523164"/>
            <a:ext cx="6278215" cy="4708662"/>
          </a:xfrm>
          <a:prstGeom prst="rect">
            <a:avLst/>
          </a:prstGeom>
        </p:spPr>
      </p:pic>
    </p:spTree>
    <p:extLst>
      <p:ext uri="{BB962C8B-B14F-4D97-AF65-F5344CB8AC3E}">
        <p14:creationId xmlns:p14="http://schemas.microsoft.com/office/powerpoint/2010/main" val="138439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C:\Users\keholt\Pictures\Assessment Residence Halls\Chitwood Weym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930" y="1689327"/>
            <a:ext cx="244921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Users\keholt\Pictures\Assessment Residence Halls\Wall Gates.png"/>
          <p:cNvPicPr>
            <a:picLocks noChangeAspect="1" noChangeArrowheads="1"/>
          </p:cNvPicPr>
          <p:nvPr/>
        </p:nvPicPr>
        <p:blipFill rotWithShape="1">
          <a:blip r:embed="rId3">
            <a:extLst>
              <a:ext uri="{28A0092B-C50C-407E-A947-70E740481C1C}">
                <a14:useLocalDpi xmlns:a14="http://schemas.microsoft.com/office/drawing/2010/main" val="0"/>
              </a:ext>
            </a:extLst>
          </a:blip>
          <a:srcRect l="2504" t="26159"/>
          <a:stretch/>
        </p:blipFill>
        <p:spPr bwMode="auto">
          <a:xfrm>
            <a:off x="9930766" y="4447900"/>
            <a:ext cx="1851664" cy="192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C:\Users\keholt\Pictures\Assessment Residence Halls\Horn Knapp.png"/>
          <p:cNvPicPr>
            <a:picLocks noChangeAspect="1" noChangeArrowheads="1"/>
          </p:cNvPicPr>
          <p:nvPr/>
        </p:nvPicPr>
        <p:blipFill rotWithShape="1">
          <a:blip r:embed="rId4">
            <a:extLst>
              <a:ext uri="{28A0092B-C50C-407E-A947-70E740481C1C}">
                <a14:useLocalDpi xmlns:a14="http://schemas.microsoft.com/office/drawing/2010/main" val="0"/>
              </a:ext>
            </a:extLst>
          </a:blip>
          <a:srcRect t="14486" r="943"/>
          <a:stretch/>
        </p:blipFill>
        <p:spPr bwMode="auto">
          <a:xfrm>
            <a:off x="7712638" y="4310485"/>
            <a:ext cx="1823524" cy="1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Users\keholt\Pictures\Assessment Residence Halls\Coleman.jpg"/>
          <p:cNvPicPr>
            <a:picLocks noChangeAspect="1" noChangeArrowheads="1"/>
          </p:cNvPicPr>
          <p:nvPr/>
        </p:nvPicPr>
        <p:blipFill rotWithShape="1">
          <a:blip r:embed="rId5">
            <a:extLst>
              <a:ext uri="{28A0092B-C50C-407E-A947-70E740481C1C}">
                <a14:useLocalDpi xmlns:a14="http://schemas.microsoft.com/office/drawing/2010/main" val="0"/>
              </a:ext>
            </a:extLst>
          </a:blip>
          <a:srcRect l="23355" t="-102"/>
          <a:stretch/>
        </p:blipFill>
        <p:spPr bwMode="auto">
          <a:xfrm>
            <a:off x="431569" y="5032163"/>
            <a:ext cx="2025432" cy="1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C:\Users\keholt\Pictures\Assessment Residence Halls\Hulen Clement.jpg"/>
          <p:cNvPicPr>
            <a:picLocks noChangeAspect="1" noChangeArrowheads="1"/>
          </p:cNvPicPr>
          <p:nvPr/>
        </p:nvPicPr>
        <p:blipFill rotWithShape="1">
          <a:blip r:embed="rId6">
            <a:extLst>
              <a:ext uri="{28A0092B-C50C-407E-A947-70E740481C1C}">
                <a14:useLocalDpi xmlns:a14="http://schemas.microsoft.com/office/drawing/2010/main" val="0"/>
              </a:ext>
            </a:extLst>
          </a:blip>
          <a:srcRect l="24808" b="577"/>
          <a:stretch/>
        </p:blipFill>
        <p:spPr bwMode="auto">
          <a:xfrm>
            <a:off x="9968293" y="2017116"/>
            <a:ext cx="1851664" cy="183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C:\Users\keholt\Pictures\Assessment Residence Halls\Sneed H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2629" y="4966395"/>
            <a:ext cx="2025723" cy="151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C:\Users\keholt\Pictures\Assessment Residence Halls\Stangel Murdough.png"/>
          <p:cNvPicPr>
            <a:picLocks noChangeAspect="1" noChangeArrowheads="1"/>
          </p:cNvPicPr>
          <p:nvPr/>
        </p:nvPicPr>
        <p:blipFill rotWithShape="1">
          <a:blip r:embed="rId8">
            <a:extLst>
              <a:ext uri="{28A0092B-C50C-407E-A947-70E740481C1C}">
                <a14:useLocalDpi xmlns:a14="http://schemas.microsoft.com/office/drawing/2010/main" val="0"/>
              </a:ext>
            </a:extLst>
          </a:blip>
          <a:srcRect l="20361" b="2090"/>
          <a:stretch/>
        </p:blipFill>
        <p:spPr bwMode="auto">
          <a:xfrm>
            <a:off x="309642" y="3495065"/>
            <a:ext cx="2270628" cy="125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C:\Users\keholt\Pictures\Assessment Residence Halls\Gordon.png"/>
          <p:cNvPicPr>
            <a:picLocks noChangeAspect="1" noChangeArrowheads="1"/>
          </p:cNvPicPr>
          <p:nvPr/>
        </p:nvPicPr>
        <p:blipFill rotWithShape="1">
          <a:blip r:embed="rId9">
            <a:extLst>
              <a:ext uri="{28A0092B-C50C-407E-A947-70E740481C1C}">
                <a14:useLocalDpi xmlns:a14="http://schemas.microsoft.com/office/drawing/2010/main" val="0"/>
              </a:ext>
            </a:extLst>
          </a:blip>
          <a:srcRect l="24331" t="5437" r="3034" b="17244"/>
          <a:stretch/>
        </p:blipFill>
        <p:spPr bwMode="auto">
          <a:xfrm>
            <a:off x="3018883" y="3424599"/>
            <a:ext cx="1685970" cy="12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C:\Users\keholt\Pictures\Assessment Residence Halls\Murray Hal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2052" y="2142703"/>
            <a:ext cx="2075480" cy="16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C:\Users\keholt\Pictures\Assessment Residence Halls\Talkington.jpg"/>
          <p:cNvPicPr>
            <a:picLocks noChangeAspect="1" noChangeArrowheads="1"/>
          </p:cNvPicPr>
          <p:nvPr/>
        </p:nvPicPr>
        <p:blipFill rotWithShape="1">
          <a:blip r:embed="rId11">
            <a:extLst>
              <a:ext uri="{28A0092B-C50C-407E-A947-70E740481C1C}">
                <a14:useLocalDpi xmlns:a14="http://schemas.microsoft.com/office/drawing/2010/main" val="0"/>
              </a:ext>
            </a:extLst>
          </a:blip>
          <a:srcRect r="16172" b="783"/>
          <a:stretch/>
        </p:blipFill>
        <p:spPr bwMode="auto">
          <a:xfrm>
            <a:off x="5323596" y="3266423"/>
            <a:ext cx="1818963" cy="143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9"/>
          <p:cNvSpPr txBox="1">
            <a:spLocks noChangeArrowheads="1"/>
          </p:cNvSpPr>
          <p:nvPr/>
        </p:nvSpPr>
        <p:spPr bwMode="auto">
          <a:xfrm>
            <a:off x="4915544" y="5077465"/>
            <a:ext cx="1819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5000"/>
              </a:spcAft>
              <a:buChar char="•"/>
              <a:defRPr sz="3200">
                <a:solidFill>
                  <a:schemeClr val="tx1"/>
                </a:solidFill>
                <a:latin typeface="Times New Roman" panose="02020603050405020304" pitchFamily="18" charset="0"/>
              </a:defRPr>
            </a:lvl1pPr>
            <a:lvl2pPr marL="742950" indent="-285750" eaLnBrk="0" hangingPunct="0">
              <a:spcBef>
                <a:spcPct val="20000"/>
              </a:spcBef>
              <a:buClr>
                <a:srgbClr val="CC0000"/>
              </a:buClr>
              <a:buSzPct val="90000"/>
              <a:buFont typeface="Wingdings" panose="05000000000000000000" pitchFamily="2" charset="2"/>
              <a:buChar char="§"/>
              <a:defRPr sz="2400">
                <a:solidFill>
                  <a:schemeClr val="tx1"/>
                </a:solidFill>
                <a:latin typeface="Times New Roman" panose="02020603050405020304" pitchFamily="18" charset="0"/>
              </a:defRPr>
            </a:lvl2pPr>
            <a:lvl3pPr marL="1143000" indent="-228600" eaLnBrk="0" hangingPunct="0">
              <a:spcBef>
                <a:spcPct val="40000"/>
              </a:spcBef>
              <a:buChar char="•"/>
              <a:defRPr sz="2400" i="1">
                <a:solidFill>
                  <a:schemeClr val="tx1"/>
                </a:solidFill>
                <a:latin typeface="Times New Roman" panose="02020603050405020304" pitchFamily="18" charset="0"/>
              </a:defRPr>
            </a:lvl3pPr>
            <a:lvl4pPr marL="1600200" indent="-228600" eaLnBrk="0" hangingPunct="0">
              <a:spcBef>
                <a:spcPct val="4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spcAft>
                <a:spcPct val="0"/>
              </a:spcAft>
              <a:buFontTx/>
              <a:buNone/>
            </a:pPr>
            <a:endParaRPr lang="en-US" altLang="en-US" sz="1800">
              <a:latin typeface="Arial" panose="020B0604020202020204" pitchFamily="34" charset="0"/>
            </a:endParaRPr>
          </a:p>
        </p:txBody>
      </p:sp>
      <p:sp>
        <p:nvSpPr>
          <p:cNvPr id="15" name="TextBox 35"/>
          <p:cNvSpPr txBox="1">
            <a:spLocks noChangeArrowheads="1"/>
          </p:cNvSpPr>
          <p:nvPr/>
        </p:nvSpPr>
        <p:spPr bwMode="auto">
          <a:xfrm>
            <a:off x="5299034" y="6453617"/>
            <a:ext cx="2058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Carpenter/Wells Complex</a:t>
            </a:r>
          </a:p>
        </p:txBody>
      </p:sp>
      <p:sp>
        <p:nvSpPr>
          <p:cNvPr id="16" name="TextBox 37"/>
          <p:cNvSpPr txBox="1">
            <a:spLocks noChangeArrowheads="1"/>
          </p:cNvSpPr>
          <p:nvPr/>
        </p:nvSpPr>
        <p:spPr bwMode="auto">
          <a:xfrm>
            <a:off x="4750930" y="2895358"/>
            <a:ext cx="2448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Chitwood</a:t>
            </a:r>
            <a:r>
              <a:rPr lang="en-US" sz="1400" dirty="0" smtClean="0">
                <a:latin typeface="+mj-lt"/>
              </a:rPr>
              <a:t>/Weymouth Complex</a:t>
            </a:r>
          </a:p>
        </p:txBody>
      </p:sp>
      <p:sp>
        <p:nvSpPr>
          <p:cNvPr id="17" name="TextBox 42"/>
          <p:cNvSpPr txBox="1">
            <a:spLocks noChangeArrowheads="1"/>
          </p:cNvSpPr>
          <p:nvPr/>
        </p:nvSpPr>
        <p:spPr bwMode="auto">
          <a:xfrm>
            <a:off x="2961236" y="6484888"/>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Bledsoe/Sneed Hall</a:t>
            </a:r>
          </a:p>
        </p:txBody>
      </p:sp>
      <p:sp>
        <p:nvSpPr>
          <p:cNvPr id="18" name="TextBox 43"/>
          <p:cNvSpPr txBox="1">
            <a:spLocks noChangeArrowheads="1"/>
          </p:cNvSpPr>
          <p:nvPr/>
        </p:nvSpPr>
        <p:spPr bwMode="auto">
          <a:xfrm>
            <a:off x="9862383" y="3912884"/>
            <a:ext cx="1988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Hulen</a:t>
            </a:r>
            <a:r>
              <a:rPr lang="en-US" sz="1400" dirty="0" smtClean="0">
                <a:latin typeface="+mj-lt"/>
              </a:rPr>
              <a:t>/Clement</a:t>
            </a:r>
            <a:r>
              <a:rPr lang="en-US" sz="1000" dirty="0" smtClean="0">
                <a:latin typeface="+mj-lt"/>
              </a:rPr>
              <a:t> </a:t>
            </a:r>
            <a:r>
              <a:rPr lang="en-US" sz="1400" dirty="0" smtClean="0">
                <a:latin typeface="+mj-lt"/>
              </a:rPr>
              <a:t>Complex</a:t>
            </a:r>
          </a:p>
        </p:txBody>
      </p:sp>
      <p:sp>
        <p:nvSpPr>
          <p:cNvPr id="19" name="TextBox 44"/>
          <p:cNvSpPr txBox="1">
            <a:spLocks noChangeArrowheads="1"/>
          </p:cNvSpPr>
          <p:nvPr/>
        </p:nvSpPr>
        <p:spPr bwMode="auto">
          <a:xfrm>
            <a:off x="595629" y="6453617"/>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n-lt"/>
              </a:rPr>
              <a:t>Coleman Hall</a:t>
            </a:r>
          </a:p>
        </p:txBody>
      </p:sp>
      <p:sp>
        <p:nvSpPr>
          <p:cNvPr id="20" name="TextBox 45"/>
          <p:cNvSpPr txBox="1">
            <a:spLocks noChangeArrowheads="1"/>
          </p:cNvSpPr>
          <p:nvPr/>
        </p:nvSpPr>
        <p:spPr bwMode="auto">
          <a:xfrm>
            <a:off x="9983694" y="6455496"/>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Wall/Gates Complex</a:t>
            </a:r>
          </a:p>
        </p:txBody>
      </p:sp>
      <p:sp>
        <p:nvSpPr>
          <p:cNvPr id="21" name="TextBox 46"/>
          <p:cNvSpPr txBox="1">
            <a:spLocks noChangeArrowheads="1"/>
          </p:cNvSpPr>
          <p:nvPr/>
        </p:nvSpPr>
        <p:spPr bwMode="auto">
          <a:xfrm>
            <a:off x="7708328" y="3882458"/>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Murray Hall</a:t>
            </a:r>
          </a:p>
        </p:txBody>
      </p:sp>
      <p:sp>
        <p:nvSpPr>
          <p:cNvPr id="22" name="TextBox 47"/>
          <p:cNvSpPr txBox="1">
            <a:spLocks noChangeArrowheads="1"/>
          </p:cNvSpPr>
          <p:nvPr/>
        </p:nvSpPr>
        <p:spPr bwMode="auto">
          <a:xfrm>
            <a:off x="7752625" y="6275546"/>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n-lt"/>
              </a:rPr>
              <a:t>Horn/Knapp Complex</a:t>
            </a:r>
          </a:p>
        </p:txBody>
      </p:sp>
      <p:sp>
        <p:nvSpPr>
          <p:cNvPr id="23" name="TextBox 48"/>
          <p:cNvSpPr txBox="1">
            <a:spLocks noChangeArrowheads="1"/>
          </p:cNvSpPr>
          <p:nvPr/>
        </p:nvSpPr>
        <p:spPr bwMode="auto">
          <a:xfrm>
            <a:off x="321624" y="4711982"/>
            <a:ext cx="2262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Stangel</a:t>
            </a:r>
            <a:r>
              <a:rPr lang="en-US" sz="1400" dirty="0" smtClean="0">
                <a:latin typeface="+mj-lt"/>
              </a:rPr>
              <a:t>/</a:t>
            </a:r>
            <a:r>
              <a:rPr lang="en-US" sz="1400" dirty="0" err="1" smtClean="0">
                <a:latin typeface="+mj-lt"/>
              </a:rPr>
              <a:t>Murdough</a:t>
            </a:r>
            <a:r>
              <a:rPr lang="en-US" sz="1400" dirty="0" smtClean="0">
                <a:latin typeface="+mj-lt"/>
              </a:rPr>
              <a:t> Complex</a:t>
            </a:r>
          </a:p>
        </p:txBody>
      </p:sp>
      <p:sp>
        <p:nvSpPr>
          <p:cNvPr id="25" name="TextBox 50"/>
          <p:cNvSpPr txBox="1">
            <a:spLocks noChangeArrowheads="1"/>
          </p:cNvSpPr>
          <p:nvPr/>
        </p:nvSpPr>
        <p:spPr bwMode="auto">
          <a:xfrm>
            <a:off x="2931655" y="4624719"/>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Gordon Hall</a:t>
            </a:r>
          </a:p>
        </p:txBody>
      </p:sp>
      <p:sp>
        <p:nvSpPr>
          <p:cNvPr id="26" name="TextBox 51"/>
          <p:cNvSpPr txBox="1">
            <a:spLocks noChangeArrowheads="1"/>
          </p:cNvSpPr>
          <p:nvPr/>
        </p:nvSpPr>
        <p:spPr bwMode="auto">
          <a:xfrm>
            <a:off x="5455461" y="4644569"/>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Talkington</a:t>
            </a:r>
            <a:r>
              <a:rPr lang="en-US" sz="1400" dirty="0" smtClean="0">
                <a:latin typeface="+mj-lt"/>
              </a:rPr>
              <a:t> Hall</a:t>
            </a:r>
          </a:p>
        </p:txBody>
      </p:sp>
      <p:sp>
        <p:nvSpPr>
          <p:cNvPr id="40"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On-Campus Residency</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3891" y="4966395"/>
            <a:ext cx="1950720" cy="1463040"/>
          </a:xfrm>
          <a:prstGeom prst="rect">
            <a:avLst/>
          </a:prstGeom>
        </p:spPr>
      </p:pic>
      <p:sp>
        <p:nvSpPr>
          <p:cNvPr id="41" name="TextBox 40"/>
          <p:cNvSpPr txBox="1"/>
          <p:nvPr/>
        </p:nvSpPr>
        <p:spPr>
          <a:xfrm>
            <a:off x="5743887" y="3568283"/>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3" name="TextBox 42"/>
          <p:cNvSpPr txBox="1"/>
          <p:nvPr/>
        </p:nvSpPr>
        <p:spPr>
          <a:xfrm>
            <a:off x="3302279" y="5474457"/>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4" name="TextBox 43"/>
          <p:cNvSpPr txBox="1"/>
          <p:nvPr/>
        </p:nvSpPr>
        <p:spPr>
          <a:xfrm>
            <a:off x="8019477" y="4889855"/>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19%</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5" name="TextBox 44"/>
          <p:cNvSpPr txBox="1"/>
          <p:nvPr/>
        </p:nvSpPr>
        <p:spPr>
          <a:xfrm>
            <a:off x="886971" y="5483674"/>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6</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6" name="TextBox 45"/>
          <p:cNvSpPr txBox="1"/>
          <p:nvPr/>
        </p:nvSpPr>
        <p:spPr>
          <a:xfrm>
            <a:off x="933855" y="3890787"/>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9</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7" name="TextBox 46"/>
          <p:cNvSpPr txBox="1"/>
          <p:nvPr/>
        </p:nvSpPr>
        <p:spPr>
          <a:xfrm>
            <a:off x="5363891" y="2003754"/>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8" name="TextBox 47"/>
          <p:cNvSpPr txBox="1"/>
          <p:nvPr/>
        </p:nvSpPr>
        <p:spPr>
          <a:xfrm>
            <a:off x="8019476" y="2610866"/>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9" name="TextBox 48"/>
          <p:cNvSpPr txBox="1"/>
          <p:nvPr/>
        </p:nvSpPr>
        <p:spPr>
          <a:xfrm>
            <a:off x="3372874" y="3669382"/>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0" name="TextBox 49"/>
          <p:cNvSpPr txBox="1"/>
          <p:nvPr/>
        </p:nvSpPr>
        <p:spPr>
          <a:xfrm>
            <a:off x="5726214" y="5343972"/>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3</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1" name="TextBox 50"/>
          <p:cNvSpPr txBox="1"/>
          <p:nvPr/>
        </p:nvSpPr>
        <p:spPr>
          <a:xfrm>
            <a:off x="10294843" y="2706811"/>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2" name="TextBox 51"/>
          <p:cNvSpPr txBox="1"/>
          <p:nvPr/>
        </p:nvSpPr>
        <p:spPr>
          <a:xfrm>
            <a:off x="10257315" y="5056971"/>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10%</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321" y="1563882"/>
            <a:ext cx="3665797" cy="1614452"/>
          </a:xfrm>
          <a:prstGeom prst="rect">
            <a:avLst/>
          </a:prstGeom>
        </p:spPr>
      </p:pic>
      <p:sp>
        <p:nvSpPr>
          <p:cNvPr id="28" name="TextBox 27"/>
          <p:cNvSpPr txBox="1"/>
          <p:nvPr/>
        </p:nvSpPr>
        <p:spPr>
          <a:xfrm>
            <a:off x="1533136" y="3177447"/>
            <a:ext cx="1946583" cy="307777"/>
          </a:xfrm>
          <a:prstGeom prst="rect">
            <a:avLst/>
          </a:prstGeom>
          <a:noFill/>
        </p:spPr>
        <p:txBody>
          <a:bodyPr wrap="square" rtlCol="0">
            <a:spAutoFit/>
          </a:bodyPr>
          <a:lstStyle/>
          <a:p>
            <a:r>
              <a:rPr lang="en-US" sz="1400" dirty="0" smtClean="0">
                <a:latin typeface="+mj-lt"/>
              </a:rPr>
              <a:t>West Village</a:t>
            </a:r>
            <a:endParaRPr lang="en-US" sz="1400" dirty="0">
              <a:latin typeface="+mj-lt"/>
            </a:endParaRPr>
          </a:p>
        </p:txBody>
      </p:sp>
      <p:sp>
        <p:nvSpPr>
          <p:cNvPr id="29" name="TextBox 28"/>
          <p:cNvSpPr txBox="1"/>
          <p:nvPr/>
        </p:nvSpPr>
        <p:spPr>
          <a:xfrm>
            <a:off x="1842219" y="2110575"/>
            <a:ext cx="1113803"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4%</a:t>
            </a:r>
            <a:endParaRPr lang="en-US" sz="4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33049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130411688"/>
              </p:ext>
            </p:extLst>
          </p:nvPr>
        </p:nvGraphicFramePr>
        <p:xfrm>
          <a:off x="554542" y="1844411"/>
          <a:ext cx="5380473" cy="34150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Publicity</a:t>
            </a:r>
          </a:p>
        </p:txBody>
      </p:sp>
      <p:sp>
        <p:nvSpPr>
          <p:cNvPr id="5" name="TextBox 4"/>
          <p:cNvSpPr txBox="1"/>
          <p:nvPr/>
        </p:nvSpPr>
        <p:spPr>
          <a:xfrm>
            <a:off x="554542" y="5415565"/>
            <a:ext cx="5681738" cy="1323439"/>
          </a:xfrm>
          <a:prstGeom prst="rect">
            <a:avLst/>
          </a:prstGeom>
          <a:noFill/>
        </p:spPr>
        <p:txBody>
          <a:bodyPr wrap="square">
            <a:spAutoFit/>
          </a:bodyPr>
          <a:lstStyle/>
          <a:p>
            <a:pPr algn="just">
              <a:defRPr/>
            </a:pPr>
            <a:r>
              <a:rPr lang="en-US" sz="2000" dirty="0" smtClean="0"/>
              <a:t>After surveying the students, 45% believe that </a:t>
            </a:r>
            <a:r>
              <a:rPr lang="en-US" sz="2000" dirty="0"/>
              <a:t>the marketing for TAB events was excellent</a:t>
            </a:r>
            <a:r>
              <a:rPr lang="en-US" sz="2000" dirty="0" smtClean="0"/>
              <a:t>. Roughly 70% of those surveyed identified that TAB event publicity is above average or better.</a:t>
            </a:r>
            <a:endParaRPr lang="en-US" sz="2000" dirty="0"/>
          </a:p>
        </p:txBody>
      </p:sp>
      <p:sp>
        <p:nvSpPr>
          <p:cNvPr id="9" name="TextBox 8"/>
          <p:cNvSpPr txBox="1"/>
          <p:nvPr/>
        </p:nvSpPr>
        <p:spPr>
          <a:xfrm>
            <a:off x="5365252" y="4947164"/>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7" name="Chart 6"/>
          <p:cNvGraphicFramePr/>
          <p:nvPr>
            <p:extLst>
              <p:ext uri="{D42A27DB-BD31-4B8C-83A1-F6EECF244321}">
                <p14:modId xmlns:p14="http://schemas.microsoft.com/office/powerpoint/2010/main" val="2626274673"/>
              </p:ext>
            </p:extLst>
          </p:nvPr>
        </p:nvGraphicFramePr>
        <p:xfrm>
          <a:off x="0" y="1393407"/>
          <a:ext cx="5550794" cy="415191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6280" y="1732206"/>
            <a:ext cx="5525038" cy="3683359"/>
          </a:xfrm>
          <a:prstGeom prst="rect">
            <a:avLst/>
          </a:prstGeom>
        </p:spPr>
      </p:pic>
    </p:spTree>
    <p:extLst>
      <p:ext uri="{BB962C8B-B14F-4D97-AF65-F5344CB8AC3E}">
        <p14:creationId xmlns:p14="http://schemas.microsoft.com/office/powerpoint/2010/main" val="2135367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6991" y="5558835"/>
            <a:ext cx="8757636" cy="1323439"/>
          </a:xfrm>
          <a:prstGeom prst="rect">
            <a:avLst/>
          </a:prstGeom>
          <a:noFill/>
        </p:spPr>
        <p:txBody>
          <a:bodyPr wrap="square">
            <a:spAutoFit/>
          </a:bodyPr>
          <a:lstStyle/>
          <a:p>
            <a:pPr algn="just">
              <a:defRPr/>
            </a:pPr>
            <a:r>
              <a:rPr lang="en-US" sz="2000" dirty="0" smtClean="0"/>
              <a:t>Students are pleased with the current locations for TAB events, with 89% of the students rating the venues as above average or better. TAB events take place in venues throughout the Student Union Building and in a variety of venues across campus.</a:t>
            </a:r>
            <a:endParaRPr lang="en-US" sz="2000" dirty="0">
              <a:latin typeface="+mj-lt"/>
            </a:endParaRPr>
          </a:p>
        </p:txBody>
      </p:sp>
      <p:sp>
        <p:nvSpPr>
          <p:cNvPr id="8" name="TextBox 7"/>
          <p:cNvSpPr txBox="1"/>
          <p:nvPr/>
        </p:nvSpPr>
        <p:spPr>
          <a:xfrm>
            <a:off x="8302560" y="5063632"/>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11"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Venue</a:t>
            </a:r>
          </a:p>
        </p:txBody>
      </p:sp>
      <p:graphicFrame>
        <p:nvGraphicFramePr>
          <p:cNvPr id="12" name="Chart 11"/>
          <p:cNvGraphicFramePr>
            <a:graphicFrameLocks/>
          </p:cNvGraphicFramePr>
          <p:nvPr>
            <p:extLst>
              <p:ext uri="{D42A27DB-BD31-4B8C-83A1-F6EECF244321}">
                <p14:modId xmlns:p14="http://schemas.microsoft.com/office/powerpoint/2010/main" val="737520912"/>
              </p:ext>
            </p:extLst>
          </p:nvPr>
        </p:nvGraphicFramePr>
        <p:xfrm>
          <a:off x="5486380" y="1837476"/>
          <a:ext cx="6044484" cy="3457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757451983"/>
              </p:ext>
            </p:extLst>
          </p:nvPr>
        </p:nvGraphicFramePr>
        <p:xfrm>
          <a:off x="5395191" y="1738803"/>
          <a:ext cx="6336407" cy="4026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61375" y="6465194"/>
            <a:ext cx="631064" cy="276999"/>
          </a:xfrm>
          <a:prstGeom prst="rect">
            <a:avLst/>
          </a:prstGeom>
          <a:noFill/>
        </p:spPr>
        <p:txBody>
          <a:bodyPr wrap="square" rtlCol="0">
            <a:spAutoFit/>
          </a:bodyPr>
          <a:lstStyle/>
          <a:p>
            <a:r>
              <a:rPr lang="en-US" sz="1200" dirty="0" smtClean="0">
                <a:latin typeface="+mj-lt"/>
              </a:rPr>
              <a:t>N=666</a:t>
            </a:r>
            <a:endParaRPr lang="en-US" sz="1200" dirty="0">
              <a:latin typeface="+mj-l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1" y="1523164"/>
            <a:ext cx="5397829" cy="4048372"/>
          </a:xfrm>
          <a:prstGeom prst="rect">
            <a:avLst/>
          </a:prstGeom>
        </p:spPr>
      </p:pic>
    </p:spTree>
    <p:extLst>
      <p:ext uri="{BB962C8B-B14F-4D97-AF65-F5344CB8AC3E}">
        <p14:creationId xmlns:p14="http://schemas.microsoft.com/office/powerpoint/2010/main" val="1492549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0778" y="5552834"/>
            <a:ext cx="6044240" cy="1323439"/>
          </a:xfrm>
          <a:prstGeom prst="rect">
            <a:avLst/>
          </a:prstGeom>
          <a:noFill/>
        </p:spPr>
        <p:txBody>
          <a:bodyPr wrap="square">
            <a:spAutoFit/>
          </a:bodyPr>
          <a:lstStyle/>
          <a:p>
            <a:pPr algn="just">
              <a:defRPr/>
            </a:pPr>
            <a:r>
              <a:rPr lang="en-US" sz="2000" dirty="0" smtClean="0"/>
              <a:t>The time for TAB events varies, with times that range from daytime to after hours. Students have different schedules and TAB tries to plan different event times throughout the day to accommodate the student needs. </a:t>
            </a:r>
            <a:endParaRPr lang="en-US" sz="2000" dirty="0"/>
          </a:p>
        </p:txBody>
      </p:sp>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Time</a:t>
            </a:r>
          </a:p>
        </p:txBody>
      </p:sp>
      <p:sp>
        <p:nvSpPr>
          <p:cNvPr id="11" name="TextBox 10"/>
          <p:cNvSpPr txBox="1"/>
          <p:nvPr/>
        </p:nvSpPr>
        <p:spPr>
          <a:xfrm>
            <a:off x="5767649" y="497410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2" name="Chart 11"/>
          <p:cNvGraphicFramePr>
            <a:graphicFrameLocks/>
          </p:cNvGraphicFramePr>
          <p:nvPr>
            <p:extLst>
              <p:ext uri="{D42A27DB-BD31-4B8C-83A1-F6EECF244321}">
                <p14:modId xmlns:p14="http://schemas.microsoft.com/office/powerpoint/2010/main" val="1907664823"/>
              </p:ext>
            </p:extLst>
          </p:nvPr>
        </p:nvGraphicFramePr>
        <p:xfrm>
          <a:off x="3271235" y="1725769"/>
          <a:ext cx="5651679" cy="35561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17645278"/>
              </p:ext>
            </p:extLst>
          </p:nvPr>
        </p:nvGraphicFramePr>
        <p:xfrm>
          <a:off x="2740338" y="1418615"/>
          <a:ext cx="6751392" cy="42931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33341" y="6283167"/>
            <a:ext cx="695459" cy="276999"/>
          </a:xfrm>
          <a:prstGeom prst="rect">
            <a:avLst/>
          </a:prstGeom>
          <a:noFill/>
        </p:spPr>
        <p:txBody>
          <a:bodyPr wrap="square" rtlCol="0">
            <a:spAutoFit/>
          </a:bodyPr>
          <a:lstStyle/>
          <a:p>
            <a:r>
              <a:rPr lang="en-US" sz="1200" dirty="0" smtClean="0">
                <a:latin typeface="+mj-lt"/>
              </a:rPr>
              <a:t>N=666</a:t>
            </a:r>
            <a:endParaRPr lang="en-US" sz="1200" dirty="0">
              <a:latin typeface="+mj-lt"/>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9211" t="22662" r="16640" b="3585"/>
          <a:stretch/>
        </p:blipFill>
        <p:spPr>
          <a:xfrm>
            <a:off x="103031" y="2310329"/>
            <a:ext cx="4053702" cy="31070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144" t="2121" r="11432" b="-3869"/>
          <a:stretch/>
        </p:blipFill>
        <p:spPr>
          <a:xfrm rot="528259">
            <a:off x="8925575" y="2794034"/>
            <a:ext cx="3460716" cy="3243393"/>
          </a:xfrm>
          <a:prstGeom prst="rect">
            <a:avLst/>
          </a:prstGeom>
        </p:spPr>
      </p:pic>
    </p:spTree>
    <p:extLst>
      <p:ext uri="{BB962C8B-B14F-4D97-AF65-F5344CB8AC3E}">
        <p14:creationId xmlns:p14="http://schemas.microsoft.com/office/powerpoint/2010/main" val="1009806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0802" y="5659757"/>
            <a:ext cx="6286871" cy="1015663"/>
          </a:xfrm>
          <a:prstGeom prst="rect">
            <a:avLst/>
          </a:prstGeom>
          <a:noFill/>
        </p:spPr>
        <p:txBody>
          <a:bodyPr wrap="square">
            <a:spAutoFit/>
          </a:bodyPr>
          <a:lstStyle/>
          <a:p>
            <a:pPr algn="just">
              <a:defRPr/>
            </a:pPr>
            <a:r>
              <a:rPr lang="en-US" sz="2000" dirty="0"/>
              <a:t>Of </a:t>
            </a:r>
            <a:r>
              <a:rPr lang="en-US" sz="2000" dirty="0" smtClean="0"/>
              <a:t>those surveyed</a:t>
            </a:r>
            <a:r>
              <a:rPr lang="en-US" sz="2000" dirty="0"/>
              <a:t>, </a:t>
            </a:r>
            <a:r>
              <a:rPr lang="en-US" sz="2000" dirty="0" smtClean="0"/>
              <a:t>89% </a:t>
            </a:r>
            <a:r>
              <a:rPr lang="en-US" sz="2000" dirty="0"/>
              <a:t>indicated that they </a:t>
            </a:r>
            <a:r>
              <a:rPr lang="en-US" sz="2000" dirty="0" smtClean="0"/>
              <a:t>were satisfied with TAB event dates. TAB takes this into consideration to encourage more students to attend events. </a:t>
            </a:r>
            <a:endParaRPr lang="en-US" sz="2000" dirty="0"/>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Day of the Week</a:t>
            </a:r>
          </a:p>
        </p:txBody>
      </p:sp>
      <p:sp>
        <p:nvSpPr>
          <p:cNvPr id="10" name="TextBox 9"/>
          <p:cNvSpPr txBox="1"/>
          <p:nvPr/>
        </p:nvSpPr>
        <p:spPr>
          <a:xfrm>
            <a:off x="8538525" y="524284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1" name="Chart 10"/>
          <p:cNvGraphicFramePr>
            <a:graphicFrameLocks/>
          </p:cNvGraphicFramePr>
          <p:nvPr>
            <p:extLst>
              <p:ext uri="{D42A27DB-BD31-4B8C-83A1-F6EECF244321}">
                <p14:modId xmlns:p14="http://schemas.microsoft.com/office/powerpoint/2010/main" val="368929137"/>
              </p:ext>
            </p:extLst>
          </p:nvPr>
        </p:nvGraphicFramePr>
        <p:xfrm>
          <a:off x="5677020" y="1842938"/>
          <a:ext cx="6014434" cy="41206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569933042"/>
              </p:ext>
            </p:extLst>
          </p:nvPr>
        </p:nvGraphicFramePr>
        <p:xfrm>
          <a:off x="4404519" y="1738648"/>
          <a:ext cx="6421408" cy="4071748"/>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590" y="2182893"/>
            <a:ext cx="5277837" cy="3958378"/>
          </a:xfrm>
          <a:prstGeom prst="rect">
            <a:avLst/>
          </a:prstGeom>
        </p:spPr>
      </p:pic>
    </p:spTree>
    <p:extLst>
      <p:ext uri="{BB962C8B-B14F-4D97-AF65-F5344CB8AC3E}">
        <p14:creationId xmlns:p14="http://schemas.microsoft.com/office/powerpoint/2010/main" val="1302833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0802" y="5659757"/>
            <a:ext cx="6286871" cy="707886"/>
          </a:xfrm>
          <a:prstGeom prst="rect">
            <a:avLst/>
          </a:prstGeom>
          <a:noFill/>
        </p:spPr>
        <p:txBody>
          <a:bodyPr wrap="square">
            <a:spAutoFit/>
          </a:bodyPr>
          <a:lstStyle/>
          <a:p>
            <a:pPr algn="just">
              <a:defRPr/>
            </a:pPr>
            <a:r>
              <a:rPr lang="en-US" sz="2000" dirty="0"/>
              <a:t>Of </a:t>
            </a:r>
            <a:r>
              <a:rPr lang="en-US" sz="2000" dirty="0" smtClean="0"/>
              <a:t>those surveyed</a:t>
            </a:r>
            <a:r>
              <a:rPr lang="en-US" sz="2000" dirty="0"/>
              <a:t>, </a:t>
            </a:r>
            <a:r>
              <a:rPr lang="en-US" sz="2000" dirty="0" smtClean="0"/>
              <a:t>92% </a:t>
            </a:r>
            <a:r>
              <a:rPr lang="en-US" sz="2000" dirty="0"/>
              <a:t>indicated that they </a:t>
            </a:r>
            <a:r>
              <a:rPr lang="en-US" sz="2000" dirty="0" smtClean="0"/>
              <a:t>viewed the quality of TAB events as above average or excellent.</a:t>
            </a:r>
            <a:endParaRPr lang="en-US" sz="2000" dirty="0"/>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Quality</a:t>
            </a:r>
          </a:p>
        </p:txBody>
      </p:sp>
      <p:sp>
        <p:nvSpPr>
          <p:cNvPr id="10" name="TextBox 9"/>
          <p:cNvSpPr txBox="1"/>
          <p:nvPr/>
        </p:nvSpPr>
        <p:spPr>
          <a:xfrm>
            <a:off x="8538525" y="524284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1" name="Chart 10"/>
          <p:cNvGraphicFramePr>
            <a:graphicFrameLocks/>
          </p:cNvGraphicFramePr>
          <p:nvPr>
            <p:extLst>
              <p:ext uri="{D42A27DB-BD31-4B8C-83A1-F6EECF244321}">
                <p14:modId xmlns:p14="http://schemas.microsoft.com/office/powerpoint/2010/main" val="368929137"/>
              </p:ext>
            </p:extLst>
          </p:nvPr>
        </p:nvGraphicFramePr>
        <p:xfrm>
          <a:off x="5677020" y="1842938"/>
          <a:ext cx="6014434" cy="41206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2075848337"/>
              </p:ext>
            </p:extLst>
          </p:nvPr>
        </p:nvGraphicFramePr>
        <p:xfrm>
          <a:off x="5798379" y="1754273"/>
          <a:ext cx="6029294" cy="37862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546627239"/>
              </p:ext>
            </p:extLst>
          </p:nvPr>
        </p:nvGraphicFramePr>
        <p:xfrm>
          <a:off x="5067121" y="1523164"/>
          <a:ext cx="7124879" cy="4254561"/>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2494"/>
          <a:stretch/>
        </p:blipFill>
        <p:spPr>
          <a:xfrm>
            <a:off x="203200" y="1927302"/>
            <a:ext cx="5540803" cy="3863898"/>
          </a:xfrm>
          <a:prstGeom prst="rect">
            <a:avLst/>
          </a:prstGeom>
        </p:spPr>
      </p:pic>
    </p:spTree>
    <p:extLst>
      <p:ext uri="{BB962C8B-B14F-4D97-AF65-F5344CB8AC3E}">
        <p14:creationId xmlns:p14="http://schemas.microsoft.com/office/powerpoint/2010/main" val="286584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760855090"/>
              </p:ext>
            </p:extLst>
          </p:nvPr>
        </p:nvGraphicFramePr>
        <p:xfrm>
          <a:off x="5785935" y="1699546"/>
          <a:ext cx="6035655" cy="40866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404576" y="5561535"/>
            <a:ext cx="7417014" cy="1323439"/>
          </a:xfrm>
          <a:prstGeom prst="rect">
            <a:avLst/>
          </a:prstGeom>
          <a:noFill/>
        </p:spPr>
        <p:txBody>
          <a:bodyPr wrap="square">
            <a:spAutoFit/>
          </a:bodyPr>
          <a:lstStyle/>
          <a:p>
            <a:pPr algn="just">
              <a:defRPr/>
            </a:pPr>
            <a:r>
              <a:rPr lang="en-US" sz="2000" dirty="0"/>
              <a:t>This </a:t>
            </a:r>
            <a:r>
              <a:rPr lang="en-US" sz="2000" dirty="0" smtClean="0"/>
              <a:t>is an important statistic from </a:t>
            </a:r>
            <a:r>
              <a:rPr lang="en-US" sz="2000" dirty="0"/>
              <a:t>the </a:t>
            </a:r>
            <a:r>
              <a:rPr lang="en-US" sz="2000" dirty="0" smtClean="0"/>
              <a:t>evaluation</a:t>
            </a:r>
            <a:r>
              <a:rPr lang="en-US" sz="2000" dirty="0"/>
              <a:t>. </a:t>
            </a:r>
            <a:r>
              <a:rPr lang="en-US" sz="2000" dirty="0" smtClean="0"/>
              <a:t>TAB’s goal is to be successful and create great events throughout the year. This year, 64% </a:t>
            </a:r>
            <a:r>
              <a:rPr lang="en-US" sz="2000" dirty="0"/>
              <a:t>of individuals surveyed </a:t>
            </a:r>
            <a:r>
              <a:rPr lang="en-US" sz="2000" dirty="0" smtClean="0"/>
              <a:t>identified their overall </a:t>
            </a:r>
            <a:r>
              <a:rPr lang="en-US" sz="2000" dirty="0"/>
              <a:t>satisfaction </a:t>
            </a:r>
            <a:r>
              <a:rPr lang="en-US" sz="2000" dirty="0" smtClean="0"/>
              <a:t>as </a:t>
            </a:r>
            <a:r>
              <a:rPr lang="en-US" sz="2000" dirty="0"/>
              <a:t>excellent.</a:t>
            </a:r>
          </a:p>
        </p:txBody>
      </p:sp>
      <p:sp>
        <p:nvSpPr>
          <p:cNvPr id="6" name="TextBox 5"/>
          <p:cNvSpPr txBox="1"/>
          <p:nvPr/>
        </p:nvSpPr>
        <p:spPr>
          <a:xfrm>
            <a:off x="8554620" y="5253758"/>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Overall Satisfaction</a:t>
            </a:r>
          </a:p>
        </p:txBody>
      </p:sp>
      <p:graphicFrame>
        <p:nvGraphicFramePr>
          <p:cNvPr id="7" name="Chart 6"/>
          <p:cNvGraphicFramePr/>
          <p:nvPr>
            <p:extLst>
              <p:ext uri="{D42A27DB-BD31-4B8C-83A1-F6EECF244321}">
                <p14:modId xmlns:p14="http://schemas.microsoft.com/office/powerpoint/2010/main" val="3532212734"/>
              </p:ext>
            </p:extLst>
          </p:nvPr>
        </p:nvGraphicFramePr>
        <p:xfrm>
          <a:off x="4945703" y="1523164"/>
          <a:ext cx="6875887" cy="4267439"/>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511" y="1521793"/>
            <a:ext cx="5386322" cy="4039742"/>
          </a:xfrm>
          <a:prstGeom prst="rect">
            <a:avLst/>
          </a:prstGeom>
        </p:spPr>
      </p:pic>
    </p:spTree>
    <p:extLst>
      <p:ext uri="{BB962C8B-B14F-4D97-AF65-F5344CB8AC3E}">
        <p14:creationId xmlns:p14="http://schemas.microsoft.com/office/powerpoint/2010/main" val="1032626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196349" y="5101368"/>
            <a:ext cx="7694762" cy="1092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solidFill>
              </a:rPr>
              <a:t>Union Activities Assessment Data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144" y="1606224"/>
            <a:ext cx="5879172" cy="3742154"/>
          </a:xfrm>
          <a:prstGeom prst="rect">
            <a:avLst/>
          </a:prstGeom>
        </p:spPr>
      </p:pic>
      <p:sp>
        <p:nvSpPr>
          <p:cNvPr id="5" name="Title 3"/>
          <p:cNvSpPr txBox="1">
            <a:spLocks/>
          </p:cNvSpPr>
          <p:nvPr/>
        </p:nvSpPr>
        <p:spPr>
          <a:xfrm>
            <a:off x="589112" y="258792"/>
            <a:ext cx="9144000" cy="85856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Texas Tech University</a:t>
            </a:r>
            <a:endParaRPr lang="en-US" sz="5400" dirty="0">
              <a:solidFill>
                <a:schemeClr val="bg1"/>
              </a:solidFill>
            </a:endParaRPr>
          </a:p>
        </p:txBody>
      </p:sp>
    </p:spTree>
    <p:extLst>
      <p:ext uri="{BB962C8B-B14F-4D97-AF65-F5344CB8AC3E}">
        <p14:creationId xmlns:p14="http://schemas.microsoft.com/office/powerpoint/2010/main" val="1813913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518820748"/>
              </p:ext>
            </p:extLst>
          </p:nvPr>
        </p:nvGraphicFramePr>
        <p:xfrm>
          <a:off x="3167751" y="1751813"/>
          <a:ext cx="5975797" cy="35822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833678" y="5062914"/>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Faculty Involvement</a:t>
            </a:r>
          </a:p>
        </p:txBody>
      </p:sp>
      <p:sp>
        <p:nvSpPr>
          <p:cNvPr id="10" name="TextBox 9"/>
          <p:cNvSpPr txBox="1"/>
          <p:nvPr/>
        </p:nvSpPr>
        <p:spPr>
          <a:xfrm>
            <a:off x="4299454" y="5486585"/>
            <a:ext cx="6147466" cy="1323439"/>
          </a:xfrm>
          <a:prstGeom prst="rect">
            <a:avLst/>
          </a:prstGeom>
          <a:noFill/>
        </p:spPr>
        <p:txBody>
          <a:bodyPr wrap="square">
            <a:spAutoFit/>
          </a:bodyPr>
          <a:lstStyle/>
          <a:p>
            <a:pPr>
              <a:defRPr/>
            </a:pPr>
            <a:r>
              <a:rPr lang="en-US" sz="2000" dirty="0" smtClean="0"/>
              <a:t>The Tech Activities Board encourages </a:t>
            </a:r>
            <a:r>
              <a:rPr lang="en-US" sz="2000" dirty="0"/>
              <a:t>faculty involvement by </a:t>
            </a:r>
            <a:r>
              <a:rPr lang="en-US" sz="2000" dirty="0" smtClean="0"/>
              <a:t>increasing faculty awareness of TAB events related to their curriculum. This year 5% of students were encouraged to attend a TAB event by their professor.</a:t>
            </a:r>
            <a:endParaRPr lang="en-US" sz="2000" dirty="0"/>
          </a:p>
        </p:txBody>
      </p:sp>
      <p:graphicFrame>
        <p:nvGraphicFramePr>
          <p:cNvPr id="5" name="Chart 4"/>
          <p:cNvGraphicFramePr/>
          <p:nvPr>
            <p:extLst>
              <p:ext uri="{D42A27DB-BD31-4B8C-83A1-F6EECF244321}">
                <p14:modId xmlns:p14="http://schemas.microsoft.com/office/powerpoint/2010/main" val="2107762149"/>
              </p:ext>
            </p:extLst>
          </p:nvPr>
        </p:nvGraphicFramePr>
        <p:xfrm>
          <a:off x="3837196" y="1523163"/>
          <a:ext cx="6609724" cy="418534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6511" y="2369830"/>
            <a:ext cx="5080000" cy="3386667"/>
          </a:xfrm>
          <a:prstGeom prst="rect">
            <a:avLst/>
          </a:prstGeom>
        </p:spPr>
      </p:pic>
    </p:spTree>
    <p:extLst>
      <p:ext uri="{BB962C8B-B14F-4D97-AF65-F5344CB8AC3E}">
        <p14:creationId xmlns:p14="http://schemas.microsoft.com/office/powerpoint/2010/main" val="486357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278" y="4550515"/>
            <a:ext cx="5301001" cy="2246769"/>
          </a:xfrm>
          <a:prstGeom prst="rect">
            <a:avLst/>
          </a:prstGeom>
          <a:noFill/>
        </p:spPr>
        <p:txBody>
          <a:bodyPr wrap="square">
            <a:spAutoFit/>
          </a:bodyPr>
          <a:lstStyle/>
          <a:p>
            <a:pPr>
              <a:defRPr/>
            </a:pPr>
            <a:r>
              <a:rPr lang="en-US" sz="2000" dirty="0"/>
              <a:t>T</a:t>
            </a:r>
            <a:r>
              <a:rPr lang="en-US" sz="2000" dirty="0" smtClean="0"/>
              <a:t>he </a:t>
            </a:r>
            <a:r>
              <a:rPr lang="en-US" sz="2000" dirty="0"/>
              <a:t>most common answer </a:t>
            </a:r>
            <a:r>
              <a:rPr lang="en-US" sz="2000" dirty="0" smtClean="0"/>
              <a:t> students give when asked “how did you hear about the event,” was </a:t>
            </a:r>
            <a:r>
              <a:rPr lang="en-US" sz="2000" dirty="0"/>
              <a:t>from a friend, </a:t>
            </a:r>
            <a:r>
              <a:rPr lang="en-US" sz="2000" dirty="0" smtClean="0"/>
              <a:t>TAB </a:t>
            </a:r>
            <a:r>
              <a:rPr lang="en-US" sz="2000" dirty="0"/>
              <a:t>posters and </a:t>
            </a:r>
            <a:r>
              <a:rPr lang="en-US" sz="2000" dirty="0" err="1" smtClean="0"/>
              <a:t>TechAnnounce</a:t>
            </a:r>
            <a:r>
              <a:rPr lang="en-US" sz="2000" dirty="0" smtClean="0"/>
              <a:t>. 10% did not respond to the question. </a:t>
            </a:r>
            <a:r>
              <a:rPr lang="en-US" sz="2000" dirty="0"/>
              <a:t>This information will help TAB to determine the most effective marketing </a:t>
            </a:r>
            <a:r>
              <a:rPr lang="en-US" sz="2000" dirty="0" smtClean="0"/>
              <a:t>strategies </a:t>
            </a:r>
            <a:r>
              <a:rPr lang="en-US" sz="2000" dirty="0"/>
              <a:t>to </a:t>
            </a:r>
            <a:r>
              <a:rPr lang="en-US" sz="2000" dirty="0" smtClean="0"/>
              <a:t>increase attendance at events. </a:t>
            </a:r>
            <a:endParaRPr lang="en-US" sz="2000" dirty="0">
              <a:latin typeface="Arial" charset="0"/>
            </a:endParaRPr>
          </a:p>
        </p:txBody>
      </p:sp>
      <p:sp>
        <p:nvSpPr>
          <p:cNvPr id="6" name="TextBox 5"/>
          <p:cNvSpPr txBox="1"/>
          <p:nvPr/>
        </p:nvSpPr>
        <p:spPr>
          <a:xfrm>
            <a:off x="4299454" y="6489507"/>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7" name="TextBox 6"/>
          <p:cNvSpPr txBox="1"/>
          <p:nvPr/>
        </p:nvSpPr>
        <p:spPr>
          <a:xfrm>
            <a:off x="8543787" y="6550223"/>
            <a:ext cx="4901756" cy="307777"/>
          </a:xfrm>
          <a:prstGeom prst="rect">
            <a:avLst/>
          </a:prstGeom>
          <a:noFill/>
        </p:spPr>
        <p:txBody>
          <a:bodyPr wrap="square" rtlCol="0">
            <a:spAutoFit/>
          </a:bodyPr>
          <a:lstStyle/>
          <a:p>
            <a:r>
              <a:rPr lang="en-US" sz="1400" dirty="0" smtClean="0">
                <a:solidFill>
                  <a:srgbClr val="FF0000"/>
                </a:solidFill>
                <a:latin typeface="+mn-lt"/>
              </a:rPr>
              <a:t>*Note: May include multiple </a:t>
            </a:r>
            <a:r>
              <a:rPr lang="en-US" sz="1400" dirty="0" smtClean="0">
                <a:solidFill>
                  <a:srgbClr val="FF0000"/>
                </a:solidFill>
              </a:rPr>
              <a:t>r</a:t>
            </a:r>
            <a:r>
              <a:rPr lang="en-US" sz="1400" dirty="0" smtClean="0">
                <a:solidFill>
                  <a:srgbClr val="FF0000"/>
                </a:solidFill>
                <a:latin typeface="+mn-lt"/>
              </a:rPr>
              <a:t>esponses</a:t>
            </a:r>
            <a:endParaRPr lang="en-US" sz="1400" dirty="0">
              <a:solidFill>
                <a:srgbClr val="FF0000"/>
              </a:solidFill>
              <a:latin typeface="+mn-lt"/>
            </a:endParaRPr>
          </a:p>
        </p:txBody>
      </p:sp>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How did you hear about this event?</a:t>
            </a:r>
          </a:p>
        </p:txBody>
      </p:sp>
      <p:graphicFrame>
        <p:nvGraphicFramePr>
          <p:cNvPr id="9" name="Chart 8"/>
          <p:cNvGraphicFramePr/>
          <p:nvPr>
            <p:extLst>
              <p:ext uri="{D42A27DB-BD31-4B8C-83A1-F6EECF244321}">
                <p14:modId xmlns:p14="http://schemas.microsoft.com/office/powerpoint/2010/main" val="1138131904"/>
              </p:ext>
            </p:extLst>
          </p:nvPr>
        </p:nvGraphicFramePr>
        <p:xfrm>
          <a:off x="4597757" y="1439333"/>
          <a:ext cx="7482626"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630" t="30370" r="23519" b="24431"/>
          <a:stretch/>
        </p:blipFill>
        <p:spPr>
          <a:xfrm>
            <a:off x="158584" y="1523165"/>
            <a:ext cx="5141550" cy="3065768"/>
          </a:xfrm>
          <a:prstGeom prst="rect">
            <a:avLst/>
          </a:prstGeom>
        </p:spPr>
      </p:pic>
    </p:spTree>
    <p:extLst>
      <p:ext uri="{BB962C8B-B14F-4D97-AF65-F5344CB8AC3E}">
        <p14:creationId xmlns:p14="http://schemas.microsoft.com/office/powerpoint/2010/main" val="860245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44" y="4949785"/>
            <a:ext cx="4481848" cy="1908215"/>
          </a:xfrm>
          <a:prstGeom prst="rect">
            <a:avLst/>
          </a:prstGeom>
          <a:noFill/>
        </p:spPr>
        <p:txBody>
          <a:bodyPr wrap="square">
            <a:spAutoFit/>
          </a:bodyPr>
          <a:lstStyle/>
          <a:p>
            <a:pPr>
              <a:defRPr/>
            </a:pPr>
            <a:r>
              <a:rPr lang="en-US" sz="2000" dirty="0"/>
              <a:t>T</a:t>
            </a:r>
            <a:r>
              <a:rPr lang="en-US" sz="2000" dirty="0" smtClean="0"/>
              <a:t>he </a:t>
            </a:r>
            <a:r>
              <a:rPr lang="en-US" sz="2000" dirty="0"/>
              <a:t>most requested events for this year were </a:t>
            </a:r>
            <a:r>
              <a:rPr lang="en-US" sz="2000" dirty="0" smtClean="0"/>
              <a:t>comedians, movies (new release),  and concerts. Independent movies, game shows, and </a:t>
            </a:r>
            <a:r>
              <a:rPr lang="en-US" sz="2000" dirty="0"/>
              <a:t>a</a:t>
            </a:r>
            <a:r>
              <a:rPr lang="en-US" sz="2000" dirty="0" smtClean="0"/>
              <a:t>coustic </a:t>
            </a:r>
            <a:r>
              <a:rPr lang="en-US" sz="2000" dirty="0"/>
              <a:t>m</a:t>
            </a:r>
            <a:r>
              <a:rPr lang="en-US" sz="2000" dirty="0" smtClean="0"/>
              <a:t>usic </a:t>
            </a:r>
            <a:r>
              <a:rPr lang="en-US" sz="2000" dirty="0"/>
              <a:t>were the next </a:t>
            </a:r>
            <a:r>
              <a:rPr lang="en-US" sz="2000" dirty="0" smtClean="0"/>
              <a:t>highest </a:t>
            </a:r>
            <a:r>
              <a:rPr lang="en-US" sz="2000" dirty="0"/>
              <a:t>scoring categories.</a:t>
            </a:r>
          </a:p>
          <a:p>
            <a:pPr>
              <a:defRPr/>
            </a:pPr>
            <a:endParaRPr lang="en-US" dirty="0">
              <a:latin typeface="Arial" charset="0"/>
            </a:endParaRPr>
          </a:p>
        </p:txBody>
      </p:sp>
      <p:sp>
        <p:nvSpPr>
          <p:cNvPr id="8" name="TextBox 7"/>
          <p:cNvSpPr txBox="1"/>
          <p:nvPr/>
        </p:nvSpPr>
        <p:spPr>
          <a:xfrm>
            <a:off x="4847894" y="6299440"/>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10"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What events would you like to see in the future?</a:t>
            </a:r>
          </a:p>
        </p:txBody>
      </p:sp>
      <p:sp>
        <p:nvSpPr>
          <p:cNvPr id="11" name="TextBox 10"/>
          <p:cNvSpPr txBox="1"/>
          <p:nvPr/>
        </p:nvSpPr>
        <p:spPr>
          <a:xfrm>
            <a:off x="61244" y="6510322"/>
            <a:ext cx="4901756" cy="307777"/>
          </a:xfrm>
          <a:prstGeom prst="rect">
            <a:avLst/>
          </a:prstGeom>
          <a:noFill/>
        </p:spPr>
        <p:txBody>
          <a:bodyPr wrap="square" rtlCol="0">
            <a:spAutoFit/>
          </a:bodyPr>
          <a:lstStyle/>
          <a:p>
            <a:r>
              <a:rPr lang="en-US" sz="1400" dirty="0" smtClean="0">
                <a:solidFill>
                  <a:srgbClr val="FF0000"/>
                </a:solidFill>
                <a:latin typeface="+mn-lt"/>
              </a:rPr>
              <a:t>*Note: May include multiple </a:t>
            </a:r>
            <a:r>
              <a:rPr lang="en-US" sz="1400" dirty="0" smtClean="0">
                <a:solidFill>
                  <a:srgbClr val="FF0000"/>
                </a:solidFill>
              </a:rPr>
              <a:t>r</a:t>
            </a:r>
            <a:r>
              <a:rPr lang="en-US" sz="1400" dirty="0" smtClean="0">
                <a:solidFill>
                  <a:srgbClr val="FF0000"/>
                </a:solidFill>
                <a:latin typeface="+mn-lt"/>
              </a:rPr>
              <a:t>esponses</a:t>
            </a:r>
            <a:endParaRPr lang="en-US" sz="1400" dirty="0">
              <a:solidFill>
                <a:srgbClr val="FF0000"/>
              </a:solidFill>
              <a:latin typeface="+mn-lt"/>
            </a:endParaRPr>
          </a:p>
        </p:txBody>
      </p:sp>
      <p:graphicFrame>
        <p:nvGraphicFramePr>
          <p:cNvPr id="7" name="Chart 6"/>
          <p:cNvGraphicFramePr/>
          <p:nvPr>
            <p:extLst>
              <p:ext uri="{D42A27DB-BD31-4B8C-83A1-F6EECF244321}">
                <p14:modId xmlns:p14="http://schemas.microsoft.com/office/powerpoint/2010/main" val="1676022760"/>
              </p:ext>
            </p:extLst>
          </p:nvPr>
        </p:nvGraphicFramePr>
        <p:xfrm>
          <a:off x="4652423" y="1523164"/>
          <a:ext cx="7539577" cy="4987158"/>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86" t="6173" r="9536" b="15309"/>
          <a:stretch/>
        </p:blipFill>
        <p:spPr>
          <a:xfrm>
            <a:off x="61244" y="1710267"/>
            <a:ext cx="4786650" cy="3211297"/>
          </a:xfrm>
          <a:prstGeom prst="rect">
            <a:avLst/>
          </a:prstGeom>
        </p:spPr>
      </p:pic>
    </p:spTree>
    <p:extLst>
      <p:ext uri="{BB962C8B-B14F-4D97-AF65-F5344CB8AC3E}">
        <p14:creationId xmlns:p14="http://schemas.microsoft.com/office/powerpoint/2010/main" val="2621728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3" y="-2540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a:t>
            </a:r>
            <a:br>
              <a:rPr lang="en-US" altLang="en-US" dirty="0" smtClean="0">
                <a:solidFill>
                  <a:schemeClr val="bg1"/>
                </a:solidFill>
              </a:rPr>
            </a:br>
            <a:r>
              <a:rPr lang="en-US" altLang="en-US" sz="2400" dirty="0" smtClean="0">
                <a:solidFill>
                  <a:schemeClr val="bg1"/>
                </a:solidFill>
              </a:rPr>
              <a:t>Attendance Numbers</a:t>
            </a:r>
          </a:p>
        </p:txBody>
      </p:sp>
      <p:graphicFrame>
        <p:nvGraphicFramePr>
          <p:cNvPr id="3" name="Table 2"/>
          <p:cNvGraphicFramePr>
            <a:graphicFrameLocks noGrp="1"/>
          </p:cNvGraphicFramePr>
          <p:nvPr>
            <p:extLst>
              <p:ext uri="{D42A27DB-BD31-4B8C-83A1-F6EECF244321}">
                <p14:modId xmlns:p14="http://schemas.microsoft.com/office/powerpoint/2010/main" val="2176723981"/>
              </p:ext>
            </p:extLst>
          </p:nvPr>
        </p:nvGraphicFramePr>
        <p:xfrm>
          <a:off x="352395" y="2292441"/>
          <a:ext cx="10749193" cy="3972378"/>
        </p:xfrm>
        <a:graphic>
          <a:graphicData uri="http://schemas.openxmlformats.org/drawingml/2006/table">
            <a:tbl>
              <a:tblPr firstRow="1" bandRow="1">
                <a:tableStyleId>{5202B0CA-FC54-4496-8BCA-5EF66A818D29}</a:tableStyleId>
              </a:tblPr>
              <a:tblGrid>
                <a:gridCol w="2360513"/>
                <a:gridCol w="4194340"/>
                <a:gridCol w="4194340"/>
              </a:tblGrid>
              <a:tr h="467319">
                <a:tc>
                  <a:txBody>
                    <a:bodyPr/>
                    <a:lstStyle/>
                    <a:p>
                      <a:endParaRPr lang="en-US" sz="2000" dirty="0"/>
                    </a:p>
                  </a:txBody>
                  <a:tcPr marL="91436" marR="91436" marT="45717" marB="45717"/>
                </a:tc>
                <a:tc>
                  <a:txBody>
                    <a:bodyPr/>
                    <a:lstStyle/>
                    <a:p>
                      <a:pPr algn="ctr"/>
                      <a:r>
                        <a:rPr lang="en-US" sz="2000" b="1" dirty="0" smtClean="0">
                          <a:latin typeface="+mj-lt"/>
                        </a:rPr>
                        <a:t>2013-2014</a:t>
                      </a:r>
                    </a:p>
                  </a:txBody>
                  <a:tcPr marL="91436" marR="91436" marT="45717" marB="45717"/>
                </a:tc>
                <a:tc>
                  <a:txBody>
                    <a:bodyPr/>
                    <a:lstStyle/>
                    <a:p>
                      <a:pPr algn="ctr"/>
                      <a:r>
                        <a:rPr lang="en-US" sz="2000" b="1" dirty="0" smtClean="0">
                          <a:latin typeface="+mj-lt"/>
                        </a:rPr>
                        <a:t>2014-2015</a:t>
                      </a:r>
                    </a:p>
                  </a:txBody>
                  <a:tcPr marL="91436" marR="91436" marT="45717" marB="45717"/>
                </a:tc>
              </a:tr>
              <a:tr h="467319">
                <a:tc>
                  <a:txBody>
                    <a:bodyPr/>
                    <a:lstStyle/>
                    <a:p>
                      <a:r>
                        <a:rPr lang="en-US" sz="2000" dirty="0" smtClean="0"/>
                        <a:t>Total</a:t>
                      </a:r>
                      <a:r>
                        <a:rPr lang="en-US" sz="2000" baseline="0" dirty="0" smtClean="0"/>
                        <a:t> Attendance</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26,376</a:t>
                      </a: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33,514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marL="91436" marR="91436" marT="45717" marB="45717"/>
                </a:tc>
              </a:tr>
              <a:tr h="467319">
                <a:tc>
                  <a:txBody>
                    <a:bodyPr/>
                    <a:lstStyle/>
                    <a:p>
                      <a:r>
                        <a:rPr lang="en-US" sz="2000" dirty="0" smtClean="0"/>
                        <a:t>Honorarium Expenses</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$144,976.12</a:t>
                      </a: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$132,258.39</a:t>
                      </a:r>
                    </a:p>
                  </a:txBody>
                  <a:tcPr marL="91436" marR="91436" marT="45717" marB="45717"/>
                </a:tc>
              </a:tr>
              <a:tr h="467319">
                <a:tc>
                  <a:txBody>
                    <a:bodyPr/>
                    <a:lstStyle/>
                    <a:p>
                      <a:r>
                        <a:rPr lang="en-US" sz="2000" dirty="0" smtClean="0"/>
                        <a:t>Price Per Student</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$5.47</a:t>
                      </a: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$3.90</a:t>
                      </a:r>
                    </a:p>
                  </a:txBody>
                  <a:tcPr marL="91436" marR="91436" marT="45717" marB="45717"/>
                </a:tc>
              </a:tr>
              <a:tr h="467319">
                <a:tc>
                  <a:txBody>
                    <a:bodyPr/>
                    <a:lstStyle/>
                    <a:p>
                      <a:r>
                        <a:rPr lang="en-US" sz="2000" dirty="0" smtClean="0"/>
                        <a:t>Fall</a:t>
                      </a:r>
                      <a:r>
                        <a:rPr lang="en-US" sz="2000" baseline="0" dirty="0" smtClean="0"/>
                        <a:t> Events</a:t>
                      </a:r>
                      <a:endParaRPr lang="en-US" sz="2000" b="1" dirty="0">
                        <a:latin typeface="Calibri" pitchFamily="34" charset="0"/>
                        <a:cs typeface="Arial" pitchFamily="34" charset="0"/>
                      </a:endParaRPr>
                    </a:p>
                  </a:txBody>
                  <a:tcPr marL="91436" marR="91436" marT="45717" marB="45717"/>
                </a:tc>
                <a:tc>
                  <a:txBody>
                    <a:bodyPr/>
                    <a:lstStyle/>
                    <a:p>
                      <a:pPr algn="ctr"/>
                      <a:r>
                        <a:rPr lang="en-US" sz="2000" b="1" dirty="0" smtClean="0">
                          <a:latin typeface="+mn-lt"/>
                        </a:rPr>
                        <a:t>49</a:t>
                      </a:r>
                      <a:endParaRPr lang="en-US" sz="2000" b="1" dirty="0">
                        <a:latin typeface="+mj-lt"/>
                      </a:endParaRPr>
                    </a:p>
                  </a:txBody>
                  <a:tcPr marL="91436" marR="91436" marT="45717" marB="45717"/>
                </a:tc>
                <a:tc>
                  <a:txBody>
                    <a:bodyPr/>
                    <a:lstStyle/>
                    <a:p>
                      <a:pPr algn="ctr"/>
                      <a:r>
                        <a:rPr lang="en-US" sz="2000" b="1" dirty="0" smtClean="0">
                          <a:latin typeface="+mn-lt"/>
                        </a:rPr>
                        <a:t>61</a:t>
                      </a:r>
                      <a:endParaRPr lang="en-US" sz="2000" b="1" dirty="0">
                        <a:latin typeface="+mn-lt"/>
                      </a:endParaRPr>
                    </a:p>
                  </a:txBody>
                  <a:tcPr marL="91436" marR="91436" marT="45717" marB="45717"/>
                </a:tc>
              </a:tr>
              <a:tr h="467319">
                <a:tc>
                  <a:txBody>
                    <a:bodyPr/>
                    <a:lstStyle/>
                    <a:p>
                      <a:r>
                        <a:rPr lang="en-US" sz="2000" dirty="0" smtClean="0"/>
                        <a:t>Spring</a:t>
                      </a:r>
                      <a:r>
                        <a:rPr lang="en-US" sz="2000" baseline="0" dirty="0" smtClean="0"/>
                        <a:t> Events</a:t>
                      </a:r>
                      <a:endParaRPr lang="en-US" sz="2000" b="1" dirty="0" smtClean="0">
                        <a:latin typeface="Calibri" pitchFamily="34" charset="0"/>
                        <a:cs typeface="Arial" pitchFamily="34" charset="0"/>
                      </a:endParaRPr>
                    </a:p>
                  </a:txBody>
                  <a:tcPr marL="91436" marR="91436" marT="45717" marB="45717"/>
                </a:tc>
                <a:tc>
                  <a:txBody>
                    <a:bodyPr/>
                    <a:lstStyle/>
                    <a:p>
                      <a:pPr algn="ctr"/>
                      <a:r>
                        <a:rPr lang="en-US" sz="2000" b="1" dirty="0" smtClean="0">
                          <a:latin typeface="+mn-lt"/>
                        </a:rPr>
                        <a:t>46</a:t>
                      </a:r>
                      <a:endParaRPr lang="en-US" sz="2000" b="1" dirty="0">
                        <a:latin typeface="+mj-lt"/>
                      </a:endParaRPr>
                    </a:p>
                  </a:txBody>
                  <a:tcPr marL="91436" marR="91436" marT="45717" marB="45717"/>
                </a:tc>
                <a:tc>
                  <a:txBody>
                    <a:bodyPr/>
                    <a:lstStyle/>
                    <a:p>
                      <a:pPr algn="ctr"/>
                      <a:r>
                        <a:rPr lang="en-US" sz="2000" b="1" dirty="0" smtClean="0">
                          <a:latin typeface="+mn-lt"/>
                        </a:rPr>
                        <a:t>51</a:t>
                      </a:r>
                      <a:endParaRPr lang="en-US" sz="2000" b="1" dirty="0">
                        <a:latin typeface="+mn-lt"/>
                      </a:endParaRPr>
                    </a:p>
                  </a:txBody>
                  <a:tcPr marL="91436" marR="91436" marT="45717" marB="45717"/>
                </a:tc>
              </a:tr>
              <a:tr h="467319">
                <a:tc>
                  <a:txBody>
                    <a:bodyPr/>
                    <a:lstStyle/>
                    <a:p>
                      <a:r>
                        <a:rPr lang="en-US" sz="2000" dirty="0" smtClean="0"/>
                        <a:t>Total Number</a:t>
                      </a:r>
                      <a:r>
                        <a:rPr lang="en-US" sz="2000" baseline="0" dirty="0" smtClean="0"/>
                        <a:t> of Events</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95</a:t>
                      </a:r>
                      <a:endParaRPr lang="en-US" sz="2000" b="1" dirty="0" smtClean="0">
                        <a:latin typeface="+mj-lt"/>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112</a:t>
                      </a:r>
                    </a:p>
                  </a:txBody>
                  <a:tcPr marL="91436" marR="91436" marT="45717" marB="45717"/>
                </a:tc>
              </a:tr>
            </a:tbl>
          </a:graphicData>
        </a:graphic>
      </p:graphicFrame>
    </p:spTree>
    <p:extLst>
      <p:ext uri="{BB962C8B-B14F-4D97-AF65-F5344CB8AC3E}">
        <p14:creationId xmlns:p14="http://schemas.microsoft.com/office/powerpoint/2010/main" val="2420484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6634" y="187683"/>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a:t>
            </a:r>
            <a:br>
              <a:rPr lang="en-US" altLang="en-US" dirty="0" smtClean="0">
                <a:solidFill>
                  <a:schemeClr val="bg1"/>
                </a:solidFill>
              </a:rPr>
            </a:br>
            <a:r>
              <a:rPr lang="en-US" altLang="en-US" sz="2400" dirty="0" smtClean="0">
                <a:solidFill>
                  <a:schemeClr val="bg1"/>
                </a:solidFill>
              </a:rPr>
              <a:t>Attendance Per Month</a:t>
            </a:r>
          </a:p>
        </p:txBody>
      </p:sp>
      <p:graphicFrame>
        <p:nvGraphicFramePr>
          <p:cNvPr id="3" name="Table 2"/>
          <p:cNvGraphicFramePr>
            <a:graphicFrameLocks noGrp="1"/>
          </p:cNvGraphicFramePr>
          <p:nvPr>
            <p:extLst>
              <p:ext uri="{D42A27DB-BD31-4B8C-83A1-F6EECF244321}">
                <p14:modId xmlns:p14="http://schemas.microsoft.com/office/powerpoint/2010/main" val="4224960334"/>
              </p:ext>
            </p:extLst>
          </p:nvPr>
        </p:nvGraphicFramePr>
        <p:xfrm>
          <a:off x="940153" y="1591056"/>
          <a:ext cx="10277348" cy="5266944"/>
        </p:xfrm>
        <a:graphic>
          <a:graphicData uri="http://schemas.openxmlformats.org/drawingml/2006/table">
            <a:tbl>
              <a:tblPr firstRow="1" bandRow="1">
                <a:tableStyleId>{073A0DAA-6AF3-43AB-8588-CEC1D06C72B9}</a:tableStyleId>
              </a:tblPr>
              <a:tblGrid>
                <a:gridCol w="2569337"/>
                <a:gridCol w="2569337"/>
                <a:gridCol w="2569337"/>
                <a:gridCol w="2569337"/>
              </a:tblGrid>
              <a:tr h="438912">
                <a:tc>
                  <a:txBody>
                    <a:bodyPr/>
                    <a:lstStyle/>
                    <a:p>
                      <a:endParaRPr lang="en-US" sz="2000" dirty="0" smtClean="0"/>
                    </a:p>
                  </a:txBody>
                  <a:tcPr marL="91457" marR="91457" marT="45725" marB="45725"/>
                </a:tc>
                <a:tc>
                  <a:txBody>
                    <a:bodyPr/>
                    <a:lstStyle/>
                    <a:p>
                      <a:pPr algn="ctr"/>
                      <a:r>
                        <a:rPr lang="en-US" sz="2000" dirty="0" smtClean="0"/>
                        <a:t>Number of Events</a:t>
                      </a:r>
                      <a:endParaRPr lang="en-US" sz="2000" dirty="0"/>
                    </a:p>
                  </a:txBody>
                  <a:tcPr marL="91457" marR="91457" marT="45725" marB="45725"/>
                </a:tc>
                <a:tc>
                  <a:txBody>
                    <a:bodyPr/>
                    <a:lstStyle/>
                    <a:p>
                      <a:pPr algn="ctr"/>
                      <a:r>
                        <a:rPr lang="en-US" sz="2000" dirty="0" smtClean="0"/>
                        <a:t>Attendance</a:t>
                      </a:r>
                      <a:endParaRPr lang="en-US" sz="2000" dirty="0"/>
                    </a:p>
                  </a:txBody>
                  <a:tcPr marL="91457" marR="91457" marT="45725" marB="45725"/>
                </a:tc>
                <a:tc>
                  <a:txBody>
                    <a:bodyPr/>
                    <a:lstStyle/>
                    <a:p>
                      <a:pPr algn="ctr"/>
                      <a:r>
                        <a:rPr lang="en-US" sz="2000" dirty="0" smtClean="0"/>
                        <a:t>Honorarium Expenses</a:t>
                      </a:r>
                      <a:endParaRPr lang="en-US" sz="2000" dirty="0"/>
                    </a:p>
                  </a:txBody>
                  <a:tcPr marL="91457" marR="91457" marT="45725" marB="45725"/>
                </a:tc>
              </a:tr>
              <a:tr h="438912">
                <a:tc>
                  <a:txBody>
                    <a:bodyPr/>
                    <a:lstStyle/>
                    <a:p>
                      <a:pPr algn="ctr"/>
                      <a:r>
                        <a:rPr lang="en-US" sz="2000" dirty="0" smtClean="0"/>
                        <a:t>August</a:t>
                      </a:r>
                      <a:endParaRPr lang="en-US" sz="2000" dirty="0"/>
                    </a:p>
                  </a:txBody>
                  <a:tcPr marL="91457" marR="91457" marT="45725" marB="45725"/>
                </a:tc>
                <a:tc>
                  <a:txBody>
                    <a:bodyPr/>
                    <a:lstStyle/>
                    <a:p>
                      <a:pPr algn="ctr"/>
                      <a:r>
                        <a:rPr lang="en-US" sz="2000" dirty="0" smtClean="0">
                          <a:solidFill>
                            <a:schemeClr val="tx1"/>
                          </a:solidFill>
                        </a:rPr>
                        <a:t>8</a:t>
                      </a:r>
                      <a:endParaRPr lang="en-US" sz="2000" dirty="0">
                        <a:solidFill>
                          <a:schemeClr val="tx1"/>
                        </a:solidFill>
                      </a:endParaRPr>
                    </a:p>
                  </a:txBody>
                  <a:tcPr marL="91457" marR="91457" marT="45725" marB="45725"/>
                </a:tc>
                <a:tc>
                  <a:txBody>
                    <a:bodyPr/>
                    <a:lstStyle/>
                    <a:p>
                      <a:pPr algn="ctr"/>
                      <a:r>
                        <a:rPr lang="en-US" dirty="0" smtClean="0"/>
                        <a:t>2,853</a:t>
                      </a:r>
                      <a:endParaRPr lang="en-US" dirty="0"/>
                    </a:p>
                  </a:txBody>
                  <a:tcPr marL="91457" marR="91457" marT="45725" marB="45725"/>
                </a:tc>
                <a:tc>
                  <a:txBody>
                    <a:bodyPr/>
                    <a:lstStyle/>
                    <a:p>
                      <a:pPr algn="ctr"/>
                      <a:r>
                        <a:rPr lang="en-US" dirty="0" smtClean="0"/>
                        <a:t>$12,545.25</a:t>
                      </a:r>
                      <a:endParaRPr lang="en-US" dirty="0"/>
                    </a:p>
                  </a:txBody>
                  <a:tcPr marL="91457" marR="91457" marT="45725" marB="45725"/>
                </a:tc>
              </a:tr>
              <a:tr h="438912">
                <a:tc>
                  <a:txBody>
                    <a:bodyPr/>
                    <a:lstStyle/>
                    <a:p>
                      <a:pPr algn="ctr"/>
                      <a:r>
                        <a:rPr lang="en-US" sz="2000" dirty="0" smtClean="0"/>
                        <a:t>September</a:t>
                      </a:r>
                      <a:endParaRPr lang="en-US" sz="2000" dirty="0"/>
                    </a:p>
                  </a:txBody>
                  <a:tcPr marL="91457" marR="91457" marT="45725" marB="45725"/>
                </a:tc>
                <a:tc>
                  <a:txBody>
                    <a:bodyPr/>
                    <a:lstStyle/>
                    <a:p>
                      <a:pPr algn="ctr"/>
                      <a:r>
                        <a:rPr lang="en-US" sz="2000" dirty="0" smtClean="0"/>
                        <a:t>13</a:t>
                      </a:r>
                      <a:endParaRPr lang="en-US" sz="2000" dirty="0"/>
                    </a:p>
                  </a:txBody>
                  <a:tcPr marL="91457" marR="91457" marT="45725" marB="45725"/>
                </a:tc>
                <a:tc>
                  <a:txBody>
                    <a:bodyPr/>
                    <a:lstStyle/>
                    <a:p>
                      <a:pPr algn="ctr"/>
                      <a:r>
                        <a:rPr lang="en-US" dirty="0" smtClean="0"/>
                        <a:t>4,035</a:t>
                      </a:r>
                      <a:endParaRPr lang="en-US" dirty="0"/>
                    </a:p>
                  </a:txBody>
                  <a:tcPr marL="91457" marR="91457" marT="45725" marB="45725"/>
                </a:tc>
                <a:tc>
                  <a:txBody>
                    <a:bodyPr/>
                    <a:lstStyle/>
                    <a:p>
                      <a:pPr algn="ctr"/>
                      <a:r>
                        <a:rPr lang="en-US" dirty="0" smtClean="0"/>
                        <a:t>$22,160</a:t>
                      </a:r>
                      <a:endParaRPr lang="en-US" dirty="0"/>
                    </a:p>
                  </a:txBody>
                  <a:tcPr marL="91457" marR="91457" marT="45725" marB="45725"/>
                </a:tc>
              </a:tr>
              <a:tr h="438912">
                <a:tc>
                  <a:txBody>
                    <a:bodyPr/>
                    <a:lstStyle/>
                    <a:p>
                      <a:pPr algn="ctr"/>
                      <a:r>
                        <a:rPr lang="en-US" sz="2000" dirty="0" smtClean="0"/>
                        <a:t>October</a:t>
                      </a:r>
                      <a:endParaRPr lang="en-US" sz="2000" dirty="0"/>
                    </a:p>
                  </a:txBody>
                  <a:tcPr marL="91457" marR="91457" marT="45725" marB="45725"/>
                </a:tc>
                <a:tc>
                  <a:txBody>
                    <a:bodyPr/>
                    <a:lstStyle/>
                    <a:p>
                      <a:pPr algn="ctr"/>
                      <a:r>
                        <a:rPr lang="en-US" sz="2000" dirty="0" smtClean="0">
                          <a:solidFill>
                            <a:schemeClr val="tx1"/>
                          </a:solidFill>
                        </a:rPr>
                        <a:t>25</a:t>
                      </a:r>
                      <a:endParaRPr lang="en-US" sz="2000" dirty="0">
                        <a:solidFill>
                          <a:schemeClr val="tx1"/>
                        </a:solidFill>
                      </a:endParaRPr>
                    </a:p>
                  </a:txBody>
                  <a:tcPr marL="91457" marR="91457" marT="45725" marB="45725"/>
                </a:tc>
                <a:tc>
                  <a:txBody>
                    <a:bodyPr/>
                    <a:lstStyle/>
                    <a:p>
                      <a:pPr algn="ctr"/>
                      <a:r>
                        <a:rPr lang="en-US" dirty="0" smtClean="0"/>
                        <a:t>10,168</a:t>
                      </a:r>
                      <a:endParaRPr lang="en-US" dirty="0"/>
                    </a:p>
                  </a:txBody>
                  <a:tcPr marL="91457" marR="91457" marT="45725" marB="45725"/>
                </a:tc>
                <a:tc>
                  <a:txBody>
                    <a:bodyPr/>
                    <a:lstStyle/>
                    <a:p>
                      <a:pPr algn="ctr"/>
                      <a:r>
                        <a:rPr lang="en-US" dirty="0" smtClean="0"/>
                        <a:t>$30,936.79</a:t>
                      </a:r>
                      <a:endParaRPr lang="en-US" dirty="0"/>
                    </a:p>
                  </a:txBody>
                  <a:tcPr marL="91457" marR="91457" marT="45725" marB="45725"/>
                </a:tc>
              </a:tr>
              <a:tr h="438912">
                <a:tc>
                  <a:txBody>
                    <a:bodyPr/>
                    <a:lstStyle/>
                    <a:p>
                      <a:pPr algn="ctr"/>
                      <a:r>
                        <a:rPr lang="en-US" sz="2000" dirty="0" smtClean="0"/>
                        <a:t>November</a:t>
                      </a:r>
                      <a:endParaRPr lang="en-US" sz="2000" dirty="0"/>
                    </a:p>
                  </a:txBody>
                  <a:tcPr marL="91457" marR="91457" marT="45725" marB="45725"/>
                </a:tc>
                <a:tc>
                  <a:txBody>
                    <a:bodyPr/>
                    <a:lstStyle/>
                    <a:p>
                      <a:pPr algn="ctr"/>
                      <a:r>
                        <a:rPr lang="en-US" sz="2000" dirty="0" smtClean="0">
                          <a:solidFill>
                            <a:schemeClr val="tx1"/>
                          </a:solidFill>
                        </a:rPr>
                        <a:t>11</a:t>
                      </a:r>
                      <a:endParaRPr lang="en-US" sz="2000" dirty="0">
                        <a:solidFill>
                          <a:schemeClr val="tx1"/>
                        </a:solidFill>
                      </a:endParaRPr>
                    </a:p>
                  </a:txBody>
                  <a:tcPr marL="91457" marR="91457" marT="45725" marB="45725"/>
                </a:tc>
                <a:tc>
                  <a:txBody>
                    <a:bodyPr/>
                    <a:lstStyle/>
                    <a:p>
                      <a:pPr algn="ctr"/>
                      <a:r>
                        <a:rPr lang="en-US" dirty="0" smtClean="0"/>
                        <a:t>3,234</a:t>
                      </a:r>
                      <a:endParaRPr lang="en-US" dirty="0"/>
                    </a:p>
                  </a:txBody>
                  <a:tcPr marL="91457" marR="91457" marT="45725" marB="45725"/>
                </a:tc>
                <a:tc>
                  <a:txBody>
                    <a:bodyPr/>
                    <a:lstStyle/>
                    <a:p>
                      <a:pPr algn="ctr"/>
                      <a:r>
                        <a:rPr lang="en-US" dirty="0" smtClean="0"/>
                        <a:t>$16,864.75</a:t>
                      </a:r>
                      <a:endParaRPr lang="en-US" dirty="0"/>
                    </a:p>
                  </a:txBody>
                  <a:tcPr marL="91457" marR="91457" marT="45725" marB="45725"/>
                </a:tc>
              </a:tr>
              <a:tr h="438912">
                <a:tc>
                  <a:txBody>
                    <a:bodyPr/>
                    <a:lstStyle/>
                    <a:p>
                      <a:pPr algn="ctr"/>
                      <a:r>
                        <a:rPr lang="en-US" sz="2000" dirty="0" smtClean="0"/>
                        <a:t>December</a:t>
                      </a:r>
                      <a:endParaRPr lang="en-US" sz="2000" dirty="0"/>
                    </a:p>
                  </a:txBody>
                  <a:tcPr marL="91457" marR="91457" marT="45725" marB="45725"/>
                </a:tc>
                <a:tc>
                  <a:txBody>
                    <a:bodyPr/>
                    <a:lstStyle/>
                    <a:p>
                      <a:pPr algn="ctr"/>
                      <a:r>
                        <a:rPr lang="en-US" sz="2000" dirty="0" smtClean="0">
                          <a:solidFill>
                            <a:schemeClr val="tx1"/>
                          </a:solidFill>
                        </a:rPr>
                        <a:t>4</a:t>
                      </a:r>
                      <a:endParaRPr lang="en-US" sz="2000" dirty="0">
                        <a:solidFill>
                          <a:schemeClr val="tx1"/>
                        </a:solidFill>
                      </a:endParaRPr>
                    </a:p>
                  </a:txBody>
                  <a:tcPr marL="91457" marR="91457" marT="45725" marB="45725"/>
                </a:tc>
                <a:tc>
                  <a:txBody>
                    <a:bodyPr/>
                    <a:lstStyle/>
                    <a:p>
                      <a:pPr algn="ctr"/>
                      <a:r>
                        <a:rPr lang="en-US" dirty="0" smtClean="0"/>
                        <a:t>418</a:t>
                      </a:r>
                      <a:endParaRPr lang="en-US" dirty="0"/>
                    </a:p>
                  </a:txBody>
                  <a:tcPr marL="91457" marR="91457" marT="45725" marB="45725"/>
                </a:tc>
                <a:tc>
                  <a:txBody>
                    <a:bodyPr/>
                    <a:lstStyle/>
                    <a:p>
                      <a:pPr algn="ctr"/>
                      <a:r>
                        <a:rPr lang="en-US" dirty="0" smtClean="0"/>
                        <a:t>$2,020.61</a:t>
                      </a:r>
                      <a:endParaRPr lang="en-US" dirty="0"/>
                    </a:p>
                  </a:txBody>
                  <a:tcPr marL="91457" marR="91457" marT="45725" marB="45725"/>
                </a:tc>
              </a:tr>
              <a:tr h="438912">
                <a:tc>
                  <a:txBody>
                    <a:bodyPr/>
                    <a:lstStyle/>
                    <a:p>
                      <a:pPr algn="ctr"/>
                      <a:r>
                        <a:rPr lang="en-US" sz="2000" dirty="0" smtClean="0"/>
                        <a:t>January</a:t>
                      </a:r>
                      <a:endParaRPr lang="en-US" sz="2000" dirty="0"/>
                    </a:p>
                  </a:txBody>
                  <a:tcPr marL="91457" marR="91457" marT="45725" marB="45725"/>
                </a:tc>
                <a:tc>
                  <a:txBody>
                    <a:bodyPr/>
                    <a:lstStyle/>
                    <a:p>
                      <a:pPr algn="ctr"/>
                      <a:r>
                        <a:rPr lang="en-US" sz="2000" dirty="0" smtClean="0">
                          <a:solidFill>
                            <a:schemeClr val="tx1"/>
                          </a:solidFill>
                        </a:rPr>
                        <a:t>9</a:t>
                      </a:r>
                      <a:endParaRPr lang="en-US" sz="2000" dirty="0">
                        <a:solidFill>
                          <a:schemeClr val="tx1"/>
                        </a:solidFill>
                      </a:endParaRPr>
                    </a:p>
                  </a:txBody>
                  <a:tcPr marL="91457" marR="91457" marT="45725" marB="45725"/>
                </a:tc>
                <a:tc>
                  <a:txBody>
                    <a:bodyPr/>
                    <a:lstStyle/>
                    <a:p>
                      <a:pPr algn="ctr"/>
                      <a:r>
                        <a:rPr lang="en-US" dirty="0" smtClean="0"/>
                        <a:t>2,042</a:t>
                      </a:r>
                      <a:endParaRPr lang="en-US" dirty="0"/>
                    </a:p>
                  </a:txBody>
                  <a:tcPr marL="91457" marR="91457" marT="45725" marB="45725"/>
                </a:tc>
                <a:tc>
                  <a:txBody>
                    <a:bodyPr/>
                    <a:lstStyle/>
                    <a:p>
                      <a:pPr algn="ctr"/>
                      <a:r>
                        <a:rPr lang="en-US" dirty="0" smtClean="0"/>
                        <a:t>$10,155.15</a:t>
                      </a:r>
                      <a:endParaRPr lang="en-US" dirty="0"/>
                    </a:p>
                  </a:txBody>
                  <a:tcPr marL="91457" marR="91457" marT="45725" marB="45725"/>
                </a:tc>
              </a:tr>
              <a:tr h="438912">
                <a:tc>
                  <a:txBody>
                    <a:bodyPr/>
                    <a:lstStyle/>
                    <a:p>
                      <a:pPr algn="ctr"/>
                      <a:r>
                        <a:rPr lang="en-US" sz="2000" dirty="0" smtClean="0"/>
                        <a:t>February</a:t>
                      </a:r>
                      <a:endParaRPr lang="en-US" sz="2000" dirty="0"/>
                    </a:p>
                  </a:txBody>
                  <a:tcPr marL="91457" marR="91457" marT="45725" marB="45725"/>
                </a:tc>
                <a:tc>
                  <a:txBody>
                    <a:bodyPr/>
                    <a:lstStyle/>
                    <a:p>
                      <a:pPr algn="ctr"/>
                      <a:r>
                        <a:rPr lang="en-US" sz="2000" dirty="0" smtClean="0">
                          <a:solidFill>
                            <a:schemeClr val="tx1"/>
                          </a:solidFill>
                        </a:rPr>
                        <a:t>13</a:t>
                      </a:r>
                      <a:endParaRPr lang="en-US" sz="2000" dirty="0">
                        <a:solidFill>
                          <a:schemeClr val="tx1"/>
                        </a:solidFill>
                      </a:endParaRPr>
                    </a:p>
                  </a:txBody>
                  <a:tcPr marL="91457" marR="91457" marT="45725" marB="45725"/>
                </a:tc>
                <a:tc>
                  <a:txBody>
                    <a:bodyPr/>
                    <a:lstStyle/>
                    <a:p>
                      <a:pPr algn="ctr"/>
                      <a:r>
                        <a:rPr lang="en-US" dirty="0" smtClean="0"/>
                        <a:t>1,547</a:t>
                      </a:r>
                      <a:endParaRPr lang="en-US" dirty="0"/>
                    </a:p>
                  </a:txBody>
                  <a:tcPr marL="91457" marR="91457" marT="45725" marB="45725"/>
                </a:tc>
                <a:tc>
                  <a:txBody>
                    <a:bodyPr/>
                    <a:lstStyle/>
                    <a:p>
                      <a:pPr algn="ctr"/>
                      <a:r>
                        <a:rPr lang="en-US" dirty="0" smtClean="0"/>
                        <a:t>$14,541.57</a:t>
                      </a:r>
                      <a:endParaRPr lang="en-US" dirty="0"/>
                    </a:p>
                  </a:txBody>
                  <a:tcPr marL="91457" marR="91457" marT="45725" marB="45725"/>
                </a:tc>
              </a:tr>
              <a:tr h="438912">
                <a:tc>
                  <a:txBody>
                    <a:bodyPr/>
                    <a:lstStyle/>
                    <a:p>
                      <a:pPr algn="ctr"/>
                      <a:r>
                        <a:rPr lang="en-US" sz="2000" dirty="0" smtClean="0"/>
                        <a:t>March</a:t>
                      </a:r>
                      <a:endParaRPr lang="en-US" sz="2000" dirty="0"/>
                    </a:p>
                  </a:txBody>
                  <a:tcPr marL="91457" marR="91457" marT="45725" marB="45725"/>
                </a:tc>
                <a:tc>
                  <a:txBody>
                    <a:bodyPr/>
                    <a:lstStyle/>
                    <a:p>
                      <a:pPr algn="ctr"/>
                      <a:r>
                        <a:rPr lang="en-US" sz="2000" dirty="0" smtClean="0">
                          <a:solidFill>
                            <a:schemeClr val="tx1"/>
                          </a:solidFill>
                        </a:rPr>
                        <a:t>10</a:t>
                      </a:r>
                      <a:endParaRPr lang="en-US" sz="2000" dirty="0">
                        <a:solidFill>
                          <a:schemeClr val="tx1"/>
                        </a:solidFill>
                      </a:endParaRPr>
                    </a:p>
                  </a:txBody>
                  <a:tcPr marL="91457" marR="91457" marT="45725" marB="45725"/>
                </a:tc>
                <a:tc>
                  <a:txBody>
                    <a:bodyPr/>
                    <a:lstStyle/>
                    <a:p>
                      <a:pPr algn="ctr"/>
                      <a:r>
                        <a:rPr lang="en-US" dirty="0" smtClean="0"/>
                        <a:t>4,857</a:t>
                      </a:r>
                      <a:endParaRPr lang="en-US" dirty="0"/>
                    </a:p>
                  </a:txBody>
                  <a:tcPr marL="91457" marR="91457" marT="45725" marB="45725"/>
                </a:tc>
                <a:tc>
                  <a:txBody>
                    <a:bodyPr/>
                    <a:lstStyle/>
                    <a:p>
                      <a:pPr algn="ctr"/>
                      <a:r>
                        <a:rPr lang="en-US" dirty="0" smtClean="0"/>
                        <a:t>$4,718.31</a:t>
                      </a:r>
                      <a:endParaRPr lang="en-US" dirty="0"/>
                    </a:p>
                  </a:txBody>
                  <a:tcPr marL="91457" marR="91457" marT="45725" marB="45725"/>
                </a:tc>
              </a:tr>
              <a:tr h="438912">
                <a:tc>
                  <a:txBody>
                    <a:bodyPr/>
                    <a:lstStyle/>
                    <a:p>
                      <a:pPr algn="ctr"/>
                      <a:r>
                        <a:rPr lang="en-US" sz="2000" dirty="0" smtClean="0"/>
                        <a:t>April</a:t>
                      </a:r>
                      <a:endParaRPr lang="en-US" sz="2000" dirty="0"/>
                    </a:p>
                  </a:txBody>
                  <a:tcPr marL="91457" marR="91457" marT="45725" marB="45725"/>
                </a:tc>
                <a:tc>
                  <a:txBody>
                    <a:bodyPr/>
                    <a:lstStyle/>
                    <a:p>
                      <a:pPr algn="ctr"/>
                      <a:r>
                        <a:rPr lang="en-US" sz="2000" dirty="0" smtClean="0">
                          <a:solidFill>
                            <a:schemeClr val="tx1"/>
                          </a:solidFill>
                        </a:rPr>
                        <a:t>15</a:t>
                      </a:r>
                      <a:endParaRPr lang="en-US" sz="2000" dirty="0">
                        <a:solidFill>
                          <a:schemeClr val="tx1"/>
                        </a:solidFill>
                      </a:endParaRPr>
                    </a:p>
                  </a:txBody>
                  <a:tcPr marL="91457" marR="91457" marT="45725" marB="45725"/>
                </a:tc>
                <a:tc>
                  <a:txBody>
                    <a:bodyPr/>
                    <a:lstStyle/>
                    <a:p>
                      <a:pPr algn="ctr"/>
                      <a:r>
                        <a:rPr lang="en-US" dirty="0" smtClean="0"/>
                        <a:t>4,062</a:t>
                      </a:r>
                      <a:endParaRPr lang="en-US" dirty="0"/>
                    </a:p>
                  </a:txBody>
                  <a:tcPr marL="91457" marR="91457" marT="45725" marB="45725"/>
                </a:tc>
                <a:tc>
                  <a:txBody>
                    <a:bodyPr/>
                    <a:lstStyle/>
                    <a:p>
                      <a:pPr algn="ctr"/>
                      <a:r>
                        <a:rPr lang="en-US" dirty="0" smtClean="0"/>
                        <a:t>$22,926.60</a:t>
                      </a:r>
                      <a:endParaRPr lang="en-US" dirty="0"/>
                    </a:p>
                  </a:txBody>
                  <a:tcPr marL="91457" marR="91457" marT="45725" marB="45725"/>
                </a:tc>
              </a:tr>
              <a:tr h="438912">
                <a:tc>
                  <a:txBody>
                    <a:bodyPr/>
                    <a:lstStyle/>
                    <a:p>
                      <a:pPr algn="ctr"/>
                      <a:r>
                        <a:rPr lang="en-US" sz="2000" dirty="0" smtClean="0"/>
                        <a:t>May</a:t>
                      </a:r>
                      <a:endParaRPr lang="en-US" sz="2000" dirty="0"/>
                    </a:p>
                  </a:txBody>
                  <a:tcPr marL="91457" marR="91457" marT="45725" marB="45725"/>
                </a:tc>
                <a:tc>
                  <a:txBody>
                    <a:bodyPr/>
                    <a:lstStyle/>
                    <a:p>
                      <a:pPr algn="ctr"/>
                      <a:r>
                        <a:rPr lang="en-US" sz="2000" dirty="0" smtClean="0"/>
                        <a:t>3</a:t>
                      </a:r>
                      <a:endParaRPr lang="en-US" sz="2000" dirty="0"/>
                    </a:p>
                  </a:txBody>
                  <a:tcPr marL="91457" marR="91457" marT="45725" marB="45725"/>
                </a:tc>
                <a:tc>
                  <a:txBody>
                    <a:bodyPr/>
                    <a:lstStyle/>
                    <a:p>
                      <a:pPr algn="ctr"/>
                      <a:r>
                        <a:rPr lang="en-US" dirty="0" smtClean="0"/>
                        <a:t>298</a:t>
                      </a:r>
                      <a:endParaRPr lang="en-US" dirty="0"/>
                    </a:p>
                  </a:txBody>
                  <a:tcPr marL="91457" marR="91457" marT="45725" marB="45725"/>
                </a:tc>
                <a:tc>
                  <a:txBody>
                    <a:bodyPr/>
                    <a:lstStyle/>
                    <a:p>
                      <a:pPr algn="ctr"/>
                      <a:r>
                        <a:rPr lang="en-US" dirty="0" smtClean="0"/>
                        <a:t>$1,425.67</a:t>
                      </a:r>
                      <a:endParaRPr lang="en-US" dirty="0"/>
                    </a:p>
                  </a:txBody>
                  <a:tcPr marL="91457" marR="91457" marT="45725" marB="45725"/>
                </a:tc>
              </a:tr>
              <a:tr h="438912">
                <a:tc>
                  <a:txBody>
                    <a:bodyPr/>
                    <a:lstStyle/>
                    <a:p>
                      <a:pPr algn="ctr"/>
                      <a:r>
                        <a:rPr lang="en-US" sz="2000" b="1" dirty="0" smtClean="0"/>
                        <a:t>TOTAL</a:t>
                      </a:r>
                      <a:endParaRPr lang="en-US" sz="2000" b="1" dirty="0"/>
                    </a:p>
                  </a:txBody>
                  <a:tcPr marL="91457" marR="91457" marT="45725" marB="45725"/>
                </a:tc>
                <a:tc>
                  <a:txBody>
                    <a:bodyPr/>
                    <a:lstStyle/>
                    <a:p>
                      <a:pPr algn="ctr"/>
                      <a:r>
                        <a:rPr lang="en-US" sz="2000" b="1" dirty="0" smtClean="0"/>
                        <a:t>112</a:t>
                      </a:r>
                      <a:endParaRPr lang="en-US" sz="2000" b="1" dirty="0"/>
                    </a:p>
                  </a:txBody>
                  <a:tcPr marL="91457" marR="91457" marT="45725" marB="45725"/>
                </a:tc>
                <a:tc>
                  <a:txBody>
                    <a:bodyPr/>
                    <a:lstStyle/>
                    <a:p>
                      <a:pPr algn="ctr"/>
                      <a:r>
                        <a:rPr lang="en-US" dirty="0" smtClean="0"/>
                        <a:t>33,514</a:t>
                      </a:r>
                      <a:endParaRPr lang="en-US" dirty="0"/>
                    </a:p>
                  </a:txBody>
                  <a:tcPr marL="91457" marR="91457" marT="45725" marB="45725"/>
                </a:tc>
                <a:tc>
                  <a:txBody>
                    <a:bodyPr/>
                    <a:lstStyle/>
                    <a:p>
                      <a:pPr algn="ctr"/>
                      <a:r>
                        <a:rPr lang="en-US" dirty="0" smtClean="0"/>
                        <a:t>$132,258.39</a:t>
                      </a:r>
                      <a:endParaRPr lang="en-US" dirty="0"/>
                    </a:p>
                  </a:txBody>
                  <a:tcPr marL="91457" marR="91457" marT="45725" marB="45725"/>
                </a:tc>
              </a:tr>
            </a:tbl>
          </a:graphicData>
        </a:graphic>
      </p:graphicFrame>
    </p:spTree>
    <p:extLst>
      <p:ext uri="{BB962C8B-B14F-4D97-AF65-F5344CB8AC3E}">
        <p14:creationId xmlns:p14="http://schemas.microsoft.com/office/powerpoint/2010/main" val="895755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Event Highlights</a:t>
            </a:r>
            <a:endParaRPr lang="en-US" sz="2400" dirty="0">
              <a:solidFill>
                <a:schemeClr val="bg1"/>
              </a:solidFill>
            </a:endParaRPr>
          </a:p>
        </p:txBody>
      </p:sp>
      <p:sp>
        <p:nvSpPr>
          <p:cNvPr id="4" name="TextBox 3"/>
          <p:cNvSpPr txBox="1"/>
          <p:nvPr/>
        </p:nvSpPr>
        <p:spPr>
          <a:xfrm>
            <a:off x="438419" y="1880558"/>
            <a:ext cx="11328011" cy="4585871"/>
          </a:xfrm>
          <a:prstGeom prst="rect">
            <a:avLst/>
          </a:prstGeom>
          <a:noFill/>
        </p:spPr>
        <p:txBody>
          <a:bodyPr wrap="square" rtlCol="0">
            <a:spAutoFit/>
          </a:bodyPr>
          <a:lstStyle/>
          <a:p>
            <a:r>
              <a:rPr lang="en-US" sz="2000" dirty="0" smtClean="0"/>
              <a:t>Homecoming Week</a:t>
            </a:r>
            <a:endParaRPr lang="en-US" dirty="0"/>
          </a:p>
          <a:p>
            <a:pPr marL="285750" indent="-285750">
              <a:buFont typeface="Arial" panose="020B0604020202020204" pitchFamily="34" charset="0"/>
              <a:buChar char="•"/>
            </a:pPr>
            <a:r>
              <a:rPr lang="en-US" dirty="0" smtClean="0"/>
              <a:t>The theme of Homecoming Week 2014 was “Tech Goes Hollywood: Coming to a Screen Near You!” This year, the committee worked to change the schedule of events from hosting the parade on Saturday to now having it on Friday. Now the Friday night activities include parade, Pep Rally and Bonfire. </a:t>
            </a:r>
          </a:p>
          <a:p>
            <a:pPr marL="285750" indent="-285750">
              <a:buFont typeface="Arial" panose="020B0604020202020204" pitchFamily="34" charset="0"/>
              <a:buChar char="•"/>
            </a:pPr>
            <a:endParaRPr lang="en-US" dirty="0"/>
          </a:p>
          <a:p>
            <a:r>
              <a:rPr lang="en-US" sz="2000" dirty="0" smtClean="0"/>
              <a:t>Raidergate</a:t>
            </a:r>
          </a:p>
          <a:p>
            <a:pPr marL="285750" indent="-285750">
              <a:buFont typeface="Arial" panose="020B0604020202020204" pitchFamily="34" charset="0"/>
              <a:buChar char="•"/>
            </a:pPr>
            <a:r>
              <a:rPr lang="en-US" dirty="0" smtClean="0"/>
              <a:t> </a:t>
            </a:r>
            <a:r>
              <a:rPr lang="en-US" dirty="0"/>
              <a:t> </a:t>
            </a:r>
            <a:r>
              <a:rPr lang="en-US" dirty="0" err="1"/>
              <a:t>RaiderGate</a:t>
            </a:r>
            <a:r>
              <a:rPr lang="en-US" dirty="0"/>
              <a:t>, a Student Tailgate Tradition was revamped this past year by a committee of students and staff who all have a vital role in football game day activities.  The students were representative of key stakeholders on campus from TAB, RHA, SGA, Greek Life councils and the Graduate Student Council.  The tradition was formatted to be more of a tailgating atmosphere prior to every home game and the previous concert format was removed from the schedule.  An online reservation system was also created for students and student orgs to reserve spaces for every home game.  Greenspace tailgating was implemented as well as the opportunity to have the SGA sponsor a venue at </a:t>
            </a:r>
            <a:r>
              <a:rPr lang="en-US" dirty="0" err="1"/>
              <a:t>RaiderGate</a:t>
            </a:r>
            <a:r>
              <a:rPr lang="en-US" dirty="0"/>
              <a:t> for the student body.  Overall attendance increased for this past year and students were very satisfied with having the opportunity to have a consistent tailgating spot for every home game. </a:t>
            </a:r>
          </a:p>
          <a:p>
            <a:endParaRPr lang="en-US" sz="2000" dirty="0"/>
          </a:p>
          <a:p>
            <a:endParaRPr lang="en-US" dirty="0"/>
          </a:p>
        </p:txBody>
      </p:sp>
    </p:spTree>
    <p:extLst>
      <p:ext uri="{BB962C8B-B14F-4D97-AF65-F5344CB8AC3E}">
        <p14:creationId xmlns:p14="http://schemas.microsoft.com/office/powerpoint/2010/main" val="1652969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Event Highlights</a:t>
            </a:r>
            <a:endParaRPr lang="en-US" sz="2400" dirty="0">
              <a:solidFill>
                <a:schemeClr val="bg1"/>
              </a:solidFill>
            </a:endParaRPr>
          </a:p>
        </p:txBody>
      </p:sp>
      <p:sp>
        <p:nvSpPr>
          <p:cNvPr id="4" name="TextBox 3"/>
          <p:cNvSpPr txBox="1"/>
          <p:nvPr/>
        </p:nvSpPr>
        <p:spPr>
          <a:xfrm>
            <a:off x="438419" y="1880558"/>
            <a:ext cx="11328011" cy="5755422"/>
          </a:xfrm>
          <a:prstGeom prst="rect">
            <a:avLst/>
          </a:prstGeom>
          <a:noFill/>
        </p:spPr>
        <p:txBody>
          <a:bodyPr wrap="square" rtlCol="0">
            <a:spAutoFit/>
          </a:bodyPr>
          <a:lstStyle/>
          <a:p>
            <a:r>
              <a:rPr lang="en-US" sz="2000" dirty="0" smtClean="0"/>
              <a:t>Diversity Week</a:t>
            </a:r>
          </a:p>
          <a:p>
            <a:pPr marL="342900" indent="-342900">
              <a:buFont typeface="Arial" panose="020B0604020202020204" pitchFamily="34" charset="0"/>
              <a:buChar char="•"/>
            </a:pPr>
            <a:r>
              <a:rPr lang="en-US" dirty="0" smtClean="0"/>
              <a:t>Diversity Week was a collaboration among TAB and 40 </a:t>
            </a:r>
            <a:r>
              <a:rPr lang="en-US" dirty="0"/>
              <a:t>campus departments </a:t>
            </a:r>
            <a:r>
              <a:rPr lang="en-US" dirty="0" smtClean="0"/>
              <a:t>to host diversity-themed programming comprised of 40 events, including 5 week-long events, attended by over 3,250 Texas Tech students!</a:t>
            </a:r>
          </a:p>
          <a:p>
            <a:pPr marL="342900" indent="-342900">
              <a:buFont typeface="Arial" panose="020B0604020202020204" pitchFamily="34" charset="0"/>
              <a:buChar char="•"/>
            </a:pPr>
            <a:endParaRPr lang="en-US" dirty="0"/>
          </a:p>
          <a:p>
            <a:r>
              <a:rPr lang="en-US" sz="2000" dirty="0"/>
              <a:t>Service Week</a:t>
            </a:r>
          </a:p>
          <a:p>
            <a:pPr marL="342900" indent="-342900">
              <a:buFont typeface="Arial" panose="020B0604020202020204" pitchFamily="34" charset="0"/>
              <a:buChar char="•"/>
            </a:pPr>
            <a:r>
              <a:rPr lang="en-US" dirty="0" smtClean="0"/>
              <a:t>This year TAB worked with Residence Hall Association to host Service Week. Service </a:t>
            </a:r>
            <a:r>
              <a:rPr lang="en-US" dirty="0"/>
              <a:t>Week had five off-campus volunteer opportunities and five 6-Minutes of Service opportunities for students to come together to create something that will impact the community without even leaving campus. </a:t>
            </a:r>
          </a:p>
          <a:p>
            <a:endParaRPr lang="en-US" sz="2000" dirty="0" smtClean="0"/>
          </a:p>
          <a:p>
            <a:r>
              <a:rPr lang="en-US" sz="2000" dirty="0"/>
              <a:t>Tech Can Share Food Drive</a:t>
            </a:r>
          </a:p>
          <a:p>
            <a:pPr marL="342900" indent="-342900">
              <a:buFont typeface="Arial" panose="020B0604020202020204" pitchFamily="34" charset="0"/>
              <a:buChar char="•"/>
            </a:pPr>
            <a:r>
              <a:rPr lang="en-US" sz="2000" dirty="0"/>
              <a:t>Tech Can Share was hosted with Rho Lambda, Order of Omega, Recreational Sports and </a:t>
            </a:r>
            <a:r>
              <a:rPr lang="en-US" sz="2000" dirty="0" err="1"/>
              <a:t>Tejas</a:t>
            </a:r>
            <a:r>
              <a:rPr lang="en-US" sz="2000" dirty="0"/>
              <a:t> Motors throughout the month of November.  1,152 pounds of food and approximately $140 were collected.  Alpha Phi Omega was the winning Student Organization, Chi Omega was the winning Greek organization, and the </a:t>
            </a:r>
            <a:r>
              <a:rPr lang="en-US" sz="2000" dirty="0" smtClean="0"/>
              <a:t>Community, Family and Addiction Studies department </a:t>
            </a:r>
            <a:r>
              <a:rPr lang="en-US" sz="2000" dirty="0"/>
              <a:t>was the winning campus department</a:t>
            </a:r>
            <a:r>
              <a:rPr lang="en-US" sz="2000" dirty="0" smtClean="0"/>
              <a:t>. All food and money were donated to South Plains Food Bank. </a:t>
            </a:r>
            <a:endParaRPr lang="en-US" sz="2000" dirty="0"/>
          </a:p>
          <a:p>
            <a:endParaRPr lang="en-US" sz="2000" dirty="0" smtClean="0"/>
          </a:p>
          <a:p>
            <a:endParaRPr lang="en-US" sz="2000" dirty="0"/>
          </a:p>
          <a:p>
            <a:endParaRPr lang="en-US" sz="2000" dirty="0" smtClean="0"/>
          </a:p>
          <a:p>
            <a:endParaRPr lang="en-US" sz="2000" dirty="0" smtClean="0"/>
          </a:p>
        </p:txBody>
      </p:sp>
    </p:spTree>
    <p:extLst>
      <p:ext uri="{BB962C8B-B14F-4D97-AF65-F5344CB8AC3E}">
        <p14:creationId xmlns:p14="http://schemas.microsoft.com/office/powerpoint/2010/main" val="3130576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2014-2015</a:t>
            </a:r>
            <a:endParaRPr lang="en-US" sz="2400" dirty="0">
              <a:solidFill>
                <a:schemeClr val="bg1"/>
              </a:solidFill>
            </a:endParaRPr>
          </a:p>
        </p:txBody>
      </p:sp>
      <p:sp>
        <p:nvSpPr>
          <p:cNvPr id="4" name="TextBox 3"/>
          <p:cNvSpPr txBox="1"/>
          <p:nvPr/>
        </p:nvSpPr>
        <p:spPr>
          <a:xfrm>
            <a:off x="438419" y="1880558"/>
            <a:ext cx="11328011" cy="4062651"/>
          </a:xfrm>
          <a:prstGeom prst="rect">
            <a:avLst/>
          </a:prstGeom>
          <a:noFill/>
        </p:spPr>
        <p:txBody>
          <a:bodyPr wrap="square" rtlCol="0">
            <a:spAutoFit/>
          </a:bodyPr>
          <a:lstStyle/>
          <a:p>
            <a:endParaRPr lang="en-US" sz="2000" dirty="0" smtClean="0"/>
          </a:p>
          <a:p>
            <a:pPr marL="342900" indent="-342900">
              <a:buFont typeface="Arial" panose="020B0604020202020204" pitchFamily="34" charset="0"/>
              <a:buChar char="•"/>
            </a:pPr>
            <a:r>
              <a:rPr lang="en-US" sz="2000" dirty="0" smtClean="0"/>
              <a:t>Student Union &amp; Activities and Tech Activities Board gave away more than </a:t>
            </a:r>
            <a:r>
              <a:rPr lang="en-US" sz="2000" dirty="0"/>
              <a:t>7</a:t>
            </a:r>
            <a:r>
              <a:rPr lang="en-US" sz="2000" dirty="0" smtClean="0"/>
              <a:t>,200 FREE t-shirts this year. </a:t>
            </a:r>
          </a:p>
          <a:p>
            <a:endParaRPr lang="en-US" sz="2000" dirty="0" smtClean="0"/>
          </a:p>
          <a:p>
            <a:pPr marL="342900" indent="-342900">
              <a:buFont typeface="Arial" panose="020B0604020202020204" pitchFamily="34" charset="0"/>
              <a:buChar char="•"/>
            </a:pPr>
            <a:r>
              <a:rPr lang="en-US" sz="2000" dirty="0" smtClean="0"/>
              <a:t>The Student Union and Activities Twitter account was created in January 2015, with 96 followers 122 tweets and 29 retweets in the first few months.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TAB created a Tumblr account in 2015</a:t>
            </a:r>
            <a:r>
              <a:rPr lang="en-US" sz="2000" dirty="0"/>
              <a:t>. @</a:t>
            </a:r>
            <a:r>
              <a:rPr lang="en-US" sz="2000" dirty="0" smtClean="0"/>
              <a:t>TTUTAB  has </a:t>
            </a:r>
            <a:r>
              <a:rPr lang="en-US" sz="2000" dirty="0"/>
              <a:t>24 posts, 10 notes (likes), </a:t>
            </a:r>
            <a:r>
              <a:rPr lang="en-US" sz="2000" dirty="0" smtClean="0"/>
              <a:t> and 44 </a:t>
            </a:r>
            <a:r>
              <a:rPr lang="en-US" sz="2000" dirty="0"/>
              <a:t>views from Twitter &amp; Facebook posts</a:t>
            </a:r>
          </a:p>
          <a:p>
            <a:endParaRPr lang="en-US" sz="2000" dirty="0" smtClean="0">
              <a:solidFill>
                <a:srgbClr val="FF0000"/>
              </a:solidFill>
            </a:endParaRPr>
          </a:p>
          <a:p>
            <a:endParaRPr lang="en-US" sz="2000" dirty="0" smtClean="0"/>
          </a:p>
          <a:p>
            <a:endParaRPr lang="en-US" sz="2000" dirty="0" smtClean="0"/>
          </a:p>
          <a:p>
            <a:endParaRPr lang="en-US" sz="2000" dirty="0"/>
          </a:p>
          <a:p>
            <a:endParaRPr lang="en-US" dirty="0"/>
          </a:p>
        </p:txBody>
      </p:sp>
    </p:spTree>
    <p:extLst>
      <p:ext uri="{BB962C8B-B14F-4D97-AF65-F5344CB8AC3E}">
        <p14:creationId xmlns:p14="http://schemas.microsoft.com/office/powerpoint/2010/main" val="539776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Collaborations 2014 - 2015</a:t>
            </a:r>
            <a:endParaRPr lang="en-US" sz="2400" dirty="0">
              <a:solidFill>
                <a:schemeClr val="bg1"/>
              </a:solidFill>
            </a:endParaRPr>
          </a:p>
        </p:txBody>
      </p:sp>
      <p:sp>
        <p:nvSpPr>
          <p:cNvPr id="14" name="Content Placeholder 2"/>
          <p:cNvSpPr txBox="1">
            <a:spLocks/>
          </p:cNvSpPr>
          <p:nvPr/>
        </p:nvSpPr>
        <p:spPr>
          <a:xfrm>
            <a:off x="467258" y="1534397"/>
            <a:ext cx="4990697" cy="54661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2000" dirty="0" smtClean="0"/>
              <a:t>Fall 2014</a:t>
            </a:r>
          </a:p>
          <a:p>
            <a:pPr marL="285750" indent="-285750" algn="l">
              <a:lnSpc>
                <a:spcPct val="150000"/>
              </a:lnSpc>
              <a:spcBef>
                <a:spcPts val="0"/>
              </a:spcBef>
              <a:buFont typeface="Arial" panose="020B0604020202020204" pitchFamily="34" charset="0"/>
              <a:buChar char="•"/>
            </a:pPr>
            <a:r>
              <a:rPr lang="en-US" altLang="en-US" sz="1800" dirty="0"/>
              <a:t>Corn Maize</a:t>
            </a:r>
          </a:p>
          <a:p>
            <a:pPr marL="285750" indent="-285750" algn="l">
              <a:lnSpc>
                <a:spcPct val="150000"/>
              </a:lnSpc>
              <a:spcBef>
                <a:spcPts val="0"/>
              </a:spcBef>
              <a:buFont typeface="Arial" panose="020B0604020202020204" pitchFamily="34" charset="0"/>
              <a:buChar char="•"/>
            </a:pPr>
            <a:r>
              <a:rPr lang="en-US" altLang="en-US" sz="1800" dirty="0"/>
              <a:t>Flying Tortilla </a:t>
            </a:r>
            <a:r>
              <a:rPr lang="en-US" altLang="en-US" sz="1800" dirty="0" err="1"/>
              <a:t>Improv</a:t>
            </a:r>
            <a:r>
              <a:rPr lang="en-US" altLang="en-US" sz="1800" dirty="0"/>
              <a:t> </a:t>
            </a:r>
            <a:r>
              <a:rPr lang="en-US" altLang="en-US" sz="1800" dirty="0" smtClean="0"/>
              <a:t>Group</a:t>
            </a:r>
          </a:p>
          <a:p>
            <a:pPr marL="285750" indent="-285750" algn="l">
              <a:lnSpc>
                <a:spcPct val="150000"/>
              </a:lnSpc>
              <a:spcBef>
                <a:spcPts val="0"/>
              </a:spcBef>
              <a:buFont typeface="Arial" panose="020B0604020202020204" pitchFamily="34" charset="0"/>
              <a:buChar char="•"/>
            </a:pPr>
            <a:r>
              <a:rPr lang="en-US" altLang="en-US" sz="1800" dirty="0" smtClean="0"/>
              <a:t>Homecoming</a:t>
            </a:r>
          </a:p>
          <a:p>
            <a:pPr marL="285750" indent="-285750" algn="l">
              <a:lnSpc>
                <a:spcPct val="150000"/>
              </a:lnSpc>
              <a:spcBef>
                <a:spcPts val="0"/>
              </a:spcBef>
              <a:buFont typeface="Arial" panose="020B0604020202020204" pitchFamily="34" charset="0"/>
              <a:buChar char="•"/>
            </a:pPr>
            <a:r>
              <a:rPr lang="en-US" altLang="en-US" sz="1800" dirty="0"/>
              <a:t>Indoor Volleyball Tournament 	</a:t>
            </a:r>
            <a:endParaRPr lang="en-US" altLang="en-US" sz="1800" dirty="0" smtClean="0"/>
          </a:p>
          <a:p>
            <a:pPr marL="285750" indent="-285750" algn="l">
              <a:lnSpc>
                <a:spcPct val="150000"/>
              </a:lnSpc>
              <a:spcBef>
                <a:spcPts val="0"/>
              </a:spcBef>
              <a:buFont typeface="Arial" panose="020B0604020202020204" pitchFamily="34" charset="0"/>
              <a:buChar char="•"/>
            </a:pPr>
            <a:r>
              <a:rPr lang="en-US" altLang="en-US" sz="1800" dirty="0" smtClean="0"/>
              <a:t>Night at the SUB	</a:t>
            </a:r>
            <a:endParaRPr lang="en-US" altLang="en-US" sz="1800" dirty="0"/>
          </a:p>
          <a:p>
            <a:pPr marL="285750" indent="-285750" algn="l">
              <a:lnSpc>
                <a:spcPct val="150000"/>
              </a:lnSpc>
              <a:spcBef>
                <a:spcPts val="0"/>
              </a:spcBef>
              <a:buFont typeface="Arial" panose="020B0604020202020204" pitchFamily="34" charset="0"/>
              <a:buChar char="•"/>
            </a:pPr>
            <a:r>
              <a:rPr lang="en-US" altLang="en-US" sz="1800" dirty="0"/>
              <a:t>Poetry Night</a:t>
            </a:r>
            <a:endParaRPr lang="en-US" altLang="en-US" sz="1800" dirty="0" smtClean="0"/>
          </a:p>
          <a:p>
            <a:pPr marL="285750" indent="-285750" algn="l">
              <a:lnSpc>
                <a:spcPct val="150000"/>
              </a:lnSpc>
              <a:spcBef>
                <a:spcPts val="0"/>
              </a:spcBef>
              <a:buFont typeface="Arial" panose="020B0604020202020204" pitchFamily="34" charset="0"/>
              <a:buChar char="•"/>
            </a:pPr>
            <a:r>
              <a:rPr lang="en-US" altLang="en-US" sz="1800" dirty="0" err="1" smtClean="0"/>
              <a:t>RaiderGate</a:t>
            </a:r>
            <a:r>
              <a:rPr lang="en-US" altLang="en-US" sz="1800" dirty="0" smtClean="0"/>
              <a:t>	</a:t>
            </a:r>
          </a:p>
          <a:p>
            <a:pPr marL="285750" indent="-285750" algn="l">
              <a:lnSpc>
                <a:spcPct val="150000"/>
              </a:lnSpc>
              <a:spcBef>
                <a:spcPts val="0"/>
              </a:spcBef>
              <a:buFont typeface="Arial" panose="020B0604020202020204" pitchFamily="34" charset="0"/>
              <a:buChar char="•"/>
            </a:pPr>
            <a:r>
              <a:rPr lang="en-US" altLang="en-US" sz="1800" dirty="0" smtClean="0"/>
              <a:t>Service Week </a:t>
            </a:r>
          </a:p>
          <a:p>
            <a:pPr algn="l">
              <a:lnSpc>
                <a:spcPct val="150000"/>
              </a:lnSpc>
              <a:spcBef>
                <a:spcPts val="0"/>
              </a:spcBef>
            </a:pPr>
            <a:r>
              <a:rPr lang="en-US" altLang="en-US" sz="1800" dirty="0" smtClean="0"/>
              <a:t>	</a:t>
            </a:r>
            <a:endParaRPr lang="en-US" altLang="en-US" sz="1800" dirty="0"/>
          </a:p>
          <a:p>
            <a:pPr algn="l"/>
            <a:r>
              <a:rPr lang="en-US" altLang="en-US" sz="1800" dirty="0"/>
              <a:t>	</a:t>
            </a:r>
            <a:endParaRPr lang="en-US" altLang="en-US" sz="18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5" name="Content Placeholder 2"/>
          <p:cNvSpPr txBox="1">
            <a:spLocks/>
          </p:cNvSpPr>
          <p:nvPr/>
        </p:nvSpPr>
        <p:spPr>
          <a:xfrm>
            <a:off x="4152020" y="1527515"/>
            <a:ext cx="6484794" cy="54592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2000" dirty="0" smtClean="0"/>
              <a:t>Spring 2015</a:t>
            </a:r>
          </a:p>
          <a:p>
            <a:pPr marL="285750" indent="-285750" algn="l">
              <a:lnSpc>
                <a:spcPct val="150000"/>
              </a:lnSpc>
              <a:spcBef>
                <a:spcPts val="0"/>
              </a:spcBef>
              <a:buFont typeface="Arial" panose="020B0604020202020204" pitchFamily="34" charset="0"/>
              <a:buChar char="•"/>
            </a:pPr>
            <a:r>
              <a:rPr lang="en-US" altLang="en-US" sz="1800" dirty="0"/>
              <a:t>Arbor Day	</a:t>
            </a:r>
          </a:p>
          <a:p>
            <a:pPr marL="285750" indent="-285750" algn="l">
              <a:lnSpc>
                <a:spcPct val="150000"/>
              </a:lnSpc>
              <a:spcBef>
                <a:spcPts val="0"/>
              </a:spcBef>
              <a:buFont typeface="Arial" panose="020B0604020202020204" pitchFamily="34" charset="0"/>
              <a:buChar char="•"/>
            </a:pPr>
            <a:r>
              <a:rPr lang="en-US" altLang="en-US" sz="1800" dirty="0" smtClean="0"/>
              <a:t>Condom Casino</a:t>
            </a:r>
          </a:p>
          <a:p>
            <a:pPr marL="285750" indent="-285750" algn="l">
              <a:lnSpc>
                <a:spcPct val="150000"/>
              </a:lnSpc>
              <a:spcBef>
                <a:spcPts val="0"/>
              </a:spcBef>
              <a:buFont typeface="Arial" panose="020B0604020202020204" pitchFamily="34" charset="0"/>
              <a:buChar char="•"/>
            </a:pPr>
            <a:r>
              <a:rPr lang="en-US" altLang="en-US" sz="1800" dirty="0"/>
              <a:t>Diversity </a:t>
            </a:r>
            <a:r>
              <a:rPr lang="en-US" altLang="en-US" sz="1800" dirty="0" smtClean="0"/>
              <a:t>Week</a:t>
            </a:r>
          </a:p>
          <a:p>
            <a:pPr marL="285750" indent="-285750" algn="l">
              <a:lnSpc>
                <a:spcPct val="150000"/>
              </a:lnSpc>
              <a:spcBef>
                <a:spcPts val="0"/>
              </a:spcBef>
              <a:buFont typeface="Arial" panose="020B0604020202020204" pitchFamily="34" charset="0"/>
              <a:buChar char="•"/>
            </a:pPr>
            <a:r>
              <a:rPr lang="en-US" altLang="en-US" sz="1800" dirty="0"/>
              <a:t>Raider City </a:t>
            </a:r>
            <a:r>
              <a:rPr lang="en-US" altLang="en-US" sz="1800" dirty="0" smtClean="0"/>
              <a:t>Limits</a:t>
            </a:r>
          </a:p>
          <a:p>
            <a:pPr marL="285750" indent="-285750" algn="l">
              <a:lnSpc>
                <a:spcPct val="150000"/>
              </a:lnSpc>
              <a:spcBef>
                <a:spcPts val="0"/>
              </a:spcBef>
              <a:buFont typeface="Arial" panose="020B0604020202020204" pitchFamily="34" charset="0"/>
              <a:buChar char="•"/>
            </a:pPr>
            <a:r>
              <a:rPr lang="en-US" altLang="en-US" sz="1800" dirty="0"/>
              <a:t>Red Raider </a:t>
            </a:r>
            <a:r>
              <a:rPr lang="en-US" altLang="en-US" sz="1800" dirty="0" smtClean="0"/>
              <a:t>Showcase</a:t>
            </a:r>
          </a:p>
          <a:p>
            <a:pPr marL="285750" indent="-285750" algn="l">
              <a:lnSpc>
                <a:spcPct val="150000"/>
              </a:lnSpc>
              <a:spcBef>
                <a:spcPts val="0"/>
              </a:spcBef>
              <a:buFont typeface="Arial" panose="020B0604020202020204" pitchFamily="34" charset="0"/>
              <a:buChar char="•"/>
            </a:pPr>
            <a:r>
              <a:rPr lang="en-US" altLang="en-US" sz="1800" dirty="0" smtClean="0"/>
              <a:t>Red Raider Swing</a:t>
            </a:r>
          </a:p>
          <a:p>
            <a:pPr marL="285750" indent="-285750" algn="l">
              <a:lnSpc>
                <a:spcPct val="150000"/>
              </a:lnSpc>
              <a:spcBef>
                <a:spcPts val="0"/>
              </a:spcBef>
              <a:buFont typeface="Arial" panose="020B0604020202020204" pitchFamily="34" charset="0"/>
              <a:buChar char="•"/>
            </a:pPr>
            <a:r>
              <a:rPr lang="en-US" altLang="en-US" sz="1800" dirty="0" smtClean="0"/>
              <a:t>Reel Rock Film Festival &amp; Vertical Plains Climbing Competition</a:t>
            </a:r>
          </a:p>
          <a:p>
            <a:pPr marL="285750" indent="-285750" algn="l">
              <a:lnSpc>
                <a:spcPct val="130000"/>
              </a:lnSpc>
              <a:spcBef>
                <a:spcPts val="0"/>
              </a:spcBef>
              <a:buFont typeface="Arial" panose="020B0604020202020204" pitchFamily="34" charset="0"/>
              <a:buChar char="•"/>
            </a:pPr>
            <a:r>
              <a:rPr lang="en-US" altLang="en-US" sz="1800" dirty="0" smtClean="0"/>
              <a:t>Stars and Stripes: Drive-In Movie</a:t>
            </a:r>
          </a:p>
          <a:p>
            <a:pPr marL="285750" indent="-285750" algn="l">
              <a:lnSpc>
                <a:spcPct val="130000"/>
              </a:lnSpc>
              <a:spcBef>
                <a:spcPts val="0"/>
              </a:spcBef>
              <a:buFont typeface="Arial" panose="020B0604020202020204" pitchFamily="34" charset="0"/>
              <a:buChar char="•"/>
            </a:pPr>
            <a:r>
              <a:rPr lang="en-US" altLang="en-US" sz="1800" dirty="0" smtClean="0"/>
              <a:t>TWLOHA $1 Pancake Day</a:t>
            </a:r>
            <a:endParaRPr lang="en-US" altLang="en-US" sz="1800" dirty="0"/>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871" y="1648496"/>
            <a:ext cx="3697623" cy="2773217"/>
          </a:xfrm>
          <a:prstGeom prst="rect">
            <a:avLst/>
          </a:prstGeom>
        </p:spPr>
      </p:pic>
    </p:spTree>
    <p:extLst>
      <p:ext uri="{BB962C8B-B14F-4D97-AF65-F5344CB8AC3E}">
        <p14:creationId xmlns:p14="http://schemas.microsoft.com/office/powerpoint/2010/main" val="1401892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0550" y="41248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Lubbock Advertising Federation Marketing Awards</a:t>
            </a:r>
          </a:p>
        </p:txBody>
      </p:sp>
      <p:sp>
        <p:nvSpPr>
          <p:cNvPr id="3" name="Content Placeholder 2"/>
          <p:cNvSpPr txBox="1">
            <a:spLocks/>
          </p:cNvSpPr>
          <p:nvPr/>
        </p:nvSpPr>
        <p:spPr>
          <a:xfrm>
            <a:off x="0" y="1711325"/>
            <a:ext cx="121920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2000" dirty="0" smtClean="0"/>
              <a:t>			</a:t>
            </a:r>
          </a:p>
          <a:p>
            <a:pPr marL="0" indent="0">
              <a:buNone/>
              <a:defRPr/>
            </a:pPr>
            <a:r>
              <a:rPr lang="en-US" sz="1800" dirty="0" smtClean="0"/>
              <a:t>	</a:t>
            </a:r>
            <a:r>
              <a:rPr lang="en-US" sz="1800" dirty="0"/>
              <a:t>	</a:t>
            </a:r>
            <a:r>
              <a:rPr lang="en-US" sz="1800" dirty="0" smtClean="0"/>
              <a:t>		</a:t>
            </a:r>
            <a:endParaRPr lang="en-US" sz="1800" dirty="0"/>
          </a:p>
          <a:p>
            <a:pPr marL="0" indent="0">
              <a:buNone/>
              <a:defRPr/>
            </a:pPr>
            <a:endParaRPr lang="en-US" sz="1800" dirty="0" smtClean="0"/>
          </a:p>
          <a:p>
            <a:pPr marL="0" indent="0">
              <a:buNone/>
              <a:defRPr/>
            </a:pPr>
            <a:endParaRPr lang="en-US" sz="1800" dirty="0"/>
          </a:p>
          <a:p>
            <a:pPr marL="0" indent="0">
              <a:buNone/>
              <a:defRPr/>
            </a:pPr>
            <a:endParaRPr lang="en-US" sz="1800" dirty="0" smtClean="0"/>
          </a:p>
          <a:p>
            <a:pPr marL="0" indent="0">
              <a:buNone/>
              <a:defRPr/>
            </a:pPr>
            <a:endParaRPr lang="en-US" sz="1800" dirty="0"/>
          </a:p>
          <a:p>
            <a:pPr marL="0" indent="0">
              <a:buNone/>
              <a:defRPr/>
            </a:pPr>
            <a:endParaRPr lang="en-US" sz="1800" dirty="0" smtClean="0"/>
          </a:p>
          <a:p>
            <a:pPr marL="0" indent="0">
              <a:buNone/>
              <a:defRPr/>
            </a:pPr>
            <a:endParaRPr lang="en-US" sz="1800" dirty="0" smtClean="0"/>
          </a:p>
          <a:p>
            <a:pPr marL="0" indent="0" algn="ctr">
              <a:buNone/>
              <a:defRPr/>
            </a:pPr>
            <a:endParaRPr lang="en-US" sz="1800" dirty="0" smtClean="0"/>
          </a:p>
          <a:p>
            <a:pPr marL="0" indent="0" algn="ctr">
              <a:buNone/>
              <a:defRPr/>
            </a:pPr>
            <a:endParaRPr lang="en-US" sz="1800" dirty="0"/>
          </a:p>
          <a:p>
            <a:pPr marL="0" indent="0" algn="ctr">
              <a:buNone/>
              <a:defRPr/>
            </a:pPr>
            <a:endParaRPr lang="en-US" sz="1800" dirty="0" smtClean="0"/>
          </a:p>
          <a:p>
            <a:pPr marL="0" indent="0" algn="ctr">
              <a:buNone/>
              <a:defRPr/>
            </a:pPr>
            <a:r>
              <a:rPr lang="en-US" sz="1800" dirty="0" smtClean="0"/>
              <a:t>GOLD ADDY Award Winner 2015</a:t>
            </a:r>
          </a:p>
          <a:p>
            <a:pPr marL="0" indent="0" algn="ctr">
              <a:buNone/>
              <a:defRPr/>
            </a:pPr>
            <a:r>
              <a:rPr lang="en-US" sz="1800" dirty="0" smtClean="0"/>
              <a:t>Diversity Week, T-Shirt Design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789" y="1555481"/>
            <a:ext cx="5620087" cy="4215065"/>
          </a:xfrm>
          <a:prstGeom prst="rect">
            <a:avLst/>
          </a:prstGeom>
        </p:spPr>
      </p:pic>
    </p:spTree>
    <p:extLst>
      <p:ext uri="{BB962C8B-B14F-4D97-AF65-F5344CB8AC3E}">
        <p14:creationId xmlns:p14="http://schemas.microsoft.com/office/powerpoint/2010/main" val="1909004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5" name="Rectangle 12"/>
          <p:cNvSpPr txBox="1">
            <a:spLocks noChangeArrowheads="1"/>
          </p:cNvSpPr>
          <p:nvPr/>
        </p:nvSpPr>
        <p:spPr>
          <a:xfrm>
            <a:off x="344488" y="1659917"/>
            <a:ext cx="11466261" cy="48145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defRPr/>
            </a:pPr>
            <a:r>
              <a:rPr lang="en-US" sz="2000" dirty="0" smtClean="0"/>
              <a:t>Mission</a:t>
            </a:r>
          </a:p>
          <a:p>
            <a:pPr algn="l">
              <a:defRPr/>
            </a:pPr>
            <a:r>
              <a:rPr lang="en-US" sz="1800" dirty="0" smtClean="0"/>
              <a:t>The Tech Activities Board (TAB) is a group of student leaders dedicated to programming social, diverse, traditional, community outreach, and educational events to enhance each student’s individual experience at Texas Tech University.</a:t>
            </a:r>
          </a:p>
          <a:p>
            <a:pPr algn="l">
              <a:defRPr/>
            </a:pPr>
            <a:r>
              <a:rPr lang="en-US" sz="2000" dirty="0" smtClean="0"/>
              <a:t>History</a:t>
            </a:r>
          </a:p>
          <a:p>
            <a:pPr algn="l">
              <a:defRPr/>
            </a:pPr>
            <a:r>
              <a:rPr lang="en-US" sz="1800" dirty="0" smtClean="0"/>
              <a:t>The Tech Activities Board is the largest student programming board on campus and is responsible for planning quality events for the university community. TAB was founded in 1953 as the University Center Programming Board and reinvented in 2006, as TAB, to better serve and identify with the student population. Today, TAB plays a vital role in fostering and developing Red Raider spirit and traditions such as Homecoming, </a:t>
            </a:r>
            <a:r>
              <a:rPr lang="en-US" sz="1800" dirty="0" err="1" smtClean="0"/>
              <a:t>RaiderGate</a:t>
            </a:r>
            <a:r>
              <a:rPr lang="en-US" sz="1800" dirty="0" smtClean="0"/>
              <a:t>, Arbor Day, and in creating community on the Texas Tech campus.</a:t>
            </a:r>
          </a:p>
          <a:p>
            <a:pPr algn="l">
              <a:buFontTx/>
              <a:buNone/>
              <a:defRPr/>
            </a:pPr>
            <a:r>
              <a:rPr lang="en-US" sz="2000" dirty="0" smtClean="0"/>
              <a:t>Purpose</a:t>
            </a:r>
          </a:p>
          <a:p>
            <a:pPr algn="l">
              <a:defRPr/>
            </a:pPr>
            <a:r>
              <a:rPr lang="en-US" sz="1800" dirty="0" smtClean="0"/>
              <a:t>TAB strives to bring the best local, college, and national entertainment and educational programs to Texas Tech University.  TAB offers students, faculty, staff, and community members’ diverse programming in support of the educational missions of the University while providing students with leadership training and hands-on learning as they select, plan, implement, and evaluate programs.  All programs are offered free or at a reduced cost to Texas Tech students.</a:t>
            </a:r>
            <a:endParaRPr lang="en-US" sz="1800" b="1" dirty="0" smtClean="0"/>
          </a:p>
          <a:p>
            <a:pPr>
              <a:buFontTx/>
              <a:buNone/>
              <a:defRPr/>
            </a:pPr>
            <a:r>
              <a:rPr lang="en-US" sz="1100" dirty="0" smtClean="0"/>
              <a:t> </a:t>
            </a:r>
          </a:p>
          <a:p>
            <a:pPr>
              <a:buFontTx/>
              <a:buNone/>
              <a:defRPr/>
            </a:pPr>
            <a:endParaRPr lang="en-US" sz="18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4523" y="5872766"/>
            <a:ext cx="1346226" cy="856887"/>
          </a:xfrm>
          <a:prstGeom prst="rect">
            <a:avLst/>
          </a:prstGeom>
        </p:spPr>
      </p:pic>
    </p:spTree>
    <p:extLst>
      <p:ext uri="{BB962C8B-B14F-4D97-AF65-F5344CB8AC3E}">
        <p14:creationId xmlns:p14="http://schemas.microsoft.com/office/powerpoint/2010/main" val="147022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452684"/>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Other Awards</a:t>
            </a:r>
          </a:p>
        </p:txBody>
      </p:sp>
      <p:sp>
        <p:nvSpPr>
          <p:cNvPr id="3" name="Content Placeholder 2"/>
          <p:cNvSpPr txBox="1">
            <a:spLocks/>
          </p:cNvSpPr>
          <p:nvPr/>
        </p:nvSpPr>
        <p:spPr>
          <a:xfrm>
            <a:off x="172528" y="1595684"/>
            <a:ext cx="12664563" cy="5400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2000" dirty="0" smtClean="0"/>
              <a:t>Scholarship</a:t>
            </a:r>
          </a:p>
          <a:p>
            <a:pPr lvl="1">
              <a:defRPr/>
            </a:pPr>
            <a:r>
              <a:rPr lang="en-US" sz="1800" dirty="0" smtClean="0"/>
              <a:t>Schubert Family Programming Scholarship recipient: Marcos Solis and Evonne Heredia</a:t>
            </a:r>
          </a:p>
          <a:p>
            <a:pPr lvl="1">
              <a:defRPr/>
            </a:pPr>
            <a:r>
              <a:rPr lang="en-US" sz="1800" dirty="0" smtClean="0"/>
              <a:t>Barnes &amp; Noble Scholarship: Priscilla Ipina</a:t>
            </a:r>
          </a:p>
          <a:p>
            <a:pPr marL="457200" lvl="1" indent="0">
              <a:buNone/>
              <a:defRPr/>
            </a:pPr>
            <a:endParaRPr lang="en-US" sz="1800" dirty="0" smtClean="0"/>
          </a:p>
          <a:p>
            <a:pPr marL="457200" lvl="1" indent="0" algn="just">
              <a:buNone/>
              <a:defRPr/>
            </a:pPr>
            <a:endParaRPr lang="en-US" sz="2000" dirty="0" smtClean="0"/>
          </a:p>
          <a:p>
            <a:pPr marL="457200" lvl="1" indent="0" algn="just">
              <a:buNone/>
              <a:defRPr/>
            </a:pPr>
            <a:r>
              <a:rPr lang="en-US" sz="2000" dirty="0" smtClean="0"/>
              <a:t>Tech Activities Board Annual Awards</a:t>
            </a:r>
          </a:p>
          <a:p>
            <a:pPr lvl="1" algn="just">
              <a:defRPr/>
            </a:pPr>
            <a:r>
              <a:rPr lang="en-US" altLang="en-US" sz="1800" dirty="0" smtClean="0"/>
              <a:t>Jerry </a:t>
            </a:r>
            <a:r>
              <a:rPr lang="en-US" altLang="en-US" sz="1800" dirty="0"/>
              <a:t>V. Fox, Jr. Award for Outstanding Coordinator</a:t>
            </a:r>
            <a:r>
              <a:rPr lang="en-US" altLang="en-US" sz="1800" dirty="0" smtClean="0"/>
              <a:t>: Bruno </a:t>
            </a:r>
            <a:r>
              <a:rPr lang="en-US" altLang="en-US" sz="1800" dirty="0" err="1"/>
              <a:t>Saliba</a:t>
            </a:r>
            <a:r>
              <a:rPr lang="en-US" altLang="en-US" sz="1800" dirty="0"/>
              <a:t> Helmer</a:t>
            </a:r>
            <a:endParaRPr lang="en-US" altLang="en-US" sz="1800" dirty="0" smtClean="0"/>
          </a:p>
          <a:p>
            <a:pPr lvl="1" algn="just">
              <a:defRPr/>
            </a:pPr>
            <a:r>
              <a:rPr lang="en-US" altLang="en-US" sz="1800" dirty="0" smtClean="0"/>
              <a:t>Award </a:t>
            </a:r>
            <a:r>
              <a:rPr lang="en-US" altLang="en-US" sz="1800" dirty="0"/>
              <a:t>for Outstanding New General Member: Lindsay Williams</a:t>
            </a:r>
            <a:endParaRPr lang="en-US" altLang="en-US" sz="1800" dirty="0" smtClean="0"/>
          </a:p>
          <a:p>
            <a:pPr lvl="1" algn="just">
              <a:defRPr/>
            </a:pPr>
            <a:r>
              <a:rPr lang="en-US" altLang="en-US" sz="1800" dirty="0" smtClean="0"/>
              <a:t>James </a:t>
            </a:r>
            <a:r>
              <a:rPr lang="en-US" altLang="en-US" sz="1800" dirty="0"/>
              <a:t>G. Allen Award for Outstanding General Member: </a:t>
            </a:r>
            <a:r>
              <a:rPr lang="en-US" altLang="en-US" sz="1800" dirty="0" smtClean="0"/>
              <a:t> </a:t>
            </a:r>
            <a:r>
              <a:rPr lang="en-US" altLang="en-US" sz="1800" dirty="0"/>
              <a:t>Alex Ann Miller</a:t>
            </a:r>
            <a:endParaRPr lang="en-US" altLang="en-US" sz="1800" dirty="0" smtClean="0"/>
          </a:p>
          <a:p>
            <a:pPr lvl="1" algn="just">
              <a:defRPr/>
            </a:pPr>
            <a:r>
              <a:rPr lang="en-US" altLang="en-US" sz="1800" dirty="0" smtClean="0"/>
              <a:t>W.B</a:t>
            </a:r>
            <a:r>
              <a:rPr lang="en-US" altLang="en-US" sz="1800" dirty="0"/>
              <a:t>. Rushing Award for Outstanding Contribution to Campus Programs: McKenzie Hopson</a:t>
            </a:r>
            <a:endParaRPr lang="en-US" altLang="en-US" sz="1800" dirty="0" smtClean="0"/>
          </a:p>
          <a:p>
            <a:pPr lvl="1" algn="just">
              <a:defRPr/>
            </a:pPr>
            <a:r>
              <a:rPr lang="en-US" altLang="en-US" sz="1800" dirty="0" smtClean="0"/>
              <a:t>Advisor’s </a:t>
            </a:r>
            <a:r>
              <a:rPr lang="en-US" altLang="en-US" sz="1800" dirty="0"/>
              <a:t>Choice Excellence Award</a:t>
            </a:r>
            <a:r>
              <a:rPr lang="en-US" altLang="en-US" sz="1800" dirty="0" smtClean="0"/>
              <a:t>: Caitlyn </a:t>
            </a:r>
            <a:r>
              <a:rPr lang="en-US" altLang="en-US" sz="1800" dirty="0"/>
              <a:t>Butler</a:t>
            </a:r>
            <a:endParaRPr lang="en-US" altLang="en-US" sz="1800" dirty="0" smtClean="0"/>
          </a:p>
          <a:p>
            <a:pPr lvl="1" algn="just">
              <a:defRPr/>
            </a:pPr>
            <a:r>
              <a:rPr lang="en-US" altLang="en-US" sz="1800" dirty="0" err="1" smtClean="0"/>
              <a:t>TABtime</a:t>
            </a:r>
            <a:r>
              <a:rPr lang="en-US" altLang="en-US" sz="1800" dirty="0" smtClean="0"/>
              <a:t> </a:t>
            </a:r>
            <a:r>
              <a:rPr lang="en-US" altLang="en-US" sz="1800" dirty="0"/>
              <a:t>Achievement Award</a:t>
            </a:r>
            <a:r>
              <a:rPr lang="en-US" altLang="en-US" sz="1800" dirty="0" smtClean="0"/>
              <a:t>: Monica Cowie</a:t>
            </a:r>
            <a:endParaRPr lang="en-US" sz="1800" dirty="0"/>
          </a:p>
        </p:txBody>
      </p:sp>
    </p:spTree>
    <p:extLst>
      <p:ext uri="{BB962C8B-B14F-4D97-AF65-F5344CB8AC3E}">
        <p14:creationId xmlns:p14="http://schemas.microsoft.com/office/powerpoint/2010/main" val="503066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452684"/>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Student Development</a:t>
            </a:r>
          </a:p>
        </p:txBody>
      </p:sp>
      <p:sp>
        <p:nvSpPr>
          <p:cNvPr id="3" name="Content Placeholder 2"/>
          <p:cNvSpPr txBox="1">
            <a:spLocks/>
          </p:cNvSpPr>
          <p:nvPr/>
        </p:nvSpPr>
        <p:spPr>
          <a:xfrm>
            <a:off x="-472563" y="2050088"/>
            <a:ext cx="12664563" cy="5400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2000" dirty="0"/>
              <a:t>S</a:t>
            </a:r>
            <a:r>
              <a:rPr lang="en-US" sz="2000" dirty="0" smtClean="0"/>
              <a:t>tudent Development</a:t>
            </a:r>
          </a:p>
          <a:p>
            <a:pPr lvl="2">
              <a:defRPr/>
            </a:pPr>
            <a:r>
              <a:rPr lang="en-US" sz="1800" dirty="0" smtClean="0"/>
              <a:t>Graduate Assistants: Skiler Miller and Jameson Nogowski</a:t>
            </a:r>
          </a:p>
          <a:p>
            <a:pPr lvl="2">
              <a:defRPr/>
            </a:pPr>
            <a:r>
              <a:rPr lang="en-US" sz="1800" dirty="0" smtClean="0"/>
              <a:t>2014 I-LEAD: McKenzie Hopson, Kelcy Pierce and Lisa Branson</a:t>
            </a:r>
          </a:p>
          <a:p>
            <a:pPr lvl="2">
              <a:defRPr/>
            </a:pPr>
            <a:r>
              <a:rPr lang="en-US" sz="1800" dirty="0" smtClean="0"/>
              <a:t>2015 NACA National Conference: Jameson Nogowski</a:t>
            </a:r>
          </a:p>
          <a:p>
            <a:pPr lvl="3">
              <a:defRPr/>
            </a:pPr>
            <a:r>
              <a:rPr lang="en-US" sz="1600" b="1" u="sng" dirty="0" smtClean="0"/>
              <a:t>Students</a:t>
            </a:r>
          </a:p>
          <a:p>
            <a:pPr lvl="3">
              <a:defRPr/>
            </a:pPr>
            <a:r>
              <a:rPr lang="en-US" sz="1600" dirty="0" smtClean="0"/>
              <a:t>Hector Aguirre</a:t>
            </a:r>
          </a:p>
          <a:p>
            <a:pPr lvl="3">
              <a:defRPr/>
            </a:pPr>
            <a:r>
              <a:rPr lang="en-US" sz="1600" dirty="0" smtClean="0"/>
              <a:t>John Buie</a:t>
            </a:r>
          </a:p>
          <a:p>
            <a:pPr lvl="3">
              <a:defRPr/>
            </a:pPr>
            <a:r>
              <a:rPr lang="en-US" sz="1600" dirty="0" smtClean="0"/>
              <a:t>Caitlin Butler</a:t>
            </a:r>
          </a:p>
          <a:p>
            <a:pPr lvl="3">
              <a:defRPr/>
            </a:pPr>
            <a:r>
              <a:rPr lang="en-US" sz="1600" dirty="0" smtClean="0"/>
              <a:t>Alex Ann Miller</a:t>
            </a:r>
          </a:p>
          <a:p>
            <a:pPr lvl="3">
              <a:defRPr/>
            </a:pPr>
            <a:r>
              <a:rPr lang="en-US" sz="1600" dirty="0" smtClean="0"/>
              <a:t>Bruno </a:t>
            </a:r>
            <a:r>
              <a:rPr lang="en-US" sz="1600" dirty="0" err="1" smtClean="0"/>
              <a:t>Saliba</a:t>
            </a:r>
            <a:r>
              <a:rPr lang="en-US" sz="1600" dirty="0" smtClean="0"/>
              <a:t> Helmer</a:t>
            </a:r>
          </a:p>
          <a:p>
            <a:pPr lvl="3">
              <a:defRPr/>
            </a:pPr>
            <a:r>
              <a:rPr lang="en-US" sz="1600" smtClean="0"/>
              <a:t>Lindsay Williams</a:t>
            </a:r>
            <a:endParaRPr lang="en-US" sz="1600" dirty="0" smtClean="0"/>
          </a:p>
          <a:p>
            <a:pPr lvl="3">
              <a:defRPr/>
            </a:pPr>
            <a:r>
              <a:rPr lang="en-US" sz="1600" dirty="0" smtClean="0"/>
              <a:t>Mario </a:t>
            </a:r>
            <a:r>
              <a:rPr lang="en-US" sz="1600" dirty="0" err="1" smtClean="0"/>
              <a:t>Yague</a:t>
            </a:r>
            <a:endParaRPr lang="en-US" sz="1600" dirty="0" smtClean="0"/>
          </a:p>
        </p:txBody>
      </p:sp>
    </p:spTree>
    <p:extLst>
      <p:ext uri="{BB962C8B-B14F-4D97-AF65-F5344CB8AC3E}">
        <p14:creationId xmlns:p14="http://schemas.microsoft.com/office/powerpoint/2010/main" val="3318773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3" y="42536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Professional Development</a:t>
            </a:r>
          </a:p>
        </p:txBody>
      </p:sp>
      <p:sp>
        <p:nvSpPr>
          <p:cNvPr id="3" name="Content Placeholder 2"/>
          <p:cNvSpPr txBox="1">
            <a:spLocks/>
          </p:cNvSpPr>
          <p:nvPr/>
        </p:nvSpPr>
        <p:spPr>
          <a:xfrm>
            <a:off x="614363" y="1892569"/>
            <a:ext cx="11324352" cy="4965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dirty="0"/>
              <a:t>New Century Leadership</a:t>
            </a:r>
          </a:p>
          <a:p>
            <a:pPr>
              <a:defRPr/>
            </a:pPr>
            <a:r>
              <a:rPr lang="en-US" sz="2000" dirty="0"/>
              <a:t>New Century Leadership is a leadership development and community orientation program for local high school juniors.  New Century Leadership is designed to teach Lubbock area youth about the importance of personal and community responsibility</a:t>
            </a:r>
            <a:r>
              <a:rPr lang="en-US" sz="2000" dirty="0" smtClean="0"/>
              <a:t>.</a:t>
            </a:r>
          </a:p>
          <a:p>
            <a:pPr marL="0" indent="0">
              <a:buFont typeface="Arial" panose="020B0604020202020204" pitchFamily="34" charset="0"/>
              <a:buNone/>
              <a:defRPr/>
            </a:pPr>
            <a:r>
              <a:rPr lang="en-US" sz="2000" dirty="0" smtClean="0"/>
              <a:t>Leadership Lubbock</a:t>
            </a:r>
          </a:p>
          <a:p>
            <a:pPr>
              <a:defRPr/>
            </a:pPr>
            <a:r>
              <a:rPr lang="en-US" sz="2000" dirty="0" smtClean="0"/>
              <a:t>Leadership </a:t>
            </a:r>
            <a:r>
              <a:rPr lang="en-US" sz="2000" dirty="0"/>
              <a:t>Lubbock has continued to provide an outstanding leadership and community orientation program for selected Chamber business leaders. Created especially for the busy professional, Leadership Lubbock </a:t>
            </a:r>
            <a:r>
              <a:rPr lang="en-US" sz="2000" dirty="0" smtClean="0"/>
              <a:t>participants focus </a:t>
            </a:r>
            <a:r>
              <a:rPr lang="en-US" sz="2000" dirty="0"/>
              <a:t>on developing leadership skills to improve </a:t>
            </a:r>
            <a:r>
              <a:rPr lang="en-US" sz="2000" dirty="0" smtClean="0"/>
              <a:t>connections in their professions. </a:t>
            </a:r>
          </a:p>
          <a:p>
            <a:pPr marL="0" indent="0">
              <a:buNone/>
              <a:defRPr/>
            </a:pPr>
            <a:r>
              <a:rPr lang="en-US" sz="2000" dirty="0" smtClean="0"/>
              <a:t>Conference Attendance</a:t>
            </a:r>
          </a:p>
          <a:p>
            <a:pPr lvl="1">
              <a:defRPr/>
            </a:pPr>
            <a:r>
              <a:rPr lang="en-US" sz="1800" dirty="0" smtClean="0"/>
              <a:t>2014 Big XII, Big 10, Pac 12 Directors Conference: Jon Mark Bernal, </a:t>
            </a:r>
            <a:r>
              <a:rPr lang="en-US" sz="1800" dirty="0"/>
              <a:t>Matt Ducatt, Bill Brannan</a:t>
            </a:r>
          </a:p>
          <a:p>
            <a:pPr lvl="1">
              <a:defRPr/>
            </a:pPr>
            <a:r>
              <a:rPr lang="en-US" sz="1800" dirty="0" smtClean="0"/>
              <a:t>2015 ACUI Annual Conference: Jon Mark Bernal</a:t>
            </a:r>
          </a:p>
          <a:p>
            <a:pPr lvl="1">
              <a:defRPr/>
            </a:pPr>
            <a:r>
              <a:rPr lang="en-US" sz="1800" dirty="0" smtClean="0"/>
              <a:t>2015 NACA National Conference: Claire Maginness, Jon Mark Bernal, &amp; Kimberly Simon-Akins</a:t>
            </a:r>
          </a:p>
          <a:p>
            <a:pPr lvl="1">
              <a:defRPr/>
            </a:pPr>
            <a:r>
              <a:rPr lang="en-US" sz="1800" dirty="0" smtClean="0"/>
              <a:t>2015 American College Health Association Annual Meeting: Kimberly Simon-Akins</a:t>
            </a:r>
          </a:p>
          <a:p>
            <a:pPr lvl="1">
              <a:defRPr/>
            </a:pPr>
            <a:r>
              <a:rPr lang="en-US" sz="1800" dirty="0"/>
              <a:t>2015 NIRSA/ACUI Marketing </a:t>
            </a:r>
            <a:r>
              <a:rPr lang="en-US" sz="1800" dirty="0" smtClean="0"/>
              <a:t>Conference: Autumn Arthur</a:t>
            </a:r>
          </a:p>
          <a:p>
            <a:pPr lvl="1">
              <a:defRPr/>
            </a:pPr>
            <a:r>
              <a:rPr lang="en-US" sz="1800" dirty="0" smtClean="0"/>
              <a:t>2015 Green Zone Training: Anneliese Bustillo </a:t>
            </a:r>
          </a:p>
        </p:txBody>
      </p:sp>
      <p:sp>
        <p:nvSpPr>
          <p:cNvPr id="4"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Hart Institute for Social Event Planning 2014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8857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3" name="TextBox 2"/>
          <p:cNvSpPr txBox="1"/>
          <p:nvPr/>
        </p:nvSpPr>
        <p:spPr>
          <a:xfrm>
            <a:off x="1631794" y="2493350"/>
            <a:ext cx="9341006" cy="4001095"/>
          </a:xfrm>
          <a:prstGeom prst="rect">
            <a:avLst/>
          </a:prstGeom>
          <a:noFill/>
        </p:spPr>
        <p:txBody>
          <a:bodyPr wrap="square" rtlCol="0">
            <a:spAutoFit/>
          </a:bodyPr>
          <a:lstStyle/>
          <a:p>
            <a:r>
              <a:rPr lang="en-US" sz="2000" dirty="0" smtClean="0">
                <a:solidFill>
                  <a:schemeClr val="bg1"/>
                </a:solidFill>
                <a:latin typeface="+mn-lt"/>
              </a:rPr>
              <a:t>Student Leader Learning Outcomes Assessment</a:t>
            </a:r>
          </a:p>
          <a:p>
            <a:endParaRPr lang="en-US" dirty="0">
              <a:solidFill>
                <a:schemeClr val="bg1"/>
              </a:solidFill>
              <a:latin typeface="+mn-lt"/>
            </a:endParaRPr>
          </a:p>
          <a:p>
            <a:r>
              <a:rPr lang="en-US" dirty="0" smtClean="0">
                <a:solidFill>
                  <a:schemeClr val="bg1"/>
                </a:solidFill>
                <a:latin typeface="+mn-lt"/>
              </a:rPr>
              <a:t>TAB Leadership and Executive Board members participated in a pre-assessment and post-assessment, self-identifying a variety of learning outcomes along a Likert scale ranging from strongly agree to strongly disagree.</a:t>
            </a:r>
          </a:p>
          <a:p>
            <a:endParaRPr lang="en-US" dirty="0">
              <a:solidFill>
                <a:schemeClr val="bg1"/>
              </a:solidFill>
              <a:latin typeface="+mn-lt"/>
            </a:endParaRPr>
          </a:p>
          <a:p>
            <a:r>
              <a:rPr lang="en-US" dirty="0" smtClean="0">
                <a:solidFill>
                  <a:schemeClr val="bg1"/>
                </a:solidFill>
                <a:latin typeface="+mn-lt"/>
              </a:rPr>
              <a:t>The following six slides reflect the change between pre-assessment and post-assessment data associated with these leadership, decision-making and problem-solving, planning and organization, assessment and evaluation, communication, time and stress management, and financial management learning outcomes, as reported by TAB Executive Board as a collective. </a:t>
            </a:r>
          </a:p>
          <a:p>
            <a:endParaRPr lang="en-US" dirty="0">
              <a:solidFill>
                <a:schemeClr val="bg1"/>
              </a:solidFill>
            </a:endParaRPr>
          </a:p>
          <a:p>
            <a:endParaRPr lang="en-US" dirty="0" smtClean="0">
              <a:solidFill>
                <a:schemeClr val="bg1"/>
              </a:solidFill>
              <a:latin typeface="+mn-lt"/>
            </a:endParaRPr>
          </a:p>
          <a:p>
            <a:r>
              <a:rPr lang="en-US" dirty="0" smtClean="0">
                <a:solidFill>
                  <a:schemeClr val="bg1"/>
                </a:solidFill>
              </a:rPr>
              <a:t>*The following information only reflects the 4 returning exec members due to turn over between fall and spring. </a:t>
            </a:r>
            <a:endParaRPr lang="en-US" dirty="0" smtClean="0">
              <a:solidFill>
                <a:schemeClr val="bg1"/>
              </a:solidFill>
              <a:latin typeface="+mn-lt"/>
            </a:endParaRPr>
          </a:p>
        </p:txBody>
      </p:sp>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Tree>
    <p:extLst>
      <p:ext uri="{BB962C8B-B14F-4D97-AF65-F5344CB8AC3E}">
        <p14:creationId xmlns:p14="http://schemas.microsoft.com/office/powerpoint/2010/main" val="332190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Exec Board Learning Outcomes</a:t>
            </a:r>
          </a:p>
        </p:txBody>
      </p:sp>
      <p:graphicFrame>
        <p:nvGraphicFramePr>
          <p:cNvPr id="3" name="Table 2"/>
          <p:cNvGraphicFramePr>
            <a:graphicFrameLocks noGrp="1"/>
          </p:cNvGraphicFramePr>
          <p:nvPr>
            <p:extLst>
              <p:ext uri="{D42A27DB-BD31-4B8C-83A1-F6EECF244321}">
                <p14:modId xmlns:p14="http://schemas.microsoft.com/office/powerpoint/2010/main" val="1856558214"/>
              </p:ext>
            </p:extLst>
          </p:nvPr>
        </p:nvGraphicFramePr>
        <p:xfrm>
          <a:off x="1983782" y="1345881"/>
          <a:ext cx="8384583" cy="5512119"/>
        </p:xfrm>
        <a:graphic>
          <a:graphicData uri="http://schemas.openxmlformats.org/drawingml/2006/table">
            <a:tbl>
              <a:tblPr firstRow="1" bandRow="1">
                <a:tableStyleId>{5202B0CA-FC54-4496-8BCA-5EF66A818D29}</a:tableStyleId>
              </a:tblPr>
              <a:tblGrid>
                <a:gridCol w="439641"/>
                <a:gridCol w="6469320"/>
                <a:gridCol w="1475622"/>
              </a:tblGrid>
              <a:tr h="387458">
                <a:tc gridSpan="3">
                  <a:txBody>
                    <a:bodyPr/>
                    <a:lstStyle/>
                    <a:p>
                      <a:pPr algn="ctr" fontAlgn="b"/>
                      <a:r>
                        <a:rPr lang="en-US" sz="800" u="none" strike="noStrike" dirty="0"/>
                        <a:t> </a:t>
                      </a:r>
                    </a:p>
                    <a:p>
                      <a:pPr algn="ctr" fontAlgn="b"/>
                      <a:r>
                        <a:rPr lang="en-US" sz="2000" u="none" strike="noStrike" dirty="0" smtClean="0"/>
                        <a:t>LEADERSHIP</a:t>
                      </a:r>
                      <a:endParaRPr lang="en-US" sz="2000" u="none" strike="noStrike" dirty="0"/>
                    </a:p>
                    <a:p>
                      <a:pPr algn="ctr" fontAlgn="b"/>
                      <a:r>
                        <a:rPr lang="en-US" sz="800" u="none" strike="noStrike" dirty="0"/>
                        <a:t> </a:t>
                      </a:r>
                      <a:endParaRPr lang="en-US" sz="800" b="0" i="0" u="none" strike="noStrike" dirty="0">
                        <a:latin typeface="+mj-lt"/>
                      </a:endParaRPr>
                    </a:p>
                  </a:txBody>
                  <a:tcPr marL="9524" marR="9524"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341122">
                <a:tc>
                  <a:txBody>
                    <a:bodyPr/>
                    <a:lstStyle/>
                    <a:p>
                      <a:pPr algn="ctr" fontAlgn="b"/>
                      <a:endParaRPr lang="en-US" sz="1600" b="0" i="0" u="none" strike="noStrike" dirty="0">
                        <a:solidFill>
                          <a:schemeClr val="tx1"/>
                        </a:solidFill>
                        <a:latin typeface="+mj-lt"/>
                      </a:endParaRPr>
                    </a:p>
                  </a:txBody>
                  <a:tcPr marL="9524" marR="9524" marT="9526" marB="0" anchor="b"/>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4" marR="9524"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endParaRPr>
                    </a:p>
                  </a:txBody>
                  <a:tcPr marL="9524" marR="9524" marT="9526" marB="0" anchor="ctr"/>
                </a:tc>
              </a:tr>
              <a:tr h="341122">
                <a:tc>
                  <a:txBody>
                    <a:bodyPr/>
                    <a:lstStyle/>
                    <a:p>
                      <a:pPr algn="r" fontAlgn="b"/>
                      <a:r>
                        <a:rPr lang="en-US" sz="1600" u="none" strike="noStrike" dirty="0"/>
                        <a:t>1</a:t>
                      </a:r>
                      <a:endParaRPr lang="en-US" sz="1600" b="0" i="0" u="none" strike="noStrike" dirty="0">
                        <a:solidFill>
                          <a:schemeClr val="tx1"/>
                        </a:solidFill>
                        <a:latin typeface="+mj-lt"/>
                      </a:endParaRPr>
                    </a:p>
                  </a:txBody>
                  <a:tcPr marL="9524" marR="9524" marT="9526" marB="0" anchor="b"/>
                </a:tc>
                <a:tc>
                  <a:txBody>
                    <a:bodyPr/>
                    <a:lstStyle/>
                    <a:p>
                      <a:pPr algn="l" fontAlgn="b"/>
                      <a:r>
                        <a:rPr lang="en-US" sz="1600" u="none" strike="noStrike" dirty="0"/>
                        <a:t>I have the ability to persuade or influence effectively.</a:t>
                      </a:r>
                      <a:endParaRPr lang="en-US" sz="1600" b="0" i="0" u="none" strike="noStrike" dirty="0">
                        <a:solidFill>
                          <a:schemeClr val="tx1"/>
                        </a:solidFill>
                        <a:latin typeface="+mj-lt"/>
                      </a:endParaRPr>
                    </a:p>
                  </a:txBody>
                  <a:tcPr marL="9524" marR="9524" marT="9526" marB="0" anchor="b"/>
                </a:tc>
                <a:tc>
                  <a:txBody>
                    <a:bodyPr/>
                    <a:lstStyle/>
                    <a:p>
                      <a:pPr algn="ctr" fontAlgn="b"/>
                      <a:r>
                        <a:rPr lang="en-US" sz="1600" u="none" strike="noStrike" dirty="0" smtClean="0"/>
                        <a:t>+1</a:t>
                      </a:r>
                      <a:endParaRPr lang="en-US" sz="1600" b="1" i="0" u="none" strike="noStrike" dirty="0" smtClean="0">
                        <a:solidFill>
                          <a:schemeClr val="tx1"/>
                        </a:solidFill>
                        <a:latin typeface="+mj-lt"/>
                      </a:endParaRPr>
                    </a:p>
                  </a:txBody>
                  <a:tcPr marL="9524" marR="9524" marT="9526" marB="0" anchor="b"/>
                </a:tc>
              </a:tr>
              <a:tr h="326315">
                <a:tc>
                  <a:txBody>
                    <a:bodyPr/>
                    <a:lstStyle/>
                    <a:p>
                      <a:pPr algn="r" fontAlgn="b"/>
                      <a:r>
                        <a:rPr lang="en-US" sz="1600" u="none" strike="noStrike"/>
                        <a:t>2</a:t>
                      </a:r>
                      <a:endParaRPr lang="en-US" sz="1600" b="0" i="0" u="none" strike="noStrike">
                        <a:latin typeface="+mj-lt"/>
                      </a:endParaRPr>
                    </a:p>
                  </a:txBody>
                  <a:tcPr marL="9524" marR="9524" marT="9526" marB="0" anchor="b"/>
                </a:tc>
                <a:tc>
                  <a:txBody>
                    <a:bodyPr/>
                    <a:lstStyle/>
                    <a:p>
                      <a:pPr algn="l" fontAlgn="b"/>
                      <a:r>
                        <a:rPr lang="en-US" sz="1600" u="none" strike="noStrike" dirty="0"/>
                        <a:t>I take initiative.</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6" marB="0" anchor="b"/>
                </a:tc>
              </a:tr>
              <a:tr h="326315">
                <a:tc>
                  <a:txBody>
                    <a:bodyPr/>
                    <a:lstStyle/>
                    <a:p>
                      <a:pPr algn="r" fontAlgn="b"/>
                      <a:r>
                        <a:rPr lang="en-US" sz="1600" u="none" strike="noStrike"/>
                        <a:t>3</a:t>
                      </a:r>
                      <a:endParaRPr lang="en-US" sz="1600" b="0" i="0" u="none" strike="noStrike">
                        <a:latin typeface="+mj-lt"/>
                      </a:endParaRPr>
                    </a:p>
                  </a:txBody>
                  <a:tcPr marL="9524" marR="9524" marT="9526" marB="0" anchor="b"/>
                </a:tc>
                <a:tc>
                  <a:txBody>
                    <a:bodyPr/>
                    <a:lstStyle/>
                    <a:p>
                      <a:pPr algn="l" fontAlgn="b"/>
                      <a:r>
                        <a:rPr lang="en-US" sz="1600" u="none" strike="noStrike" dirty="0"/>
                        <a:t>I delegate tasks.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4</a:t>
                      </a:r>
                      <a:endParaRPr lang="en-US" sz="1600" b="0" i="0" u="none" strike="noStrike">
                        <a:latin typeface="+mj-lt"/>
                      </a:endParaRPr>
                    </a:p>
                  </a:txBody>
                  <a:tcPr marL="9524" marR="9524" marT="9526" marB="0" anchor="b"/>
                </a:tc>
                <a:tc>
                  <a:txBody>
                    <a:bodyPr/>
                    <a:lstStyle/>
                    <a:p>
                      <a:pPr algn="l" fontAlgn="b"/>
                      <a:r>
                        <a:rPr lang="en-US" sz="1600" u="none" strike="noStrike" dirty="0"/>
                        <a:t>I manage meetings effectively.</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6" marB="0" anchor="b"/>
                </a:tc>
              </a:tr>
              <a:tr h="326315">
                <a:tc>
                  <a:txBody>
                    <a:bodyPr/>
                    <a:lstStyle/>
                    <a:p>
                      <a:pPr algn="r" fontAlgn="b"/>
                      <a:r>
                        <a:rPr lang="en-US" sz="1600" u="none" strike="noStrike"/>
                        <a:t>5</a:t>
                      </a:r>
                      <a:endParaRPr lang="en-US" sz="1600" b="0" i="0" u="none" strike="noStrike">
                        <a:latin typeface="+mj-lt"/>
                      </a:endParaRPr>
                    </a:p>
                  </a:txBody>
                  <a:tcPr marL="9524" marR="9524" marT="9526" marB="0" anchor="b"/>
                </a:tc>
                <a:tc>
                  <a:txBody>
                    <a:bodyPr/>
                    <a:lstStyle/>
                    <a:p>
                      <a:pPr algn="l" fontAlgn="b"/>
                      <a:r>
                        <a:rPr lang="en-US" sz="1600" u="none" strike="noStrike" dirty="0"/>
                        <a:t>I am able to teach various skills.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+1</a:t>
                      </a:r>
                      <a:endParaRPr lang="en-US" sz="1600" b="1" i="0" u="none" strike="noStrike" dirty="0">
                        <a:latin typeface="+mj-lt"/>
                      </a:endParaRPr>
                    </a:p>
                  </a:txBody>
                  <a:tcPr marL="9524" marR="9524" marT="9526" marB="0" anchor="b"/>
                </a:tc>
              </a:tr>
              <a:tr h="326315">
                <a:tc>
                  <a:txBody>
                    <a:bodyPr/>
                    <a:lstStyle/>
                    <a:p>
                      <a:pPr algn="r" fontAlgn="b"/>
                      <a:r>
                        <a:rPr lang="en-US" sz="1600" u="none" strike="noStrike"/>
                        <a:t>6</a:t>
                      </a:r>
                      <a:endParaRPr lang="en-US" sz="1600" b="0" i="0" u="none" strike="noStrike">
                        <a:latin typeface="+mj-lt"/>
                      </a:endParaRPr>
                    </a:p>
                  </a:txBody>
                  <a:tcPr marL="9524" marR="9524" marT="9526" marB="0" anchor="b"/>
                </a:tc>
                <a:tc>
                  <a:txBody>
                    <a:bodyPr/>
                    <a:lstStyle/>
                    <a:p>
                      <a:pPr algn="l" fontAlgn="b"/>
                      <a:r>
                        <a:rPr lang="en-US" sz="1600" u="none" strike="noStrike" dirty="0"/>
                        <a:t>I motivate others in an organization.</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41122">
                <a:tc>
                  <a:txBody>
                    <a:bodyPr/>
                    <a:lstStyle/>
                    <a:p>
                      <a:pPr algn="r" fontAlgn="b"/>
                      <a:r>
                        <a:rPr lang="en-US" sz="1600" u="none" strike="noStrike"/>
                        <a:t>7</a:t>
                      </a:r>
                      <a:endParaRPr lang="en-US" sz="1600" b="0" i="0" u="none" strike="noStrike">
                        <a:latin typeface="+mj-lt"/>
                      </a:endParaRPr>
                    </a:p>
                  </a:txBody>
                  <a:tcPr marL="9524" marR="9524" marT="9526" marB="0" anchor="b"/>
                </a:tc>
                <a:tc>
                  <a:txBody>
                    <a:bodyPr/>
                    <a:lstStyle/>
                    <a:p>
                      <a:pPr algn="l" fontAlgn="b"/>
                      <a:r>
                        <a:rPr lang="en-US" sz="1600" u="none" strike="noStrike" dirty="0"/>
                        <a:t>I evaluate skills and knowledge of other individuals.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6" marB="0" anchor="b"/>
                </a:tc>
              </a:tr>
              <a:tr h="326315">
                <a:tc>
                  <a:txBody>
                    <a:bodyPr/>
                    <a:lstStyle/>
                    <a:p>
                      <a:pPr algn="r" fontAlgn="b"/>
                      <a:r>
                        <a:rPr lang="en-US" sz="1600" u="none" strike="noStrike"/>
                        <a:t>8</a:t>
                      </a:r>
                      <a:endParaRPr lang="en-US" sz="1600" b="0" i="0" u="none" strike="noStrike">
                        <a:latin typeface="+mj-lt"/>
                      </a:endParaRPr>
                    </a:p>
                  </a:txBody>
                  <a:tcPr marL="9524" marR="9524" marT="9526" marB="0" anchor="b"/>
                </a:tc>
                <a:tc>
                  <a:txBody>
                    <a:bodyPr/>
                    <a:lstStyle/>
                    <a:p>
                      <a:pPr algn="l" fontAlgn="b"/>
                      <a:r>
                        <a:rPr lang="en-US" sz="1600" u="none" strike="noStrike" dirty="0"/>
                        <a:t>I confront problems.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6" marB="0" anchor="b"/>
                </a:tc>
              </a:tr>
              <a:tr h="326315">
                <a:tc>
                  <a:txBody>
                    <a:bodyPr/>
                    <a:lstStyle/>
                    <a:p>
                      <a:pPr algn="r" fontAlgn="b"/>
                      <a:r>
                        <a:rPr lang="en-US" sz="1600" u="none" strike="noStrike"/>
                        <a:t>9</a:t>
                      </a:r>
                      <a:endParaRPr lang="en-US" sz="1600" b="0" i="0" u="none" strike="noStrike">
                        <a:latin typeface="+mj-lt"/>
                      </a:endParaRPr>
                    </a:p>
                  </a:txBody>
                  <a:tcPr marL="9524" marR="9524" marT="9526" marB="0" anchor="b"/>
                </a:tc>
                <a:tc>
                  <a:txBody>
                    <a:bodyPr/>
                    <a:lstStyle/>
                    <a:p>
                      <a:pPr algn="l" fontAlgn="b"/>
                      <a:r>
                        <a:rPr lang="en-US" sz="1600" u="none" strike="noStrike" dirty="0"/>
                        <a:t>I exercise authority when needed.</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10</a:t>
                      </a:r>
                      <a:endParaRPr lang="en-US" sz="1600" b="0" i="0" u="none" strike="noStrike">
                        <a:latin typeface="+mj-lt"/>
                      </a:endParaRPr>
                    </a:p>
                  </a:txBody>
                  <a:tcPr marL="9524" marR="9524" marT="9526" marB="0" anchor="b"/>
                </a:tc>
                <a:tc>
                  <a:txBody>
                    <a:bodyPr/>
                    <a:lstStyle/>
                    <a:p>
                      <a:pPr algn="l" fontAlgn="b"/>
                      <a:r>
                        <a:rPr lang="en-US" sz="1600" u="none" strike="noStrike" dirty="0"/>
                        <a:t>I work independently.</a:t>
                      </a:r>
                      <a:endParaRPr lang="en-US" sz="1600" b="0" i="0" u="none" strike="noStrike" dirty="0">
                        <a:latin typeface="+mj-lt"/>
                      </a:endParaRPr>
                    </a:p>
                  </a:txBody>
                  <a:tcPr marL="9524" marR="9524" marT="9526" marB="0" anchor="b"/>
                </a:tc>
                <a:tc>
                  <a:txBody>
                    <a:bodyPr/>
                    <a:lstStyle/>
                    <a:p>
                      <a:pPr algn="ctr" fontAlgn="b"/>
                      <a:r>
                        <a:rPr lang="en-US" sz="1600" b="0" i="0" u="none" strike="noStrike" dirty="0" smtClean="0">
                          <a:latin typeface="+mn-lt"/>
                        </a:rPr>
                        <a:t>-3</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11</a:t>
                      </a:r>
                      <a:endParaRPr lang="en-US" sz="1600" b="0" i="0" u="none" strike="noStrike">
                        <a:latin typeface="+mj-lt"/>
                      </a:endParaRPr>
                    </a:p>
                  </a:txBody>
                  <a:tcPr marL="9524" marR="9524" marT="9526" marB="0" anchor="b"/>
                </a:tc>
                <a:tc>
                  <a:txBody>
                    <a:bodyPr/>
                    <a:lstStyle/>
                    <a:p>
                      <a:pPr algn="l" fontAlgn="b"/>
                      <a:r>
                        <a:rPr lang="en-US" sz="1600" u="none" strike="noStrike" dirty="0"/>
                        <a:t>I foresee problems and take appropriate action.</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12</a:t>
                      </a:r>
                      <a:endParaRPr lang="en-US" sz="1600" b="0" i="0" u="none" strike="noStrike">
                        <a:latin typeface="+mj-lt"/>
                      </a:endParaRPr>
                    </a:p>
                  </a:txBody>
                  <a:tcPr marL="9524" marR="9524" marT="9526" marB="0" anchor="b"/>
                </a:tc>
                <a:tc>
                  <a:txBody>
                    <a:bodyPr/>
                    <a:lstStyle/>
                    <a:p>
                      <a:pPr algn="l" fontAlgn="b"/>
                      <a:r>
                        <a:rPr lang="en-US" sz="1600" u="none" strike="noStrike" dirty="0"/>
                        <a:t>I am aware of my strengths as a leader.</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13</a:t>
                      </a:r>
                      <a:endParaRPr lang="en-US" sz="1600" b="0" i="0" u="none" strike="noStrike">
                        <a:latin typeface="+mj-lt"/>
                      </a:endParaRPr>
                    </a:p>
                  </a:txBody>
                  <a:tcPr marL="9524" marR="9524" marT="9526" marB="0" anchor="b"/>
                </a:tc>
                <a:tc>
                  <a:txBody>
                    <a:bodyPr/>
                    <a:lstStyle/>
                    <a:p>
                      <a:pPr algn="l" fontAlgn="b"/>
                      <a:r>
                        <a:rPr lang="en-US" sz="1600" u="none" strike="noStrike" dirty="0"/>
                        <a:t>I am aware of my weaknesses as a leader.</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41122">
                <a:tc>
                  <a:txBody>
                    <a:bodyPr/>
                    <a:lstStyle/>
                    <a:p>
                      <a:pPr algn="r" fontAlgn="b"/>
                      <a:r>
                        <a:rPr lang="en-US" sz="1600" u="none" strike="noStrike" dirty="0" smtClean="0"/>
                        <a:t>14</a:t>
                      </a:r>
                      <a:endParaRPr lang="en-US" sz="1600" b="0" i="0" u="none" strike="noStrike" dirty="0">
                        <a:latin typeface="+mj-lt"/>
                      </a:endParaRPr>
                    </a:p>
                  </a:txBody>
                  <a:tcPr marL="9524" marR="9524" marT="9526" marB="0" anchor="b"/>
                </a:tc>
                <a:tc>
                  <a:txBody>
                    <a:bodyPr/>
                    <a:lstStyle/>
                    <a:p>
                      <a:pPr algn="l" fontAlgn="b"/>
                      <a:r>
                        <a:rPr lang="en-US" sz="1600" u="none" strike="noStrike" dirty="0" smtClean="0"/>
                        <a:t>I can effectively recruit, retain and recognize  team members.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+4</a:t>
                      </a:r>
                      <a:endParaRPr lang="en-US" sz="1600" b="1" i="0" u="none" strike="noStrike" dirty="0">
                        <a:latin typeface="+mj-lt"/>
                      </a:endParaRPr>
                    </a:p>
                  </a:txBody>
                  <a:tcPr marL="9524" marR="9524" marT="9526" marB="0" anchor="b"/>
                </a:tc>
              </a:tr>
            </a:tbl>
          </a:graphicData>
        </a:graphic>
      </p:graphicFrame>
      <p:sp>
        <p:nvSpPr>
          <p:cNvPr id="4" name="TextBox 3"/>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125360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38372374"/>
              </p:ext>
            </p:extLst>
          </p:nvPr>
        </p:nvGraphicFramePr>
        <p:xfrm>
          <a:off x="1906292" y="1425842"/>
          <a:ext cx="8446576" cy="5432159"/>
        </p:xfrm>
        <a:graphic>
          <a:graphicData uri="http://schemas.openxmlformats.org/drawingml/2006/table">
            <a:tbl>
              <a:tblPr firstRow="1" bandRow="1">
                <a:tableStyleId>{5202B0CA-FC54-4496-8BCA-5EF66A818D29}</a:tableStyleId>
              </a:tblPr>
              <a:tblGrid>
                <a:gridCol w="442567"/>
                <a:gridCol w="6478354"/>
                <a:gridCol w="1525655"/>
              </a:tblGrid>
              <a:tr h="612064">
                <a:tc gridSpan="3">
                  <a:txBody>
                    <a:bodyPr/>
                    <a:lstStyle/>
                    <a:p>
                      <a:pPr algn="ctr" fontAlgn="b"/>
                      <a:r>
                        <a:rPr lang="en-US" sz="2000" u="none" strike="noStrike" dirty="0" smtClean="0"/>
                        <a:t>DECISION-MAKING</a:t>
                      </a:r>
                      <a:r>
                        <a:rPr lang="en-US" sz="2000" u="none" strike="noStrike" baseline="0" dirty="0" smtClean="0"/>
                        <a:t> AND PROBLEM-SOLVING</a:t>
                      </a:r>
                      <a:endParaRPr lang="en-US" sz="2000" b="1" i="0" u="none" strike="noStrike" dirty="0">
                        <a:latin typeface="+mj-lt"/>
                      </a:endParaRPr>
                    </a:p>
                  </a:txBody>
                  <a:tcPr marL="9526" marR="9526" marT="9524" marB="0" anchor="ctr"/>
                </a:tc>
                <a:tc hMerge="1">
                  <a:txBody>
                    <a:bodyPr/>
                    <a:lstStyle/>
                    <a:p>
                      <a:pPr algn="ctr" fontAlgn="b"/>
                      <a:endParaRPr lang="en-US" sz="800" b="1" i="0" u="none" strike="noStrike">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504973">
                <a:tc>
                  <a:txBody>
                    <a:bodyPr/>
                    <a:lstStyle/>
                    <a:p>
                      <a:pPr algn="ctr" fontAlgn="b"/>
                      <a:endParaRPr lang="en-US" sz="1600" b="0" i="0" u="none" strike="noStrike" dirty="0">
                        <a:solidFill>
                          <a:schemeClr val="bg1"/>
                        </a:solidFill>
                        <a:latin typeface="+mj-lt"/>
                      </a:endParaRPr>
                    </a:p>
                  </a:txBody>
                  <a:tcPr marL="9526" marR="9526" marT="9524"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6" marR="9526" marT="9524"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6" marR="9526" marT="9524" marB="0" anchor="ctr"/>
                </a:tc>
              </a:tr>
              <a:tr h="479458">
                <a:tc>
                  <a:txBody>
                    <a:bodyPr/>
                    <a:lstStyle/>
                    <a:p>
                      <a:pPr algn="r" fontAlgn="b"/>
                      <a:r>
                        <a:rPr lang="en-US" sz="1600" u="none" strike="noStrike" dirty="0" smtClean="0"/>
                        <a:t>15</a:t>
                      </a:r>
                      <a:endParaRPr lang="en-US" sz="1600" b="0" i="0" u="none" strike="noStrike" dirty="0">
                        <a:latin typeface="+mj-lt"/>
                      </a:endParaRPr>
                    </a:p>
                  </a:txBody>
                  <a:tcPr marL="9526" marR="9526" marT="9524" marB="0" anchor="b"/>
                </a:tc>
                <a:tc>
                  <a:txBody>
                    <a:bodyPr/>
                    <a:lstStyle/>
                    <a:p>
                      <a:pPr algn="l" fontAlgn="b"/>
                      <a:r>
                        <a:rPr lang="en-US" sz="1600" u="none" strike="noStrike" dirty="0"/>
                        <a:t>I identify issues and their cause/effect.</a:t>
                      </a:r>
                      <a:endParaRPr lang="en-US" sz="1600" b="0" i="0" u="none" strike="noStrike" dirty="0">
                        <a:latin typeface="+mj-lt"/>
                      </a:endParaRPr>
                    </a:p>
                  </a:txBody>
                  <a:tcPr marL="9526" marR="9526" marT="9524" marB="0" anchor="b"/>
                </a:tc>
                <a:tc>
                  <a:txBody>
                    <a:bodyPr/>
                    <a:lstStyle/>
                    <a:p>
                      <a:pPr algn="ctr" fontAlgn="b"/>
                      <a:r>
                        <a:rPr lang="en-US" sz="1600" b="0" i="0" u="none" strike="noStrike" dirty="0" smtClean="0">
                          <a:latin typeface="+mn-lt"/>
                        </a:rPr>
                        <a:t>-1</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16</a:t>
                      </a:r>
                      <a:endParaRPr lang="en-US" sz="1600" b="0" i="0" u="none" strike="noStrike" dirty="0">
                        <a:latin typeface="+mj-lt"/>
                      </a:endParaRPr>
                    </a:p>
                  </a:txBody>
                  <a:tcPr marL="9526" marR="9526" marT="9524" marB="0" anchor="b"/>
                </a:tc>
                <a:tc>
                  <a:txBody>
                    <a:bodyPr/>
                    <a:lstStyle/>
                    <a:p>
                      <a:pPr algn="l" fontAlgn="b"/>
                      <a:r>
                        <a:rPr lang="en-US" sz="1600" u="none" strike="noStrike" dirty="0"/>
                        <a:t>I mediate in times of dissension.</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17</a:t>
                      </a:r>
                      <a:endParaRPr lang="en-US" sz="1600" b="0" i="0" u="none" strike="noStrike" dirty="0">
                        <a:latin typeface="+mj-lt"/>
                      </a:endParaRPr>
                    </a:p>
                  </a:txBody>
                  <a:tcPr marL="9526" marR="9526" marT="9524" marB="0" anchor="b"/>
                </a:tc>
                <a:tc>
                  <a:txBody>
                    <a:bodyPr/>
                    <a:lstStyle/>
                    <a:p>
                      <a:pPr algn="l" fontAlgn="b"/>
                      <a:r>
                        <a:rPr lang="en-US" sz="1600" u="none" strike="noStrike" dirty="0"/>
                        <a:t>I reach logical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+2</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18</a:t>
                      </a:r>
                      <a:endParaRPr lang="en-US" sz="1600" b="0" i="0" u="none" strike="noStrike" dirty="0">
                        <a:latin typeface="+mj-lt"/>
                      </a:endParaRPr>
                    </a:p>
                  </a:txBody>
                  <a:tcPr marL="9526" marR="9526" marT="9524" marB="0" anchor="b"/>
                </a:tc>
                <a:tc>
                  <a:txBody>
                    <a:bodyPr/>
                    <a:lstStyle/>
                    <a:p>
                      <a:pPr algn="l" fontAlgn="b"/>
                      <a:r>
                        <a:rPr lang="en-US" sz="1600" u="none" strike="noStrike" dirty="0"/>
                        <a:t>I implement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19</a:t>
                      </a:r>
                      <a:endParaRPr lang="en-US" sz="1600" b="0" i="0" u="none" strike="noStrike" dirty="0">
                        <a:latin typeface="+mj-lt"/>
                      </a:endParaRPr>
                    </a:p>
                  </a:txBody>
                  <a:tcPr marL="9526" marR="9526" marT="9524" marB="0" anchor="b"/>
                </a:tc>
                <a:tc>
                  <a:txBody>
                    <a:bodyPr/>
                    <a:lstStyle/>
                    <a:p>
                      <a:pPr algn="l" fontAlgn="b"/>
                      <a:r>
                        <a:rPr lang="en-US" sz="1600" u="none" strike="noStrike" dirty="0"/>
                        <a:t>I deal objectively with situations and people.</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+1</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20</a:t>
                      </a:r>
                      <a:endParaRPr lang="en-US" sz="1600" b="0" i="0" u="none" strike="noStrike" dirty="0">
                        <a:latin typeface="+mj-lt"/>
                      </a:endParaRPr>
                    </a:p>
                  </a:txBody>
                  <a:tcPr marL="9526" marR="9526" marT="9524" marB="0" anchor="b"/>
                </a:tc>
                <a:tc>
                  <a:txBody>
                    <a:bodyPr/>
                    <a:lstStyle/>
                    <a:p>
                      <a:pPr algn="l" fontAlgn="b"/>
                      <a:r>
                        <a:rPr lang="en-US" sz="1600" u="none" strike="noStrike" dirty="0"/>
                        <a:t>I take responsibility for my actions.</a:t>
                      </a:r>
                      <a:endParaRPr lang="en-US" sz="1600" b="0" i="0" u="none" strike="noStrike" dirty="0">
                        <a:latin typeface="+mj-lt"/>
                      </a:endParaRPr>
                    </a:p>
                  </a:txBody>
                  <a:tcPr marL="9526" marR="9526" marT="9524" marB="0" anchor="b"/>
                </a:tc>
                <a:tc>
                  <a:txBody>
                    <a:bodyPr/>
                    <a:lstStyle/>
                    <a:p>
                      <a:pPr algn="ctr" fontAlgn="b"/>
                      <a:r>
                        <a:rPr lang="en-US" sz="1600" b="0" i="0" u="none" strike="noStrike" dirty="0" smtClean="0">
                          <a:latin typeface="+mn-lt"/>
                        </a:rPr>
                        <a:t>+1</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21</a:t>
                      </a:r>
                      <a:endParaRPr lang="en-US" sz="1600" b="0" i="0" u="none" strike="noStrike" dirty="0">
                        <a:latin typeface="+mj-lt"/>
                      </a:endParaRPr>
                    </a:p>
                  </a:txBody>
                  <a:tcPr marL="9526" marR="9526" marT="9524" marB="0" anchor="b"/>
                </a:tc>
                <a:tc>
                  <a:txBody>
                    <a:bodyPr/>
                    <a:lstStyle/>
                    <a:p>
                      <a:pPr algn="l" fontAlgn="b"/>
                      <a:r>
                        <a:rPr lang="en-US" sz="1600" u="none" strike="noStrike" dirty="0"/>
                        <a:t>I do not procrastinate.</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+2</a:t>
                      </a:r>
                      <a:endParaRPr lang="en-US" sz="1600" b="1" i="0" u="none" strike="noStrike" dirty="0">
                        <a:solidFill>
                          <a:schemeClr val="tx1"/>
                        </a:solidFill>
                        <a:latin typeface="+mj-lt"/>
                      </a:endParaRPr>
                    </a:p>
                  </a:txBody>
                  <a:tcPr marL="9526" marR="9526" marT="9524" marB="0" anchor="b"/>
                </a:tc>
              </a:tr>
              <a:tr h="479458">
                <a:tc>
                  <a:txBody>
                    <a:bodyPr/>
                    <a:lstStyle/>
                    <a:p>
                      <a:pPr algn="r" fontAlgn="b"/>
                      <a:r>
                        <a:rPr lang="en-US" sz="1600" u="none" strike="noStrike" dirty="0" smtClean="0"/>
                        <a:t>22</a:t>
                      </a:r>
                      <a:endParaRPr lang="en-US" sz="1600" b="0" i="0" u="none" strike="noStrike" dirty="0">
                        <a:latin typeface="+mj-lt"/>
                      </a:endParaRPr>
                    </a:p>
                  </a:txBody>
                  <a:tcPr marL="9526" marR="9526" marT="9524" marB="0" anchor="b"/>
                </a:tc>
                <a:tc>
                  <a:txBody>
                    <a:bodyPr/>
                    <a:lstStyle/>
                    <a:p>
                      <a:pPr algn="l" fontAlgn="b"/>
                      <a:r>
                        <a:rPr lang="en-US" sz="1600" u="none" strike="noStrike" dirty="0"/>
                        <a:t>I have an understanding of </a:t>
                      </a:r>
                      <a:r>
                        <a:rPr lang="en-US" sz="1600" u="none" strike="noStrike" dirty="0" smtClean="0"/>
                        <a:t>effecting </a:t>
                      </a:r>
                      <a:r>
                        <a:rPr lang="en-US" sz="1600" u="none" strike="noStrike" dirty="0"/>
                        <a:t>conflict management.</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+2</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23</a:t>
                      </a:r>
                      <a:endParaRPr lang="en-US" sz="1600" b="0" i="0" u="none" strike="noStrike" dirty="0">
                        <a:latin typeface="+mj-lt"/>
                      </a:endParaRPr>
                    </a:p>
                  </a:txBody>
                  <a:tcPr marL="9526" marR="9526" marT="9524" marB="0" anchor="b"/>
                </a:tc>
                <a:tc>
                  <a:txBody>
                    <a:bodyPr/>
                    <a:lstStyle/>
                    <a:p>
                      <a:pPr algn="l" fontAlgn="b"/>
                      <a:r>
                        <a:rPr lang="en-US" sz="1600" u="none" strike="noStrike" dirty="0"/>
                        <a:t>I believe that my actions reflect sound and ethical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+4</a:t>
                      </a:r>
                      <a:endParaRPr lang="en-US" sz="1600" b="1" i="0" u="none" strike="noStrike" dirty="0">
                        <a:latin typeface="+mj-lt"/>
                      </a:endParaRPr>
                    </a:p>
                  </a:txBody>
                  <a:tcPr marL="9526" marR="9526" marT="9524"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a:solidFill>
                  <a:schemeClr val="bg1"/>
                </a:solidFill>
              </a:rPr>
              <a:t> </a:t>
            </a:r>
            <a:r>
              <a:rPr lang="en-US" altLang="en-US" sz="2400" dirty="0" smtClean="0">
                <a:solidFill>
                  <a:schemeClr val="bg1"/>
                </a:solidFill>
              </a:rPr>
              <a:t>Exec </a:t>
            </a:r>
            <a:r>
              <a:rPr lang="en-US" altLang="en-US" sz="2400" dirty="0" err="1" smtClean="0">
                <a:solidFill>
                  <a:schemeClr val="bg1"/>
                </a:solidFill>
              </a:rPr>
              <a:t>BoardLearning</a:t>
            </a:r>
            <a:r>
              <a:rPr lang="en-US" altLang="en-US" sz="2400" dirty="0" smtClean="0">
                <a:solidFill>
                  <a:schemeClr val="bg1"/>
                </a:solidFill>
              </a:rPr>
              <a:t>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38778465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7529244"/>
              </p:ext>
            </p:extLst>
          </p:nvPr>
        </p:nvGraphicFramePr>
        <p:xfrm>
          <a:off x="1877893" y="1648495"/>
          <a:ext cx="8491058" cy="5093594"/>
        </p:xfrm>
        <a:graphic>
          <a:graphicData uri="http://schemas.openxmlformats.org/drawingml/2006/table">
            <a:tbl>
              <a:tblPr firstRow="1" bandRow="1">
                <a:tableStyleId>{5202B0CA-FC54-4496-8BCA-5EF66A818D29}</a:tableStyleId>
              </a:tblPr>
              <a:tblGrid>
                <a:gridCol w="297624"/>
                <a:gridCol w="6402476"/>
                <a:gridCol w="1790958"/>
              </a:tblGrid>
              <a:tr h="484364">
                <a:tc gridSpan="3">
                  <a:txBody>
                    <a:bodyPr/>
                    <a:lstStyle/>
                    <a:p>
                      <a:pPr algn="ctr" fontAlgn="b"/>
                      <a:r>
                        <a:rPr lang="en-US" sz="2000" u="none" strike="noStrike" dirty="0" smtClean="0"/>
                        <a:t>PLANNING AND ORGANIZATION</a:t>
                      </a:r>
                      <a:endParaRPr lang="en-US" sz="2000" b="1" i="0" u="none" strike="noStrike" dirty="0">
                        <a:latin typeface="+mj-lt"/>
                      </a:endParaRPr>
                    </a:p>
                  </a:txBody>
                  <a:tcPr marL="9526" marR="9526" marT="9525"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460923">
                <a:tc>
                  <a:txBody>
                    <a:bodyPr/>
                    <a:lstStyle/>
                    <a:p>
                      <a:pPr algn="ctr" fontAlgn="b"/>
                      <a:endParaRPr lang="en-US" sz="1600" b="0" i="0" u="none" strike="noStrike" dirty="0">
                        <a:latin typeface="+mj-lt"/>
                      </a:endParaRPr>
                    </a:p>
                  </a:txBody>
                  <a:tcPr marL="9526" marR="9526" marT="9525" marB="0" anchor="b"/>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6" marR="9526" marT="9525"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6" marR="9526" marT="9525" marB="0" anchor="ctr"/>
                </a:tc>
              </a:tr>
              <a:tr h="460923">
                <a:tc>
                  <a:txBody>
                    <a:bodyPr/>
                    <a:lstStyle/>
                    <a:p>
                      <a:pPr algn="ctr" fontAlgn="b"/>
                      <a:r>
                        <a:rPr lang="en-US" sz="1600" u="none" strike="noStrike" dirty="0" smtClean="0"/>
                        <a:t>24</a:t>
                      </a:r>
                      <a:endParaRPr lang="en-US" sz="1600" b="0" i="0" u="none" strike="noStrike" dirty="0">
                        <a:latin typeface="+mj-lt"/>
                      </a:endParaRPr>
                    </a:p>
                  </a:txBody>
                  <a:tcPr marL="9526" marR="9526" marT="9525" marB="0" anchor="b"/>
                </a:tc>
                <a:tc>
                  <a:txBody>
                    <a:bodyPr/>
                    <a:lstStyle/>
                    <a:p>
                      <a:pPr algn="l" fontAlgn="b"/>
                      <a:r>
                        <a:rPr lang="en-US" sz="1600" u="none" strike="noStrike" dirty="0"/>
                        <a:t>I set goals and specific objectives to meet those goals.</a:t>
                      </a:r>
                      <a:endParaRPr lang="en-US" sz="1600" b="0" i="0" u="none" strike="noStrike" dirty="0">
                        <a:latin typeface="+mj-lt"/>
                      </a:endParaRPr>
                    </a:p>
                  </a:txBody>
                  <a:tcPr marL="9526" marR="9526" marT="9525" marB="0" anchor="b"/>
                </a:tc>
                <a:tc>
                  <a:txBody>
                    <a:bodyPr/>
                    <a:lstStyle/>
                    <a:p>
                      <a:pPr algn="ctr" fontAlgn="b"/>
                      <a:r>
                        <a:rPr lang="en-US" sz="1600" b="0" i="0" u="none" strike="noStrike" dirty="0" smtClean="0">
                          <a:latin typeface="+mn-lt"/>
                        </a:rPr>
                        <a:t>+3</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25</a:t>
                      </a:r>
                      <a:endParaRPr lang="en-US" sz="1600" b="0" i="0" u="none" strike="noStrike" dirty="0">
                        <a:latin typeface="+mj-lt"/>
                      </a:endParaRPr>
                    </a:p>
                  </a:txBody>
                  <a:tcPr marL="9526" marR="9526" marT="9525" marB="0" anchor="b"/>
                </a:tc>
                <a:tc>
                  <a:txBody>
                    <a:bodyPr/>
                    <a:lstStyle/>
                    <a:p>
                      <a:pPr algn="l" fontAlgn="b"/>
                      <a:r>
                        <a:rPr lang="en-US" sz="1600" u="none" strike="noStrike" dirty="0"/>
                        <a:t>I develop a plan of action to obtain goals and objectives.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+1</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26</a:t>
                      </a:r>
                      <a:endParaRPr lang="en-US" sz="1600" b="0" i="0" u="none" strike="noStrike" dirty="0">
                        <a:latin typeface="+mj-lt"/>
                      </a:endParaRPr>
                    </a:p>
                  </a:txBody>
                  <a:tcPr marL="9526" marR="9526" marT="9525" marB="0" anchor="b"/>
                </a:tc>
                <a:tc>
                  <a:txBody>
                    <a:bodyPr/>
                    <a:lstStyle/>
                    <a:p>
                      <a:pPr algn="l" fontAlgn="b"/>
                      <a:r>
                        <a:rPr lang="en-US" sz="1600" u="none" strike="noStrike" dirty="0"/>
                        <a:t>I evaluate progress towards the goal upon its completion.</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27</a:t>
                      </a:r>
                      <a:endParaRPr lang="en-US" sz="1600" b="0" i="0" u="none" strike="noStrike" dirty="0">
                        <a:latin typeface="+mj-lt"/>
                      </a:endParaRPr>
                    </a:p>
                  </a:txBody>
                  <a:tcPr marL="9526" marR="9526" marT="9525" marB="0" anchor="b"/>
                </a:tc>
                <a:tc>
                  <a:txBody>
                    <a:bodyPr/>
                    <a:lstStyle/>
                    <a:p>
                      <a:pPr algn="l" fontAlgn="b"/>
                      <a:r>
                        <a:rPr lang="en-US" sz="1600" u="none" strike="noStrike" dirty="0"/>
                        <a:t>I organize projects into manageable parts and processes.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+2</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28</a:t>
                      </a:r>
                      <a:endParaRPr lang="en-US" sz="1600" b="0" i="0" u="none" strike="noStrike" dirty="0">
                        <a:latin typeface="+mj-lt"/>
                      </a:endParaRPr>
                    </a:p>
                  </a:txBody>
                  <a:tcPr marL="9526" marR="9526" marT="9525" marB="0" anchor="b"/>
                </a:tc>
                <a:tc>
                  <a:txBody>
                    <a:bodyPr/>
                    <a:lstStyle/>
                    <a:p>
                      <a:pPr algn="l" fontAlgn="b"/>
                      <a:r>
                        <a:rPr lang="en-US" sz="1600" u="none" strike="noStrike" dirty="0"/>
                        <a:t>I set and meet deadlines.</a:t>
                      </a:r>
                      <a:endParaRPr lang="en-US" sz="1600" b="0" i="0" u="none" strike="noStrike" dirty="0">
                        <a:latin typeface="+mj-lt"/>
                      </a:endParaRPr>
                    </a:p>
                  </a:txBody>
                  <a:tcPr marL="9526" marR="9526" marT="9525" marB="0" anchor="b"/>
                </a:tc>
                <a:tc>
                  <a:txBody>
                    <a:bodyPr/>
                    <a:lstStyle/>
                    <a:p>
                      <a:pPr algn="ctr" fontAlgn="b"/>
                      <a:r>
                        <a:rPr lang="en-US" sz="1600" b="0" i="0" u="none" strike="noStrike" dirty="0" smtClean="0">
                          <a:latin typeface="+mn-lt"/>
                        </a:rPr>
                        <a:t>+3</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29</a:t>
                      </a:r>
                      <a:endParaRPr lang="en-US" sz="1600" b="0" i="0" u="none" strike="noStrike" dirty="0">
                        <a:latin typeface="+mj-lt"/>
                      </a:endParaRPr>
                    </a:p>
                  </a:txBody>
                  <a:tcPr marL="9526" marR="9526" marT="9525" marB="0" anchor="b"/>
                </a:tc>
                <a:tc>
                  <a:txBody>
                    <a:bodyPr/>
                    <a:lstStyle/>
                    <a:p>
                      <a:pPr algn="l" fontAlgn="b"/>
                      <a:r>
                        <a:rPr lang="en-US" sz="1600" u="none" strike="noStrike" dirty="0"/>
                        <a:t>I am </a:t>
                      </a:r>
                      <a:r>
                        <a:rPr lang="en-US" sz="1600" u="none" strike="noStrike" dirty="0" smtClean="0"/>
                        <a:t>knowledgeable </a:t>
                      </a:r>
                      <a:r>
                        <a:rPr lang="en-US" sz="1600" u="none" strike="noStrike" dirty="0"/>
                        <a:t>of trends in the campus culture</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+1</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30</a:t>
                      </a:r>
                      <a:endParaRPr lang="en-US" sz="1600" b="0" i="0" u="none" strike="noStrike" dirty="0">
                        <a:latin typeface="+mj-lt"/>
                      </a:endParaRPr>
                    </a:p>
                  </a:txBody>
                  <a:tcPr marL="9526" marR="9526" marT="9525" marB="0" anchor="b"/>
                </a:tc>
                <a:tc>
                  <a:txBody>
                    <a:bodyPr/>
                    <a:lstStyle/>
                    <a:p>
                      <a:pPr algn="l" fontAlgn="b"/>
                      <a:r>
                        <a:rPr lang="en-US" sz="1600" u="none" strike="noStrike" dirty="0"/>
                        <a:t>I am aware of the steps involved in event planning.</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+5</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31</a:t>
                      </a:r>
                      <a:endParaRPr lang="en-US" sz="1600" b="0" i="0" u="none" strike="noStrike" dirty="0">
                        <a:latin typeface="+mj-lt"/>
                      </a:endParaRPr>
                    </a:p>
                  </a:txBody>
                  <a:tcPr marL="9526" marR="9526" marT="9525" marB="0" anchor="b"/>
                </a:tc>
                <a:tc>
                  <a:txBody>
                    <a:bodyPr/>
                    <a:lstStyle/>
                    <a:p>
                      <a:pPr algn="l" fontAlgn="b"/>
                      <a:r>
                        <a:rPr lang="en-US" sz="1600" u="none" strike="noStrike" dirty="0"/>
                        <a:t>I know how to organize a major event on campus.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+4</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32</a:t>
                      </a:r>
                      <a:endParaRPr lang="en-US" sz="1600" b="0" i="0" u="none" strike="noStrike" dirty="0">
                        <a:latin typeface="+mj-lt"/>
                      </a:endParaRPr>
                    </a:p>
                  </a:txBody>
                  <a:tcPr marL="9526" marR="9526" marT="9525" marB="0" anchor="b"/>
                </a:tc>
                <a:tc>
                  <a:txBody>
                    <a:bodyPr/>
                    <a:lstStyle/>
                    <a:p>
                      <a:pPr algn="l" fontAlgn="b"/>
                      <a:r>
                        <a:rPr lang="en-US" sz="1600" u="none" strike="noStrike" dirty="0"/>
                        <a:t>I am </a:t>
                      </a:r>
                      <a:r>
                        <a:rPr lang="en-US" sz="1600" u="none" strike="noStrike" dirty="0" smtClean="0"/>
                        <a:t>knowledgeable </a:t>
                      </a:r>
                      <a:r>
                        <a:rPr lang="en-US" sz="1600" u="none" strike="noStrike" dirty="0"/>
                        <a:t>of different methods to promote an event.  </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5"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Exec Board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1583396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5636492"/>
              </p:ext>
            </p:extLst>
          </p:nvPr>
        </p:nvGraphicFramePr>
        <p:xfrm>
          <a:off x="1680714" y="2683895"/>
          <a:ext cx="8809007" cy="2898775"/>
        </p:xfrm>
        <a:graphic>
          <a:graphicData uri="http://schemas.openxmlformats.org/drawingml/2006/table">
            <a:tbl>
              <a:tblPr firstRow="1" bandRow="1">
                <a:tableStyleId>{5202B0CA-FC54-4496-8BCA-5EF66A818D29}</a:tableStyleId>
              </a:tblPr>
              <a:tblGrid>
                <a:gridCol w="308768"/>
                <a:gridCol w="6755057"/>
                <a:gridCol w="1745182"/>
              </a:tblGrid>
              <a:tr h="603270">
                <a:tc gridSpan="3">
                  <a:txBody>
                    <a:bodyPr/>
                    <a:lstStyle/>
                    <a:p>
                      <a:pPr algn="ctr" fontAlgn="b"/>
                      <a:r>
                        <a:rPr lang="en-US" sz="2000" u="none" strike="noStrike" dirty="0" smtClean="0"/>
                        <a:t>ASSESSMENT AND EVALUATION</a:t>
                      </a:r>
                      <a:endParaRPr lang="en-US" sz="2000" b="0" i="0" u="none" strike="noStrike" dirty="0">
                        <a:solidFill>
                          <a:schemeClr val="bg1"/>
                        </a:solidFill>
                        <a:latin typeface="+mj-lt"/>
                      </a:endParaRPr>
                    </a:p>
                  </a:txBody>
                  <a:tcPr marL="9524" marR="9524" marT="9524"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459101">
                <a:tc>
                  <a:txBody>
                    <a:bodyPr/>
                    <a:lstStyle/>
                    <a:p>
                      <a:pPr algn="ctr" fontAlgn="b"/>
                      <a:endParaRPr lang="en-US" sz="1600" b="1" i="0" u="none" strike="noStrike" dirty="0">
                        <a:solidFill>
                          <a:schemeClr val="bg1"/>
                        </a:solidFill>
                        <a:latin typeface="+mj-lt"/>
                        <a:cs typeface="Arial" pitchFamily="34" charset="0"/>
                      </a:endParaRPr>
                    </a:p>
                  </a:txBody>
                  <a:tcPr marL="9524" marR="9524" marT="9524" marB="0" anchor="ctr"/>
                </a:tc>
                <a:tc>
                  <a:txBody>
                    <a:bodyPr/>
                    <a:lstStyle/>
                    <a:p>
                      <a:pPr algn="l" fontAlgn="b"/>
                      <a:r>
                        <a:rPr lang="en-US" sz="1600" u="none" strike="noStrike" dirty="0" smtClean="0"/>
                        <a:t>Learning</a:t>
                      </a:r>
                      <a:r>
                        <a:rPr lang="en-US" sz="1600" u="none" strike="noStrike" baseline="0" dirty="0" smtClean="0"/>
                        <a:t> Outcome</a:t>
                      </a:r>
                      <a:endParaRPr lang="en-US" sz="1600" b="1" i="0" u="none" strike="noStrike" dirty="0">
                        <a:solidFill>
                          <a:schemeClr val="bg1"/>
                        </a:solidFill>
                        <a:latin typeface="+mj-lt"/>
                        <a:cs typeface="Arial" pitchFamily="34" charset="0"/>
                      </a:endParaRPr>
                    </a:p>
                  </a:txBody>
                  <a:tcPr marL="9524" marR="9524" marT="9524"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4" marB="0" anchor="ctr"/>
                </a:tc>
              </a:tr>
              <a:tr h="459101">
                <a:tc>
                  <a:txBody>
                    <a:bodyPr/>
                    <a:lstStyle/>
                    <a:p>
                      <a:pPr algn="ctr" fontAlgn="b"/>
                      <a:r>
                        <a:rPr lang="en-US" sz="1600" u="none" strike="noStrike" dirty="0" smtClean="0"/>
                        <a:t>33</a:t>
                      </a:r>
                      <a:endParaRPr lang="en-US" sz="1600" b="0" i="0" u="none" strike="noStrike" dirty="0">
                        <a:latin typeface="+mj-lt"/>
                      </a:endParaRPr>
                    </a:p>
                  </a:txBody>
                  <a:tcPr marL="9524" marR="9524" marT="9524" marB="0" anchor="b"/>
                </a:tc>
                <a:tc>
                  <a:txBody>
                    <a:bodyPr/>
                    <a:lstStyle/>
                    <a:p>
                      <a:pPr algn="l" fontAlgn="b"/>
                      <a:r>
                        <a:rPr lang="en-US" sz="1600" u="none" strike="noStrike" dirty="0" smtClean="0"/>
                        <a:t>I know how to use and collect quantitative</a:t>
                      </a:r>
                      <a:r>
                        <a:rPr lang="en-US" sz="1600" u="none" strike="noStrike" baseline="0" dirty="0" smtClean="0"/>
                        <a:t> data for an event.</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34</a:t>
                      </a:r>
                      <a:endParaRPr lang="en-US" sz="1600" b="0" i="0" u="none" strike="noStrike" dirty="0">
                        <a:latin typeface="+mj-lt"/>
                      </a:endParaRPr>
                    </a:p>
                  </a:txBody>
                  <a:tcPr marL="9524" marR="9524" marT="9524" marB="0" anchor="b"/>
                </a:tc>
                <a:tc>
                  <a:txBody>
                    <a:bodyPr/>
                    <a:lstStyle/>
                    <a:p>
                      <a:pPr algn="l" fontAlgn="b"/>
                      <a:r>
                        <a:rPr lang="en-US" sz="1600" u="none" strike="noStrike" dirty="0"/>
                        <a:t>I </a:t>
                      </a:r>
                      <a:r>
                        <a:rPr lang="en-US" sz="1600" u="none" strike="noStrike" dirty="0" smtClean="0"/>
                        <a:t>know</a:t>
                      </a:r>
                      <a:r>
                        <a:rPr lang="en-US" sz="1600" u="none" strike="noStrike" baseline="0" dirty="0" smtClean="0"/>
                        <a:t> how to use and collect qualitative date for an event. </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35</a:t>
                      </a:r>
                      <a:endParaRPr lang="en-US" sz="1600" b="0" i="0" u="none" strike="noStrike" dirty="0">
                        <a:latin typeface="+mj-lt"/>
                      </a:endParaRPr>
                    </a:p>
                  </a:txBody>
                  <a:tcPr marL="9524" marR="9524" marT="9524" marB="0" anchor="b"/>
                </a:tc>
                <a:tc>
                  <a:txBody>
                    <a:bodyPr/>
                    <a:lstStyle/>
                    <a:p>
                      <a:pPr algn="l" fontAlgn="b"/>
                      <a:r>
                        <a:rPr lang="en-US" sz="1600" u="none" strike="noStrike" dirty="0"/>
                        <a:t>I </a:t>
                      </a:r>
                      <a:r>
                        <a:rPr lang="en-US" sz="1600" u="none" strike="noStrike" dirty="0" smtClean="0"/>
                        <a:t>know</a:t>
                      </a:r>
                      <a:r>
                        <a:rPr lang="en-US" sz="1600" u="none" strike="noStrike" baseline="0" dirty="0" smtClean="0"/>
                        <a:t> how to evaluate and reflect on an event.</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+4</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36</a:t>
                      </a:r>
                      <a:endParaRPr lang="en-US" sz="1600" b="0" i="0" u="none" strike="noStrike" dirty="0">
                        <a:latin typeface="+mj-lt"/>
                      </a:endParaRPr>
                    </a:p>
                  </a:txBody>
                  <a:tcPr marL="9524" marR="9524" marT="9524" marB="0" anchor="b"/>
                </a:tc>
                <a:tc>
                  <a:txBody>
                    <a:bodyPr/>
                    <a:lstStyle/>
                    <a:p>
                      <a:pPr algn="l" fontAlgn="b"/>
                      <a:r>
                        <a:rPr lang="en-US" sz="1600" u="none" strike="noStrike" dirty="0" smtClean="0"/>
                        <a:t>I know how to benchmark with other programming</a:t>
                      </a:r>
                      <a:r>
                        <a:rPr lang="en-US" sz="1600" u="none" strike="noStrike" baseline="0" dirty="0" smtClean="0"/>
                        <a:t> boards and universities. </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4"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Exec Board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1769486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2307113"/>
              </p:ext>
            </p:extLst>
          </p:nvPr>
        </p:nvGraphicFramePr>
        <p:xfrm>
          <a:off x="1698862" y="1414736"/>
          <a:ext cx="8808111" cy="5443264"/>
        </p:xfrm>
        <a:graphic>
          <a:graphicData uri="http://schemas.openxmlformats.org/drawingml/2006/table">
            <a:tbl>
              <a:tblPr firstRow="1" bandRow="1">
                <a:tableStyleId>{5202B0CA-FC54-4496-8BCA-5EF66A818D29}</a:tableStyleId>
              </a:tblPr>
              <a:tblGrid>
                <a:gridCol w="482281"/>
                <a:gridCol w="6583394"/>
                <a:gridCol w="1742436"/>
              </a:tblGrid>
              <a:tr h="539777">
                <a:tc gridSpan="3">
                  <a:txBody>
                    <a:bodyPr/>
                    <a:lstStyle/>
                    <a:p>
                      <a:pPr algn="ctr" fontAlgn="b"/>
                      <a:r>
                        <a:rPr lang="en-US" sz="2000" u="none" strike="noStrike" dirty="0" smtClean="0"/>
                        <a:t>COMMUNICATION</a:t>
                      </a:r>
                      <a:endParaRPr lang="en-US" sz="2000" b="0" i="0" u="none" strike="noStrike" dirty="0">
                        <a:latin typeface="+mj-lt"/>
                      </a:endParaRPr>
                    </a:p>
                  </a:txBody>
                  <a:tcPr marL="9525" marR="9525" marT="9525"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410779">
                <a:tc>
                  <a:txBody>
                    <a:bodyPr/>
                    <a:lstStyle/>
                    <a:p>
                      <a:pPr algn="ctr" fontAlgn="b"/>
                      <a:endParaRPr lang="en-US" sz="1600" b="1" i="0" u="none" strike="noStrike" dirty="0">
                        <a:solidFill>
                          <a:schemeClr val="bg1"/>
                        </a:solidFill>
                        <a:latin typeface="+mj-lt"/>
                        <a:cs typeface="Arial" pitchFamily="34" charset="0"/>
                      </a:endParaRPr>
                    </a:p>
                  </a:txBody>
                  <a:tcPr marL="9525" marR="9525" marT="9525" marB="0" anchor="ctr"/>
                </a:tc>
                <a:tc>
                  <a:txBody>
                    <a:bodyPr/>
                    <a:lstStyle/>
                    <a:p>
                      <a:pPr algn="l" fontAlgn="b"/>
                      <a:r>
                        <a:rPr lang="en-US" sz="1600" u="none" strike="noStrike" dirty="0" smtClean="0"/>
                        <a:t>Learning</a:t>
                      </a:r>
                      <a:r>
                        <a:rPr lang="en-US" sz="1600" u="none" strike="noStrike" baseline="0" dirty="0" smtClean="0"/>
                        <a:t> Outcome</a:t>
                      </a:r>
                      <a:endParaRPr lang="en-US" sz="1600" b="1" i="0" u="none" strike="noStrike" dirty="0">
                        <a:solidFill>
                          <a:schemeClr val="bg1"/>
                        </a:solidFill>
                        <a:latin typeface="+mj-lt"/>
                        <a:cs typeface="Arial" pitchFamily="34" charset="0"/>
                      </a:endParaRPr>
                    </a:p>
                  </a:txBody>
                  <a:tcPr marL="9525" marR="9525" marT="9525"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5" marB="0" anchor="ctr"/>
                </a:tc>
              </a:tr>
              <a:tr h="410779">
                <a:tc>
                  <a:txBody>
                    <a:bodyPr/>
                    <a:lstStyle/>
                    <a:p>
                      <a:pPr algn="ctr" fontAlgn="b"/>
                      <a:r>
                        <a:rPr lang="en-US" sz="1600" u="none" strike="noStrike" dirty="0" smtClean="0"/>
                        <a:t>37</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give clear</a:t>
                      </a:r>
                      <a:r>
                        <a:rPr lang="en-US" sz="1600" u="none" strike="noStrike" baseline="0" dirty="0" smtClean="0"/>
                        <a:t> instructions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38</a:t>
                      </a:r>
                      <a:endParaRPr lang="en-US" sz="1600" b="0" i="0" u="none" strike="noStrike" dirty="0">
                        <a:latin typeface="+mj-lt"/>
                      </a:endParaRPr>
                    </a:p>
                  </a:txBody>
                  <a:tcPr marL="9525" marR="9525" marT="9525" marB="0" anchor="b"/>
                </a:tc>
                <a:tc>
                  <a:txBody>
                    <a:bodyPr/>
                    <a:lstStyle/>
                    <a:p>
                      <a:pPr algn="l" fontAlgn="b"/>
                      <a:r>
                        <a:rPr lang="en-US" sz="1600" u="none" strike="noStrike" dirty="0"/>
                        <a:t>I listen empathetically.</a:t>
                      </a:r>
                      <a:endParaRPr lang="en-US" sz="1600" b="0" i="0" u="none" strike="noStrike" dirty="0">
                        <a:latin typeface="+mj-lt"/>
                      </a:endParaRPr>
                    </a:p>
                  </a:txBody>
                  <a:tcPr marL="9525" marR="9525" marT="9525" marB="0" anchor="b"/>
                </a:tc>
                <a:tc>
                  <a:txBody>
                    <a:bodyPr/>
                    <a:lstStyle/>
                    <a:p>
                      <a:pPr algn="ctr" fontAlgn="b"/>
                      <a:r>
                        <a:rPr lang="en-US" sz="1600" b="0" i="0" u="none" strike="noStrike" dirty="0" smtClean="0">
                          <a:latin typeface="+mn-lt"/>
                        </a:rPr>
                        <a:t>0</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39</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written English.</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+1</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40</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verbal English.</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+1</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41</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e-mail and text messaging.</a:t>
                      </a:r>
                      <a:endParaRPr lang="en-US" sz="1600" b="0" i="0" u="none" strike="noStrike" dirty="0">
                        <a:latin typeface="+mj-lt"/>
                      </a:endParaRPr>
                    </a:p>
                  </a:txBody>
                  <a:tcPr marL="9525" marR="9525" marT="9525" marB="0" anchor="b"/>
                </a:tc>
                <a:tc>
                  <a:txBody>
                    <a:bodyPr/>
                    <a:lstStyle/>
                    <a:p>
                      <a:pPr algn="ctr" fontAlgn="b"/>
                      <a:r>
                        <a:rPr lang="en-US" sz="1600" b="0" i="0" u="none" strike="noStrike" dirty="0" smtClean="0">
                          <a:latin typeface="+mn-lt"/>
                        </a:rPr>
                        <a:t>0</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42</a:t>
                      </a:r>
                      <a:endParaRPr lang="en-US" sz="1600" b="0" i="0" u="none" strike="noStrike" dirty="0">
                        <a:latin typeface="+mj-lt"/>
                      </a:endParaRPr>
                    </a:p>
                  </a:txBody>
                  <a:tcPr marL="9525" marR="9525" marT="9525" marB="0" anchor="b"/>
                </a:tc>
                <a:tc>
                  <a:txBody>
                    <a:bodyPr/>
                    <a:lstStyle/>
                    <a:p>
                      <a:pPr algn="l" fontAlgn="b"/>
                      <a:r>
                        <a:rPr lang="en-US" sz="1600" u="none" strike="noStrike" dirty="0"/>
                        <a:t>I can give constructive feedback.</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43</a:t>
                      </a:r>
                      <a:endParaRPr lang="en-US" sz="1600" b="0" i="0" u="none" strike="noStrike" dirty="0">
                        <a:latin typeface="+mj-lt"/>
                      </a:endParaRPr>
                    </a:p>
                  </a:txBody>
                  <a:tcPr marL="9525" marR="9525" marT="9525" marB="0" anchor="b"/>
                </a:tc>
                <a:tc>
                  <a:txBody>
                    <a:bodyPr/>
                    <a:lstStyle/>
                    <a:p>
                      <a:pPr algn="l" fontAlgn="b"/>
                      <a:r>
                        <a:rPr lang="en-US" sz="1600" u="none" strike="noStrike" dirty="0"/>
                        <a:t>I can accept </a:t>
                      </a:r>
                      <a:r>
                        <a:rPr lang="en-US" sz="1600" u="none" strike="noStrike" dirty="0" smtClean="0"/>
                        <a:t>feedback </a:t>
                      </a:r>
                      <a:r>
                        <a:rPr lang="en-US" sz="1600" u="none" strike="noStrike" dirty="0"/>
                        <a:t>in an appropriate manner.</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44</a:t>
                      </a:r>
                      <a:endParaRPr lang="en-US" sz="1600" b="0" i="0" u="none" strike="noStrike" dirty="0">
                        <a:latin typeface="+mj-lt"/>
                      </a:endParaRPr>
                    </a:p>
                  </a:txBody>
                  <a:tcPr marL="9525" marR="9525" marT="9525" marB="0" anchor="b"/>
                </a:tc>
                <a:tc>
                  <a:txBody>
                    <a:bodyPr/>
                    <a:lstStyle/>
                    <a:p>
                      <a:pPr algn="l" fontAlgn="b"/>
                      <a:r>
                        <a:rPr lang="en-US" sz="1600" u="none" strike="noStrike" dirty="0"/>
                        <a:t>I feel confident speaking in front of large groups.</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45</a:t>
                      </a:r>
                      <a:endParaRPr lang="en-US" sz="1600" b="0" i="0" u="none" strike="noStrike" dirty="0">
                        <a:latin typeface="+mj-lt"/>
                      </a:endParaRPr>
                    </a:p>
                  </a:txBody>
                  <a:tcPr marL="9525" marR="9525" marT="9525" marB="0" anchor="b"/>
                </a:tc>
                <a:tc>
                  <a:txBody>
                    <a:bodyPr/>
                    <a:lstStyle/>
                    <a:p>
                      <a:pPr algn="l" fontAlgn="b"/>
                      <a:r>
                        <a:rPr lang="en-US" sz="1600" u="none" strike="noStrike" dirty="0"/>
                        <a:t>I am comfortable interviewing for campus leader positions.</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46</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seek out my advisor for advice about my programming</a:t>
                      </a:r>
                      <a:r>
                        <a:rPr lang="en-US" sz="1600" u="none" strike="noStrike" baseline="0" dirty="0" smtClean="0"/>
                        <a:t> position.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+1</a:t>
                      </a:r>
                      <a:endParaRPr lang="en-US" sz="1600" b="1" i="0" u="none" strike="noStrike" dirty="0">
                        <a:latin typeface="+mj-lt"/>
                      </a:endParaRPr>
                    </a:p>
                  </a:txBody>
                  <a:tcPr marL="9525" marR="9525" marT="9525" marB="0" anchor="b"/>
                </a:tc>
              </a:tr>
              <a:tr h="384918">
                <a:tc>
                  <a:txBody>
                    <a:bodyPr/>
                    <a:lstStyle/>
                    <a:p>
                      <a:pPr algn="ctr" fontAlgn="b"/>
                      <a:r>
                        <a:rPr lang="en-US" sz="1600" u="none" strike="noStrike" dirty="0" smtClean="0"/>
                        <a:t>47</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seek</a:t>
                      </a:r>
                      <a:r>
                        <a:rPr lang="en-US" sz="1600" u="none" strike="noStrike" baseline="0" dirty="0" smtClean="0"/>
                        <a:t> out my advisor for advice about academics and/or my personal life.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5"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a:solidFill>
                  <a:schemeClr val="bg1"/>
                </a:solidFill>
              </a:rPr>
              <a:t> </a:t>
            </a:r>
            <a:r>
              <a:rPr lang="en-US" altLang="en-US" sz="2400" dirty="0" smtClean="0">
                <a:solidFill>
                  <a:schemeClr val="bg1"/>
                </a:solidFill>
              </a:rPr>
              <a:t>Exec Board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2605926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8905408"/>
              </p:ext>
            </p:extLst>
          </p:nvPr>
        </p:nvGraphicFramePr>
        <p:xfrm>
          <a:off x="1584744" y="1788544"/>
          <a:ext cx="8887725" cy="2982913"/>
        </p:xfrm>
        <a:graphic>
          <a:graphicData uri="http://schemas.openxmlformats.org/drawingml/2006/table">
            <a:tbl>
              <a:tblPr firstRow="1" bandRow="1">
                <a:tableStyleId>{5202B0CA-FC54-4496-8BCA-5EF66A818D29}</a:tableStyleId>
              </a:tblPr>
              <a:tblGrid>
                <a:gridCol w="478097"/>
                <a:gridCol w="6742413"/>
                <a:gridCol w="1667215"/>
              </a:tblGrid>
              <a:tr h="757627">
                <a:tc gridSpan="3">
                  <a:txBody>
                    <a:bodyPr/>
                    <a:lstStyle/>
                    <a:p>
                      <a:pPr algn="l" fontAlgn="b"/>
                      <a:r>
                        <a:rPr lang="en-US" sz="1400" u="none" strike="noStrike" dirty="0"/>
                        <a:t> </a:t>
                      </a:r>
                    </a:p>
                    <a:p>
                      <a:pPr algn="ctr" fontAlgn="b"/>
                      <a:r>
                        <a:rPr lang="en-US" sz="2000" u="none" strike="noStrike" dirty="0" smtClean="0"/>
                        <a:t>TIME</a:t>
                      </a:r>
                      <a:r>
                        <a:rPr lang="en-US" sz="2000" u="none" strike="noStrike" baseline="0" dirty="0" smtClean="0"/>
                        <a:t> AND STRESS MANAGMENT</a:t>
                      </a:r>
                      <a:endParaRPr lang="en-US" sz="2000" u="none" strike="noStrike" dirty="0"/>
                    </a:p>
                    <a:p>
                      <a:pPr algn="ctr" fontAlgn="b"/>
                      <a:r>
                        <a:rPr lang="en-US" sz="1400" u="none" strike="noStrike" dirty="0"/>
                        <a:t> </a:t>
                      </a:r>
                      <a:endParaRPr lang="en-US" sz="1400" b="1" i="0" u="none" strike="noStrike" dirty="0">
                        <a:latin typeface="+mj-lt"/>
                      </a:endParaRPr>
                    </a:p>
                  </a:txBody>
                  <a:tcPr marL="9525" marR="9525"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881">
                <a:tc>
                  <a:txBody>
                    <a:bodyPr/>
                    <a:lstStyle/>
                    <a:p>
                      <a:pPr algn="ctr" fontAlgn="b"/>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6" marB="0" anchor="ctr"/>
                </a:tc>
              </a:tr>
              <a:tr h="370881">
                <a:tc>
                  <a:txBody>
                    <a:bodyPr/>
                    <a:lstStyle/>
                    <a:p>
                      <a:pPr algn="ctr" fontAlgn="b"/>
                      <a:r>
                        <a:rPr lang="en-US" sz="1600" u="none" strike="noStrike" dirty="0" smtClean="0"/>
                        <a:t>48</a:t>
                      </a:r>
                      <a:endParaRPr lang="en-US" sz="1600" b="0" i="0" u="none" strike="noStrike" dirty="0">
                        <a:latin typeface="+mj-lt"/>
                      </a:endParaRPr>
                    </a:p>
                  </a:txBody>
                  <a:tcPr marL="9525" marR="9525" marT="9526" marB="0" anchor="b"/>
                </a:tc>
                <a:tc>
                  <a:txBody>
                    <a:bodyPr/>
                    <a:lstStyle/>
                    <a:p>
                      <a:pPr algn="l" fontAlgn="b"/>
                      <a:r>
                        <a:rPr lang="en-US" sz="1600" u="none" strike="noStrike" dirty="0"/>
                        <a:t>I work effectively under pressure.</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49</a:t>
                      </a:r>
                      <a:endParaRPr lang="en-US" sz="1600" b="0" i="0" u="none" strike="noStrike" dirty="0">
                        <a:latin typeface="+mj-lt"/>
                      </a:endParaRPr>
                    </a:p>
                  </a:txBody>
                  <a:tcPr marL="9525" marR="9525" marT="9526" marB="0" anchor="b"/>
                </a:tc>
                <a:tc>
                  <a:txBody>
                    <a:bodyPr/>
                    <a:lstStyle/>
                    <a:p>
                      <a:pPr algn="l" fontAlgn="b"/>
                      <a:r>
                        <a:rPr lang="en-US" sz="1600" u="none" strike="noStrike" dirty="0"/>
                        <a:t>I exhibit effective means of coping with stress.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50</a:t>
                      </a:r>
                      <a:endParaRPr lang="en-US" sz="1600" b="0" i="0" u="none" strike="noStrike" dirty="0">
                        <a:latin typeface="+mj-lt"/>
                      </a:endParaRPr>
                    </a:p>
                  </a:txBody>
                  <a:tcPr marL="9525" marR="9525" marT="9526" marB="0" anchor="b"/>
                </a:tc>
                <a:tc>
                  <a:txBody>
                    <a:bodyPr/>
                    <a:lstStyle/>
                    <a:p>
                      <a:pPr algn="l" fontAlgn="b"/>
                      <a:r>
                        <a:rPr lang="en-US" sz="1600" u="none" strike="noStrike" dirty="0"/>
                        <a:t>I effectively manage my time.</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51</a:t>
                      </a:r>
                      <a:endParaRPr lang="en-US" sz="1600" b="0" i="0" u="none" strike="noStrike" dirty="0">
                        <a:latin typeface="+mj-lt"/>
                      </a:endParaRPr>
                    </a:p>
                  </a:txBody>
                  <a:tcPr marL="9525" marR="9525" marT="9526" marB="0" anchor="b"/>
                </a:tc>
                <a:tc>
                  <a:txBody>
                    <a:bodyPr/>
                    <a:lstStyle/>
                    <a:p>
                      <a:pPr algn="l" fontAlgn="b"/>
                      <a:r>
                        <a:rPr lang="en-US" sz="1600" u="none" strike="noStrike" dirty="0"/>
                        <a:t>I make immediate logical decisions.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+5</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52</a:t>
                      </a:r>
                      <a:endParaRPr lang="en-US" sz="1600" b="0" i="0" u="none" strike="noStrike" dirty="0">
                        <a:latin typeface="+mj-lt"/>
                      </a:endParaRPr>
                    </a:p>
                  </a:txBody>
                  <a:tcPr marL="9525" marR="9525" marT="9526" marB="0" anchor="b"/>
                </a:tc>
                <a:tc>
                  <a:txBody>
                    <a:bodyPr/>
                    <a:lstStyle/>
                    <a:p>
                      <a:pPr algn="l" fontAlgn="b"/>
                      <a:r>
                        <a:rPr lang="en-US" sz="1600" u="none" strike="noStrike" dirty="0"/>
                        <a:t>I create a balance between academic, employment, and co-curricular activities.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6"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79395885"/>
              </p:ext>
            </p:extLst>
          </p:nvPr>
        </p:nvGraphicFramePr>
        <p:xfrm>
          <a:off x="1593550" y="4786103"/>
          <a:ext cx="8878917" cy="1852967"/>
        </p:xfrm>
        <a:graphic>
          <a:graphicData uri="http://schemas.openxmlformats.org/drawingml/2006/table">
            <a:tbl>
              <a:tblPr firstRow="1" bandRow="1">
                <a:tableStyleId>{5202B0CA-FC54-4496-8BCA-5EF66A818D29}</a:tableStyleId>
              </a:tblPr>
              <a:tblGrid>
                <a:gridCol w="489643"/>
                <a:gridCol w="6784762"/>
                <a:gridCol w="1604512"/>
              </a:tblGrid>
              <a:tr h="710524">
                <a:tc gridSpan="3">
                  <a:txBody>
                    <a:bodyPr/>
                    <a:lstStyle/>
                    <a:p>
                      <a:pPr algn="l" fontAlgn="b"/>
                      <a:r>
                        <a:rPr lang="en-US" sz="1400" u="none" strike="noStrike" dirty="0"/>
                        <a:t> </a:t>
                      </a:r>
                      <a:endParaRPr lang="en-US" sz="1800" u="none" strike="noStrike" dirty="0"/>
                    </a:p>
                    <a:p>
                      <a:pPr algn="ctr" fontAlgn="b"/>
                      <a:r>
                        <a:rPr lang="en-US" sz="2000" u="none" strike="noStrike" dirty="0" smtClean="0"/>
                        <a:t>FINANCIAL MANAGEMENT</a:t>
                      </a:r>
                    </a:p>
                    <a:p>
                      <a:pPr algn="ctr" fontAlgn="b"/>
                      <a:endParaRPr lang="en-US" sz="1400" b="1" i="0" u="none" strike="noStrike" dirty="0">
                        <a:latin typeface="+mj-lt"/>
                      </a:endParaRPr>
                    </a:p>
                  </a:txBody>
                  <a:tcPr marL="9524" marR="9524" marT="9521"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642">
                <a:tc>
                  <a:txBody>
                    <a:bodyPr/>
                    <a:lstStyle/>
                    <a:p>
                      <a:pPr algn="ctr" fontAlgn="b"/>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1" marB="0" anchor="ctr"/>
                </a:tc>
              </a:tr>
              <a:tr h="370642">
                <a:tc>
                  <a:txBody>
                    <a:bodyPr/>
                    <a:lstStyle/>
                    <a:p>
                      <a:pPr algn="ctr" fontAlgn="b"/>
                      <a:r>
                        <a:rPr lang="en-US" sz="1600" u="none" strike="noStrike" dirty="0" smtClean="0"/>
                        <a:t>53</a:t>
                      </a:r>
                      <a:endParaRPr lang="en-US" sz="1600" b="0" i="0" u="none" strike="noStrike" dirty="0">
                        <a:latin typeface="+mj-lt"/>
                      </a:endParaRPr>
                    </a:p>
                  </a:txBody>
                  <a:tcPr marL="9524" marR="9524" marT="9521" marB="0" anchor="b"/>
                </a:tc>
                <a:tc>
                  <a:txBody>
                    <a:bodyPr/>
                    <a:lstStyle/>
                    <a:p>
                      <a:pPr algn="l" fontAlgn="b"/>
                      <a:r>
                        <a:rPr lang="en-US" sz="1600" u="none" strike="noStrike" dirty="0"/>
                        <a:t>I can read and analyze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1" marB="0" anchor="b"/>
                </a:tc>
              </a:tr>
              <a:tr h="370642">
                <a:tc>
                  <a:txBody>
                    <a:bodyPr/>
                    <a:lstStyle/>
                    <a:p>
                      <a:pPr algn="ctr" fontAlgn="b"/>
                      <a:r>
                        <a:rPr lang="en-US" sz="1600" u="none" strike="noStrike" dirty="0" smtClean="0"/>
                        <a:t>54</a:t>
                      </a:r>
                      <a:endParaRPr lang="en-US" sz="1600" b="0" i="0" u="none" strike="noStrike" dirty="0">
                        <a:latin typeface="+mj-lt"/>
                      </a:endParaRPr>
                    </a:p>
                  </a:txBody>
                  <a:tcPr marL="9524" marR="9524" marT="9521" marB="0" anchor="b"/>
                </a:tc>
                <a:tc>
                  <a:txBody>
                    <a:bodyPr/>
                    <a:lstStyle/>
                    <a:p>
                      <a:pPr algn="l" fontAlgn="b"/>
                      <a:r>
                        <a:rPr lang="en-US" sz="1600" u="none" strike="noStrike" dirty="0"/>
                        <a:t>I accept financial responsibility and work within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1" marB="0" anchor="b"/>
                </a:tc>
              </a:tr>
            </a:tbl>
          </a:graphicData>
        </a:graphic>
      </p:graphicFrame>
      <p:sp>
        <p:nvSpPr>
          <p:cNvPr id="5"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a:solidFill>
                  <a:schemeClr val="bg1"/>
                </a:solidFill>
              </a:rPr>
              <a:t> </a:t>
            </a:r>
            <a:r>
              <a:rPr lang="en-US" altLang="en-US" sz="2400" dirty="0" smtClean="0">
                <a:solidFill>
                  <a:schemeClr val="bg1"/>
                </a:solidFill>
              </a:rPr>
              <a:t>Exec Board Learning Outcomes</a:t>
            </a:r>
          </a:p>
        </p:txBody>
      </p:sp>
      <p:sp>
        <p:nvSpPr>
          <p:cNvPr id="6" name="TextBox 5"/>
          <p:cNvSpPr txBox="1"/>
          <p:nvPr/>
        </p:nvSpPr>
        <p:spPr>
          <a:xfrm>
            <a:off x="11333409" y="6310648"/>
            <a:ext cx="1094704" cy="373487"/>
          </a:xfrm>
          <a:prstGeom prst="rect">
            <a:avLst/>
          </a:prstGeom>
          <a:noFill/>
        </p:spPr>
        <p:txBody>
          <a:bodyPr wrap="square" rtlCol="0">
            <a:spAutoFit/>
          </a:bodyPr>
          <a:lstStyle/>
          <a:p>
            <a:r>
              <a:rPr lang="en-US" dirty="0" smtClean="0"/>
              <a:t>n=4</a:t>
            </a:r>
            <a:endParaRPr lang="en-US" dirty="0"/>
          </a:p>
        </p:txBody>
      </p:sp>
    </p:spTree>
    <p:extLst>
      <p:ext uri="{BB962C8B-B14F-4D97-AF65-F5344CB8AC3E}">
        <p14:creationId xmlns:p14="http://schemas.microsoft.com/office/powerpoint/2010/main" val="1805853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1609539"/>
            <a:ext cx="8112861" cy="5434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ct val="0"/>
              </a:spcBef>
              <a:spcAft>
                <a:spcPct val="0"/>
              </a:spcAft>
              <a:buFontTx/>
              <a:buNone/>
              <a:defRPr/>
            </a:pPr>
            <a:r>
              <a:rPr lang="en-US" sz="2000" b="1" dirty="0" smtClean="0"/>
              <a:t>TAB Leadership</a:t>
            </a:r>
          </a:p>
          <a:p>
            <a:pPr algn="l">
              <a:spcBef>
                <a:spcPts val="300"/>
              </a:spcBef>
              <a:spcAft>
                <a:spcPct val="0"/>
              </a:spcAft>
              <a:defRPr/>
            </a:pPr>
            <a:r>
              <a:rPr lang="en-US" sz="1800" dirty="0" smtClean="0"/>
              <a:t>President					McKenzie Hopson</a:t>
            </a:r>
          </a:p>
          <a:p>
            <a:pPr algn="l">
              <a:spcBef>
                <a:spcPts val="300"/>
              </a:spcBef>
              <a:spcAft>
                <a:spcPct val="0"/>
              </a:spcAft>
              <a:defRPr/>
            </a:pPr>
            <a:r>
              <a:rPr lang="en-US" sz="1800" dirty="0" smtClean="0"/>
              <a:t>Vice President Communications &amp; Marketing	Matthew Martinez</a:t>
            </a:r>
          </a:p>
          <a:p>
            <a:pPr algn="l">
              <a:spcBef>
                <a:spcPts val="300"/>
              </a:spcBef>
              <a:spcAft>
                <a:spcPct val="0"/>
              </a:spcAft>
              <a:defRPr/>
            </a:pPr>
            <a:r>
              <a:rPr lang="en-US" sz="1800" dirty="0" smtClean="0"/>
              <a:t>Vice President Recruitment &amp; Retention	Kelcy Pierce</a:t>
            </a:r>
            <a:endParaRPr lang="en-US" sz="2000" dirty="0" smtClean="0"/>
          </a:p>
          <a:p>
            <a:pPr algn="l">
              <a:lnSpc>
                <a:spcPct val="150000"/>
              </a:lnSpc>
              <a:spcBef>
                <a:spcPct val="0"/>
              </a:spcBef>
              <a:spcAft>
                <a:spcPct val="0"/>
              </a:spcAft>
              <a:buFontTx/>
              <a:buNone/>
              <a:defRPr/>
            </a:pPr>
            <a:r>
              <a:rPr lang="en-US" sz="2000" b="1" dirty="0" smtClean="0"/>
              <a:t>TAB Executive Board</a:t>
            </a:r>
          </a:p>
          <a:p>
            <a:pPr algn="l">
              <a:spcBef>
                <a:spcPts val="300"/>
              </a:spcBef>
              <a:defRPr/>
            </a:pPr>
            <a:r>
              <a:rPr lang="en-US" sz="1800" dirty="0" smtClean="0"/>
              <a:t>Concerts Coordinator			John Buie</a:t>
            </a:r>
          </a:p>
          <a:p>
            <a:pPr algn="l">
              <a:spcBef>
                <a:spcPts val="300"/>
              </a:spcBef>
              <a:defRPr/>
            </a:pPr>
            <a:r>
              <a:rPr lang="en-US" sz="1800" dirty="0" smtClean="0"/>
              <a:t>Daytime Coordinator			Colin Dublin</a:t>
            </a:r>
          </a:p>
          <a:p>
            <a:pPr algn="l">
              <a:spcBef>
                <a:spcPts val="300"/>
              </a:spcBef>
              <a:defRPr/>
            </a:pPr>
            <a:r>
              <a:rPr lang="en-US" sz="1800" dirty="0" smtClean="0"/>
              <a:t>Films Coordinator				Kristina </a:t>
            </a:r>
            <a:r>
              <a:rPr lang="en-US" sz="1800" dirty="0"/>
              <a:t>D</a:t>
            </a:r>
            <a:r>
              <a:rPr lang="en-US" sz="1800" dirty="0" smtClean="0"/>
              <a:t>ischer</a:t>
            </a:r>
          </a:p>
          <a:p>
            <a:pPr algn="l">
              <a:spcBef>
                <a:spcPts val="300"/>
              </a:spcBef>
              <a:defRPr/>
            </a:pPr>
            <a:r>
              <a:rPr lang="en-US" sz="1800" dirty="0" smtClean="0"/>
              <a:t>Homecoming Coordinator			Lisa Branson</a:t>
            </a:r>
          </a:p>
          <a:p>
            <a:pPr algn="l">
              <a:spcBef>
                <a:spcPts val="300"/>
              </a:spcBef>
              <a:defRPr/>
            </a:pPr>
            <a:r>
              <a:rPr lang="en-US" sz="1800" dirty="0" smtClean="0"/>
              <a:t>Night Life Coordinator			Adrianne Mandes</a:t>
            </a:r>
          </a:p>
          <a:p>
            <a:pPr algn="l">
              <a:spcBef>
                <a:spcPts val="300"/>
              </a:spcBef>
              <a:defRPr/>
            </a:pPr>
            <a:r>
              <a:rPr lang="en-US" sz="1800" dirty="0" smtClean="0"/>
              <a:t>Outreach Coordinator			Madeline Walker</a:t>
            </a:r>
          </a:p>
          <a:p>
            <a:pPr algn="l">
              <a:spcBef>
                <a:spcPts val="300"/>
              </a:spcBef>
              <a:defRPr/>
            </a:pPr>
            <a:r>
              <a:rPr lang="en-US" sz="1800" dirty="0" smtClean="0"/>
              <a:t>Special Programs Coordinator		Ani Mangold</a:t>
            </a:r>
            <a:endParaRPr lang="en-US" sz="1200" dirty="0" smtClean="0">
              <a:solidFill>
                <a:srgbClr val="FF0000"/>
              </a:solidFill>
            </a:endParaRPr>
          </a:p>
          <a:p>
            <a:pPr>
              <a:spcBef>
                <a:spcPct val="0"/>
              </a:spcBef>
              <a:spcAft>
                <a:spcPct val="0"/>
              </a:spcAft>
              <a:buFontTx/>
              <a:buNone/>
              <a:defRPr/>
            </a:pPr>
            <a:endParaRPr lang="en-US" sz="1400" dirty="0">
              <a:solidFill>
                <a:srgbClr val="FF0000"/>
              </a:solidFill>
            </a:endParaRPr>
          </a:p>
        </p:txBody>
      </p:sp>
      <p:sp>
        <p:nvSpPr>
          <p:cNvPr id="7" name="Rectangle 11"/>
          <p:cNvSpPr txBox="1">
            <a:spLocks noChangeArrowheads="1"/>
          </p:cNvSpPr>
          <p:nvPr/>
        </p:nvSpPr>
        <p:spPr>
          <a:xfrm>
            <a:off x="344488" y="322334"/>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p>
          <a:p>
            <a:pPr algn="l"/>
            <a:r>
              <a:rPr lang="en-US" altLang="en-US" sz="2600" dirty="0" smtClean="0">
                <a:solidFill>
                  <a:schemeClr val="bg1"/>
                </a:solidFill>
              </a:rPr>
              <a:t>Fall 2014</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649" y="2150016"/>
            <a:ext cx="5294351" cy="3529567"/>
          </a:xfrm>
          <a:prstGeom prst="rect">
            <a:avLst/>
          </a:prstGeom>
        </p:spPr>
      </p:pic>
    </p:spTree>
    <p:extLst>
      <p:ext uri="{BB962C8B-B14F-4D97-AF65-F5344CB8AC3E}">
        <p14:creationId xmlns:p14="http://schemas.microsoft.com/office/powerpoint/2010/main" val="408213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02811610"/>
              </p:ext>
            </p:extLst>
          </p:nvPr>
        </p:nvGraphicFramePr>
        <p:xfrm>
          <a:off x="1494094" y="3830128"/>
          <a:ext cx="9064637" cy="2909686"/>
        </p:xfrm>
        <a:graphic>
          <a:graphicData uri="http://schemas.openxmlformats.org/drawingml/2006/table">
            <a:tbl>
              <a:tblPr firstRow="1" bandRow="1">
                <a:tableStyleId>{5202B0CA-FC54-4496-8BCA-5EF66A818D29}</a:tableStyleId>
              </a:tblPr>
              <a:tblGrid>
                <a:gridCol w="487613"/>
                <a:gridCol w="6472180"/>
                <a:gridCol w="2104844"/>
              </a:tblGrid>
              <a:tr h="738341">
                <a:tc gridSpan="3">
                  <a:txBody>
                    <a:bodyPr/>
                    <a:lstStyle/>
                    <a:p>
                      <a:pPr algn="l" fontAlgn="b"/>
                      <a:r>
                        <a:rPr lang="en-US" sz="1400" u="none" strike="noStrike" dirty="0"/>
                        <a:t> </a:t>
                      </a:r>
                    </a:p>
                    <a:p>
                      <a:pPr algn="ctr" fontAlgn="b"/>
                      <a:r>
                        <a:rPr lang="en-US" sz="2000" u="none" strike="noStrike" dirty="0" smtClean="0"/>
                        <a:t>HUMAN</a:t>
                      </a:r>
                      <a:r>
                        <a:rPr lang="en-US" sz="2000" u="none" strike="noStrike" baseline="0" dirty="0" smtClean="0"/>
                        <a:t> RELATIONS</a:t>
                      </a:r>
                      <a:endParaRPr lang="en-US" sz="2000" u="none" strike="noStrike" dirty="0"/>
                    </a:p>
                    <a:p>
                      <a:pPr algn="ctr" fontAlgn="b"/>
                      <a:r>
                        <a:rPr lang="en-US" sz="1400" u="none" strike="noStrike" dirty="0"/>
                        <a:t> </a:t>
                      </a:r>
                      <a:endParaRPr lang="en-US" sz="1400" b="1" i="0" u="none" strike="noStrike" dirty="0">
                        <a:latin typeface="+mj-lt"/>
                      </a:endParaRPr>
                    </a:p>
                  </a:txBody>
                  <a:tcPr marL="9525" marR="9525"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61440">
                <a:tc>
                  <a:txBody>
                    <a:bodyPr/>
                    <a:lstStyle/>
                    <a:p>
                      <a:pPr algn="ctr" fontAlgn="b"/>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6" marB="0" anchor="ctr"/>
                </a:tc>
              </a:tr>
              <a:tr h="361440">
                <a:tc>
                  <a:txBody>
                    <a:bodyPr/>
                    <a:lstStyle/>
                    <a:p>
                      <a:pPr algn="ctr" fontAlgn="b"/>
                      <a:r>
                        <a:rPr lang="en-US" sz="1600" u="none" strike="noStrike" dirty="0" smtClean="0"/>
                        <a:t>58</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demonstrate a cooperative spirit.</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+1</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59</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try to understand the varying backgrounds</a:t>
                      </a:r>
                      <a:r>
                        <a:rPr lang="en-US" sz="1600" u="none" strike="noStrike" baseline="0" dirty="0" smtClean="0"/>
                        <a:t> and lifestyles of others.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+0</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60</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respond to the needs of my peers/colleagues.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61</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actively</a:t>
                      </a:r>
                      <a:r>
                        <a:rPr lang="en-US" sz="1600" u="none" strike="noStrike" baseline="0" dirty="0" smtClean="0"/>
                        <a:t> educate myself in different cultures.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62</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cultivate relationships with others different from myself.</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62731549"/>
              </p:ext>
            </p:extLst>
          </p:nvPr>
        </p:nvGraphicFramePr>
        <p:xfrm>
          <a:off x="1503921" y="1583427"/>
          <a:ext cx="9054811" cy="2223609"/>
        </p:xfrm>
        <a:graphic>
          <a:graphicData uri="http://schemas.openxmlformats.org/drawingml/2006/table">
            <a:tbl>
              <a:tblPr firstRow="1" bandRow="1">
                <a:tableStyleId>{5202B0CA-FC54-4496-8BCA-5EF66A818D29}</a:tableStyleId>
              </a:tblPr>
              <a:tblGrid>
                <a:gridCol w="499343"/>
                <a:gridCol w="6341565"/>
                <a:gridCol w="2213903"/>
              </a:tblGrid>
              <a:tr h="710524">
                <a:tc gridSpan="3">
                  <a:txBody>
                    <a:bodyPr/>
                    <a:lstStyle/>
                    <a:p>
                      <a:pPr algn="l" fontAlgn="b"/>
                      <a:r>
                        <a:rPr lang="en-US" sz="1400" u="none" strike="noStrike" dirty="0"/>
                        <a:t> </a:t>
                      </a:r>
                      <a:endParaRPr lang="en-US" sz="1800" u="none" strike="noStrike" dirty="0"/>
                    </a:p>
                    <a:p>
                      <a:pPr algn="ctr" fontAlgn="b"/>
                      <a:r>
                        <a:rPr lang="en-US" sz="2000" u="none" strike="noStrike" dirty="0" smtClean="0"/>
                        <a:t>ADAPTABILITY</a:t>
                      </a:r>
                    </a:p>
                    <a:p>
                      <a:pPr algn="ctr" fontAlgn="b"/>
                      <a:endParaRPr lang="en-US" sz="1400" b="1" i="0" u="none" strike="noStrike" dirty="0">
                        <a:latin typeface="+mj-lt"/>
                      </a:endParaRPr>
                    </a:p>
                  </a:txBody>
                  <a:tcPr marL="9524" marR="9524" marT="9521"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642">
                <a:tc>
                  <a:txBody>
                    <a:bodyPr/>
                    <a:lstStyle/>
                    <a:p>
                      <a:pPr algn="ctr" fontAlgn="b"/>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1" marB="0" anchor="ctr"/>
                </a:tc>
              </a:tr>
              <a:tr h="370642">
                <a:tc>
                  <a:txBody>
                    <a:bodyPr/>
                    <a:lstStyle/>
                    <a:p>
                      <a:pPr algn="ctr" fontAlgn="b"/>
                      <a:r>
                        <a:rPr lang="en-US" sz="1600" u="none" strike="noStrike" dirty="0" smtClean="0"/>
                        <a:t>55</a:t>
                      </a:r>
                      <a:endParaRPr lang="en-US" sz="1600" b="0" i="0" u="none" strike="noStrike" dirty="0">
                        <a:latin typeface="+mj-lt"/>
                      </a:endParaRPr>
                    </a:p>
                  </a:txBody>
                  <a:tcPr marL="9524" marR="9524" marT="9521" marB="0" anchor="b"/>
                </a:tc>
                <a:tc>
                  <a:txBody>
                    <a:bodyPr/>
                    <a:lstStyle/>
                    <a:p>
                      <a:pPr algn="l" fontAlgn="b"/>
                      <a:r>
                        <a:rPr lang="en-US" sz="1600" u="none" strike="noStrike" dirty="0"/>
                        <a:t>I can read and analyze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+1</a:t>
                      </a:r>
                      <a:endParaRPr lang="en-US" sz="1600" b="1" i="0" u="none" strike="noStrike" dirty="0">
                        <a:latin typeface="+mj-lt"/>
                      </a:endParaRPr>
                    </a:p>
                  </a:txBody>
                  <a:tcPr marL="9524" marR="9524" marT="9521" marB="0" anchor="b"/>
                </a:tc>
              </a:tr>
              <a:tr h="370642">
                <a:tc>
                  <a:txBody>
                    <a:bodyPr/>
                    <a:lstStyle/>
                    <a:p>
                      <a:pPr algn="ctr" fontAlgn="b"/>
                      <a:r>
                        <a:rPr lang="en-US" sz="1600" u="none" strike="noStrike" dirty="0" smtClean="0"/>
                        <a:t>56</a:t>
                      </a:r>
                      <a:endParaRPr lang="en-US" sz="1600" b="0" i="0" u="none" strike="noStrike" dirty="0">
                        <a:latin typeface="+mj-lt"/>
                      </a:endParaRPr>
                    </a:p>
                  </a:txBody>
                  <a:tcPr marL="9524" marR="9524" marT="9521" marB="0" anchor="b"/>
                </a:tc>
                <a:tc>
                  <a:txBody>
                    <a:bodyPr/>
                    <a:lstStyle/>
                    <a:p>
                      <a:pPr algn="l" fontAlgn="b"/>
                      <a:r>
                        <a:rPr lang="en-US" sz="1600" u="none" strike="noStrike" dirty="0"/>
                        <a:t>I accept financial responsibility and work within a budget</a:t>
                      </a:r>
                      <a:r>
                        <a:rPr lang="en-US" sz="1600" u="none" strike="noStrike" dirty="0" smtClean="0"/>
                        <a:t>.</a:t>
                      </a:r>
                      <a:endParaRPr lang="en-US" sz="1600" b="0" i="0" u="none" strike="noStrike" dirty="0" smtClean="0">
                        <a:latin typeface="+mj-lt"/>
                      </a:endParaRPr>
                    </a:p>
                  </a:txBody>
                  <a:tcPr marL="9524" marR="9524" marT="9521" marB="0" anchor="b"/>
                </a:tc>
                <a:tc>
                  <a:txBody>
                    <a:bodyPr/>
                    <a:lstStyle/>
                    <a:p>
                      <a:pPr algn="ctr" fontAlgn="b"/>
                      <a:r>
                        <a:rPr lang="en-US" sz="1600" u="none" strike="noStrike" dirty="0" smtClean="0"/>
                        <a:t>+2</a:t>
                      </a:r>
                      <a:endParaRPr lang="en-US" sz="1600" b="1" i="0" u="none" strike="noStrike" dirty="0" smtClean="0">
                        <a:latin typeface="+mj-lt"/>
                      </a:endParaRPr>
                    </a:p>
                  </a:txBody>
                  <a:tcPr marL="9524" marR="9524" marT="9521" marB="0" anchor="b"/>
                </a:tc>
              </a:tr>
              <a:tr h="370642">
                <a:tc>
                  <a:txBody>
                    <a:bodyPr/>
                    <a:lstStyle/>
                    <a:p>
                      <a:pPr algn="ctr" fontAlgn="b"/>
                      <a:r>
                        <a:rPr lang="en-US" sz="1600" u="none" strike="noStrike" dirty="0" smtClean="0"/>
                        <a:t>57</a:t>
                      </a:r>
                      <a:endParaRPr lang="en-US" sz="1600" b="0" i="0" u="none" strike="noStrike" dirty="0">
                        <a:latin typeface="+mj-lt"/>
                      </a:endParaRPr>
                    </a:p>
                  </a:txBody>
                  <a:tcPr marL="9524" marR="9524" marT="9521" marB="0" anchor="b"/>
                </a:tc>
                <a:tc>
                  <a:txBody>
                    <a:bodyPr/>
                    <a:lstStyle/>
                    <a:p>
                      <a:pPr algn="l" fontAlgn="b"/>
                      <a:r>
                        <a:rPr lang="en-US" sz="1600" u="none" strike="noStrike" dirty="0" smtClean="0"/>
                        <a:t>I react well to change.</a:t>
                      </a:r>
                      <a:endParaRPr lang="en-US" sz="1600" b="0" i="0" u="none" strike="noStrike" dirty="0" smtClean="0">
                        <a:latin typeface="+mj-lt"/>
                      </a:endParaRPr>
                    </a:p>
                  </a:txBody>
                  <a:tcPr marL="9524" marR="9524" marT="9521" marB="0" anchor="b"/>
                </a:tc>
                <a:tc>
                  <a:txBody>
                    <a:bodyPr/>
                    <a:lstStyle/>
                    <a:p>
                      <a:pPr algn="ctr" fontAlgn="b"/>
                      <a:r>
                        <a:rPr lang="en-US" sz="1600" u="none" strike="noStrike" dirty="0" smtClean="0"/>
                        <a:t>+4</a:t>
                      </a:r>
                      <a:endParaRPr lang="en-US" sz="1600" b="1" i="0" u="none" strike="noStrike" dirty="0" smtClean="0">
                        <a:latin typeface="+mj-lt"/>
                      </a:endParaRPr>
                    </a:p>
                  </a:txBody>
                  <a:tcPr marL="9524" marR="9524" marT="9521" marB="0" anchor="b"/>
                </a:tc>
              </a:tr>
            </a:tbl>
          </a:graphicData>
        </a:graphic>
      </p:graphicFrame>
      <p:sp>
        <p:nvSpPr>
          <p:cNvPr id="5"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a:solidFill>
                  <a:schemeClr val="bg1"/>
                </a:solidFill>
              </a:rPr>
              <a:t> </a:t>
            </a:r>
            <a:r>
              <a:rPr lang="en-US" altLang="en-US" sz="2400" dirty="0" smtClean="0">
                <a:solidFill>
                  <a:schemeClr val="bg1"/>
                </a:solidFill>
              </a:rPr>
              <a:t>Exec Board Learning Outcomes</a:t>
            </a:r>
          </a:p>
        </p:txBody>
      </p:sp>
      <p:sp>
        <p:nvSpPr>
          <p:cNvPr id="6" name="TextBox 5"/>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2226752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3" name="Subtitle 4"/>
          <p:cNvSpPr txBox="1">
            <a:spLocks/>
          </p:cNvSpPr>
          <p:nvPr/>
        </p:nvSpPr>
        <p:spPr>
          <a:xfrm>
            <a:off x="1374217" y="1866900"/>
            <a:ext cx="11182685" cy="4991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1800" dirty="0" smtClean="0">
                <a:solidFill>
                  <a:schemeClr val="bg1"/>
                </a:solidFill>
              </a:rPr>
              <a:t>Jon Mark Bernal, Associate </a:t>
            </a:r>
            <a:r>
              <a:rPr lang="en-US" altLang="en-US" sz="1800" dirty="0">
                <a:solidFill>
                  <a:schemeClr val="bg1"/>
                </a:solidFill>
              </a:rPr>
              <a:t>Director		</a:t>
            </a:r>
            <a:r>
              <a:rPr lang="en-US" altLang="en-US" sz="1800" dirty="0" smtClean="0">
                <a:solidFill>
                  <a:schemeClr val="bg1"/>
                </a:solidFill>
              </a:rPr>
              <a:t>	Kristin </a:t>
            </a:r>
            <a:r>
              <a:rPr lang="en-US" altLang="en-US" sz="1800" dirty="0">
                <a:solidFill>
                  <a:schemeClr val="bg1"/>
                </a:solidFill>
              </a:rPr>
              <a:t>Miller, Senior Business </a:t>
            </a:r>
            <a:r>
              <a:rPr lang="en-US" altLang="en-US" sz="1800" dirty="0" smtClean="0">
                <a:solidFill>
                  <a:schemeClr val="bg1"/>
                </a:solidFill>
              </a:rPr>
              <a:t>Assistant</a:t>
            </a:r>
          </a:p>
          <a:p>
            <a:pPr marL="0" indent="0">
              <a:lnSpc>
                <a:spcPct val="150000"/>
              </a:lnSpc>
              <a:buNone/>
            </a:pPr>
            <a:r>
              <a:rPr lang="en-US" altLang="en-US" sz="1800" dirty="0" smtClean="0">
                <a:solidFill>
                  <a:schemeClr val="bg1"/>
                </a:solidFill>
              </a:rPr>
              <a:t>Kimberly Simon-Akins, Assistant </a:t>
            </a:r>
            <a:r>
              <a:rPr lang="en-US" altLang="en-US" sz="1800" dirty="0">
                <a:solidFill>
                  <a:schemeClr val="bg1"/>
                </a:solidFill>
              </a:rPr>
              <a:t>Director		</a:t>
            </a:r>
            <a:r>
              <a:rPr lang="en-US" altLang="en-US" sz="1800" dirty="0" smtClean="0">
                <a:solidFill>
                  <a:schemeClr val="bg1"/>
                </a:solidFill>
              </a:rPr>
              <a:t>Rhonda </a:t>
            </a:r>
            <a:r>
              <a:rPr lang="en-US" altLang="en-US" sz="1800" dirty="0">
                <a:solidFill>
                  <a:schemeClr val="bg1"/>
                </a:solidFill>
              </a:rPr>
              <a:t>Bratcher, Specialist </a:t>
            </a:r>
            <a:r>
              <a:rPr lang="en-US" altLang="en-US" sz="1800" dirty="0" smtClean="0">
                <a:solidFill>
                  <a:schemeClr val="bg1"/>
                </a:solidFill>
              </a:rPr>
              <a:t>III</a:t>
            </a:r>
          </a:p>
          <a:p>
            <a:pPr marL="0" indent="0">
              <a:lnSpc>
                <a:spcPct val="150000"/>
              </a:lnSpc>
              <a:buNone/>
            </a:pPr>
            <a:r>
              <a:rPr lang="en-US" altLang="en-US" sz="1800" dirty="0" smtClean="0">
                <a:solidFill>
                  <a:schemeClr val="bg1"/>
                </a:solidFill>
              </a:rPr>
              <a:t>Autumn Arthur, Unit </a:t>
            </a:r>
            <a:r>
              <a:rPr lang="en-US" altLang="en-US" sz="1800" dirty="0">
                <a:solidFill>
                  <a:schemeClr val="bg1"/>
                </a:solidFill>
              </a:rPr>
              <a:t>Manager			</a:t>
            </a:r>
            <a:r>
              <a:rPr lang="en-US" altLang="en-US" sz="1800" dirty="0" smtClean="0">
                <a:solidFill>
                  <a:schemeClr val="bg1"/>
                </a:solidFill>
              </a:rPr>
              <a:t>Skiler Miller, </a:t>
            </a:r>
            <a:r>
              <a:rPr lang="en-US" altLang="en-US" sz="1800" dirty="0">
                <a:solidFill>
                  <a:schemeClr val="bg1"/>
                </a:solidFill>
              </a:rPr>
              <a:t>Graduate </a:t>
            </a:r>
            <a:r>
              <a:rPr lang="en-US" altLang="en-US" sz="1800" dirty="0" smtClean="0">
                <a:solidFill>
                  <a:schemeClr val="bg1"/>
                </a:solidFill>
              </a:rPr>
              <a:t>Assistant</a:t>
            </a:r>
          </a:p>
          <a:p>
            <a:pPr marL="0" indent="0">
              <a:lnSpc>
                <a:spcPct val="150000"/>
              </a:lnSpc>
              <a:buFontTx/>
              <a:buNone/>
            </a:pPr>
            <a:r>
              <a:rPr lang="en-US" altLang="en-US" sz="1800" dirty="0" smtClean="0">
                <a:solidFill>
                  <a:schemeClr val="bg1"/>
                </a:solidFill>
              </a:rPr>
              <a:t>Claire Maginness, Unit Coordinator			Jameson Nogowski, </a:t>
            </a:r>
            <a:r>
              <a:rPr lang="en-US" altLang="en-US" sz="1800" dirty="0">
                <a:solidFill>
                  <a:schemeClr val="bg1"/>
                </a:solidFill>
              </a:rPr>
              <a:t>Graduate </a:t>
            </a:r>
            <a:r>
              <a:rPr lang="en-US" altLang="en-US" sz="1800" dirty="0" smtClean="0">
                <a:solidFill>
                  <a:schemeClr val="bg1"/>
                </a:solidFill>
              </a:rPr>
              <a:t>Assistant</a:t>
            </a:r>
          </a:p>
          <a:p>
            <a:pPr marL="0" indent="0">
              <a:lnSpc>
                <a:spcPct val="150000"/>
              </a:lnSpc>
              <a:buFontTx/>
              <a:buNone/>
            </a:pPr>
            <a:r>
              <a:rPr lang="en-US" altLang="en-US" sz="1800" dirty="0" smtClean="0">
                <a:solidFill>
                  <a:schemeClr val="bg1"/>
                </a:solidFill>
              </a:rPr>
              <a:t>Anneliese Bustillo, Unit Coordinator</a:t>
            </a:r>
          </a:p>
          <a:p>
            <a:pPr marL="0" indent="0">
              <a:lnSpc>
                <a:spcPct val="150000"/>
              </a:lnSpc>
              <a:buFontTx/>
              <a:buNone/>
            </a:pPr>
            <a:r>
              <a:rPr lang="en-US" altLang="en-US" sz="1800" dirty="0" smtClean="0">
                <a:solidFill>
                  <a:schemeClr val="bg1"/>
                </a:solidFill>
              </a:rPr>
              <a:t>Kelsey Holt, Temporary Worker</a:t>
            </a:r>
          </a:p>
          <a:p>
            <a:pPr marL="0" indent="0">
              <a:buFontTx/>
              <a:buNone/>
            </a:pPr>
            <a:endParaRPr lang="en-US" altLang="en-US" sz="2400" dirty="0" smtClean="0">
              <a:solidFill>
                <a:schemeClr val="bg1"/>
              </a:solidFill>
            </a:endParaRPr>
          </a:p>
          <a:p>
            <a:pPr marL="0" indent="0">
              <a:buFontTx/>
              <a:buNone/>
            </a:pPr>
            <a:endParaRPr lang="en-US" altLang="en-US" sz="2400" dirty="0" smtClean="0">
              <a:solidFill>
                <a:schemeClr val="bg1"/>
              </a:solidFill>
            </a:endParaRPr>
          </a:p>
          <a:p>
            <a:pPr marL="0" indent="0">
              <a:buFontTx/>
              <a:buNone/>
            </a:pPr>
            <a:endParaRPr lang="en-US" altLang="en-US" sz="2400" dirty="0" smtClean="0">
              <a:solidFill>
                <a:schemeClr val="bg1"/>
              </a:solidFill>
            </a:endParaRPr>
          </a:p>
          <a:p>
            <a:pPr marL="0" indent="0">
              <a:buFontTx/>
              <a:buNone/>
            </a:pPr>
            <a:endParaRPr lang="en-US" altLang="en-US" dirty="0" smtClean="0"/>
          </a:p>
        </p:txBody>
      </p:sp>
      <p:sp>
        <p:nvSpPr>
          <p:cNvPr id="4" name="Title 1"/>
          <p:cNvSpPr txBox="1">
            <a:spLocks/>
          </p:cNvSpPr>
          <p:nvPr/>
        </p:nvSpPr>
        <p:spPr>
          <a:xfrm>
            <a:off x="614363" y="42536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Contributors</a:t>
            </a:r>
            <a:endParaRPr lang="en-US" altLang="en-US" sz="1400" dirty="0" smtClean="0">
              <a:solidFill>
                <a:schemeClr val="bg1"/>
              </a:solidFill>
            </a:endParaRPr>
          </a:p>
        </p:txBody>
      </p:sp>
      <p:sp>
        <p:nvSpPr>
          <p:cNvPr id="5" name="TextBox 2"/>
          <p:cNvSpPr txBox="1">
            <a:spLocks noChangeArrowheads="1"/>
          </p:cNvSpPr>
          <p:nvPr/>
        </p:nvSpPr>
        <p:spPr bwMode="auto">
          <a:xfrm>
            <a:off x="-115910" y="6023422"/>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5000"/>
              </a:spcAft>
              <a:buChar char="•"/>
              <a:defRPr sz="3200">
                <a:solidFill>
                  <a:schemeClr val="tx1"/>
                </a:solidFill>
                <a:latin typeface="Times New Roman" panose="02020603050405020304" pitchFamily="18" charset="0"/>
              </a:defRPr>
            </a:lvl1pPr>
            <a:lvl2pPr marL="742950" indent="-285750" eaLnBrk="0" hangingPunct="0">
              <a:spcBef>
                <a:spcPct val="20000"/>
              </a:spcBef>
              <a:buClr>
                <a:srgbClr val="CC0000"/>
              </a:buClr>
              <a:buSzPct val="90000"/>
              <a:buFont typeface="Wingdings" panose="05000000000000000000" pitchFamily="2" charset="2"/>
              <a:buChar char="§"/>
              <a:defRPr sz="2400">
                <a:solidFill>
                  <a:schemeClr val="tx1"/>
                </a:solidFill>
                <a:latin typeface="Times New Roman" panose="02020603050405020304" pitchFamily="18" charset="0"/>
              </a:defRPr>
            </a:lvl2pPr>
            <a:lvl3pPr marL="1143000" indent="-228600" eaLnBrk="0" hangingPunct="0">
              <a:spcBef>
                <a:spcPct val="40000"/>
              </a:spcBef>
              <a:buChar char="•"/>
              <a:defRPr sz="2400" i="1">
                <a:solidFill>
                  <a:schemeClr val="tx1"/>
                </a:solidFill>
                <a:latin typeface="Times New Roman" panose="02020603050405020304" pitchFamily="18" charset="0"/>
              </a:defRPr>
            </a:lvl3pPr>
            <a:lvl4pPr marL="1600200" indent="-228600" eaLnBrk="0" hangingPunct="0">
              <a:spcBef>
                <a:spcPct val="4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0"/>
              </a:spcAft>
              <a:buFontTx/>
              <a:buNone/>
            </a:pPr>
            <a:r>
              <a:rPr lang="en-US" altLang="en-US" sz="1400" dirty="0">
                <a:solidFill>
                  <a:schemeClr val="bg1"/>
                </a:solidFill>
                <a:latin typeface="+mn-lt"/>
              </a:rPr>
              <a:t>Data compiled by </a:t>
            </a:r>
            <a:r>
              <a:rPr lang="en-US" altLang="en-US" sz="1400" dirty="0" smtClean="0">
                <a:solidFill>
                  <a:schemeClr val="bg1"/>
                </a:solidFill>
                <a:latin typeface="+mn-lt"/>
              </a:rPr>
              <a:t>Skiler Miller &amp; Jameson Nogowski</a:t>
            </a:r>
          </a:p>
          <a:p>
            <a:pPr algn="ctr" eaLnBrk="1" hangingPunct="1">
              <a:spcBef>
                <a:spcPct val="0"/>
              </a:spcBef>
              <a:spcAft>
                <a:spcPct val="0"/>
              </a:spcAft>
              <a:buFontTx/>
              <a:buNone/>
            </a:pPr>
            <a:r>
              <a:rPr lang="en-US" altLang="en-US" sz="1400" dirty="0" smtClean="0">
                <a:solidFill>
                  <a:schemeClr val="bg1"/>
                </a:solidFill>
                <a:latin typeface="+mn-lt"/>
              </a:rPr>
              <a:t>Graduate </a:t>
            </a:r>
            <a:r>
              <a:rPr lang="en-US" altLang="en-US" sz="1400" dirty="0">
                <a:solidFill>
                  <a:schemeClr val="bg1"/>
                </a:solidFill>
                <a:latin typeface="+mn-lt"/>
              </a:rPr>
              <a:t>Assistants for Student Union &amp; Activities</a:t>
            </a:r>
          </a:p>
        </p:txBody>
      </p:sp>
    </p:spTree>
    <p:extLst>
      <p:ext uri="{BB962C8B-B14F-4D97-AF65-F5344CB8AC3E}">
        <p14:creationId xmlns:p14="http://schemas.microsoft.com/office/powerpoint/2010/main" val="422209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1609539"/>
            <a:ext cx="8112861" cy="5434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ct val="0"/>
              </a:spcBef>
              <a:spcAft>
                <a:spcPct val="0"/>
              </a:spcAft>
              <a:buFontTx/>
              <a:buNone/>
              <a:defRPr/>
            </a:pPr>
            <a:r>
              <a:rPr lang="en-US" sz="2000" b="1" dirty="0" smtClean="0"/>
              <a:t>TAB Leadership</a:t>
            </a:r>
          </a:p>
          <a:p>
            <a:pPr algn="l">
              <a:spcBef>
                <a:spcPts val="300"/>
              </a:spcBef>
              <a:spcAft>
                <a:spcPct val="0"/>
              </a:spcAft>
              <a:defRPr/>
            </a:pPr>
            <a:r>
              <a:rPr lang="en-US" sz="1800" dirty="0" smtClean="0"/>
              <a:t>President					</a:t>
            </a:r>
            <a:r>
              <a:rPr lang="en-US" sz="1800" dirty="0"/>
              <a:t>McKenzie </a:t>
            </a:r>
            <a:r>
              <a:rPr lang="en-US" sz="1800" dirty="0" smtClean="0"/>
              <a:t>Hopson</a:t>
            </a:r>
          </a:p>
          <a:p>
            <a:pPr algn="l">
              <a:spcBef>
                <a:spcPts val="300"/>
              </a:spcBef>
              <a:spcAft>
                <a:spcPct val="0"/>
              </a:spcAft>
              <a:defRPr/>
            </a:pPr>
            <a:r>
              <a:rPr lang="en-US" sz="1800" dirty="0" smtClean="0"/>
              <a:t>Vice President Communications &amp; Marketing	John Buie</a:t>
            </a:r>
          </a:p>
          <a:p>
            <a:pPr algn="l">
              <a:spcBef>
                <a:spcPts val="300"/>
              </a:spcBef>
              <a:spcAft>
                <a:spcPct val="0"/>
              </a:spcAft>
              <a:defRPr/>
            </a:pPr>
            <a:r>
              <a:rPr lang="en-US" sz="1800" dirty="0" smtClean="0"/>
              <a:t>Vice President Recruitment &amp; Retention	Kelcy Pierce</a:t>
            </a:r>
          </a:p>
          <a:p>
            <a:pPr algn="l">
              <a:spcBef>
                <a:spcPts val="300"/>
              </a:spcBef>
              <a:spcAft>
                <a:spcPct val="0"/>
              </a:spcAft>
              <a:defRPr/>
            </a:pPr>
            <a:endParaRPr lang="en-US" sz="2000" dirty="0" smtClean="0"/>
          </a:p>
          <a:p>
            <a:pPr algn="l">
              <a:lnSpc>
                <a:spcPct val="150000"/>
              </a:lnSpc>
              <a:spcBef>
                <a:spcPct val="0"/>
              </a:spcBef>
              <a:spcAft>
                <a:spcPct val="0"/>
              </a:spcAft>
              <a:buFontTx/>
              <a:buNone/>
              <a:defRPr/>
            </a:pPr>
            <a:r>
              <a:rPr lang="en-US" sz="2000" b="1" dirty="0" smtClean="0"/>
              <a:t>TAB Executive Board</a:t>
            </a:r>
          </a:p>
          <a:p>
            <a:pPr algn="l">
              <a:spcBef>
                <a:spcPts val="300"/>
              </a:spcBef>
              <a:defRPr/>
            </a:pPr>
            <a:r>
              <a:rPr lang="en-US" sz="1800" dirty="0" smtClean="0"/>
              <a:t>Concerts Coordinator			Marigrace Gonzales</a:t>
            </a:r>
          </a:p>
          <a:p>
            <a:pPr algn="l">
              <a:spcBef>
                <a:spcPts val="300"/>
              </a:spcBef>
              <a:defRPr/>
            </a:pPr>
            <a:r>
              <a:rPr lang="en-US" sz="1800" dirty="0" smtClean="0"/>
              <a:t>Daytime Coordinator			Lee Valdivia</a:t>
            </a:r>
          </a:p>
          <a:p>
            <a:pPr algn="l">
              <a:spcBef>
                <a:spcPts val="300"/>
              </a:spcBef>
              <a:defRPr/>
            </a:pPr>
            <a:r>
              <a:rPr lang="en-US" sz="1800" dirty="0" smtClean="0"/>
              <a:t>Films Coordinator				Kristina Discher</a:t>
            </a:r>
          </a:p>
          <a:p>
            <a:pPr algn="l">
              <a:spcBef>
                <a:spcPts val="300"/>
              </a:spcBef>
              <a:defRPr/>
            </a:pPr>
            <a:r>
              <a:rPr lang="en-US" sz="1800" dirty="0" smtClean="0"/>
              <a:t>Homecoming Coordinator			Hector Aguirre</a:t>
            </a:r>
          </a:p>
          <a:p>
            <a:pPr algn="l">
              <a:spcBef>
                <a:spcPts val="300"/>
              </a:spcBef>
              <a:defRPr/>
            </a:pPr>
            <a:r>
              <a:rPr lang="en-US" sz="1800" dirty="0" smtClean="0"/>
              <a:t>Night Life Coordinator			Gabriella Gamez</a:t>
            </a:r>
          </a:p>
          <a:p>
            <a:pPr algn="l">
              <a:spcBef>
                <a:spcPts val="300"/>
              </a:spcBef>
              <a:defRPr/>
            </a:pPr>
            <a:r>
              <a:rPr lang="en-US" sz="1800" dirty="0" smtClean="0"/>
              <a:t>Outreach Coordinator			Mario Yague</a:t>
            </a:r>
          </a:p>
          <a:p>
            <a:pPr algn="l">
              <a:spcBef>
                <a:spcPts val="300"/>
              </a:spcBef>
              <a:defRPr/>
            </a:pPr>
            <a:r>
              <a:rPr lang="en-US" sz="1800" dirty="0" smtClean="0"/>
              <a:t>Special Programs Coordinator		Bruno </a:t>
            </a:r>
            <a:r>
              <a:rPr lang="en-US" sz="1800" dirty="0" err="1" smtClean="0"/>
              <a:t>Saliba</a:t>
            </a:r>
            <a:r>
              <a:rPr lang="en-US" sz="1800" dirty="0" smtClean="0"/>
              <a:t> Helmer</a:t>
            </a:r>
            <a:endParaRPr lang="en-US" sz="1200" dirty="0" smtClean="0">
              <a:solidFill>
                <a:srgbClr val="FF0000"/>
              </a:solidFill>
            </a:endParaRPr>
          </a:p>
          <a:p>
            <a:pPr>
              <a:spcBef>
                <a:spcPct val="0"/>
              </a:spcBef>
              <a:spcAft>
                <a:spcPct val="0"/>
              </a:spcAft>
              <a:buFontTx/>
              <a:buNone/>
              <a:defRPr/>
            </a:pPr>
            <a:endParaRPr lang="en-US" sz="1400" dirty="0">
              <a:solidFill>
                <a:srgbClr val="FF0000"/>
              </a:solidFill>
            </a:endParaRPr>
          </a:p>
        </p:txBody>
      </p:sp>
      <p:sp>
        <p:nvSpPr>
          <p:cNvPr id="7" name="Rectangle 11"/>
          <p:cNvSpPr txBox="1">
            <a:spLocks noChangeArrowheads="1"/>
          </p:cNvSpPr>
          <p:nvPr/>
        </p:nvSpPr>
        <p:spPr>
          <a:xfrm>
            <a:off x="344488" y="322334"/>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p>
          <a:p>
            <a:pPr algn="l"/>
            <a:r>
              <a:rPr lang="en-US" altLang="en-US" sz="2600" dirty="0" smtClean="0">
                <a:solidFill>
                  <a:schemeClr val="bg1"/>
                </a:solidFill>
              </a:rPr>
              <a:t>Spring 2015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763" y="1841680"/>
            <a:ext cx="4928315" cy="3696236"/>
          </a:xfrm>
          <a:prstGeom prst="rect">
            <a:avLst/>
          </a:prstGeom>
        </p:spPr>
      </p:pic>
    </p:spTree>
    <p:extLst>
      <p:ext uri="{BB962C8B-B14F-4D97-AF65-F5344CB8AC3E}">
        <p14:creationId xmlns:p14="http://schemas.microsoft.com/office/powerpoint/2010/main" val="2610183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185" y="1678227"/>
            <a:ext cx="4656693" cy="3104462"/>
          </a:xfrm>
          <a:prstGeom prst="rect">
            <a:avLst/>
          </a:prstGeom>
        </p:spPr>
      </p:pic>
      <p:sp>
        <p:nvSpPr>
          <p:cNvPr id="5" name="Content Placeholder 2"/>
          <p:cNvSpPr txBox="1">
            <a:spLocks/>
          </p:cNvSpPr>
          <p:nvPr/>
        </p:nvSpPr>
        <p:spPr>
          <a:xfrm>
            <a:off x="344488" y="4782689"/>
            <a:ext cx="5648960" cy="2071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ct val="0"/>
              </a:spcBef>
              <a:spcAft>
                <a:spcPct val="0"/>
              </a:spcAft>
              <a:buFontTx/>
              <a:buNone/>
              <a:defRPr/>
            </a:pPr>
            <a:r>
              <a:rPr lang="en-US" sz="2000" dirty="0" smtClean="0"/>
              <a:t>TAB Membership</a:t>
            </a:r>
          </a:p>
          <a:p>
            <a:pPr algn="l">
              <a:spcBef>
                <a:spcPts val="300"/>
              </a:spcBef>
              <a:spcAft>
                <a:spcPct val="0"/>
              </a:spcAft>
              <a:defRPr/>
            </a:pPr>
            <a:r>
              <a:rPr lang="en-US" sz="1800" dirty="0" smtClean="0"/>
              <a:t>Fall 2014 		64 Board Members	</a:t>
            </a:r>
          </a:p>
          <a:p>
            <a:pPr algn="l">
              <a:spcBef>
                <a:spcPts val="300"/>
              </a:spcBef>
              <a:spcAft>
                <a:spcPct val="0"/>
              </a:spcAft>
              <a:defRPr/>
            </a:pPr>
            <a:r>
              <a:rPr lang="en-US" sz="1800" dirty="0" smtClean="0"/>
              <a:t>Spring 2015	65 Board Members</a:t>
            </a:r>
            <a:endParaRPr lang="en-US" sz="2000" dirty="0"/>
          </a:p>
          <a:p>
            <a:pPr algn="l">
              <a:spcBef>
                <a:spcPts val="300"/>
              </a:spcBef>
              <a:spcAft>
                <a:spcPct val="0"/>
              </a:spcAft>
              <a:defRPr/>
            </a:pPr>
            <a:r>
              <a:rPr lang="en-US" sz="2000" dirty="0" smtClean="0"/>
              <a:t>Gender</a:t>
            </a:r>
            <a:r>
              <a:rPr lang="en-US" sz="2800" dirty="0" smtClean="0"/>
              <a:t> </a:t>
            </a:r>
            <a:endParaRPr lang="en-US" sz="2800" dirty="0"/>
          </a:p>
          <a:p>
            <a:pPr marL="285750" indent="-285750" algn="l">
              <a:spcBef>
                <a:spcPct val="0"/>
              </a:spcBef>
              <a:spcAft>
                <a:spcPct val="0"/>
              </a:spcAft>
              <a:buFont typeface="Arial" panose="020B0604020202020204" pitchFamily="34" charset="0"/>
              <a:buChar char="•"/>
              <a:defRPr/>
            </a:pPr>
            <a:r>
              <a:rPr lang="en-US" sz="1800" dirty="0"/>
              <a:t>Male		</a:t>
            </a:r>
            <a:r>
              <a:rPr lang="en-US" sz="1800" dirty="0" smtClean="0"/>
              <a:t>40%</a:t>
            </a:r>
            <a:endParaRPr lang="en-US" sz="1800" dirty="0"/>
          </a:p>
          <a:p>
            <a:pPr marL="285750" indent="-285750" algn="l">
              <a:spcBef>
                <a:spcPct val="0"/>
              </a:spcBef>
              <a:spcAft>
                <a:spcPct val="0"/>
              </a:spcAft>
              <a:buFont typeface="Arial" panose="020B0604020202020204" pitchFamily="34" charset="0"/>
              <a:buChar char="•"/>
              <a:defRPr/>
            </a:pPr>
            <a:r>
              <a:rPr lang="en-US" sz="1800" dirty="0"/>
              <a:t>Female	</a:t>
            </a:r>
            <a:r>
              <a:rPr lang="en-US" sz="1800" dirty="0" smtClean="0"/>
              <a:t>60%</a:t>
            </a:r>
            <a:endParaRPr lang="en-US" sz="1800" dirty="0"/>
          </a:p>
          <a:p>
            <a:pPr algn="l">
              <a:spcBef>
                <a:spcPct val="0"/>
              </a:spcBef>
              <a:spcAft>
                <a:spcPct val="0"/>
              </a:spcAft>
              <a:defRPr/>
            </a:pPr>
            <a:endParaRPr lang="en-US" sz="1800" dirty="0"/>
          </a:p>
        </p:txBody>
      </p:sp>
      <p:sp>
        <p:nvSpPr>
          <p:cNvPr id="6" name="Content Placeholder 2"/>
          <p:cNvSpPr txBox="1">
            <a:spLocks/>
          </p:cNvSpPr>
          <p:nvPr/>
        </p:nvSpPr>
        <p:spPr bwMode="auto">
          <a:xfrm>
            <a:off x="4829124" y="1587406"/>
            <a:ext cx="7362876" cy="5516880"/>
          </a:xfrm>
          <a:prstGeom prst="rect">
            <a:avLst/>
          </a:prstGeom>
          <a:noFill/>
          <a:ln w="9525">
            <a:noFill/>
            <a:miter lim="800000"/>
            <a:headEnd/>
            <a:tailEnd/>
          </a:ln>
        </p:spPr>
        <p:txBody>
          <a:bodyPr/>
          <a:lstStyle/>
          <a:p>
            <a:pPr>
              <a:lnSpc>
                <a:spcPct val="150000"/>
              </a:lnSpc>
              <a:spcBef>
                <a:spcPct val="0"/>
              </a:spcBef>
              <a:spcAft>
                <a:spcPct val="0"/>
              </a:spcAft>
              <a:defRPr/>
            </a:pPr>
            <a:r>
              <a:rPr lang="en-US" sz="2000" dirty="0" smtClean="0"/>
              <a:t>Classification</a:t>
            </a:r>
            <a:endParaRPr lang="en-US" sz="2000" dirty="0"/>
          </a:p>
          <a:p>
            <a:pPr marL="285750" indent="-285750">
              <a:buFont typeface="Arial" panose="020B0604020202020204" pitchFamily="34" charset="0"/>
              <a:buChar char="•"/>
              <a:defRPr/>
            </a:pPr>
            <a:r>
              <a:rPr lang="en-US" dirty="0"/>
              <a:t>Freshman	</a:t>
            </a:r>
            <a:r>
              <a:rPr lang="en-US" dirty="0" smtClean="0"/>
              <a:t>28%</a:t>
            </a:r>
            <a:endParaRPr lang="en-US" dirty="0"/>
          </a:p>
          <a:p>
            <a:pPr marL="285750" indent="-285750">
              <a:buFont typeface="Arial" panose="020B0604020202020204" pitchFamily="34" charset="0"/>
              <a:buChar char="•"/>
              <a:defRPr/>
            </a:pPr>
            <a:r>
              <a:rPr lang="en-US" dirty="0"/>
              <a:t>Sophomore	</a:t>
            </a:r>
            <a:r>
              <a:rPr lang="en-US" dirty="0" smtClean="0"/>
              <a:t>34%</a:t>
            </a:r>
            <a:endParaRPr lang="en-US" dirty="0"/>
          </a:p>
          <a:p>
            <a:pPr marL="285750" indent="-285750">
              <a:buFont typeface="Arial" panose="020B0604020202020204" pitchFamily="34" charset="0"/>
              <a:buChar char="•"/>
              <a:defRPr/>
            </a:pPr>
            <a:r>
              <a:rPr lang="en-US" dirty="0"/>
              <a:t>Junior		</a:t>
            </a:r>
            <a:r>
              <a:rPr lang="en-US" dirty="0" smtClean="0"/>
              <a:t>28%</a:t>
            </a:r>
            <a:endParaRPr lang="en-US" dirty="0"/>
          </a:p>
          <a:p>
            <a:pPr marL="285750" indent="-285750">
              <a:buFont typeface="Arial" panose="020B0604020202020204" pitchFamily="34" charset="0"/>
              <a:buChar char="•"/>
              <a:defRPr/>
            </a:pPr>
            <a:r>
              <a:rPr lang="en-US" dirty="0"/>
              <a:t>Senior		</a:t>
            </a:r>
            <a:r>
              <a:rPr lang="en-US" dirty="0" smtClean="0"/>
              <a:t>10%</a:t>
            </a:r>
            <a:endParaRPr lang="en-US" dirty="0"/>
          </a:p>
          <a:p>
            <a:pPr marL="342900" indent="-342900" eaLnBrk="0" hangingPunct="0">
              <a:lnSpc>
                <a:spcPct val="150000"/>
              </a:lnSpc>
              <a:defRPr/>
            </a:pPr>
            <a:endParaRPr lang="en-US" sz="2300" kern="0" dirty="0" smtClean="0">
              <a:latin typeface="+mn-lt"/>
            </a:endParaRPr>
          </a:p>
          <a:p>
            <a:pPr marL="342900" indent="-342900" eaLnBrk="0" hangingPunct="0">
              <a:lnSpc>
                <a:spcPct val="150000"/>
              </a:lnSpc>
              <a:defRPr/>
            </a:pPr>
            <a:r>
              <a:rPr lang="en-US" sz="2000" kern="0" dirty="0" smtClean="0">
                <a:latin typeface="+mn-lt"/>
              </a:rPr>
              <a:t> Colleges Represented </a:t>
            </a:r>
            <a:endParaRPr lang="en-US" sz="2000"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Agricultural </a:t>
            </a:r>
            <a:r>
              <a:rPr lang="en-US" kern="0" dirty="0">
                <a:latin typeface="+mn-lt"/>
              </a:rPr>
              <a:t>Sciences &amp; Natural </a:t>
            </a:r>
            <a:r>
              <a:rPr lang="en-US" kern="0" dirty="0" smtClean="0">
                <a:latin typeface="+mn-lt"/>
              </a:rPr>
              <a:t>Resources</a:t>
            </a:r>
            <a:r>
              <a:rPr lang="en-US" kern="0" dirty="0">
                <a:latin typeface="+mn-lt"/>
              </a:rPr>
              <a:t> </a:t>
            </a:r>
            <a:r>
              <a:rPr lang="en-US" kern="0" dirty="0"/>
              <a:t>	</a:t>
            </a:r>
            <a:r>
              <a:rPr lang="en-US" kern="0" dirty="0" smtClean="0"/>
              <a:t>3</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Architecture</a:t>
            </a:r>
            <a:r>
              <a:rPr lang="en-US" kern="0" dirty="0">
                <a:latin typeface="+mn-lt"/>
              </a:rPr>
              <a:t>	</a:t>
            </a:r>
            <a:r>
              <a:rPr lang="en-US" kern="0" dirty="0" smtClean="0">
                <a:latin typeface="+mn-lt"/>
              </a:rPr>
              <a:t>			</a:t>
            </a:r>
            <a:r>
              <a:rPr lang="en-US" kern="0" dirty="0"/>
              <a:t>6</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Arts </a:t>
            </a:r>
            <a:r>
              <a:rPr lang="en-US" kern="0" dirty="0">
                <a:latin typeface="+mn-lt"/>
              </a:rPr>
              <a:t>&amp; </a:t>
            </a:r>
            <a:r>
              <a:rPr lang="en-US" kern="0" dirty="0" smtClean="0">
                <a:latin typeface="+mn-lt"/>
              </a:rPr>
              <a:t>Sciences</a:t>
            </a:r>
            <a:r>
              <a:rPr lang="en-US" kern="0" dirty="0">
                <a:latin typeface="+mn-lt"/>
              </a:rPr>
              <a:t>	</a:t>
            </a:r>
            <a:r>
              <a:rPr lang="en-US" kern="0" dirty="0" smtClean="0">
                <a:latin typeface="+mn-lt"/>
              </a:rPr>
              <a:t>		</a:t>
            </a:r>
            <a:r>
              <a:rPr lang="en-US" kern="0" dirty="0" smtClean="0"/>
              <a:t>28</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t>Rawls College of Business </a:t>
            </a:r>
            <a:r>
              <a:rPr lang="en-US" kern="0" dirty="0" smtClean="0">
                <a:latin typeface="+mn-lt"/>
              </a:rPr>
              <a:t>		 	</a:t>
            </a:r>
            <a:r>
              <a:rPr lang="en-US" kern="0" dirty="0" smtClean="0"/>
              <a:t>32</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Education</a:t>
            </a:r>
            <a:r>
              <a:rPr lang="en-US" kern="0" dirty="0">
                <a:latin typeface="+mn-lt"/>
              </a:rPr>
              <a:t>	</a:t>
            </a:r>
            <a:r>
              <a:rPr lang="en-US" kern="0" dirty="0" smtClean="0">
                <a:latin typeface="+mn-lt"/>
              </a:rPr>
              <a:t>			</a:t>
            </a:r>
            <a:r>
              <a:rPr lang="en-US" kern="0" dirty="0"/>
              <a:t>2</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Engineering</a:t>
            </a:r>
            <a:r>
              <a:rPr lang="en-US" kern="0" dirty="0">
                <a:latin typeface="+mn-lt"/>
              </a:rPr>
              <a:t>	</a:t>
            </a:r>
            <a:r>
              <a:rPr lang="en-US" kern="0" dirty="0" smtClean="0">
                <a:latin typeface="+mn-lt"/>
              </a:rPr>
              <a:t>			</a:t>
            </a:r>
            <a:r>
              <a:rPr lang="en-US" kern="0" dirty="0"/>
              <a:t>8</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College of Human Sciences</a:t>
            </a:r>
            <a:r>
              <a:rPr lang="en-US" kern="0" dirty="0">
                <a:latin typeface="+mn-lt"/>
              </a:rPr>
              <a:t>	</a:t>
            </a:r>
            <a:r>
              <a:rPr lang="en-US" kern="0" dirty="0" smtClean="0">
                <a:latin typeface="+mn-lt"/>
              </a:rPr>
              <a:t>		</a:t>
            </a:r>
            <a:r>
              <a:rPr lang="en-US" kern="0" dirty="0" smtClean="0"/>
              <a:t>8</a:t>
            </a:r>
            <a:r>
              <a:rPr lang="en-US" kern="0" dirty="0" smtClean="0">
                <a:latin typeface="+mn-lt"/>
              </a:rPr>
              <a:t>%</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t>College of Media &amp; </a:t>
            </a:r>
            <a:r>
              <a:rPr lang="en-US" kern="0" dirty="0" smtClean="0">
                <a:latin typeface="+mn-lt"/>
              </a:rPr>
              <a:t>Communication</a:t>
            </a:r>
            <a:r>
              <a:rPr lang="en-US" kern="0" dirty="0">
                <a:latin typeface="+mn-lt"/>
              </a:rPr>
              <a:t>	</a:t>
            </a:r>
            <a:r>
              <a:rPr lang="en-US" kern="0" dirty="0" smtClean="0">
                <a:latin typeface="+mn-lt"/>
              </a:rPr>
              <a:t>		</a:t>
            </a:r>
            <a:r>
              <a:rPr lang="en-US" kern="0" dirty="0"/>
              <a:t>9</a:t>
            </a:r>
            <a:r>
              <a:rPr lang="en-US" kern="0" dirty="0" smtClean="0">
                <a:latin typeface="+mn-lt"/>
              </a:rPr>
              <a:t>%</a:t>
            </a:r>
          </a:p>
          <a:p>
            <a:pPr marL="342900" indent="-342900" eaLnBrk="0" hangingPunct="0">
              <a:spcBef>
                <a:spcPts val="0"/>
              </a:spcBef>
              <a:spcAft>
                <a:spcPts val="0"/>
              </a:spcAft>
              <a:buFont typeface="Arial" pitchFamily="34" charset="0"/>
              <a:buChar char="•"/>
              <a:defRPr/>
            </a:pPr>
            <a:r>
              <a:rPr lang="en-US" kern="0" dirty="0" smtClean="0">
                <a:latin typeface="+mn-lt"/>
              </a:rPr>
              <a:t>Texas Tech Health Sciences Center Nursing		</a:t>
            </a:r>
            <a:r>
              <a:rPr lang="en-US" kern="0" dirty="0"/>
              <a:t>4</a:t>
            </a:r>
            <a:r>
              <a:rPr lang="en-US" kern="0" dirty="0" smtClean="0">
                <a:latin typeface="+mn-lt"/>
              </a:rPr>
              <a:t>%</a:t>
            </a:r>
          </a:p>
          <a:p>
            <a:pPr eaLnBrk="0" hangingPunct="0">
              <a:spcBef>
                <a:spcPts val="0"/>
              </a:spcBef>
              <a:spcAft>
                <a:spcPts val="0"/>
              </a:spcAft>
              <a:defRPr/>
            </a:pPr>
            <a:endParaRPr lang="en-US" sz="1400" kern="0" dirty="0">
              <a:latin typeface="+mn-lt"/>
            </a:endParaRPr>
          </a:p>
        </p:txBody>
      </p:sp>
      <p:sp>
        <p:nvSpPr>
          <p:cNvPr id="9"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0" name="TextBox 9"/>
          <p:cNvSpPr txBox="1"/>
          <p:nvPr/>
        </p:nvSpPr>
        <p:spPr>
          <a:xfrm>
            <a:off x="7882875" y="1587406"/>
            <a:ext cx="4445479" cy="2123658"/>
          </a:xfrm>
          <a:prstGeom prst="rect">
            <a:avLst/>
          </a:prstGeom>
          <a:noFill/>
        </p:spPr>
        <p:txBody>
          <a:bodyPr wrap="square" rtlCol="0">
            <a:spAutoFit/>
          </a:bodyPr>
          <a:lstStyle/>
          <a:p>
            <a:pPr>
              <a:lnSpc>
                <a:spcPct val="150000"/>
              </a:lnSpc>
              <a:defRPr/>
            </a:pPr>
            <a:r>
              <a:rPr lang="en-US" sz="2000" dirty="0"/>
              <a:t>Currently Employed </a:t>
            </a:r>
          </a:p>
          <a:p>
            <a:pPr marL="285750" indent="-285750">
              <a:buFont typeface="Arial" panose="020B0604020202020204" pitchFamily="34" charset="0"/>
              <a:buChar char="•"/>
              <a:defRPr/>
            </a:pPr>
            <a:r>
              <a:rPr lang="en-US" dirty="0"/>
              <a:t>Yes		</a:t>
            </a:r>
            <a:r>
              <a:rPr lang="en-US" dirty="0" smtClean="0"/>
              <a:t>47%</a:t>
            </a:r>
            <a:endParaRPr lang="en-US" dirty="0"/>
          </a:p>
          <a:p>
            <a:pPr marL="285750" indent="-285750">
              <a:buFont typeface="Arial" panose="020B0604020202020204" pitchFamily="34" charset="0"/>
              <a:buChar char="•"/>
              <a:defRPr/>
            </a:pPr>
            <a:r>
              <a:rPr lang="en-US" dirty="0"/>
              <a:t>No		5</a:t>
            </a:r>
            <a:r>
              <a:rPr lang="en-US" dirty="0" smtClean="0"/>
              <a:t>3%</a:t>
            </a:r>
            <a:endParaRPr lang="en-US" dirty="0"/>
          </a:p>
          <a:p>
            <a:pPr>
              <a:lnSpc>
                <a:spcPct val="150000"/>
              </a:lnSpc>
              <a:defRPr/>
            </a:pPr>
            <a:r>
              <a:rPr lang="en-US" sz="2000" dirty="0"/>
              <a:t>Other Student Organization Involvement </a:t>
            </a:r>
          </a:p>
          <a:p>
            <a:pPr marL="285750" indent="-285750">
              <a:buFont typeface="Arial" panose="020B0604020202020204" pitchFamily="34" charset="0"/>
              <a:buChar char="•"/>
              <a:defRPr/>
            </a:pPr>
            <a:r>
              <a:rPr lang="en-US" dirty="0"/>
              <a:t>Yes		</a:t>
            </a:r>
            <a:r>
              <a:rPr lang="en-US" dirty="0" smtClean="0"/>
              <a:t>85%</a:t>
            </a:r>
            <a:endParaRPr lang="en-US" dirty="0"/>
          </a:p>
          <a:p>
            <a:pPr marL="285750" indent="-285750">
              <a:buFont typeface="Arial" panose="020B0604020202020204" pitchFamily="34" charset="0"/>
              <a:buChar char="•"/>
              <a:defRPr/>
            </a:pPr>
            <a:r>
              <a:rPr lang="en-US" dirty="0"/>
              <a:t>No		</a:t>
            </a:r>
            <a:r>
              <a:rPr lang="en-US" dirty="0" smtClean="0"/>
              <a:t>15%</a:t>
            </a:r>
            <a:endParaRPr lang="en-US" dirty="0"/>
          </a:p>
        </p:txBody>
      </p:sp>
      <p:sp>
        <p:nvSpPr>
          <p:cNvPr id="8" name="Rectangle 11"/>
          <p:cNvSpPr txBox="1">
            <a:spLocks noChangeArrowheads="1"/>
          </p:cNvSpPr>
          <p:nvPr/>
        </p:nvSpPr>
        <p:spPr>
          <a:xfrm>
            <a:off x="344488" y="322334"/>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p>
          <a:p>
            <a:pPr algn="l"/>
            <a:r>
              <a:rPr lang="en-US" altLang="en-US" sz="2600" dirty="0" smtClean="0">
                <a:solidFill>
                  <a:schemeClr val="bg1"/>
                </a:solidFill>
              </a:rPr>
              <a:t>2014-2015</a:t>
            </a:r>
          </a:p>
        </p:txBody>
      </p:sp>
    </p:spTree>
    <p:extLst>
      <p:ext uri="{BB962C8B-B14F-4D97-AF65-F5344CB8AC3E}">
        <p14:creationId xmlns:p14="http://schemas.microsoft.com/office/powerpoint/2010/main" val="1230271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1690777"/>
            <a:ext cx="11525459" cy="5501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200"/>
              </a:spcBef>
              <a:spcAft>
                <a:spcPct val="0"/>
              </a:spcAft>
              <a:buFontTx/>
              <a:buNone/>
              <a:defRPr/>
            </a:pPr>
            <a:r>
              <a:rPr lang="en-US" sz="1800" dirty="0" smtClean="0"/>
              <a:t>CONCERTS is responsible for planning and implementing various musical entertainment acts to campus for concert events like </a:t>
            </a:r>
            <a:r>
              <a:rPr lang="en-US" sz="1800" dirty="0" err="1" smtClean="0"/>
              <a:t>RaiderGate</a:t>
            </a:r>
            <a:r>
              <a:rPr lang="en-US" sz="1800" dirty="0" smtClean="0"/>
              <a:t> student tailgate tradition, Raider City Limits spring concert, and Arbor Day.</a:t>
            </a:r>
          </a:p>
          <a:p>
            <a:pPr algn="l">
              <a:spcBef>
                <a:spcPts val="1200"/>
              </a:spcBef>
              <a:spcAft>
                <a:spcPct val="0"/>
              </a:spcAft>
              <a:buFontTx/>
              <a:buNone/>
              <a:defRPr/>
            </a:pPr>
            <a:r>
              <a:rPr lang="en-US" sz="1800" dirty="0" smtClean="0"/>
              <a:t>DAYTIME is responsible for planning and implementing a series of make-and-take events, novelties, and other home-grown activities during the lunch hour and throughout the day.</a:t>
            </a:r>
          </a:p>
          <a:p>
            <a:pPr algn="l">
              <a:spcBef>
                <a:spcPts val="1200"/>
              </a:spcBef>
              <a:spcAft>
                <a:spcPct val="0"/>
              </a:spcAft>
              <a:buFontTx/>
              <a:buNone/>
              <a:defRPr/>
            </a:pPr>
            <a:r>
              <a:rPr lang="en-US" sz="1800" dirty="0" smtClean="0"/>
              <a:t>FILMS is responsible for screening movies throughout the semester, including new releases and classics, as well as hosting a night at Stars and Stripes Drive-In theatre and Dive-In movies at the Leisure Pool.</a:t>
            </a:r>
          </a:p>
          <a:p>
            <a:pPr algn="l">
              <a:spcBef>
                <a:spcPts val="1200"/>
              </a:spcBef>
              <a:spcAft>
                <a:spcPct val="0"/>
              </a:spcAft>
              <a:buFontTx/>
              <a:buNone/>
              <a:defRPr/>
            </a:pPr>
            <a:r>
              <a:rPr lang="en-US" sz="1800" dirty="0" smtClean="0"/>
              <a:t>HOMECOMING is responsible for Texas Tech Homecoming Week programming, including various events such as Student Organization Sing, Pep Rally, Bonfire, Parade, and Homecoming Court, as well as any other programs related to Homecoming.</a:t>
            </a:r>
          </a:p>
          <a:p>
            <a:pPr algn="l">
              <a:spcBef>
                <a:spcPts val="1200"/>
              </a:spcBef>
              <a:spcAft>
                <a:spcPct val="0"/>
              </a:spcAft>
              <a:buFontTx/>
              <a:buNone/>
              <a:defRPr/>
            </a:pPr>
            <a:r>
              <a:rPr lang="en-US" sz="1800" dirty="0" smtClean="0"/>
              <a:t>NIGHT LIFE is responsible for hosting live entertainment acts and speaker engagements in the evening and on weekends, including magicians, comedians, hypnotists, mentalists, lecturers, and more.</a:t>
            </a:r>
          </a:p>
          <a:p>
            <a:pPr algn="l">
              <a:spcBef>
                <a:spcPts val="1200"/>
              </a:spcBef>
              <a:spcAft>
                <a:spcPct val="0"/>
              </a:spcAft>
              <a:buFontTx/>
              <a:buNone/>
              <a:defRPr/>
            </a:pPr>
            <a:r>
              <a:rPr lang="en-US" sz="1800" dirty="0" smtClean="0"/>
              <a:t>OUTREACH is responsible for community outreach programming and creating partnerships and connections on campus and in the greater Lubbock community, through programs including Service Week, Diversity Week, and monthly service opportunities. </a:t>
            </a:r>
          </a:p>
          <a:p>
            <a:pPr algn="l">
              <a:spcBef>
                <a:spcPts val="1200"/>
              </a:spcBef>
              <a:spcAft>
                <a:spcPct val="0"/>
              </a:spcAft>
              <a:buFontTx/>
              <a:buNone/>
              <a:defRPr/>
            </a:pPr>
            <a:r>
              <a:rPr lang="en-US" sz="1800" dirty="0" smtClean="0"/>
              <a:t>SPECIAL PROGRAMS is responsible for planning special events on campus including volleyball tournaments, laser tag, and Murder Mystery Dinner, as well as off-campus excursions to the Corn Maize, Adrenaline City, and Cosmic Bowling.</a:t>
            </a:r>
            <a:endParaRPr lang="en-US" sz="1800" dirty="0">
              <a:solidFill>
                <a:srgbClr val="FF0000"/>
              </a:solidFill>
            </a:endParaRPr>
          </a:p>
        </p:txBody>
      </p:sp>
      <p:sp>
        <p:nvSpPr>
          <p:cNvPr id="6" name="Rectangle 11"/>
          <p:cNvSpPr txBox="1">
            <a:spLocks noChangeArrowheads="1"/>
          </p:cNvSpPr>
          <p:nvPr/>
        </p:nvSpPr>
        <p:spPr>
          <a:xfrm>
            <a:off x="344488" y="396815"/>
            <a:ext cx="10465025" cy="91056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200" dirty="0" smtClean="0">
                <a:solidFill>
                  <a:schemeClr val="bg1"/>
                </a:solidFill>
              </a:rPr>
              <a:t>Tech Activities Board (TAB)</a:t>
            </a:r>
          </a:p>
          <a:p>
            <a:pPr algn="l"/>
            <a:r>
              <a:rPr lang="en-US" altLang="en-US" sz="2400" dirty="0" smtClean="0">
                <a:solidFill>
                  <a:schemeClr val="bg1"/>
                </a:solidFill>
              </a:rPr>
              <a:t>TAB Committees</a:t>
            </a:r>
          </a:p>
        </p:txBody>
      </p:sp>
    </p:spTree>
    <p:extLst>
      <p:ext uri="{BB962C8B-B14F-4D97-AF65-F5344CB8AC3E}">
        <p14:creationId xmlns:p14="http://schemas.microsoft.com/office/powerpoint/2010/main" val="2002887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1500" dirty="0" smtClean="0"/>
              <a:t>	</a:t>
            </a:r>
          </a:p>
          <a:p>
            <a:pPr algn="l">
              <a:lnSpc>
                <a:spcPct val="150000"/>
              </a:lnSpc>
              <a:spcBef>
                <a:spcPts val="0"/>
              </a:spcBef>
            </a:pPr>
            <a:r>
              <a:rPr lang="en-US" altLang="en-US" sz="1400" dirty="0" smtClean="0"/>
              <a:t>	</a:t>
            </a:r>
          </a:p>
          <a:p>
            <a:pPr algn="l">
              <a:lnSpc>
                <a:spcPct val="150000"/>
              </a:lnSpc>
              <a:spcBef>
                <a:spcPts val="0"/>
              </a:spcBef>
            </a:pPr>
            <a:r>
              <a:rPr lang="en-US" altLang="en-US" sz="1600" dirty="0" smtClean="0"/>
              <a:t>Indoor Volleyball Tournament 	</a:t>
            </a:r>
          </a:p>
          <a:p>
            <a:pPr algn="l">
              <a:lnSpc>
                <a:spcPct val="150000"/>
              </a:lnSpc>
              <a:spcBef>
                <a:spcPts val="0"/>
              </a:spcBef>
            </a:pPr>
            <a:r>
              <a:rPr lang="en-US" altLang="en-US" sz="1600" dirty="0" smtClean="0"/>
              <a:t>Dive-In Movie			</a:t>
            </a:r>
          </a:p>
          <a:p>
            <a:pPr algn="l">
              <a:lnSpc>
                <a:spcPct val="150000"/>
              </a:lnSpc>
              <a:spcBef>
                <a:spcPts val="0"/>
              </a:spcBef>
            </a:pPr>
            <a:r>
              <a:rPr lang="en-US" altLang="en-US" sz="1600" dirty="0" smtClean="0"/>
              <a:t>Make Your Own Soap</a:t>
            </a:r>
          </a:p>
          <a:p>
            <a:pPr algn="l">
              <a:lnSpc>
                <a:spcPct val="150000"/>
              </a:lnSpc>
              <a:spcBef>
                <a:spcPts val="0"/>
              </a:spcBef>
            </a:pPr>
            <a:r>
              <a:rPr lang="en-US" altLang="en-US" sz="1600" dirty="0" smtClean="0"/>
              <a:t>Recruitment Social		</a:t>
            </a:r>
            <a:endParaRPr lang="en-US" altLang="en-US" sz="1600" dirty="0"/>
          </a:p>
          <a:p>
            <a:pPr algn="l">
              <a:lnSpc>
                <a:spcPct val="150000"/>
              </a:lnSpc>
              <a:spcBef>
                <a:spcPts val="0"/>
              </a:spcBef>
            </a:pPr>
            <a:r>
              <a:rPr lang="en-US" altLang="en-US" sz="1600" dirty="0" smtClean="0"/>
              <a:t>Film: Maleficent 				</a:t>
            </a:r>
            <a:endParaRPr lang="en-US" altLang="en-US" sz="1600" dirty="0"/>
          </a:p>
          <a:p>
            <a:pPr algn="l">
              <a:lnSpc>
                <a:spcPct val="150000"/>
              </a:lnSpc>
              <a:spcBef>
                <a:spcPts val="0"/>
              </a:spcBef>
            </a:pPr>
            <a:r>
              <a:rPr lang="en-US" altLang="en-US" sz="1600" dirty="0" smtClean="0"/>
              <a:t>Adrenaline City			</a:t>
            </a:r>
            <a:endParaRPr lang="en-US" altLang="en-US" sz="1600" dirty="0"/>
          </a:p>
          <a:p>
            <a:pPr algn="l">
              <a:lnSpc>
                <a:spcPct val="150000"/>
              </a:lnSpc>
              <a:spcBef>
                <a:spcPts val="0"/>
              </a:spcBef>
            </a:pPr>
            <a:r>
              <a:rPr lang="en-US" altLang="en-US" sz="1600" dirty="0" smtClean="0"/>
              <a:t>Karaoke Night</a:t>
            </a:r>
          </a:p>
          <a:p>
            <a:pPr algn="l">
              <a:lnSpc>
                <a:spcPct val="150000"/>
              </a:lnSpc>
              <a:spcBef>
                <a:spcPts val="0"/>
              </a:spcBef>
            </a:pPr>
            <a:r>
              <a:rPr lang="en-US" altLang="en-US" sz="1600" dirty="0" smtClean="0"/>
              <a:t>Volunteer Fair</a:t>
            </a:r>
          </a:p>
          <a:p>
            <a:pPr algn="l">
              <a:lnSpc>
                <a:spcPct val="150000"/>
              </a:lnSpc>
              <a:spcBef>
                <a:spcPts val="0"/>
              </a:spcBef>
            </a:pPr>
            <a:r>
              <a:rPr lang="en-US" altLang="en-US" sz="1600" dirty="0" smtClean="0"/>
              <a:t>Film: Edge of Tomorrow</a:t>
            </a:r>
          </a:p>
          <a:p>
            <a:pPr algn="l">
              <a:lnSpc>
                <a:spcPct val="150000"/>
              </a:lnSpc>
              <a:spcBef>
                <a:spcPts val="0"/>
              </a:spcBef>
            </a:pPr>
            <a:r>
              <a:rPr lang="en-US" altLang="en-US" sz="1600" dirty="0" smtClean="0"/>
              <a:t>Poetry Night</a:t>
            </a:r>
          </a:p>
          <a:p>
            <a:pPr algn="l">
              <a:lnSpc>
                <a:spcPct val="150000"/>
              </a:lnSpc>
              <a:spcBef>
                <a:spcPts val="0"/>
              </a:spcBef>
            </a:pPr>
            <a:r>
              <a:rPr lang="en-US" altLang="en-US" sz="1600" dirty="0" smtClean="0"/>
              <a:t>Open Mic Night</a:t>
            </a:r>
          </a:p>
          <a:p>
            <a:pPr algn="l">
              <a:lnSpc>
                <a:spcPct val="150000"/>
              </a:lnSpc>
              <a:spcBef>
                <a:spcPts val="0"/>
              </a:spcBef>
            </a:pPr>
            <a:r>
              <a:rPr lang="en-US" altLang="en-US" sz="1600" dirty="0" smtClean="0"/>
              <a:t>Comedian Michael Kent</a:t>
            </a:r>
          </a:p>
          <a:p>
            <a:pPr algn="l">
              <a:lnSpc>
                <a:spcPct val="150000"/>
              </a:lnSpc>
              <a:spcBef>
                <a:spcPts val="0"/>
              </a:spcBef>
            </a:pPr>
            <a:r>
              <a:rPr lang="en-US" altLang="en-US" sz="1600" dirty="0" smtClean="0"/>
              <a:t>Late Night Bowling</a:t>
            </a:r>
            <a:r>
              <a:rPr lang="en-US" altLang="en-US" sz="1500" dirty="0" smtClean="0"/>
              <a:t>		</a:t>
            </a:r>
          </a:p>
          <a:p>
            <a:pPr algn="l">
              <a:lnSpc>
                <a:spcPct val="150000"/>
              </a:lnSpc>
              <a:spcBef>
                <a:spcPts val="0"/>
              </a:spcBef>
            </a:pPr>
            <a:r>
              <a:rPr lang="en-US" altLang="en-US" sz="1200" dirty="0" smtClean="0"/>
              <a:t>	</a:t>
            </a:r>
            <a:r>
              <a:rPr lang="en-US" altLang="en-US" sz="1200" dirty="0" smtClean="0">
                <a:solidFill>
                  <a:srgbClr val="FF0000"/>
                </a:solidFill>
              </a:rPr>
              <a:t>		</a:t>
            </a:r>
            <a:endParaRPr lang="en-US" altLang="en-US" sz="1200" dirty="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459" y="5334384"/>
            <a:ext cx="2151594" cy="1369512"/>
          </a:xfrm>
          <a:prstGeom prst="rect">
            <a:avLst/>
          </a:prstGeom>
        </p:spPr>
      </p:pic>
      <p:sp>
        <p:nvSpPr>
          <p:cNvPr id="9" name="Content Placeholder 2"/>
          <p:cNvSpPr txBox="1">
            <a:spLocks/>
          </p:cNvSpPr>
          <p:nvPr/>
        </p:nvSpPr>
        <p:spPr>
          <a:xfrm>
            <a:off x="4622174"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0"/>
              </a:spcBef>
            </a:pPr>
            <a:r>
              <a:rPr lang="en-US" altLang="en-US" sz="1400" dirty="0"/>
              <a:t>	</a:t>
            </a:r>
          </a:p>
          <a:p>
            <a:pPr algn="l">
              <a:lnSpc>
                <a:spcPct val="140000"/>
              </a:lnSpc>
              <a:spcBef>
                <a:spcPts val="0"/>
              </a:spcBef>
            </a:pPr>
            <a:endParaRPr lang="en-US" altLang="en-US" sz="1400" dirty="0" smtClean="0"/>
          </a:p>
          <a:p>
            <a:pPr algn="l">
              <a:lnSpc>
                <a:spcPct val="140000"/>
              </a:lnSpc>
              <a:spcBef>
                <a:spcPts val="0"/>
              </a:spcBef>
            </a:pPr>
            <a:r>
              <a:rPr lang="en-US" altLang="en-US" sz="1500" dirty="0" smtClean="0"/>
              <a:t>6 Minutes of Service: Inside Out Foundation</a:t>
            </a:r>
          </a:p>
          <a:p>
            <a:pPr algn="l">
              <a:lnSpc>
                <a:spcPct val="140000"/>
              </a:lnSpc>
              <a:spcBef>
                <a:spcPts val="0"/>
              </a:spcBef>
            </a:pPr>
            <a:r>
              <a:rPr lang="en-US" altLang="en-US" sz="1500" dirty="0" smtClean="0"/>
              <a:t>Film: Tammy</a:t>
            </a:r>
          </a:p>
          <a:p>
            <a:pPr algn="l">
              <a:lnSpc>
                <a:spcPct val="140000"/>
              </a:lnSpc>
              <a:spcBef>
                <a:spcPts val="0"/>
              </a:spcBef>
            </a:pPr>
            <a:r>
              <a:rPr lang="en-US" altLang="en-US" sz="1500" dirty="0" smtClean="0"/>
              <a:t>Old Time Western Photos</a:t>
            </a:r>
          </a:p>
          <a:p>
            <a:pPr algn="l">
              <a:lnSpc>
                <a:spcPct val="140000"/>
              </a:lnSpc>
              <a:spcBef>
                <a:spcPts val="0"/>
              </a:spcBef>
            </a:pPr>
            <a:r>
              <a:rPr lang="en-US" altLang="en-US" sz="1500" dirty="0" smtClean="0"/>
              <a:t>All Star Comedy Jam</a:t>
            </a:r>
          </a:p>
          <a:p>
            <a:pPr algn="l">
              <a:lnSpc>
                <a:spcPct val="140000"/>
              </a:lnSpc>
              <a:spcBef>
                <a:spcPts val="0"/>
              </a:spcBef>
            </a:pPr>
            <a:r>
              <a:rPr lang="en-US" altLang="en-US" sz="1500" dirty="0" smtClean="0"/>
              <a:t>Laser Battle</a:t>
            </a:r>
          </a:p>
          <a:p>
            <a:pPr algn="l">
              <a:lnSpc>
                <a:spcPct val="140000"/>
              </a:lnSpc>
              <a:spcBef>
                <a:spcPts val="0"/>
              </a:spcBef>
            </a:pPr>
            <a:r>
              <a:rPr lang="en-US" altLang="en-US" sz="1500" dirty="0" smtClean="0"/>
              <a:t>Make Your Own First Aid Kit</a:t>
            </a:r>
          </a:p>
          <a:p>
            <a:pPr algn="l">
              <a:lnSpc>
                <a:spcPct val="140000"/>
              </a:lnSpc>
              <a:spcBef>
                <a:spcPts val="0"/>
              </a:spcBef>
            </a:pPr>
            <a:r>
              <a:rPr lang="en-US" altLang="en-US" sz="1500" dirty="0" smtClean="0"/>
              <a:t>Film: 22 Jump Street</a:t>
            </a:r>
          </a:p>
          <a:p>
            <a:pPr algn="l">
              <a:lnSpc>
                <a:spcPct val="140000"/>
              </a:lnSpc>
              <a:spcBef>
                <a:spcPts val="0"/>
              </a:spcBef>
            </a:pPr>
            <a:r>
              <a:rPr lang="en-US" altLang="en-US" sz="1500" dirty="0" smtClean="0"/>
              <a:t>Mind Reader Eric Dittelman</a:t>
            </a:r>
          </a:p>
          <a:p>
            <a:pPr algn="l">
              <a:lnSpc>
                <a:spcPct val="140000"/>
              </a:lnSpc>
              <a:spcBef>
                <a:spcPts val="0"/>
              </a:spcBef>
            </a:pPr>
            <a:r>
              <a:rPr lang="en-US" altLang="en-US" sz="1500" dirty="0" smtClean="0"/>
              <a:t>Film: Guardians of the Galaxy		</a:t>
            </a:r>
          </a:p>
          <a:p>
            <a:pPr algn="l">
              <a:lnSpc>
                <a:spcPct val="140000"/>
              </a:lnSpc>
              <a:spcBef>
                <a:spcPts val="0"/>
              </a:spcBef>
              <a:buFontTx/>
              <a:buNone/>
            </a:pPr>
            <a:r>
              <a:rPr lang="en-US" altLang="en-US" sz="1500" dirty="0" smtClean="0"/>
              <a:t>Corn Maize			</a:t>
            </a:r>
          </a:p>
          <a:p>
            <a:pPr algn="l">
              <a:lnSpc>
                <a:spcPct val="140000"/>
              </a:lnSpc>
              <a:spcBef>
                <a:spcPts val="0"/>
              </a:spcBef>
              <a:buFontTx/>
              <a:buNone/>
            </a:pPr>
            <a:r>
              <a:rPr lang="en-US" altLang="en-US" sz="1500" dirty="0" smtClean="0"/>
              <a:t>Homecoming Star Print Cookies		</a:t>
            </a:r>
          </a:p>
          <a:p>
            <a:pPr algn="l">
              <a:lnSpc>
                <a:spcPct val="140000"/>
              </a:lnSpc>
              <a:spcBef>
                <a:spcPts val="0"/>
              </a:spcBef>
              <a:buFontTx/>
              <a:buNone/>
            </a:pPr>
            <a:r>
              <a:rPr lang="en-US" altLang="en-US" sz="1500" dirty="0" smtClean="0"/>
              <a:t>Poetry Slam</a:t>
            </a:r>
          </a:p>
          <a:p>
            <a:pPr algn="l">
              <a:lnSpc>
                <a:spcPct val="140000"/>
              </a:lnSpc>
              <a:spcBef>
                <a:spcPts val="0"/>
              </a:spcBef>
              <a:buFontTx/>
              <a:buNone/>
            </a:pPr>
            <a:r>
              <a:rPr lang="en-US" altLang="en-US" sz="1500" dirty="0" smtClean="0"/>
              <a:t>Make Your Own Candle	</a:t>
            </a:r>
          </a:p>
          <a:p>
            <a:pPr algn="l">
              <a:lnSpc>
                <a:spcPct val="140000"/>
              </a:lnSpc>
              <a:spcBef>
                <a:spcPts val="0"/>
              </a:spcBef>
              <a:buFontTx/>
              <a:buNone/>
            </a:pPr>
            <a:r>
              <a:rPr lang="en-US" altLang="en-US" sz="1400" dirty="0" smtClean="0"/>
              <a:t>		</a:t>
            </a:r>
            <a:r>
              <a:rPr lang="en-US" altLang="en-US" sz="1400" dirty="0" smtClean="0">
                <a:solidFill>
                  <a:srgbClr val="FF0000"/>
                </a:solidFill>
              </a:rPr>
              <a:t>	</a:t>
            </a:r>
            <a:r>
              <a:rPr lang="en-US" altLang="en-US" sz="1200" dirty="0" smtClean="0">
                <a:solidFill>
                  <a:srgbClr val="FF0000"/>
                </a:solidFill>
              </a:rPr>
              <a:t>	</a:t>
            </a:r>
          </a:p>
          <a:p>
            <a:pPr algn="l">
              <a:buFontTx/>
              <a:buNone/>
            </a:pPr>
            <a:endParaRPr lang="en-US" altLang="en-US" sz="1100"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1" name="Content Placeholder 2"/>
          <p:cNvSpPr txBox="1">
            <a:spLocks/>
          </p:cNvSpPr>
          <p:nvPr/>
        </p:nvSpPr>
        <p:spPr>
          <a:xfrm>
            <a:off x="9096375"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0"/>
              </a:spcBef>
            </a:pPr>
            <a:endParaRPr lang="en-US" altLang="en-US" sz="1500" dirty="0" smtClean="0"/>
          </a:p>
          <a:p>
            <a:pPr algn="l">
              <a:lnSpc>
                <a:spcPct val="140000"/>
              </a:lnSpc>
              <a:spcBef>
                <a:spcPts val="0"/>
              </a:spcBef>
            </a:pPr>
            <a:endParaRPr lang="en-US" altLang="en-US" sz="1500" dirty="0"/>
          </a:p>
          <a:p>
            <a:pPr algn="l">
              <a:lnSpc>
                <a:spcPct val="140000"/>
              </a:lnSpc>
              <a:spcBef>
                <a:spcPts val="0"/>
              </a:spcBef>
            </a:pPr>
            <a:r>
              <a:rPr lang="en-US" altLang="en-US" sz="1500" dirty="0" smtClean="0"/>
              <a:t>Make Your Own Stocking	</a:t>
            </a:r>
          </a:p>
          <a:p>
            <a:pPr algn="l">
              <a:lnSpc>
                <a:spcPct val="130000"/>
              </a:lnSpc>
              <a:spcBef>
                <a:spcPts val="0"/>
              </a:spcBef>
              <a:buFontTx/>
              <a:buNone/>
            </a:pPr>
            <a:r>
              <a:rPr lang="en-US" altLang="en-US" sz="1500" dirty="0" smtClean="0"/>
              <a:t>Open Mic Night		</a:t>
            </a:r>
          </a:p>
          <a:p>
            <a:pPr algn="l">
              <a:lnSpc>
                <a:spcPct val="130000"/>
              </a:lnSpc>
              <a:spcBef>
                <a:spcPts val="0"/>
              </a:spcBef>
              <a:buFontTx/>
              <a:buNone/>
            </a:pPr>
            <a:r>
              <a:rPr lang="en-US" altLang="en-US" sz="1500" dirty="0" smtClean="0"/>
              <a:t>Sex Tape		</a:t>
            </a:r>
          </a:p>
          <a:p>
            <a:pPr algn="l">
              <a:lnSpc>
                <a:spcPct val="130000"/>
              </a:lnSpc>
              <a:spcBef>
                <a:spcPts val="0"/>
              </a:spcBef>
              <a:buFontTx/>
              <a:buNone/>
            </a:pPr>
            <a:r>
              <a:rPr lang="en-US" altLang="en-US" sz="1500" dirty="0" smtClean="0"/>
              <a:t>Murder Mystery Dinner		</a:t>
            </a:r>
          </a:p>
          <a:p>
            <a:pPr algn="l">
              <a:lnSpc>
                <a:spcPct val="130000"/>
              </a:lnSpc>
              <a:spcBef>
                <a:spcPts val="0"/>
              </a:spcBef>
              <a:buFontTx/>
              <a:buNone/>
            </a:pPr>
            <a:r>
              <a:rPr lang="en-US" altLang="en-US" sz="1500" dirty="0" smtClean="0"/>
              <a:t>Raider Games</a:t>
            </a:r>
          </a:p>
          <a:p>
            <a:pPr algn="l">
              <a:lnSpc>
                <a:spcPct val="130000"/>
              </a:lnSpc>
              <a:spcBef>
                <a:spcPts val="0"/>
              </a:spcBef>
              <a:buFontTx/>
              <a:buNone/>
            </a:pPr>
            <a:r>
              <a:rPr lang="en-US" altLang="en-US" sz="1500" dirty="0" smtClean="0"/>
              <a:t>Make Your Own Photo Mug</a:t>
            </a:r>
          </a:p>
          <a:p>
            <a:pPr algn="l">
              <a:lnSpc>
                <a:spcPct val="130000"/>
              </a:lnSpc>
              <a:spcBef>
                <a:spcPts val="0"/>
              </a:spcBef>
              <a:buFontTx/>
              <a:buNone/>
            </a:pPr>
            <a:r>
              <a:rPr lang="en-US" altLang="en-US" sz="1500" dirty="0" smtClean="0"/>
              <a:t>Flying Tortillas </a:t>
            </a:r>
            <a:r>
              <a:rPr lang="en-US" altLang="en-US" sz="1500" dirty="0" err="1" smtClean="0"/>
              <a:t>Improv</a:t>
            </a:r>
            <a:endParaRPr lang="en-US" altLang="en-US" sz="1500" dirty="0" smtClean="0"/>
          </a:p>
          <a:p>
            <a:pPr algn="l">
              <a:lnSpc>
                <a:spcPct val="130000"/>
              </a:lnSpc>
              <a:spcBef>
                <a:spcPts val="0"/>
              </a:spcBef>
              <a:buFontTx/>
              <a:buNone/>
            </a:pPr>
            <a:r>
              <a:rPr lang="en-US" altLang="en-US" sz="1500" dirty="0" smtClean="0"/>
              <a:t>Make Your Own </a:t>
            </a:r>
            <a:r>
              <a:rPr lang="en-US" altLang="en-US" sz="1500" dirty="0" err="1" smtClean="0"/>
              <a:t>Stressball</a:t>
            </a:r>
            <a:endParaRPr lang="en-US" altLang="en-US" sz="1500" dirty="0" smtClean="0"/>
          </a:p>
          <a:p>
            <a:pPr algn="l">
              <a:lnSpc>
                <a:spcPct val="130000"/>
              </a:lnSpc>
              <a:spcBef>
                <a:spcPts val="0"/>
              </a:spcBef>
              <a:buFontTx/>
              <a:buNone/>
            </a:pPr>
            <a:r>
              <a:rPr lang="en-US" altLang="en-US" sz="1500" dirty="0" smtClean="0"/>
              <a:t>All Day Film: Elf		</a:t>
            </a:r>
          </a:p>
          <a:p>
            <a:pPr algn="l">
              <a:lnSpc>
                <a:spcPct val="130000"/>
              </a:lnSpc>
              <a:spcBef>
                <a:spcPts val="0"/>
              </a:spcBef>
              <a:buFontTx/>
              <a:buNone/>
            </a:pPr>
            <a:r>
              <a:rPr lang="en-US" altLang="en-US" sz="1500" dirty="0" smtClean="0"/>
              <a:t>Rest &amp; Relaxation Night	</a:t>
            </a:r>
            <a:r>
              <a:rPr lang="en-US" altLang="en-US" sz="1500" dirty="0" smtClean="0">
                <a:solidFill>
                  <a:srgbClr val="FF0000"/>
                </a:solidFill>
              </a:rPr>
              <a:t>			</a:t>
            </a: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Fall 2014 - Events Assessed</a:t>
            </a:r>
            <a:endParaRPr lang="en-US" sz="2400" dirty="0">
              <a:solidFill>
                <a:schemeClr val="bg1"/>
              </a:solidFill>
            </a:endParaRPr>
          </a:p>
        </p:txBody>
      </p:sp>
    </p:spTree>
    <p:extLst>
      <p:ext uri="{BB962C8B-B14F-4D97-AF65-F5344CB8AC3E}">
        <p14:creationId xmlns:p14="http://schemas.microsoft.com/office/powerpoint/2010/main" val="1437664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1500" dirty="0" smtClean="0"/>
              <a:t>Condom Casino</a:t>
            </a:r>
          </a:p>
          <a:p>
            <a:pPr algn="l">
              <a:lnSpc>
                <a:spcPct val="150000"/>
              </a:lnSpc>
              <a:spcBef>
                <a:spcPts val="0"/>
              </a:spcBef>
            </a:pPr>
            <a:r>
              <a:rPr lang="en-US" altLang="en-US" sz="1500" dirty="0" smtClean="0"/>
              <a:t>Soup &amp; Scoop</a:t>
            </a:r>
          </a:p>
          <a:p>
            <a:pPr algn="l">
              <a:lnSpc>
                <a:spcPct val="150000"/>
              </a:lnSpc>
              <a:spcBef>
                <a:spcPts val="0"/>
              </a:spcBef>
            </a:pPr>
            <a:r>
              <a:rPr lang="en-US" altLang="en-US" sz="1500" dirty="0" smtClean="0"/>
              <a:t>Inflatable Snow Globe Pictures</a:t>
            </a:r>
          </a:p>
          <a:p>
            <a:pPr algn="l">
              <a:lnSpc>
                <a:spcPct val="150000"/>
              </a:lnSpc>
              <a:spcBef>
                <a:spcPts val="0"/>
              </a:spcBef>
            </a:pPr>
            <a:r>
              <a:rPr lang="en-US" altLang="en-US" sz="1500" dirty="0" smtClean="0"/>
              <a:t>Homecoming Make Your Own Spirit Sign</a:t>
            </a:r>
          </a:p>
          <a:p>
            <a:pPr algn="l">
              <a:lnSpc>
                <a:spcPct val="150000"/>
              </a:lnSpc>
              <a:spcBef>
                <a:spcPts val="0"/>
              </a:spcBef>
            </a:pPr>
            <a:r>
              <a:rPr lang="en-US" altLang="en-US" sz="1500" dirty="0" smtClean="0"/>
              <a:t>Film: Fury</a:t>
            </a:r>
          </a:p>
          <a:p>
            <a:pPr algn="l">
              <a:lnSpc>
                <a:spcPct val="150000"/>
              </a:lnSpc>
              <a:spcBef>
                <a:spcPts val="0"/>
              </a:spcBef>
            </a:pPr>
            <a:r>
              <a:rPr lang="en-US" altLang="en-US" sz="1500" dirty="0" smtClean="0"/>
              <a:t>Treat Bags For Kids</a:t>
            </a:r>
          </a:p>
          <a:p>
            <a:pPr algn="l">
              <a:lnSpc>
                <a:spcPct val="150000"/>
              </a:lnSpc>
              <a:spcBef>
                <a:spcPts val="0"/>
              </a:spcBef>
            </a:pPr>
            <a:r>
              <a:rPr lang="en-US" altLang="en-US" sz="1500" dirty="0" smtClean="0"/>
              <a:t>Red Raider Swing</a:t>
            </a:r>
          </a:p>
          <a:p>
            <a:pPr algn="l">
              <a:lnSpc>
                <a:spcPct val="150000"/>
              </a:lnSpc>
              <a:spcBef>
                <a:spcPts val="0"/>
              </a:spcBef>
            </a:pPr>
            <a:r>
              <a:rPr lang="en-US" altLang="en-US" sz="1500" dirty="0" smtClean="0"/>
              <a:t>Make Your Own Desk Organizer</a:t>
            </a:r>
          </a:p>
          <a:p>
            <a:pPr algn="l">
              <a:lnSpc>
                <a:spcPct val="150000"/>
              </a:lnSpc>
              <a:spcBef>
                <a:spcPts val="0"/>
              </a:spcBef>
            </a:pPr>
            <a:r>
              <a:rPr lang="en-US" altLang="en-US" sz="1500" dirty="0" smtClean="0"/>
              <a:t>Mr. </a:t>
            </a:r>
            <a:r>
              <a:rPr lang="en-US" altLang="en-US" sz="1500" dirty="0" err="1" smtClean="0"/>
              <a:t>Gatti’s</a:t>
            </a:r>
            <a:r>
              <a:rPr lang="en-US" altLang="en-US" sz="1500" dirty="0" smtClean="0"/>
              <a:t> Night</a:t>
            </a:r>
          </a:p>
          <a:p>
            <a:pPr algn="l">
              <a:lnSpc>
                <a:spcPct val="150000"/>
              </a:lnSpc>
              <a:spcBef>
                <a:spcPts val="0"/>
              </a:spcBef>
            </a:pPr>
            <a:r>
              <a:rPr lang="en-US" altLang="en-US" sz="1500" dirty="0" smtClean="0"/>
              <a:t>Open Mic Night</a:t>
            </a:r>
          </a:p>
          <a:p>
            <a:pPr algn="l">
              <a:lnSpc>
                <a:spcPct val="150000"/>
              </a:lnSpc>
              <a:spcBef>
                <a:spcPts val="0"/>
              </a:spcBef>
            </a:pPr>
            <a:r>
              <a:rPr lang="en-US" altLang="en-US" sz="1500" dirty="0" smtClean="0"/>
              <a:t>Valentines for Vets</a:t>
            </a:r>
          </a:p>
          <a:p>
            <a:pPr algn="l">
              <a:lnSpc>
                <a:spcPct val="150000"/>
              </a:lnSpc>
              <a:spcBef>
                <a:spcPts val="0"/>
              </a:spcBef>
            </a:pPr>
            <a:r>
              <a:rPr lang="en-US" altLang="en-US" sz="1500" dirty="0" smtClean="0"/>
              <a:t>Reel Rock Film Festival/</a:t>
            </a:r>
          </a:p>
          <a:p>
            <a:pPr algn="l">
              <a:lnSpc>
                <a:spcPct val="150000"/>
              </a:lnSpc>
              <a:spcBef>
                <a:spcPts val="0"/>
              </a:spcBef>
            </a:pPr>
            <a:r>
              <a:rPr lang="en-US" altLang="en-US" sz="1500" dirty="0" smtClean="0"/>
              <a:t>Vertical Plains Climbing Competition</a:t>
            </a:r>
          </a:p>
          <a:p>
            <a:pPr algn="l">
              <a:lnSpc>
                <a:spcPct val="150000"/>
              </a:lnSpc>
              <a:spcBef>
                <a:spcPts val="0"/>
              </a:spcBef>
            </a:pPr>
            <a:r>
              <a:rPr lang="en-US" altLang="en-US" sz="1500" dirty="0" smtClean="0"/>
              <a:t>Comedian Jeffrey Jay</a:t>
            </a:r>
          </a:p>
          <a:p>
            <a:pPr algn="l">
              <a:lnSpc>
                <a:spcPct val="150000"/>
              </a:lnSpc>
              <a:spcBef>
                <a:spcPts val="0"/>
              </a:spcBef>
            </a:pPr>
            <a:r>
              <a:rPr lang="en-US" altLang="en-US" sz="1200" dirty="0" smtClean="0">
                <a:solidFill>
                  <a:srgbClr val="FF0000"/>
                </a:solidFill>
              </a:rPr>
              <a:t>		</a:t>
            </a:r>
            <a:endParaRPr lang="en-US" altLang="en-US" sz="1200" dirty="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9" name="Content Placeholder 2"/>
          <p:cNvSpPr txBox="1">
            <a:spLocks/>
          </p:cNvSpPr>
          <p:nvPr/>
        </p:nvSpPr>
        <p:spPr>
          <a:xfrm>
            <a:off x="4622174"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pPr>
            <a:r>
              <a:rPr lang="en-US" altLang="en-US" sz="1500" dirty="0" smtClean="0"/>
              <a:t>Film: Big Hero 6</a:t>
            </a:r>
          </a:p>
          <a:p>
            <a:pPr algn="l">
              <a:lnSpc>
                <a:spcPct val="130000"/>
              </a:lnSpc>
              <a:spcBef>
                <a:spcPts val="0"/>
              </a:spcBef>
            </a:pPr>
            <a:r>
              <a:rPr lang="en-US" altLang="en-US" sz="1500" dirty="0" smtClean="0"/>
              <a:t>Silent Disco</a:t>
            </a:r>
          </a:p>
          <a:p>
            <a:pPr algn="l">
              <a:lnSpc>
                <a:spcPct val="130000"/>
              </a:lnSpc>
              <a:spcBef>
                <a:spcPts val="0"/>
              </a:spcBef>
            </a:pPr>
            <a:r>
              <a:rPr lang="en-US" altLang="en-US" sz="1500" dirty="0" smtClean="0"/>
              <a:t>Make Your Own Street Sign</a:t>
            </a:r>
          </a:p>
          <a:p>
            <a:pPr algn="l">
              <a:lnSpc>
                <a:spcPct val="130000"/>
              </a:lnSpc>
              <a:spcBef>
                <a:spcPts val="0"/>
              </a:spcBef>
            </a:pPr>
            <a:r>
              <a:rPr lang="en-US" altLang="en-US" sz="1500" dirty="0" smtClean="0"/>
              <a:t>Singer/Songwriter Competition</a:t>
            </a:r>
          </a:p>
          <a:p>
            <a:pPr algn="l">
              <a:lnSpc>
                <a:spcPct val="130000"/>
              </a:lnSpc>
              <a:spcBef>
                <a:spcPts val="0"/>
              </a:spcBef>
            </a:pPr>
            <a:r>
              <a:rPr lang="en-US" altLang="en-US" sz="1500" dirty="0" smtClean="0"/>
              <a:t>Comedian Mike Palascak</a:t>
            </a:r>
          </a:p>
          <a:p>
            <a:pPr algn="l">
              <a:lnSpc>
                <a:spcPct val="130000"/>
              </a:lnSpc>
              <a:spcBef>
                <a:spcPts val="0"/>
              </a:spcBef>
            </a:pPr>
            <a:r>
              <a:rPr lang="en-US" altLang="en-US" sz="1500" dirty="0" smtClean="0"/>
              <a:t>Alamo Draft House Movie Night</a:t>
            </a:r>
          </a:p>
          <a:p>
            <a:pPr algn="l">
              <a:lnSpc>
                <a:spcPct val="130000"/>
              </a:lnSpc>
              <a:spcBef>
                <a:spcPts val="0"/>
              </a:spcBef>
            </a:pPr>
            <a:r>
              <a:rPr lang="en-US" altLang="en-US" sz="1500" dirty="0" smtClean="0"/>
              <a:t>Open Mic Night</a:t>
            </a:r>
          </a:p>
          <a:p>
            <a:pPr algn="l">
              <a:lnSpc>
                <a:spcPct val="130000"/>
              </a:lnSpc>
              <a:spcBef>
                <a:spcPts val="0"/>
              </a:spcBef>
            </a:pPr>
            <a:r>
              <a:rPr lang="en-US" altLang="en-US" sz="1500" dirty="0" smtClean="0"/>
              <a:t>Make Your Own Zen Garden</a:t>
            </a:r>
          </a:p>
          <a:p>
            <a:pPr algn="l">
              <a:lnSpc>
                <a:spcPct val="130000"/>
              </a:lnSpc>
              <a:spcBef>
                <a:spcPts val="0"/>
              </a:spcBef>
            </a:pPr>
            <a:r>
              <a:rPr lang="en-US" altLang="en-US" sz="1500" dirty="0" smtClean="0"/>
              <a:t>Karaoke Night</a:t>
            </a:r>
          </a:p>
          <a:p>
            <a:pPr algn="l">
              <a:lnSpc>
                <a:spcPct val="130000"/>
              </a:lnSpc>
              <a:spcBef>
                <a:spcPts val="0"/>
              </a:spcBef>
            </a:pPr>
            <a:r>
              <a:rPr lang="en-US" altLang="en-US" sz="1500" dirty="0" smtClean="0"/>
              <a:t>Light the Way Luminarias</a:t>
            </a:r>
          </a:p>
          <a:p>
            <a:pPr algn="l">
              <a:lnSpc>
                <a:spcPct val="130000"/>
              </a:lnSpc>
              <a:spcBef>
                <a:spcPts val="0"/>
              </a:spcBef>
            </a:pPr>
            <a:r>
              <a:rPr lang="en-US" altLang="en-US" sz="1500" dirty="0" smtClean="0"/>
              <a:t>Harry Potter House Cup Competition</a:t>
            </a:r>
          </a:p>
          <a:p>
            <a:pPr algn="l">
              <a:lnSpc>
                <a:spcPct val="130000"/>
              </a:lnSpc>
              <a:spcBef>
                <a:spcPts val="0"/>
              </a:spcBef>
            </a:pPr>
            <a:r>
              <a:rPr lang="en-US" altLang="en-US" sz="1500" dirty="0" smtClean="0"/>
              <a:t>Comedy Night</a:t>
            </a:r>
          </a:p>
          <a:p>
            <a:pPr algn="l">
              <a:lnSpc>
                <a:spcPct val="130000"/>
              </a:lnSpc>
              <a:spcBef>
                <a:spcPts val="0"/>
              </a:spcBef>
            </a:pPr>
            <a:r>
              <a:rPr lang="en-US" altLang="en-US" sz="1500" dirty="0" smtClean="0"/>
              <a:t>Hunger Games: Mocking Jay Part 1</a:t>
            </a:r>
            <a:r>
              <a:rPr lang="en-US" altLang="en-US" sz="1500" dirty="0">
                <a:solidFill>
                  <a:srgbClr val="FF0000"/>
                </a:solidFill>
              </a:rPr>
              <a:t>	</a:t>
            </a:r>
          </a:p>
          <a:p>
            <a:pPr algn="l">
              <a:buFontTx/>
              <a:buNone/>
            </a:pPr>
            <a:r>
              <a:rPr lang="en-US" altLang="en-US" sz="1500" dirty="0" smtClean="0"/>
              <a:t>Comedian Magician Joseph Tran</a:t>
            </a:r>
          </a:p>
          <a:p>
            <a:pPr algn="l">
              <a:buFontTx/>
              <a:buNone/>
            </a:pPr>
            <a:r>
              <a:rPr lang="en-US" altLang="en-US" sz="1500" dirty="0" smtClean="0"/>
              <a:t>Make Your Own Lantern</a:t>
            </a: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1" name="Content Placeholder 2"/>
          <p:cNvSpPr txBox="1">
            <a:spLocks/>
          </p:cNvSpPr>
          <p:nvPr/>
        </p:nvSpPr>
        <p:spPr>
          <a:xfrm>
            <a:off x="8610378"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pPr>
            <a:r>
              <a:rPr lang="en-US" altLang="en-US" sz="1500" dirty="0" smtClean="0"/>
              <a:t>Thunder Zone</a:t>
            </a:r>
          </a:p>
          <a:p>
            <a:pPr algn="l">
              <a:lnSpc>
                <a:spcPct val="130000"/>
              </a:lnSpc>
              <a:spcBef>
                <a:spcPts val="0"/>
              </a:spcBef>
            </a:pPr>
            <a:r>
              <a:rPr lang="en-US" altLang="en-US" sz="1500" dirty="0" smtClean="0"/>
              <a:t>Homecoming Make Your Own Bobble Head</a:t>
            </a:r>
          </a:p>
          <a:p>
            <a:pPr algn="l">
              <a:lnSpc>
                <a:spcPct val="130000"/>
              </a:lnSpc>
              <a:spcBef>
                <a:spcPts val="0"/>
              </a:spcBef>
            </a:pPr>
            <a:r>
              <a:rPr lang="en-US" altLang="en-US" sz="1500" dirty="0" smtClean="0"/>
              <a:t>Stars &amp; Stripes Drive-In Movie</a:t>
            </a:r>
          </a:p>
          <a:p>
            <a:pPr algn="l">
              <a:lnSpc>
                <a:spcPct val="130000"/>
              </a:lnSpc>
              <a:spcBef>
                <a:spcPts val="0"/>
              </a:spcBef>
            </a:pPr>
            <a:r>
              <a:rPr lang="en-US" altLang="en-US" sz="1500" dirty="0" smtClean="0"/>
              <a:t>Red Raider Showcase</a:t>
            </a:r>
          </a:p>
          <a:p>
            <a:pPr algn="l">
              <a:lnSpc>
                <a:spcPct val="130000"/>
              </a:lnSpc>
              <a:spcBef>
                <a:spcPts val="0"/>
              </a:spcBef>
              <a:buFontTx/>
              <a:buNone/>
            </a:pPr>
            <a:r>
              <a:rPr lang="en-US" altLang="en-US" sz="1500" dirty="0" smtClean="0"/>
              <a:t>Pancakes for TWLOHA</a:t>
            </a:r>
          </a:p>
          <a:p>
            <a:pPr algn="l">
              <a:lnSpc>
                <a:spcPct val="130000"/>
              </a:lnSpc>
              <a:spcBef>
                <a:spcPts val="0"/>
              </a:spcBef>
              <a:buFontTx/>
              <a:buNone/>
            </a:pPr>
            <a:r>
              <a:rPr lang="en-US" altLang="en-US" sz="1500" dirty="0" smtClean="0"/>
              <a:t>Amazing Race</a:t>
            </a:r>
          </a:p>
          <a:p>
            <a:pPr algn="l">
              <a:lnSpc>
                <a:spcPct val="130000"/>
              </a:lnSpc>
              <a:spcBef>
                <a:spcPts val="0"/>
              </a:spcBef>
              <a:buFontTx/>
              <a:buNone/>
            </a:pPr>
            <a:r>
              <a:rPr lang="en-US" altLang="en-US" sz="1500" dirty="0" smtClean="0"/>
              <a:t>Make Your Own Plant in a Jar</a:t>
            </a:r>
          </a:p>
          <a:p>
            <a:pPr algn="l">
              <a:lnSpc>
                <a:spcPct val="130000"/>
              </a:lnSpc>
              <a:spcBef>
                <a:spcPts val="0"/>
              </a:spcBef>
              <a:buFontTx/>
              <a:buNone/>
            </a:pPr>
            <a:r>
              <a:rPr lang="en-US" altLang="en-US" sz="1500" dirty="0" smtClean="0"/>
              <a:t>Film: The Hobbit</a:t>
            </a:r>
          </a:p>
          <a:p>
            <a:pPr algn="l">
              <a:lnSpc>
                <a:spcPct val="130000"/>
              </a:lnSpc>
              <a:spcBef>
                <a:spcPts val="0"/>
              </a:spcBef>
              <a:buFontTx/>
              <a:buNone/>
            </a:pPr>
            <a:r>
              <a:rPr lang="en-US" altLang="en-US" sz="1500" dirty="0" smtClean="0"/>
              <a:t>Open Mic Night</a:t>
            </a:r>
          </a:p>
          <a:p>
            <a:pPr algn="l">
              <a:lnSpc>
                <a:spcPct val="130000"/>
              </a:lnSpc>
              <a:spcBef>
                <a:spcPts val="0"/>
              </a:spcBef>
              <a:buFontTx/>
              <a:buNone/>
            </a:pPr>
            <a:r>
              <a:rPr lang="en-US" altLang="en-US" sz="1500" dirty="0" smtClean="0"/>
              <a:t>Make Your Own Friendship Bracelet	</a:t>
            </a:r>
            <a:endParaRPr lang="en-US" altLang="en-US" sz="1500" dirty="0"/>
          </a:p>
          <a:p>
            <a:pPr algn="l">
              <a:lnSpc>
                <a:spcPct val="130000"/>
              </a:lnSpc>
              <a:spcBef>
                <a:spcPts val="0"/>
              </a:spcBef>
              <a:buFontTx/>
              <a:buNone/>
            </a:pPr>
            <a:r>
              <a:rPr lang="en-US" altLang="en-US" sz="1500" dirty="0" smtClean="0"/>
              <a:t>Rest &amp; Relaxation Night	</a:t>
            </a:r>
            <a:r>
              <a:rPr lang="en-US" altLang="en-US" sz="1400" dirty="0" smtClean="0">
                <a:solidFill>
                  <a:srgbClr val="FF0000"/>
                </a:solidFill>
              </a:rPr>
              <a:t>	</a:t>
            </a:r>
            <a:r>
              <a:rPr lang="en-US" altLang="en-US" sz="1200" dirty="0" smtClean="0">
                <a:solidFill>
                  <a:srgbClr val="FF0000"/>
                </a:solidFill>
              </a:rPr>
              <a:t>		</a:t>
            </a: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Spring 2015 - Events Assessed</a:t>
            </a:r>
            <a:endParaRPr lang="en-US" sz="2400" dirty="0">
              <a:solidFill>
                <a:schemeClr val="bg1"/>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459" y="5334384"/>
            <a:ext cx="2151594" cy="1369512"/>
          </a:xfrm>
          <a:prstGeom prst="rect">
            <a:avLst/>
          </a:prstGeom>
        </p:spPr>
      </p:pic>
    </p:spTree>
    <p:extLst>
      <p:ext uri="{BB962C8B-B14F-4D97-AF65-F5344CB8AC3E}">
        <p14:creationId xmlns:p14="http://schemas.microsoft.com/office/powerpoint/2010/main" val="598532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SU&amp;A SU Assessment Dat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SU&amp;A SU Assessment Data</Template>
  <TotalTime>29543</TotalTime>
  <Words>3100</Words>
  <Application>Microsoft Office PowerPoint</Application>
  <PresentationFormat>Widescreen</PresentationFormat>
  <Paragraphs>775</Paragraphs>
  <Slides>41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Segoe UI</vt:lpstr>
      <vt:lpstr>SU&amp;A SU Assessment Data</vt:lpstr>
      <vt:lpstr>Texas Tech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Holt, Kelsey</dc:creator>
  <cp:lastModifiedBy>Nogowski, Jameson</cp:lastModifiedBy>
  <cp:revision>194</cp:revision>
  <cp:lastPrinted>2014-07-10T21:38:34Z</cp:lastPrinted>
  <dcterms:created xsi:type="dcterms:W3CDTF">2014-06-12T17:16:55Z</dcterms:created>
  <dcterms:modified xsi:type="dcterms:W3CDTF">2015-07-27T19:50:35Z</dcterms:modified>
</cp:coreProperties>
</file>