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3"/>
  </p:notesMasterIdLst>
  <p:handoutMasterIdLst>
    <p:handoutMasterId r:id="rId44"/>
  </p:handoutMasterIdLst>
  <p:sldIdLst>
    <p:sldId id="283" r:id="rId2"/>
    <p:sldId id="284" r:id="rId3"/>
    <p:sldId id="256" r:id="rId4"/>
    <p:sldId id="258" r:id="rId5"/>
    <p:sldId id="259" r:id="rId6"/>
    <p:sldId id="257" r:id="rId7"/>
    <p:sldId id="260" r:id="rId8"/>
    <p:sldId id="298" r:id="rId9"/>
    <p:sldId id="318" r:id="rId10"/>
    <p:sldId id="319" r:id="rId11"/>
    <p:sldId id="320" r:id="rId12"/>
    <p:sldId id="324" r:id="rId13"/>
    <p:sldId id="311" r:id="rId14"/>
    <p:sldId id="312" r:id="rId15"/>
    <p:sldId id="313" r:id="rId16"/>
    <p:sldId id="314" r:id="rId17"/>
    <p:sldId id="323" r:id="rId18"/>
    <p:sldId id="315" r:id="rId19"/>
    <p:sldId id="316" r:id="rId20"/>
    <p:sldId id="317" r:id="rId21"/>
    <p:sldId id="322" r:id="rId22"/>
    <p:sldId id="276" r:id="rId23"/>
    <p:sldId id="277" r:id="rId24"/>
    <p:sldId id="299" r:id="rId25"/>
    <p:sldId id="308" r:id="rId26"/>
    <p:sldId id="309" r:id="rId27"/>
    <p:sldId id="310" r:id="rId28"/>
    <p:sldId id="301" r:id="rId29"/>
    <p:sldId id="286" r:id="rId30"/>
    <p:sldId id="300" r:id="rId31"/>
    <p:sldId id="290" r:id="rId32"/>
    <p:sldId id="295" r:id="rId33"/>
    <p:sldId id="275" r:id="rId34"/>
    <p:sldId id="266" r:id="rId35"/>
    <p:sldId id="281" r:id="rId36"/>
    <p:sldId id="282" r:id="rId37"/>
    <p:sldId id="288" r:id="rId38"/>
    <p:sldId id="287" r:id="rId39"/>
    <p:sldId id="291" r:id="rId40"/>
    <p:sldId id="296" r:id="rId41"/>
    <p:sldId id="294" r:id="rId42"/>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45" autoAdjust="0"/>
    <p:restoredTop sz="94660"/>
  </p:normalViewPr>
  <p:slideViewPr>
    <p:cSldViewPr snapToGrid="0">
      <p:cViewPr varScale="1">
        <p:scale>
          <a:sx n="87" d="100"/>
          <a:sy n="87" d="100"/>
        </p:scale>
        <p:origin x="34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techshare\depts\StudentUnion\SUB_shared\Tech%20Activities%20Board\2013-2014\Assesment\Assessment%202013-14%20total.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techshare\depts\StudentUnion\SUB_shared\Tech%20Activities%20Board\2013-2014\Assesment\Assessment%202013-14%20total.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techshare\depts\StudentUnion\SUB_shared\Tech%20Activities%20Board\2013-2014\Assesment\Assessment%202013-14%20tota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techshare\depts\StudentUnion\SUB_shared\Tech%20Activities%20Board\2013-2014\Assesment\Assessment%202013-14%20total.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oleObject" Target="file:///\\techshare\depts\StudentUnion\SUB_shared\Tech%20Activities%20Board\2013-2014\Assesment\Assessment%202013-14%20total.xlsx"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1" Type="http://schemas.openxmlformats.org/officeDocument/2006/relationships/oleObject" Target="file:///\\techshare\depts\StudentUnion\SUB_shared\Tech%20Activities%20Board\2013-2014\Assesment\Assessment%202013-14%20total.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techshare\depts\StudentUnion\SUB_shared\Tech%20Activities%20Board\2013-2014\Assesment\Assessment%202013-14%20total.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techshare\depts\StudentUnion\SUB_shared\Tech%20Activities%20Board\2013-2014\Assesment\Assessment%202013-14%20total.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techshare\depts\StudentUnion\SUB_shared\Tech%20Activities%20Board\2013-2014\Assesment\Assessment%202013-14%20total.xlsx" TargetMode="Externa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Ethnicity!$C$1:$C$8</c:f>
              <c:strCache>
                <c:ptCount val="8"/>
                <c:pt idx="0">
                  <c:v>No Response</c:v>
                </c:pt>
                <c:pt idx="1">
                  <c:v>African American</c:v>
                </c:pt>
                <c:pt idx="2">
                  <c:v>Asian</c:v>
                </c:pt>
                <c:pt idx="3">
                  <c:v>Pacific Islander</c:v>
                </c:pt>
                <c:pt idx="4">
                  <c:v>Hispanic/Latino(a)</c:v>
                </c:pt>
                <c:pt idx="5">
                  <c:v>Native American</c:v>
                </c:pt>
                <c:pt idx="6">
                  <c:v>Caucasian</c:v>
                </c:pt>
                <c:pt idx="7">
                  <c:v>Other</c:v>
                </c:pt>
              </c:strCache>
            </c:strRef>
          </c:cat>
          <c:val>
            <c:numRef>
              <c:f>Ethnicity!$D$1:$D$8</c:f>
              <c:numCache>
                <c:formatCode>General</c:formatCode>
                <c:ptCount val="8"/>
                <c:pt idx="0">
                  <c:v>70</c:v>
                </c:pt>
                <c:pt idx="1">
                  <c:v>319</c:v>
                </c:pt>
                <c:pt idx="2">
                  <c:v>134</c:v>
                </c:pt>
                <c:pt idx="3">
                  <c:v>35</c:v>
                </c:pt>
                <c:pt idx="4">
                  <c:v>584</c:v>
                </c:pt>
                <c:pt idx="5">
                  <c:v>7</c:v>
                </c:pt>
                <c:pt idx="6">
                  <c:v>1201</c:v>
                </c:pt>
                <c:pt idx="7">
                  <c:v>78</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Overall!$C$1:$C$6</c:f>
              <c:strCache>
                <c:ptCount val="6"/>
                <c:pt idx="0">
                  <c:v>No Response</c:v>
                </c:pt>
                <c:pt idx="1">
                  <c:v>Poor</c:v>
                </c:pt>
                <c:pt idx="2">
                  <c:v>Below Average</c:v>
                </c:pt>
                <c:pt idx="3">
                  <c:v>Average</c:v>
                </c:pt>
                <c:pt idx="4">
                  <c:v>Above Average</c:v>
                </c:pt>
                <c:pt idx="5">
                  <c:v>Excellent</c:v>
                </c:pt>
              </c:strCache>
            </c:strRef>
          </c:cat>
          <c:val>
            <c:numRef>
              <c:f>Overall!$D$1:$D$6</c:f>
              <c:numCache>
                <c:formatCode>General</c:formatCode>
                <c:ptCount val="6"/>
                <c:pt idx="0">
                  <c:v>19</c:v>
                </c:pt>
                <c:pt idx="1">
                  <c:v>4</c:v>
                </c:pt>
                <c:pt idx="2">
                  <c:v>10</c:v>
                </c:pt>
                <c:pt idx="3">
                  <c:v>81</c:v>
                </c:pt>
                <c:pt idx="4">
                  <c:v>468</c:v>
                </c:pt>
                <c:pt idx="5">
                  <c:v>1072</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Professor!$C$1:$C$3</c:f>
              <c:strCache>
                <c:ptCount val="3"/>
                <c:pt idx="0">
                  <c:v>No Response</c:v>
                </c:pt>
                <c:pt idx="1">
                  <c:v>Yes</c:v>
                </c:pt>
                <c:pt idx="2">
                  <c:v>No</c:v>
                </c:pt>
              </c:strCache>
            </c:strRef>
          </c:cat>
          <c:val>
            <c:numRef>
              <c:f>Professor!$D$1:$D$3</c:f>
              <c:numCache>
                <c:formatCode>General</c:formatCode>
                <c:ptCount val="3"/>
                <c:pt idx="0">
                  <c:v>55</c:v>
                </c:pt>
                <c:pt idx="1">
                  <c:v>57</c:v>
                </c:pt>
                <c:pt idx="2">
                  <c:v>1043</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0.13835467107572483"/>
          <c:y val="0.12028378019822278"/>
          <c:w val="0.83221024052359815"/>
          <c:h val="0.80809251544813732"/>
        </c:manualLayout>
      </c:layout>
      <c:pie3DChart>
        <c:varyColors val="1"/>
        <c:ser>
          <c:idx val="0"/>
          <c:order val="0"/>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Classification!$C$1:$C$9</c:f>
              <c:strCache>
                <c:ptCount val="9"/>
                <c:pt idx="0">
                  <c:v>No Response</c:v>
                </c:pt>
                <c:pt idx="1">
                  <c:v>Freshman</c:v>
                </c:pt>
                <c:pt idx="2">
                  <c:v>Sophomore</c:v>
                </c:pt>
                <c:pt idx="3">
                  <c:v>Junior</c:v>
                </c:pt>
                <c:pt idx="4">
                  <c:v>Senior</c:v>
                </c:pt>
                <c:pt idx="5">
                  <c:v>Other</c:v>
                </c:pt>
                <c:pt idx="6">
                  <c:v>Faculty</c:v>
                </c:pt>
                <c:pt idx="7">
                  <c:v>Staff</c:v>
                </c:pt>
                <c:pt idx="8">
                  <c:v>Community</c:v>
                </c:pt>
              </c:strCache>
            </c:strRef>
          </c:cat>
          <c:val>
            <c:numRef>
              <c:f>Classification!$D$1:$D$9</c:f>
              <c:numCache>
                <c:formatCode>General</c:formatCode>
                <c:ptCount val="9"/>
                <c:pt idx="0">
                  <c:v>179</c:v>
                </c:pt>
                <c:pt idx="1">
                  <c:v>623</c:v>
                </c:pt>
                <c:pt idx="2">
                  <c:v>251</c:v>
                </c:pt>
                <c:pt idx="3">
                  <c:v>268</c:v>
                </c:pt>
                <c:pt idx="4">
                  <c:v>239</c:v>
                </c:pt>
                <c:pt idx="5">
                  <c:v>127</c:v>
                </c:pt>
                <c:pt idx="6">
                  <c:v>3</c:v>
                </c:pt>
                <c:pt idx="7">
                  <c:v>6</c:v>
                </c:pt>
                <c:pt idx="8">
                  <c:v>18</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dLbls>
            <c:dLbl>
              <c:idx val="0"/>
              <c:layout/>
              <c:tx>
                <c:rich>
                  <a:bodyPr/>
                  <a:lstStyle/>
                  <a:p>
                    <a:fld id="{C6C8388A-F061-4A08-B916-993354D7F514}" type="CATEGORYNAME">
                      <a:rPr lang="en-US"/>
                      <a:pPr/>
                      <a:t>[CATEGORY NAME]</a:t>
                    </a:fld>
                    <a:r>
                      <a:rPr lang="en-US" baseline="0"/>
                      <a:t>
15%</a:t>
                    </a: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1"/>
              <c:layout/>
              <c:tx>
                <c:rich>
                  <a:bodyPr/>
                  <a:lstStyle/>
                  <a:p>
                    <a:fld id="{2FCEA9CC-E2F0-4D55-9CE8-C5A3871E0F97}" type="CATEGORYNAME">
                      <a:rPr lang="en-US"/>
                      <a:pPr/>
                      <a:t>[CATEGORY NAME]</a:t>
                    </a:fld>
                    <a:r>
                      <a:rPr lang="en-US" baseline="0"/>
                      <a:t>
48%</a:t>
                    </a: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2"/>
              <c:layout/>
              <c:tx>
                <c:rich>
                  <a:bodyPr/>
                  <a:lstStyle/>
                  <a:p>
                    <a:fld id="{5A8D83D6-9AA0-428E-B5A6-1F002B5C61FC}" type="CATEGORYNAME">
                      <a:rPr lang="en-US"/>
                      <a:pPr/>
                      <a:t>[CATEGORY NAME]</a:t>
                    </a:fld>
                    <a:r>
                      <a:rPr lang="en-US" baseline="0"/>
                      <a:t>
37%</a:t>
                    </a: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'Where Do You Live'!$C$1:$C$3</c:f>
              <c:strCache>
                <c:ptCount val="3"/>
                <c:pt idx="0">
                  <c:v>No Response</c:v>
                </c:pt>
                <c:pt idx="1">
                  <c:v>On-campus</c:v>
                </c:pt>
                <c:pt idx="2">
                  <c:v>Off-campus</c:v>
                </c:pt>
              </c:strCache>
            </c:strRef>
          </c:cat>
          <c:val>
            <c:numRef>
              <c:f>'Where Do You Live'!$D$1:$D$3</c:f>
              <c:numCache>
                <c:formatCode>General</c:formatCode>
                <c:ptCount val="3"/>
                <c:pt idx="0">
                  <c:v>114</c:v>
                </c:pt>
                <c:pt idx="1">
                  <c:v>787</c:v>
                </c:pt>
                <c:pt idx="2">
                  <c:v>568</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spPr>
        <a:noFill/>
        <a:ln w="9525" cap="flat" cmpd="sng" algn="ctr">
          <a:solidFill>
            <a:schemeClr val="tx1">
              <a:tint val="75000"/>
              <a:shade val="95000"/>
              <a:satMod val="105000"/>
            </a:schemeClr>
          </a:solidFill>
          <a:prstDash val="solid"/>
          <a:round/>
        </a:ln>
        <a:effectLst/>
        <a:sp3d contourW="9525">
          <a:contourClr>
            <a:schemeClr val="tx1">
              <a:tint val="75000"/>
              <a:shade val="95000"/>
              <a:satMod val="105000"/>
            </a:schemeClr>
          </a:contourClr>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sp3d/>
            </c:spPr>
          </c:dPt>
          <c:dPt>
            <c:idx val="1"/>
            <c:bubble3D val="0"/>
            <c:spPr>
              <a:solidFill>
                <a:schemeClr val="accent2"/>
              </a:solidFill>
              <a:ln>
                <a:noFill/>
              </a:ln>
              <a:effectLst/>
              <a:sp3d/>
            </c:spPr>
          </c:dPt>
          <c:dPt>
            <c:idx val="2"/>
            <c:bubble3D val="0"/>
            <c:spPr>
              <a:solidFill>
                <a:schemeClr val="accent3"/>
              </a:solidFill>
              <a:ln>
                <a:noFill/>
              </a:ln>
              <a:effectLst/>
              <a:sp3d/>
            </c:spPr>
          </c:dPt>
          <c:dPt>
            <c:idx val="3"/>
            <c:bubble3D val="0"/>
            <c:spPr>
              <a:solidFill>
                <a:schemeClr val="accent4"/>
              </a:solidFill>
              <a:ln>
                <a:noFill/>
              </a:ln>
              <a:effectLst/>
              <a:sp3d/>
            </c:spPr>
          </c:dPt>
          <c:dPt>
            <c:idx val="4"/>
            <c:bubble3D val="0"/>
            <c:spPr>
              <a:solidFill>
                <a:schemeClr val="accent5"/>
              </a:solidFill>
              <a:ln>
                <a:noFill/>
              </a:ln>
              <a:effectLst/>
              <a:sp3d/>
            </c:spPr>
          </c:dPt>
          <c:dPt>
            <c:idx val="5"/>
            <c:bubble3D val="0"/>
            <c:spPr>
              <a:solidFill>
                <a:schemeClr val="accent6"/>
              </a:solidFill>
              <a:ln>
                <a:noFill/>
              </a:ln>
              <a:effectLst/>
              <a:sp3d/>
            </c:spPr>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15:layout/>
              </c:ext>
            </c:extLst>
          </c:dLbls>
          <c:cat>
            <c:strRef>
              <c:f>Publicity!$C$1:$C$6</c:f>
              <c:strCache>
                <c:ptCount val="6"/>
                <c:pt idx="0">
                  <c:v>No Response</c:v>
                </c:pt>
                <c:pt idx="1">
                  <c:v>Poor</c:v>
                </c:pt>
                <c:pt idx="2">
                  <c:v>Below Average</c:v>
                </c:pt>
                <c:pt idx="3">
                  <c:v>Average</c:v>
                </c:pt>
                <c:pt idx="4">
                  <c:v>Above Average</c:v>
                </c:pt>
                <c:pt idx="5">
                  <c:v>Excellent</c:v>
                </c:pt>
              </c:strCache>
            </c:strRef>
          </c:cat>
          <c:val>
            <c:numRef>
              <c:f>Publicity!$D$1:$D$6</c:f>
              <c:numCache>
                <c:formatCode>General</c:formatCode>
                <c:ptCount val="6"/>
                <c:pt idx="0">
                  <c:v>13</c:v>
                </c:pt>
                <c:pt idx="1">
                  <c:v>57</c:v>
                </c:pt>
                <c:pt idx="2">
                  <c:v>132</c:v>
                </c:pt>
                <c:pt idx="3">
                  <c:v>372</c:v>
                </c:pt>
                <c:pt idx="4">
                  <c:v>509</c:v>
                </c:pt>
                <c:pt idx="5">
                  <c:v>874</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solidFill>
      <a:schemeClr val="bg1"/>
    </a:solidFill>
    <a:ln w="9525" cap="flat" cmpd="sng" algn="ctr">
      <a:noFill/>
      <a:prstDash val="solid"/>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Venue!$C$1:$C$6</c:f>
              <c:strCache>
                <c:ptCount val="6"/>
                <c:pt idx="0">
                  <c:v>No Response</c:v>
                </c:pt>
                <c:pt idx="1">
                  <c:v>Poor</c:v>
                </c:pt>
                <c:pt idx="2">
                  <c:v>Below Average</c:v>
                </c:pt>
                <c:pt idx="3">
                  <c:v>Average</c:v>
                </c:pt>
                <c:pt idx="4">
                  <c:v>Above Average</c:v>
                </c:pt>
                <c:pt idx="5">
                  <c:v>Excellent</c:v>
                </c:pt>
              </c:strCache>
            </c:strRef>
          </c:cat>
          <c:val>
            <c:numRef>
              <c:f>Venue!$D$1:$D$6</c:f>
              <c:numCache>
                <c:formatCode>General</c:formatCode>
                <c:ptCount val="6"/>
                <c:pt idx="0">
                  <c:v>12</c:v>
                </c:pt>
                <c:pt idx="1">
                  <c:v>15</c:v>
                </c:pt>
                <c:pt idx="2">
                  <c:v>33</c:v>
                </c:pt>
                <c:pt idx="3">
                  <c:v>73</c:v>
                </c:pt>
                <c:pt idx="4">
                  <c:v>398</c:v>
                </c:pt>
                <c:pt idx="5">
                  <c:v>1096</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Time!$B$1:$B$6</c:f>
              <c:strCache>
                <c:ptCount val="6"/>
                <c:pt idx="0">
                  <c:v>No Response</c:v>
                </c:pt>
                <c:pt idx="1">
                  <c:v>Poor</c:v>
                </c:pt>
                <c:pt idx="2">
                  <c:v>Below Average</c:v>
                </c:pt>
                <c:pt idx="3">
                  <c:v>Average</c:v>
                </c:pt>
                <c:pt idx="4">
                  <c:v>Above Average</c:v>
                </c:pt>
                <c:pt idx="5">
                  <c:v>Excellent</c:v>
                </c:pt>
              </c:strCache>
            </c:strRef>
          </c:cat>
          <c:val>
            <c:numRef>
              <c:f>Time!$C$1:$C$6</c:f>
              <c:numCache>
                <c:formatCode>General</c:formatCode>
                <c:ptCount val="6"/>
                <c:pt idx="0">
                  <c:v>8</c:v>
                </c:pt>
                <c:pt idx="1">
                  <c:v>5</c:v>
                </c:pt>
                <c:pt idx="2">
                  <c:v>29</c:v>
                </c:pt>
                <c:pt idx="3">
                  <c:v>49</c:v>
                </c:pt>
                <c:pt idx="4">
                  <c:v>168</c:v>
                </c:pt>
                <c:pt idx="5">
                  <c:v>407</c:v>
                </c:pt>
              </c:numCache>
            </c:numRef>
          </c:val>
        </c:ser>
        <c:dLbls>
          <c:showLegendKey val="0"/>
          <c:showVal val="0"/>
          <c:showCatName val="0"/>
          <c:showSerName val="0"/>
          <c:showPercent val="0"/>
          <c:showBubbleSize val="0"/>
          <c:showLeaderLines val="1"/>
        </c:dLbls>
      </c:pie3DChart>
    </c:plotArea>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0.10473171706597828"/>
          <c:y val="5.9417901718434883E-2"/>
          <c:w val="0.82854512993242591"/>
          <c:h val="0.807194565853114"/>
        </c:manualLayout>
      </c:layout>
      <c:pie3DChart>
        <c:varyColors val="1"/>
        <c:ser>
          <c:idx val="0"/>
          <c:order val="0"/>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Date!$C$1:$C$6</c:f>
              <c:strCache>
                <c:ptCount val="6"/>
                <c:pt idx="0">
                  <c:v>No Response</c:v>
                </c:pt>
                <c:pt idx="1">
                  <c:v>Poor</c:v>
                </c:pt>
                <c:pt idx="2">
                  <c:v>Below Average</c:v>
                </c:pt>
                <c:pt idx="3">
                  <c:v>Average</c:v>
                </c:pt>
                <c:pt idx="4">
                  <c:v>Above Average</c:v>
                </c:pt>
                <c:pt idx="5">
                  <c:v>Excellent</c:v>
                </c:pt>
              </c:strCache>
            </c:strRef>
          </c:cat>
          <c:val>
            <c:numRef>
              <c:f>Date!$D$1:$D$6</c:f>
              <c:numCache>
                <c:formatCode>General</c:formatCode>
                <c:ptCount val="6"/>
                <c:pt idx="0">
                  <c:v>8</c:v>
                </c:pt>
                <c:pt idx="1">
                  <c:v>5</c:v>
                </c:pt>
                <c:pt idx="2">
                  <c:v>13</c:v>
                </c:pt>
                <c:pt idx="3">
                  <c:v>51</c:v>
                </c:pt>
                <c:pt idx="4">
                  <c:v>170</c:v>
                </c:pt>
                <c:pt idx="5">
                  <c:v>419</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0.10473171706597828"/>
          <c:y val="5.9417901718434883E-2"/>
          <c:w val="0.82854512993242591"/>
          <c:h val="0.807194565853114"/>
        </c:manualLayout>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0.1088402721778039"/>
          <c:y val="0.11616819638177102"/>
          <c:w val="0.82865987294698185"/>
          <c:h val="0.80120632282830062"/>
        </c:manualLayout>
      </c:layout>
      <c:pie3DChart>
        <c:varyColors val="1"/>
        <c:ser>
          <c:idx val="0"/>
          <c:order val="0"/>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Quality!$C$1:$C$6</c:f>
              <c:strCache>
                <c:ptCount val="6"/>
                <c:pt idx="0">
                  <c:v>No Response</c:v>
                </c:pt>
                <c:pt idx="1">
                  <c:v>Poor</c:v>
                </c:pt>
                <c:pt idx="2">
                  <c:v>Below Average</c:v>
                </c:pt>
                <c:pt idx="3">
                  <c:v>Average</c:v>
                </c:pt>
                <c:pt idx="4">
                  <c:v>Above Average</c:v>
                </c:pt>
                <c:pt idx="5">
                  <c:v>Excellent</c:v>
                </c:pt>
              </c:strCache>
            </c:strRef>
          </c:cat>
          <c:val>
            <c:numRef>
              <c:f>Quality!$D$1:$D$6</c:f>
              <c:numCache>
                <c:formatCode>General</c:formatCode>
                <c:ptCount val="6"/>
                <c:pt idx="0">
                  <c:v>6</c:v>
                </c:pt>
                <c:pt idx="1">
                  <c:v>4</c:v>
                </c:pt>
                <c:pt idx="2">
                  <c:v>14</c:v>
                </c:pt>
                <c:pt idx="3">
                  <c:v>37</c:v>
                </c:pt>
                <c:pt idx="4">
                  <c:v>141</c:v>
                </c:pt>
                <c:pt idx="5">
                  <c:v>471</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1737"/>
          </a:xfrm>
          <a:prstGeom prst="rect">
            <a:avLst/>
          </a:prstGeom>
        </p:spPr>
        <p:txBody>
          <a:bodyPr vert="horz" lIns="93177" tIns="46589" rIns="93177" bIns="46589" rtlCol="0"/>
          <a:lstStyle>
            <a:lvl1pPr algn="r">
              <a:defRPr sz="1200"/>
            </a:lvl1pPr>
          </a:lstStyle>
          <a:p>
            <a:fld id="{63E69EDB-0951-46DE-971D-24A34C2E2C01}" type="datetimeFigureOut">
              <a:rPr lang="en-US" smtClean="0"/>
              <a:t>5/5/2015</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2EE323BC-895C-4CE0-9174-7E5E8E0E64DB}" type="slidenum">
              <a:rPr lang="en-US" smtClean="0"/>
              <a:t>‹#›</a:t>
            </a:fld>
            <a:endParaRPr lang="en-US"/>
          </a:p>
        </p:txBody>
      </p:sp>
    </p:spTree>
    <p:extLst>
      <p:ext uri="{BB962C8B-B14F-4D97-AF65-F5344CB8AC3E}">
        <p14:creationId xmlns:p14="http://schemas.microsoft.com/office/powerpoint/2010/main" val="40244430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61C6BFD-20D1-46B7-B44D-E285B7ED824E}" type="datetimeFigureOut">
              <a:rPr lang="en-US" smtClean="0"/>
              <a:t>5/5/2015</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EA0D02CC-1D3D-4FA0-99FD-C5CECAA6A573}" type="slidenum">
              <a:rPr lang="en-US" smtClean="0"/>
              <a:t>‹#›</a:t>
            </a:fld>
            <a:endParaRPr lang="en-US"/>
          </a:p>
        </p:txBody>
      </p:sp>
    </p:spTree>
    <p:extLst>
      <p:ext uri="{BB962C8B-B14F-4D97-AF65-F5344CB8AC3E}">
        <p14:creationId xmlns:p14="http://schemas.microsoft.com/office/powerpoint/2010/main" val="316156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Kickoff – 900</a:t>
            </a:r>
          </a:p>
          <a:p>
            <a:r>
              <a:rPr lang="en-US" dirty="0" smtClean="0"/>
              <a:t>Scavenger Hunt – 30</a:t>
            </a:r>
          </a:p>
          <a:p>
            <a:r>
              <a:rPr lang="en-US" dirty="0" smtClean="0"/>
              <a:t>SO Sing – 4100</a:t>
            </a:r>
          </a:p>
          <a:p>
            <a:r>
              <a:rPr lang="en-US" dirty="0" smtClean="0"/>
              <a:t>RRR – 550</a:t>
            </a:r>
          </a:p>
          <a:p>
            <a:r>
              <a:rPr lang="en-US" dirty="0" smtClean="0"/>
              <a:t>Spin Art Frisbees – 131</a:t>
            </a:r>
          </a:p>
          <a:p>
            <a:r>
              <a:rPr lang="en-US" dirty="0" smtClean="0"/>
              <a:t>Inflatable Twister – 134</a:t>
            </a:r>
          </a:p>
          <a:p>
            <a:r>
              <a:rPr lang="en-US" dirty="0" smtClean="0"/>
              <a:t>Spirit Board – 42</a:t>
            </a:r>
          </a:p>
          <a:p>
            <a:r>
              <a:rPr lang="en-US" dirty="0" smtClean="0"/>
              <a:t>Spirit Banner – 36</a:t>
            </a:r>
          </a:p>
          <a:p>
            <a:r>
              <a:rPr lang="en-US" dirty="0" smtClean="0"/>
              <a:t>Band March – </a:t>
            </a:r>
          </a:p>
          <a:p>
            <a:r>
              <a:rPr lang="en-US" dirty="0" smtClean="0"/>
              <a:t>Pep Rally/Bonfire – </a:t>
            </a:r>
          </a:p>
          <a:p>
            <a:r>
              <a:rPr lang="en-US" dirty="0" err="1" smtClean="0"/>
              <a:t>Techsan</a:t>
            </a:r>
            <a:r>
              <a:rPr lang="en-US" dirty="0" smtClean="0"/>
              <a:t> Memorial – </a:t>
            </a:r>
          </a:p>
          <a:p>
            <a:r>
              <a:rPr lang="en-US" dirty="0" err="1" smtClean="0"/>
              <a:t>Techsan</a:t>
            </a:r>
            <a:r>
              <a:rPr lang="en-US" dirty="0" smtClean="0"/>
              <a:t> Memorial Dinner - </a:t>
            </a:r>
          </a:p>
        </p:txBody>
      </p:sp>
      <p:sp>
        <p:nvSpPr>
          <p:cNvPr id="4" name="Slide Number Placeholder 3"/>
          <p:cNvSpPr>
            <a:spLocks noGrp="1"/>
          </p:cNvSpPr>
          <p:nvPr>
            <p:ph type="sldNum" sz="quarter" idx="10"/>
          </p:nvPr>
        </p:nvSpPr>
        <p:spPr/>
        <p:txBody>
          <a:bodyPr/>
          <a:lstStyle/>
          <a:p>
            <a:fld id="{EA0D02CC-1D3D-4FA0-99FD-C5CECAA6A573}" type="slidenum">
              <a:rPr lang="en-US" smtClean="0"/>
              <a:t>24</a:t>
            </a:fld>
            <a:endParaRPr lang="en-US"/>
          </a:p>
        </p:txBody>
      </p:sp>
    </p:spTree>
    <p:extLst>
      <p:ext uri="{BB962C8B-B14F-4D97-AF65-F5344CB8AC3E}">
        <p14:creationId xmlns:p14="http://schemas.microsoft.com/office/powerpoint/2010/main" val="1010558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Kickoff – 900</a:t>
            </a:r>
          </a:p>
          <a:p>
            <a:r>
              <a:rPr lang="en-US" dirty="0" smtClean="0"/>
              <a:t>Scavenger Hunt – 30</a:t>
            </a:r>
          </a:p>
          <a:p>
            <a:r>
              <a:rPr lang="en-US" dirty="0" smtClean="0"/>
              <a:t>SO Sing – 4100</a:t>
            </a:r>
          </a:p>
          <a:p>
            <a:r>
              <a:rPr lang="en-US" dirty="0" smtClean="0"/>
              <a:t>RRR – 550</a:t>
            </a:r>
          </a:p>
          <a:p>
            <a:r>
              <a:rPr lang="en-US" dirty="0" smtClean="0"/>
              <a:t>Spin Art Frisbees – 131</a:t>
            </a:r>
          </a:p>
          <a:p>
            <a:r>
              <a:rPr lang="en-US" dirty="0" smtClean="0"/>
              <a:t>Inflatable Twister – 134</a:t>
            </a:r>
          </a:p>
          <a:p>
            <a:r>
              <a:rPr lang="en-US" dirty="0" smtClean="0"/>
              <a:t>Spirit Board – 42</a:t>
            </a:r>
          </a:p>
          <a:p>
            <a:r>
              <a:rPr lang="en-US" dirty="0" smtClean="0"/>
              <a:t>Spirit Banner – 36</a:t>
            </a:r>
          </a:p>
          <a:p>
            <a:r>
              <a:rPr lang="en-US" dirty="0" smtClean="0"/>
              <a:t>Band March – </a:t>
            </a:r>
          </a:p>
          <a:p>
            <a:r>
              <a:rPr lang="en-US" dirty="0" smtClean="0"/>
              <a:t>Pep Rally/Bonfire – </a:t>
            </a:r>
          </a:p>
          <a:p>
            <a:r>
              <a:rPr lang="en-US" dirty="0" err="1" smtClean="0"/>
              <a:t>Techsan</a:t>
            </a:r>
            <a:r>
              <a:rPr lang="en-US" dirty="0" smtClean="0"/>
              <a:t> Memorial – </a:t>
            </a:r>
          </a:p>
          <a:p>
            <a:r>
              <a:rPr lang="en-US" dirty="0" err="1" smtClean="0"/>
              <a:t>Techsan</a:t>
            </a:r>
            <a:r>
              <a:rPr lang="en-US" dirty="0" smtClean="0"/>
              <a:t> Memorial Dinner - </a:t>
            </a:r>
          </a:p>
        </p:txBody>
      </p:sp>
      <p:sp>
        <p:nvSpPr>
          <p:cNvPr id="4" name="Slide Number Placeholder 3"/>
          <p:cNvSpPr>
            <a:spLocks noGrp="1"/>
          </p:cNvSpPr>
          <p:nvPr>
            <p:ph type="sldNum" sz="quarter" idx="10"/>
          </p:nvPr>
        </p:nvSpPr>
        <p:spPr/>
        <p:txBody>
          <a:bodyPr/>
          <a:lstStyle/>
          <a:p>
            <a:fld id="{EA0D02CC-1D3D-4FA0-99FD-C5CECAA6A573}" type="slidenum">
              <a:rPr lang="en-US" smtClean="0"/>
              <a:t>25</a:t>
            </a:fld>
            <a:endParaRPr lang="en-US"/>
          </a:p>
        </p:txBody>
      </p:sp>
    </p:spTree>
    <p:extLst>
      <p:ext uri="{BB962C8B-B14F-4D97-AF65-F5344CB8AC3E}">
        <p14:creationId xmlns:p14="http://schemas.microsoft.com/office/powerpoint/2010/main" val="696888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Kickoff – 900</a:t>
            </a:r>
          </a:p>
          <a:p>
            <a:r>
              <a:rPr lang="en-US" dirty="0" smtClean="0"/>
              <a:t>Scavenger Hunt – 30</a:t>
            </a:r>
          </a:p>
          <a:p>
            <a:r>
              <a:rPr lang="en-US" dirty="0" smtClean="0"/>
              <a:t>SO Sing – 4100</a:t>
            </a:r>
          </a:p>
          <a:p>
            <a:r>
              <a:rPr lang="en-US" dirty="0" smtClean="0"/>
              <a:t>RRR – 550</a:t>
            </a:r>
          </a:p>
          <a:p>
            <a:r>
              <a:rPr lang="en-US" dirty="0" smtClean="0"/>
              <a:t>Spin Art Frisbees – 131</a:t>
            </a:r>
          </a:p>
          <a:p>
            <a:r>
              <a:rPr lang="en-US" dirty="0" smtClean="0"/>
              <a:t>Inflatable Twister – 134</a:t>
            </a:r>
          </a:p>
          <a:p>
            <a:r>
              <a:rPr lang="en-US" dirty="0" smtClean="0"/>
              <a:t>Spirit Board – 42</a:t>
            </a:r>
          </a:p>
          <a:p>
            <a:r>
              <a:rPr lang="en-US" dirty="0" smtClean="0"/>
              <a:t>Spirit Banner – 36</a:t>
            </a:r>
          </a:p>
          <a:p>
            <a:r>
              <a:rPr lang="en-US" dirty="0" smtClean="0"/>
              <a:t>Band March – </a:t>
            </a:r>
          </a:p>
          <a:p>
            <a:r>
              <a:rPr lang="en-US" dirty="0" smtClean="0"/>
              <a:t>Pep Rally/Bonfire – </a:t>
            </a:r>
          </a:p>
          <a:p>
            <a:r>
              <a:rPr lang="en-US" dirty="0" err="1" smtClean="0"/>
              <a:t>Techsan</a:t>
            </a:r>
            <a:r>
              <a:rPr lang="en-US" dirty="0" smtClean="0"/>
              <a:t> Memorial – </a:t>
            </a:r>
          </a:p>
          <a:p>
            <a:r>
              <a:rPr lang="en-US" dirty="0" err="1" smtClean="0"/>
              <a:t>Techsan</a:t>
            </a:r>
            <a:r>
              <a:rPr lang="en-US" dirty="0" smtClean="0"/>
              <a:t> Memorial Dinner - </a:t>
            </a:r>
          </a:p>
        </p:txBody>
      </p:sp>
      <p:sp>
        <p:nvSpPr>
          <p:cNvPr id="4" name="Slide Number Placeholder 3"/>
          <p:cNvSpPr>
            <a:spLocks noGrp="1"/>
          </p:cNvSpPr>
          <p:nvPr>
            <p:ph type="sldNum" sz="quarter" idx="10"/>
          </p:nvPr>
        </p:nvSpPr>
        <p:spPr/>
        <p:txBody>
          <a:bodyPr/>
          <a:lstStyle/>
          <a:p>
            <a:fld id="{EA0D02CC-1D3D-4FA0-99FD-C5CECAA6A573}" type="slidenum">
              <a:rPr lang="en-US" smtClean="0"/>
              <a:t>26</a:t>
            </a:fld>
            <a:endParaRPr lang="en-US"/>
          </a:p>
        </p:txBody>
      </p:sp>
    </p:spTree>
    <p:extLst>
      <p:ext uri="{BB962C8B-B14F-4D97-AF65-F5344CB8AC3E}">
        <p14:creationId xmlns:p14="http://schemas.microsoft.com/office/powerpoint/2010/main" val="3134548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Kickoff – 900</a:t>
            </a:r>
          </a:p>
          <a:p>
            <a:r>
              <a:rPr lang="en-US" dirty="0" smtClean="0"/>
              <a:t>Scavenger Hunt – 30</a:t>
            </a:r>
          </a:p>
          <a:p>
            <a:r>
              <a:rPr lang="en-US" dirty="0" smtClean="0"/>
              <a:t>SO Sing – 4100</a:t>
            </a:r>
          </a:p>
          <a:p>
            <a:r>
              <a:rPr lang="en-US" dirty="0" smtClean="0"/>
              <a:t>RRR – 550</a:t>
            </a:r>
          </a:p>
          <a:p>
            <a:r>
              <a:rPr lang="en-US" dirty="0" smtClean="0"/>
              <a:t>Spin Art Frisbees – 131</a:t>
            </a:r>
          </a:p>
          <a:p>
            <a:r>
              <a:rPr lang="en-US" dirty="0" smtClean="0"/>
              <a:t>Inflatable Twister – 134</a:t>
            </a:r>
          </a:p>
          <a:p>
            <a:r>
              <a:rPr lang="en-US" dirty="0" smtClean="0"/>
              <a:t>Spirit Board – 42</a:t>
            </a:r>
          </a:p>
          <a:p>
            <a:r>
              <a:rPr lang="en-US" dirty="0" smtClean="0"/>
              <a:t>Spirit Banner – 36</a:t>
            </a:r>
          </a:p>
          <a:p>
            <a:r>
              <a:rPr lang="en-US" dirty="0" smtClean="0"/>
              <a:t>Band March – </a:t>
            </a:r>
          </a:p>
          <a:p>
            <a:r>
              <a:rPr lang="en-US" dirty="0" smtClean="0"/>
              <a:t>Pep Rally/Bonfire – </a:t>
            </a:r>
          </a:p>
          <a:p>
            <a:r>
              <a:rPr lang="en-US" dirty="0" err="1" smtClean="0"/>
              <a:t>Techsan</a:t>
            </a:r>
            <a:r>
              <a:rPr lang="en-US" dirty="0" smtClean="0"/>
              <a:t> Memorial – </a:t>
            </a:r>
          </a:p>
          <a:p>
            <a:r>
              <a:rPr lang="en-US" dirty="0" err="1" smtClean="0"/>
              <a:t>Techsan</a:t>
            </a:r>
            <a:r>
              <a:rPr lang="en-US" dirty="0" smtClean="0"/>
              <a:t> Memorial Dinner - </a:t>
            </a:r>
          </a:p>
        </p:txBody>
      </p:sp>
      <p:sp>
        <p:nvSpPr>
          <p:cNvPr id="4" name="Slide Number Placeholder 3"/>
          <p:cNvSpPr>
            <a:spLocks noGrp="1"/>
          </p:cNvSpPr>
          <p:nvPr>
            <p:ph type="sldNum" sz="quarter" idx="10"/>
          </p:nvPr>
        </p:nvSpPr>
        <p:spPr/>
        <p:txBody>
          <a:bodyPr/>
          <a:lstStyle/>
          <a:p>
            <a:fld id="{EA0D02CC-1D3D-4FA0-99FD-C5CECAA6A573}" type="slidenum">
              <a:rPr lang="en-US" smtClean="0"/>
              <a:t>27</a:t>
            </a:fld>
            <a:endParaRPr lang="en-US"/>
          </a:p>
        </p:txBody>
      </p:sp>
    </p:spTree>
    <p:extLst>
      <p:ext uri="{BB962C8B-B14F-4D97-AF65-F5344CB8AC3E}">
        <p14:creationId xmlns:p14="http://schemas.microsoft.com/office/powerpoint/2010/main" val="21555364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420315-FBE4-4032-9181-836A0992D808}" type="datetimeFigureOut">
              <a:rPr lang="en-US" smtClean="0"/>
              <a:t>5/5/2015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40E21-9930-4543-88B5-D98FEFC95E75}" type="slidenum">
              <a:rPr lang="en-US" smtClean="0"/>
              <a:t>‹#›</a:t>
            </a:fld>
            <a:endParaRPr lang="en-US"/>
          </a:p>
        </p:txBody>
      </p:sp>
      <p:sp>
        <p:nvSpPr>
          <p:cNvPr id="7" name="Rectangle 6"/>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3420175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420315-FBE4-4032-9181-836A0992D808}" type="datetimeFigureOut">
              <a:rPr lang="en-US" smtClean="0"/>
              <a:t>5/5/2015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40E21-9930-4543-88B5-D98FEFC95E75}" type="slidenum">
              <a:rPr lang="en-US" smtClean="0"/>
              <a:t>‹#›</a:t>
            </a:fld>
            <a:endParaRPr lang="en-US"/>
          </a:p>
        </p:txBody>
      </p:sp>
      <p:sp>
        <p:nvSpPr>
          <p:cNvPr id="8" name="Rectangle 7"/>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320782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420315-FBE4-4032-9181-836A0992D808}" type="datetimeFigureOut">
              <a:rPr lang="en-US" smtClean="0"/>
              <a:t>5/5/2015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40E21-9930-4543-88B5-D98FEFC95E75}" type="slidenum">
              <a:rPr lang="en-US" smtClean="0"/>
              <a:t>‹#›</a:t>
            </a:fld>
            <a:endParaRPr lang="en-US"/>
          </a:p>
        </p:txBody>
      </p:sp>
      <p:sp>
        <p:nvSpPr>
          <p:cNvPr id="7" name="Rectangle 6"/>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1080784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420315-FBE4-4032-9181-836A0992D808}" type="datetimeFigureOut">
              <a:rPr lang="en-US" smtClean="0"/>
              <a:t>5/5/2015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40E21-9930-4543-88B5-D98FEFC95E75}" type="slidenum">
              <a:rPr lang="en-US" smtClean="0"/>
              <a:t>‹#›</a:t>
            </a:fld>
            <a:endParaRPr lang="en-US"/>
          </a:p>
        </p:txBody>
      </p:sp>
      <p:sp>
        <p:nvSpPr>
          <p:cNvPr id="7" name="Rectangle 6"/>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405715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420315-FBE4-4032-9181-836A0992D808}" type="datetimeFigureOut">
              <a:rPr lang="en-US" smtClean="0"/>
              <a:t>5/5/2015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40E21-9930-4543-88B5-D98FEFC95E75}" type="slidenum">
              <a:rPr lang="en-US" smtClean="0"/>
              <a:t>‹#›</a:t>
            </a:fld>
            <a:endParaRPr lang="en-US"/>
          </a:p>
        </p:txBody>
      </p:sp>
      <p:sp>
        <p:nvSpPr>
          <p:cNvPr id="7" name="Rectangle 6"/>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1910803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420315-FBE4-4032-9181-836A0992D808}" type="datetimeFigureOut">
              <a:rPr lang="en-US" smtClean="0"/>
              <a:t>5/5/2015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40E21-9930-4543-88B5-D98FEFC95E75}" type="slidenum">
              <a:rPr lang="en-US" smtClean="0"/>
              <a:t>‹#›</a:t>
            </a:fld>
            <a:endParaRPr lang="en-US"/>
          </a:p>
        </p:txBody>
      </p:sp>
      <p:sp>
        <p:nvSpPr>
          <p:cNvPr id="7" name="Rectangle 6"/>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2722308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420315-FBE4-4032-9181-836A0992D808}" type="datetimeFigureOut">
              <a:rPr lang="en-US" smtClean="0"/>
              <a:t>5/5/2015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40E21-9930-4543-88B5-D98FEFC95E75}" type="slidenum">
              <a:rPr lang="en-US" smtClean="0"/>
              <a:t>‹#›</a:t>
            </a:fld>
            <a:endParaRPr lang="en-US"/>
          </a:p>
        </p:txBody>
      </p:sp>
      <p:sp>
        <p:nvSpPr>
          <p:cNvPr id="7" name="Rectangle 6"/>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1986201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420315-FBE4-4032-9181-836A0992D808}" type="datetimeFigureOut">
              <a:rPr lang="en-US" smtClean="0"/>
              <a:t>5/5/2015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40E21-9930-4543-88B5-D98FEFC95E75}" type="slidenum">
              <a:rPr lang="en-US" smtClean="0"/>
              <a:t>‹#›</a:t>
            </a:fld>
            <a:endParaRPr lang="en-US"/>
          </a:p>
        </p:txBody>
      </p:sp>
      <p:sp>
        <p:nvSpPr>
          <p:cNvPr id="8" name="Rectangle 7"/>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4047095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420315-FBE4-4032-9181-836A0992D808}" type="datetimeFigureOut">
              <a:rPr lang="en-US" smtClean="0"/>
              <a:t>5/5/2015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740E21-9930-4543-88B5-D98FEFC95E75}" type="slidenum">
              <a:rPr lang="en-US" smtClean="0"/>
              <a:t>‹#›</a:t>
            </a:fld>
            <a:endParaRPr lang="en-US"/>
          </a:p>
        </p:txBody>
      </p:sp>
    </p:spTree>
    <p:extLst>
      <p:ext uri="{BB962C8B-B14F-4D97-AF65-F5344CB8AC3E}">
        <p14:creationId xmlns:p14="http://schemas.microsoft.com/office/powerpoint/2010/main" val="3420697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420315-FBE4-4032-9181-836A0992D808}" type="datetimeFigureOut">
              <a:rPr lang="en-US" smtClean="0"/>
              <a:t>5/5/2015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740E21-9930-4543-88B5-D98FEFC95E75}" type="slidenum">
              <a:rPr lang="en-US" smtClean="0"/>
              <a:t>‹#›</a:t>
            </a:fld>
            <a:endParaRPr lang="en-US"/>
          </a:p>
        </p:txBody>
      </p:sp>
      <p:sp>
        <p:nvSpPr>
          <p:cNvPr id="6" name="Rectangle 5"/>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15240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263614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20315-FBE4-4032-9181-836A0992D808}" type="datetimeFigureOut">
              <a:rPr lang="en-US" smtClean="0"/>
              <a:t>5/5/2015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740E21-9930-4543-88B5-D98FEFC95E75}" type="slidenum">
              <a:rPr lang="en-US" smtClean="0"/>
              <a:t>‹#›</a:t>
            </a:fld>
            <a:endParaRPr lang="en-US"/>
          </a:p>
        </p:txBody>
      </p:sp>
      <p:sp>
        <p:nvSpPr>
          <p:cNvPr id="5" name="Rectangle 4"/>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1054823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420315-FBE4-4032-9181-836A0992D808}" type="datetimeFigureOut">
              <a:rPr lang="en-US" smtClean="0"/>
              <a:t>5/5/2015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40E21-9930-4543-88B5-D98FEFC95E75}" type="slidenum">
              <a:rPr lang="en-US" smtClean="0"/>
              <a:t>‹#›</a:t>
            </a:fld>
            <a:endParaRPr lang="en-US"/>
          </a:p>
        </p:txBody>
      </p:sp>
      <p:sp>
        <p:nvSpPr>
          <p:cNvPr id="8" name="Rectangle 7"/>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1372279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20315-FBE4-4032-9181-836A0992D808}" type="datetimeFigureOut">
              <a:rPr lang="en-US" smtClean="0"/>
              <a:t>5/5/2015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740E21-9930-4543-88B5-D98FEFC95E75}" type="slidenum">
              <a:rPr lang="en-US" smtClean="0"/>
              <a:t>‹#›</a:t>
            </a:fld>
            <a:endParaRPr lang="en-US"/>
          </a:p>
        </p:txBody>
      </p:sp>
      <p:sp>
        <p:nvSpPr>
          <p:cNvPr id="7" name="Rectangle 6"/>
          <p:cNvSpPr/>
          <p:nvPr userDrawn="1"/>
        </p:nvSpPr>
        <p:spPr>
          <a:xfrm>
            <a:off x="0" y="0"/>
            <a:ext cx="12192000" cy="15022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81226" y="254929"/>
            <a:ext cx="849947" cy="992370"/>
          </a:xfrm>
          <a:prstGeom prst="rect">
            <a:avLst/>
          </a:prstGeom>
        </p:spPr>
      </p:pic>
    </p:spTree>
    <p:extLst>
      <p:ext uri="{BB962C8B-B14F-4D97-AF65-F5344CB8AC3E}">
        <p14:creationId xmlns:p14="http://schemas.microsoft.com/office/powerpoint/2010/main" val="1452374230"/>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image" Target="../media/image10.jpeg"/><Relationship Id="rId1" Type="http://schemas.openxmlformats.org/officeDocument/2006/relationships/slideLayout" Target="../slideLayouts/slideLayout8.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chart" Target="../charts/char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chart" Target="../charts/chart7.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hart" Target="../charts/chart11.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2803442" y="5429641"/>
            <a:ext cx="6489700" cy="1092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smtClean="0">
                <a:solidFill>
                  <a:schemeClr val="bg1"/>
                </a:solidFill>
              </a:rPr>
              <a:t>Student Union &amp; Activities</a:t>
            </a:r>
            <a:r>
              <a:rPr lang="en-US" altLang="en-US" sz="3600" dirty="0" smtClean="0">
                <a:solidFill>
                  <a:schemeClr val="bg1"/>
                </a:solidFill>
              </a:rPr>
              <a:t/>
            </a:r>
            <a:br>
              <a:rPr lang="en-US" altLang="en-US" sz="3600" dirty="0" smtClean="0">
                <a:solidFill>
                  <a:schemeClr val="bg1"/>
                </a:solidFill>
              </a:rPr>
            </a:br>
            <a:r>
              <a:rPr lang="en-US" altLang="en-US" sz="2400" dirty="0" smtClean="0">
                <a:solidFill>
                  <a:schemeClr val="bg1"/>
                </a:solidFill>
              </a:rPr>
              <a:t>Statistical Analysis of Programs 2013-2014</a:t>
            </a:r>
          </a:p>
        </p:txBody>
      </p:sp>
      <p:pic>
        <p:nvPicPr>
          <p:cNvPr id="3" name="Picture 2" descr="X:\Texas Tech University\Student Union\Student Union Pic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2366" y="1924988"/>
            <a:ext cx="5811852" cy="350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589112" y="258792"/>
            <a:ext cx="9144000" cy="858560"/>
          </a:xfrm>
        </p:spPr>
        <p:txBody>
          <a:bodyPr>
            <a:normAutofit fontScale="90000"/>
          </a:bodyPr>
          <a:lstStyle/>
          <a:p>
            <a:pPr algn="l"/>
            <a:r>
              <a:rPr lang="en-US" dirty="0" smtClean="0">
                <a:solidFill>
                  <a:schemeClr val="bg1"/>
                </a:solidFill>
              </a:rPr>
              <a:t>Texas Tech University</a:t>
            </a:r>
            <a:endParaRPr lang="en-US" dirty="0">
              <a:solidFill>
                <a:schemeClr val="bg1"/>
              </a:solidFill>
            </a:endParaRPr>
          </a:p>
        </p:txBody>
      </p:sp>
    </p:spTree>
    <p:extLst>
      <p:ext uri="{BB962C8B-B14F-4D97-AF65-F5344CB8AC3E}">
        <p14:creationId xmlns:p14="http://schemas.microsoft.com/office/powerpoint/2010/main" val="3021085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4081048348"/>
              </p:ext>
            </p:extLst>
          </p:nvPr>
        </p:nvGraphicFramePr>
        <p:xfrm>
          <a:off x="1" y="1523165"/>
          <a:ext cx="6529588" cy="417590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54542" y="5774066"/>
            <a:ext cx="8228850" cy="707886"/>
          </a:xfrm>
          <a:prstGeom prst="rect">
            <a:avLst/>
          </a:prstGeom>
          <a:noFill/>
        </p:spPr>
        <p:txBody>
          <a:bodyPr wrap="square">
            <a:spAutoFit/>
          </a:bodyPr>
          <a:lstStyle/>
          <a:p>
            <a:pPr>
              <a:defRPr/>
            </a:pPr>
            <a:r>
              <a:rPr lang="en-US" sz="2000" dirty="0" smtClean="0">
                <a:latin typeface="+mn-lt"/>
              </a:rPr>
              <a:t>The evaluation asks participants to identity classification to determine how TAB is serving students of various classifications.</a:t>
            </a:r>
            <a:endParaRPr lang="en-US" sz="2000" dirty="0">
              <a:latin typeface="+mn-lt"/>
            </a:endParaRPr>
          </a:p>
        </p:txBody>
      </p:sp>
      <p:sp>
        <p:nvSpPr>
          <p:cNvPr id="6" name="TextBox 5"/>
          <p:cNvSpPr txBox="1"/>
          <p:nvPr/>
        </p:nvSpPr>
        <p:spPr>
          <a:xfrm>
            <a:off x="3429447" y="5312400"/>
            <a:ext cx="1239520" cy="307777"/>
          </a:xfrm>
          <a:prstGeom prst="rect">
            <a:avLst/>
          </a:prstGeom>
          <a:noFill/>
        </p:spPr>
        <p:txBody>
          <a:bodyPr wrap="square" rtlCol="0">
            <a:spAutoFit/>
          </a:bodyPr>
          <a:lstStyle/>
          <a:p>
            <a:r>
              <a:rPr lang="en-US" sz="1400" dirty="0" smtClean="0">
                <a:latin typeface="+mn-lt"/>
              </a:rPr>
              <a:t>N= 666</a:t>
            </a:r>
            <a:endParaRPr lang="en-US" sz="1400" dirty="0">
              <a:latin typeface="+mn-lt"/>
            </a:endParaRP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74677">
            <a:off x="6928764" y="2152872"/>
            <a:ext cx="4933754" cy="3700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Classification</a:t>
            </a:r>
          </a:p>
        </p:txBody>
      </p:sp>
    </p:spTree>
    <p:extLst>
      <p:ext uri="{BB962C8B-B14F-4D97-AF65-F5344CB8AC3E}">
        <p14:creationId xmlns:p14="http://schemas.microsoft.com/office/powerpoint/2010/main" val="27326687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48994819"/>
              </p:ext>
            </p:extLst>
          </p:nvPr>
        </p:nvGraphicFramePr>
        <p:xfrm>
          <a:off x="6217674" y="1533325"/>
          <a:ext cx="5974326" cy="354870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6391920" y="5283229"/>
            <a:ext cx="5610510" cy="1323439"/>
          </a:xfrm>
          <a:prstGeom prst="rect">
            <a:avLst/>
          </a:prstGeom>
          <a:noFill/>
        </p:spPr>
        <p:txBody>
          <a:bodyPr wrap="square">
            <a:spAutoFit/>
          </a:bodyPr>
          <a:lstStyle/>
          <a:p>
            <a:pPr>
              <a:defRPr/>
            </a:pPr>
            <a:r>
              <a:rPr lang="en-US" sz="2000" dirty="0" smtClean="0"/>
              <a:t>Tech </a:t>
            </a:r>
            <a:r>
              <a:rPr lang="en-US" sz="2000" dirty="0"/>
              <a:t>Activities Board </a:t>
            </a:r>
            <a:r>
              <a:rPr lang="en-US" sz="2000" dirty="0" smtClean="0"/>
              <a:t>tries to reach students living both on and off campus. This year</a:t>
            </a:r>
            <a:r>
              <a:rPr lang="en-US" sz="2000" dirty="0"/>
              <a:t>, </a:t>
            </a:r>
            <a:r>
              <a:rPr lang="en-US" sz="2000" dirty="0" smtClean="0"/>
              <a:t>48% of those surveyed indicated </a:t>
            </a:r>
            <a:r>
              <a:rPr lang="en-US" sz="2000" dirty="0"/>
              <a:t>that </a:t>
            </a:r>
            <a:r>
              <a:rPr lang="en-US" sz="2000" dirty="0" smtClean="0"/>
              <a:t>they lived live </a:t>
            </a:r>
            <a:r>
              <a:rPr lang="en-US" sz="2000" dirty="0"/>
              <a:t>on-campus, while </a:t>
            </a:r>
            <a:r>
              <a:rPr lang="en-US" sz="2000" dirty="0" smtClean="0"/>
              <a:t>37% </a:t>
            </a:r>
            <a:r>
              <a:rPr lang="en-US" sz="2000" dirty="0"/>
              <a:t>indicated they live off-campus.</a:t>
            </a:r>
          </a:p>
        </p:txBody>
      </p:sp>
      <p:sp>
        <p:nvSpPr>
          <p:cNvPr id="7" name="TextBox 6"/>
          <p:cNvSpPr txBox="1"/>
          <p:nvPr/>
        </p:nvSpPr>
        <p:spPr>
          <a:xfrm>
            <a:off x="8968387" y="4774257"/>
            <a:ext cx="1239520" cy="307777"/>
          </a:xfrm>
          <a:prstGeom prst="rect">
            <a:avLst/>
          </a:prstGeom>
          <a:noFill/>
        </p:spPr>
        <p:txBody>
          <a:bodyPr wrap="square" rtlCol="0">
            <a:spAutoFit/>
          </a:bodyPr>
          <a:lstStyle/>
          <a:p>
            <a:r>
              <a:rPr lang="en-US" sz="1400" dirty="0" smtClean="0">
                <a:latin typeface="+mn-lt"/>
              </a:rPr>
              <a:t>N= </a:t>
            </a:r>
            <a:r>
              <a:rPr lang="en-US" sz="1400" dirty="0" smtClean="0"/>
              <a:t>666</a:t>
            </a:r>
            <a:endParaRPr lang="en-US" sz="1400" dirty="0"/>
          </a:p>
        </p:txBody>
      </p:sp>
      <p:sp>
        <p:nvSpPr>
          <p:cNvPr id="9"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Residency</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474" t="39595" r="25681"/>
          <a:stretch/>
        </p:blipFill>
        <p:spPr>
          <a:xfrm rot="21158142">
            <a:off x="86" y="2087491"/>
            <a:ext cx="6156102" cy="4074378"/>
          </a:xfrm>
          <a:prstGeom prst="rect">
            <a:avLst/>
          </a:prstGeom>
        </p:spPr>
      </p:pic>
    </p:spTree>
    <p:extLst>
      <p:ext uri="{BB962C8B-B14F-4D97-AF65-F5344CB8AC3E}">
        <p14:creationId xmlns:p14="http://schemas.microsoft.com/office/powerpoint/2010/main" val="13843954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 descr="C:\Users\keholt\Pictures\Assessment Residence Halls\Chitwood Weymou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870" y="1689327"/>
            <a:ext cx="181927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7" descr="C:\Users\keholt\Pictures\Assessment Residence Halls\Wall Gates.png"/>
          <p:cNvPicPr>
            <a:picLocks noChangeAspect="1" noChangeArrowheads="1"/>
          </p:cNvPicPr>
          <p:nvPr/>
        </p:nvPicPr>
        <p:blipFill rotWithShape="1">
          <a:blip r:embed="rId3">
            <a:extLst>
              <a:ext uri="{28A0092B-C50C-407E-A947-70E740481C1C}">
                <a14:useLocalDpi xmlns:a14="http://schemas.microsoft.com/office/drawing/2010/main" val="0"/>
              </a:ext>
            </a:extLst>
          </a:blip>
          <a:srcRect l="2504" t="26159"/>
          <a:stretch/>
        </p:blipFill>
        <p:spPr bwMode="auto">
          <a:xfrm>
            <a:off x="9930766" y="4447900"/>
            <a:ext cx="1851664" cy="192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descr="C:\Users\keholt\Pictures\Assessment Residence Halls\Horn Knapp.png"/>
          <p:cNvPicPr>
            <a:picLocks noChangeAspect="1" noChangeArrowheads="1"/>
          </p:cNvPicPr>
          <p:nvPr/>
        </p:nvPicPr>
        <p:blipFill rotWithShape="1">
          <a:blip r:embed="rId4">
            <a:extLst>
              <a:ext uri="{28A0092B-C50C-407E-A947-70E740481C1C}">
                <a14:useLocalDpi xmlns:a14="http://schemas.microsoft.com/office/drawing/2010/main" val="0"/>
              </a:ext>
            </a:extLst>
          </a:blip>
          <a:srcRect t="14486" r="943"/>
          <a:stretch/>
        </p:blipFill>
        <p:spPr bwMode="auto">
          <a:xfrm>
            <a:off x="7712638" y="4310485"/>
            <a:ext cx="1823524" cy="1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descr="C:\Users\keholt\Pictures\Assessment Residence Halls\Bledso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8115" y="3242893"/>
            <a:ext cx="1871662"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C:\Users\keholt\Pictures\Assessment Residence Halls\Coleman.jpg"/>
          <p:cNvPicPr>
            <a:picLocks noChangeAspect="1" noChangeArrowheads="1"/>
          </p:cNvPicPr>
          <p:nvPr/>
        </p:nvPicPr>
        <p:blipFill rotWithShape="1">
          <a:blip r:embed="rId6">
            <a:extLst>
              <a:ext uri="{28A0092B-C50C-407E-A947-70E740481C1C}">
                <a14:useLocalDpi xmlns:a14="http://schemas.microsoft.com/office/drawing/2010/main" val="0"/>
              </a:ext>
            </a:extLst>
          </a:blip>
          <a:srcRect l="23355" t="-102"/>
          <a:stretch/>
        </p:blipFill>
        <p:spPr bwMode="auto">
          <a:xfrm>
            <a:off x="468321" y="4424205"/>
            <a:ext cx="2025432" cy="198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descr="C:\Users\keholt\Pictures\Assessment Residence Halls\Hulen Clement.jpg"/>
          <p:cNvPicPr>
            <a:picLocks noChangeAspect="1" noChangeArrowheads="1"/>
          </p:cNvPicPr>
          <p:nvPr/>
        </p:nvPicPr>
        <p:blipFill rotWithShape="1">
          <a:blip r:embed="rId7">
            <a:extLst>
              <a:ext uri="{28A0092B-C50C-407E-A947-70E740481C1C}">
                <a14:useLocalDpi xmlns:a14="http://schemas.microsoft.com/office/drawing/2010/main" val="0"/>
              </a:ext>
            </a:extLst>
          </a:blip>
          <a:srcRect l="24808" b="577"/>
          <a:stretch/>
        </p:blipFill>
        <p:spPr bwMode="auto">
          <a:xfrm>
            <a:off x="9968293" y="2017116"/>
            <a:ext cx="1851664" cy="183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2" descr="C:\Users\keholt\Pictures\Assessment Residence Halls\Sneed Hal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2629" y="4966395"/>
            <a:ext cx="2025723" cy="151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3" descr="C:\Users\keholt\Pictures\Assessment Residence Halls\Stangel Murdough.png"/>
          <p:cNvPicPr>
            <a:picLocks noChangeAspect="1" noChangeArrowheads="1"/>
          </p:cNvPicPr>
          <p:nvPr/>
        </p:nvPicPr>
        <p:blipFill rotWithShape="1">
          <a:blip r:embed="rId9">
            <a:extLst>
              <a:ext uri="{28A0092B-C50C-407E-A947-70E740481C1C}">
                <a14:useLocalDpi xmlns:a14="http://schemas.microsoft.com/office/drawing/2010/main" val="0"/>
              </a:ext>
            </a:extLst>
          </a:blip>
          <a:srcRect l="20361" b="2090"/>
          <a:stretch/>
        </p:blipFill>
        <p:spPr bwMode="auto">
          <a:xfrm>
            <a:off x="369953" y="2107480"/>
            <a:ext cx="2270628" cy="1716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5" descr="C:\Users\keholt\Pictures\Assessment Residence Halls\Gordon.png"/>
          <p:cNvPicPr>
            <a:picLocks noChangeAspect="1" noChangeArrowheads="1"/>
          </p:cNvPicPr>
          <p:nvPr/>
        </p:nvPicPr>
        <p:blipFill rotWithShape="1">
          <a:blip r:embed="rId10">
            <a:extLst>
              <a:ext uri="{28A0092B-C50C-407E-A947-70E740481C1C}">
                <a14:useLocalDpi xmlns:a14="http://schemas.microsoft.com/office/drawing/2010/main" val="0"/>
              </a:ext>
            </a:extLst>
          </a:blip>
          <a:srcRect l="24331" t="5437" r="3034" b="17244"/>
          <a:stretch/>
        </p:blipFill>
        <p:spPr bwMode="auto">
          <a:xfrm>
            <a:off x="3058576" y="1597652"/>
            <a:ext cx="1685970" cy="12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6" descr="C:\Users\keholt\Pictures\Assessment Residence Halls\Murray Hall.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82052" y="2142703"/>
            <a:ext cx="2075480" cy="164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7" descr="C:\Users\keholt\Pictures\Assessment Residence Halls\Talkington.jpg"/>
          <p:cNvPicPr>
            <a:picLocks noChangeAspect="1" noChangeArrowheads="1"/>
          </p:cNvPicPr>
          <p:nvPr/>
        </p:nvPicPr>
        <p:blipFill rotWithShape="1">
          <a:blip r:embed="rId12">
            <a:extLst>
              <a:ext uri="{28A0092B-C50C-407E-A947-70E740481C1C}">
                <a14:useLocalDpi xmlns:a14="http://schemas.microsoft.com/office/drawing/2010/main" val="0"/>
              </a:ext>
            </a:extLst>
          </a:blip>
          <a:srcRect r="16172" b="783"/>
          <a:stretch/>
        </p:blipFill>
        <p:spPr bwMode="auto">
          <a:xfrm>
            <a:off x="2992080" y="3202016"/>
            <a:ext cx="1818963" cy="143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9"/>
          <p:cNvSpPr txBox="1">
            <a:spLocks noChangeArrowheads="1"/>
          </p:cNvSpPr>
          <p:nvPr/>
        </p:nvSpPr>
        <p:spPr bwMode="auto">
          <a:xfrm>
            <a:off x="4915544" y="5077465"/>
            <a:ext cx="1819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5000"/>
              </a:spcAft>
              <a:buChar char="•"/>
              <a:defRPr sz="3200">
                <a:solidFill>
                  <a:schemeClr val="tx1"/>
                </a:solidFill>
                <a:latin typeface="Times New Roman" panose="02020603050405020304" pitchFamily="18" charset="0"/>
              </a:defRPr>
            </a:lvl1pPr>
            <a:lvl2pPr marL="742950" indent="-285750" eaLnBrk="0" hangingPunct="0">
              <a:spcBef>
                <a:spcPct val="20000"/>
              </a:spcBef>
              <a:buClr>
                <a:srgbClr val="CC0000"/>
              </a:buClr>
              <a:buSzPct val="90000"/>
              <a:buFont typeface="Wingdings" panose="05000000000000000000" pitchFamily="2" charset="2"/>
              <a:buChar char="§"/>
              <a:defRPr sz="2400">
                <a:solidFill>
                  <a:schemeClr val="tx1"/>
                </a:solidFill>
                <a:latin typeface="Times New Roman" panose="02020603050405020304" pitchFamily="18" charset="0"/>
              </a:defRPr>
            </a:lvl2pPr>
            <a:lvl3pPr marL="1143000" indent="-228600" eaLnBrk="0" hangingPunct="0">
              <a:spcBef>
                <a:spcPct val="40000"/>
              </a:spcBef>
              <a:buChar char="•"/>
              <a:defRPr sz="2400" i="1">
                <a:solidFill>
                  <a:schemeClr val="tx1"/>
                </a:solidFill>
                <a:latin typeface="Times New Roman" panose="02020603050405020304" pitchFamily="18" charset="0"/>
              </a:defRPr>
            </a:lvl3pPr>
            <a:lvl4pPr marL="1600200" indent="-228600" eaLnBrk="0" hangingPunct="0">
              <a:spcBef>
                <a:spcPct val="4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spcAft>
                <a:spcPct val="0"/>
              </a:spcAft>
              <a:buFontTx/>
              <a:buNone/>
            </a:pPr>
            <a:endParaRPr lang="en-US" altLang="en-US" sz="1800">
              <a:latin typeface="Arial" panose="020B0604020202020204" pitchFamily="34" charset="0"/>
            </a:endParaRPr>
          </a:p>
        </p:txBody>
      </p:sp>
      <p:sp>
        <p:nvSpPr>
          <p:cNvPr id="15" name="TextBox 35"/>
          <p:cNvSpPr txBox="1">
            <a:spLocks noChangeArrowheads="1"/>
          </p:cNvSpPr>
          <p:nvPr/>
        </p:nvSpPr>
        <p:spPr bwMode="auto">
          <a:xfrm>
            <a:off x="5299034" y="6453617"/>
            <a:ext cx="20589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smtClean="0">
                <a:latin typeface="+mj-lt"/>
              </a:rPr>
              <a:t>Carpenter/Wells Complex</a:t>
            </a:r>
          </a:p>
        </p:txBody>
      </p:sp>
      <p:sp>
        <p:nvSpPr>
          <p:cNvPr id="16" name="TextBox 37"/>
          <p:cNvSpPr txBox="1">
            <a:spLocks noChangeArrowheads="1"/>
          </p:cNvSpPr>
          <p:nvPr/>
        </p:nvSpPr>
        <p:spPr bwMode="auto">
          <a:xfrm>
            <a:off x="5013777" y="2923025"/>
            <a:ext cx="2448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err="1" smtClean="0">
                <a:latin typeface="+mj-lt"/>
              </a:rPr>
              <a:t>Chitwood</a:t>
            </a:r>
            <a:r>
              <a:rPr lang="en-US" sz="1400" dirty="0" smtClean="0">
                <a:latin typeface="+mj-lt"/>
              </a:rPr>
              <a:t>/Weymouth Complex</a:t>
            </a:r>
          </a:p>
        </p:txBody>
      </p:sp>
      <p:sp>
        <p:nvSpPr>
          <p:cNvPr id="17" name="TextBox 42"/>
          <p:cNvSpPr txBox="1">
            <a:spLocks noChangeArrowheads="1"/>
          </p:cNvSpPr>
          <p:nvPr/>
        </p:nvSpPr>
        <p:spPr bwMode="auto">
          <a:xfrm>
            <a:off x="2961236" y="6484888"/>
            <a:ext cx="18192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smtClean="0">
                <a:latin typeface="+mj-lt"/>
              </a:rPr>
              <a:t>Sneed Hall</a:t>
            </a:r>
          </a:p>
        </p:txBody>
      </p:sp>
      <p:sp>
        <p:nvSpPr>
          <p:cNvPr id="18" name="TextBox 43"/>
          <p:cNvSpPr txBox="1">
            <a:spLocks noChangeArrowheads="1"/>
          </p:cNvSpPr>
          <p:nvPr/>
        </p:nvSpPr>
        <p:spPr bwMode="auto">
          <a:xfrm>
            <a:off x="9862383" y="3912884"/>
            <a:ext cx="19884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err="1" smtClean="0">
                <a:latin typeface="+mj-lt"/>
              </a:rPr>
              <a:t>Hulen</a:t>
            </a:r>
            <a:r>
              <a:rPr lang="en-US" sz="1400" dirty="0" smtClean="0">
                <a:latin typeface="+mj-lt"/>
              </a:rPr>
              <a:t>/Clement</a:t>
            </a:r>
            <a:r>
              <a:rPr lang="en-US" sz="1000" dirty="0" smtClean="0">
                <a:latin typeface="+mj-lt"/>
              </a:rPr>
              <a:t> </a:t>
            </a:r>
            <a:r>
              <a:rPr lang="en-US" sz="1400" dirty="0" smtClean="0">
                <a:latin typeface="+mj-lt"/>
              </a:rPr>
              <a:t>Complex</a:t>
            </a:r>
          </a:p>
        </p:txBody>
      </p:sp>
      <p:sp>
        <p:nvSpPr>
          <p:cNvPr id="19" name="TextBox 44"/>
          <p:cNvSpPr txBox="1">
            <a:spLocks noChangeArrowheads="1"/>
          </p:cNvSpPr>
          <p:nvPr/>
        </p:nvSpPr>
        <p:spPr bwMode="auto">
          <a:xfrm>
            <a:off x="595629" y="6453617"/>
            <a:ext cx="18192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smtClean="0">
                <a:latin typeface="+mn-lt"/>
              </a:rPr>
              <a:t>Coleman Hall</a:t>
            </a:r>
          </a:p>
        </p:txBody>
      </p:sp>
      <p:sp>
        <p:nvSpPr>
          <p:cNvPr id="20" name="TextBox 45"/>
          <p:cNvSpPr txBox="1">
            <a:spLocks noChangeArrowheads="1"/>
          </p:cNvSpPr>
          <p:nvPr/>
        </p:nvSpPr>
        <p:spPr bwMode="auto">
          <a:xfrm>
            <a:off x="9983694" y="6455496"/>
            <a:ext cx="1820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smtClean="0">
                <a:latin typeface="+mj-lt"/>
              </a:rPr>
              <a:t>Wall/Gates Complex</a:t>
            </a:r>
          </a:p>
        </p:txBody>
      </p:sp>
      <p:sp>
        <p:nvSpPr>
          <p:cNvPr id="21" name="TextBox 46"/>
          <p:cNvSpPr txBox="1">
            <a:spLocks noChangeArrowheads="1"/>
          </p:cNvSpPr>
          <p:nvPr/>
        </p:nvSpPr>
        <p:spPr bwMode="auto">
          <a:xfrm>
            <a:off x="7708328" y="3882458"/>
            <a:ext cx="1820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smtClean="0">
                <a:latin typeface="+mj-lt"/>
              </a:rPr>
              <a:t>Murray Hall</a:t>
            </a:r>
          </a:p>
        </p:txBody>
      </p:sp>
      <p:sp>
        <p:nvSpPr>
          <p:cNvPr id="22" name="TextBox 47"/>
          <p:cNvSpPr txBox="1">
            <a:spLocks noChangeArrowheads="1"/>
          </p:cNvSpPr>
          <p:nvPr/>
        </p:nvSpPr>
        <p:spPr bwMode="auto">
          <a:xfrm>
            <a:off x="7752625" y="6275546"/>
            <a:ext cx="1820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smtClean="0">
                <a:latin typeface="+mn-lt"/>
              </a:rPr>
              <a:t>Horn/Knapp Complex</a:t>
            </a:r>
          </a:p>
        </p:txBody>
      </p:sp>
      <p:sp>
        <p:nvSpPr>
          <p:cNvPr id="23" name="TextBox 48"/>
          <p:cNvSpPr txBox="1">
            <a:spLocks noChangeArrowheads="1"/>
          </p:cNvSpPr>
          <p:nvPr/>
        </p:nvSpPr>
        <p:spPr bwMode="auto">
          <a:xfrm>
            <a:off x="323424" y="3888736"/>
            <a:ext cx="22621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err="1" smtClean="0">
                <a:latin typeface="+mj-lt"/>
              </a:rPr>
              <a:t>Stangel</a:t>
            </a:r>
            <a:r>
              <a:rPr lang="en-US" sz="1400" dirty="0" smtClean="0">
                <a:latin typeface="+mj-lt"/>
              </a:rPr>
              <a:t>/</a:t>
            </a:r>
            <a:r>
              <a:rPr lang="en-US" sz="1400" dirty="0" err="1" smtClean="0">
                <a:latin typeface="+mj-lt"/>
              </a:rPr>
              <a:t>Murdough</a:t>
            </a:r>
            <a:r>
              <a:rPr lang="en-US" sz="1400" dirty="0" smtClean="0">
                <a:latin typeface="+mj-lt"/>
              </a:rPr>
              <a:t> Complex</a:t>
            </a:r>
          </a:p>
        </p:txBody>
      </p:sp>
      <p:sp>
        <p:nvSpPr>
          <p:cNvPr id="24" name="TextBox 49"/>
          <p:cNvSpPr txBox="1">
            <a:spLocks noChangeArrowheads="1"/>
          </p:cNvSpPr>
          <p:nvPr/>
        </p:nvSpPr>
        <p:spPr bwMode="auto">
          <a:xfrm>
            <a:off x="5337579" y="4636183"/>
            <a:ext cx="1820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smtClean="0">
                <a:latin typeface="+mj-lt"/>
              </a:rPr>
              <a:t>Bledsoe Hall</a:t>
            </a:r>
          </a:p>
        </p:txBody>
      </p:sp>
      <p:sp>
        <p:nvSpPr>
          <p:cNvPr id="25" name="TextBox 50"/>
          <p:cNvSpPr txBox="1">
            <a:spLocks noChangeArrowheads="1"/>
          </p:cNvSpPr>
          <p:nvPr/>
        </p:nvSpPr>
        <p:spPr bwMode="auto">
          <a:xfrm>
            <a:off x="2946681" y="2873449"/>
            <a:ext cx="18192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smtClean="0">
                <a:latin typeface="+mj-lt"/>
              </a:rPr>
              <a:t>Gordon Hall</a:t>
            </a:r>
          </a:p>
        </p:txBody>
      </p:sp>
      <p:sp>
        <p:nvSpPr>
          <p:cNvPr id="26" name="TextBox 51"/>
          <p:cNvSpPr txBox="1">
            <a:spLocks noChangeArrowheads="1"/>
          </p:cNvSpPr>
          <p:nvPr/>
        </p:nvSpPr>
        <p:spPr bwMode="auto">
          <a:xfrm>
            <a:off x="3020289" y="4606510"/>
            <a:ext cx="18192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err="1" smtClean="0">
                <a:latin typeface="+mj-lt"/>
              </a:rPr>
              <a:t>Talkington</a:t>
            </a:r>
            <a:r>
              <a:rPr lang="en-US" sz="1400" dirty="0" smtClean="0">
                <a:latin typeface="+mj-lt"/>
              </a:rPr>
              <a:t> Hall</a:t>
            </a:r>
          </a:p>
        </p:txBody>
      </p:sp>
      <p:sp>
        <p:nvSpPr>
          <p:cNvPr id="40"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On-Campus Residency</a:t>
            </a:r>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63891" y="4966395"/>
            <a:ext cx="1950720" cy="1463040"/>
          </a:xfrm>
          <a:prstGeom prst="rect">
            <a:avLst/>
          </a:prstGeom>
        </p:spPr>
      </p:pic>
      <p:sp>
        <p:nvSpPr>
          <p:cNvPr id="41" name="TextBox 40"/>
          <p:cNvSpPr txBox="1"/>
          <p:nvPr/>
        </p:nvSpPr>
        <p:spPr>
          <a:xfrm>
            <a:off x="3312633" y="3602021"/>
            <a:ext cx="1198563" cy="707886"/>
          </a:xfrm>
          <a:prstGeom prst="rect">
            <a:avLst/>
          </a:prstGeom>
          <a:noFill/>
        </p:spPr>
        <p:txBody>
          <a:bodyPr>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4</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42" name="TextBox 41"/>
          <p:cNvSpPr txBox="1"/>
          <p:nvPr/>
        </p:nvSpPr>
        <p:spPr>
          <a:xfrm>
            <a:off x="5711470" y="3607098"/>
            <a:ext cx="1198563" cy="707886"/>
          </a:xfrm>
          <a:prstGeom prst="rect">
            <a:avLst/>
          </a:prstGeom>
          <a:noFill/>
        </p:spPr>
        <p:txBody>
          <a:bodyPr>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5</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43" name="TextBox 42"/>
          <p:cNvSpPr txBox="1"/>
          <p:nvPr/>
        </p:nvSpPr>
        <p:spPr>
          <a:xfrm>
            <a:off x="3302279" y="5474457"/>
            <a:ext cx="1198563" cy="707886"/>
          </a:xfrm>
          <a:prstGeom prst="rect">
            <a:avLst/>
          </a:prstGeom>
          <a:noFill/>
        </p:spPr>
        <p:txBody>
          <a:bodyPr>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4</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44" name="TextBox 43"/>
          <p:cNvSpPr txBox="1"/>
          <p:nvPr/>
        </p:nvSpPr>
        <p:spPr>
          <a:xfrm>
            <a:off x="8019477" y="4889855"/>
            <a:ext cx="1198563" cy="707886"/>
          </a:xfrm>
          <a:prstGeom prst="rect">
            <a:avLst/>
          </a:prstGeom>
          <a:noFill/>
        </p:spPr>
        <p:txBody>
          <a:bodyPr>
            <a:spAutoFit/>
          </a:bodyPr>
          <a:lstStyle/>
          <a:p>
            <a:pPr algn="ctr">
              <a:defRPr/>
            </a:pP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14%</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45" name="TextBox 44"/>
          <p:cNvSpPr txBox="1"/>
          <p:nvPr/>
        </p:nvSpPr>
        <p:spPr>
          <a:xfrm>
            <a:off x="881354" y="5056971"/>
            <a:ext cx="1198563" cy="707886"/>
          </a:xfrm>
          <a:prstGeom prst="rect">
            <a:avLst/>
          </a:prstGeom>
          <a:noFill/>
        </p:spPr>
        <p:txBody>
          <a:bodyPr>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4</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46" name="TextBox 45"/>
          <p:cNvSpPr txBox="1"/>
          <p:nvPr/>
        </p:nvSpPr>
        <p:spPr>
          <a:xfrm>
            <a:off x="905984" y="2673394"/>
            <a:ext cx="1198563" cy="707886"/>
          </a:xfrm>
          <a:prstGeom prst="rect">
            <a:avLst/>
          </a:prstGeom>
          <a:noFill/>
        </p:spPr>
        <p:txBody>
          <a:bodyPr>
            <a:spAutoFit/>
          </a:bodyPr>
          <a:lstStyle/>
          <a:p>
            <a:pPr algn="ctr">
              <a:defRPr/>
            </a:pP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12%</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47" name="TextBox 46"/>
          <p:cNvSpPr txBox="1"/>
          <p:nvPr/>
        </p:nvSpPr>
        <p:spPr>
          <a:xfrm>
            <a:off x="5676656" y="2107480"/>
            <a:ext cx="1198563" cy="707886"/>
          </a:xfrm>
          <a:prstGeom prst="rect">
            <a:avLst/>
          </a:prstGeom>
          <a:noFill/>
        </p:spPr>
        <p:txBody>
          <a:bodyPr>
            <a:spAutoFit/>
          </a:bodyPr>
          <a:lstStyle/>
          <a:p>
            <a:pPr algn="ctr">
              <a:defRPr/>
            </a:pP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13%</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48" name="TextBox 47"/>
          <p:cNvSpPr txBox="1"/>
          <p:nvPr/>
        </p:nvSpPr>
        <p:spPr>
          <a:xfrm>
            <a:off x="8019476" y="2610866"/>
            <a:ext cx="1198563" cy="707886"/>
          </a:xfrm>
          <a:prstGeom prst="rect">
            <a:avLst/>
          </a:prstGeom>
          <a:noFill/>
        </p:spPr>
        <p:txBody>
          <a:bodyPr>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6</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49" name="TextBox 48"/>
          <p:cNvSpPr txBox="1"/>
          <p:nvPr/>
        </p:nvSpPr>
        <p:spPr>
          <a:xfrm>
            <a:off x="3355824" y="1857786"/>
            <a:ext cx="1198563" cy="707886"/>
          </a:xfrm>
          <a:prstGeom prst="rect">
            <a:avLst/>
          </a:prstGeom>
          <a:noFill/>
        </p:spPr>
        <p:txBody>
          <a:bodyPr>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5</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50" name="TextBox 49"/>
          <p:cNvSpPr txBox="1"/>
          <p:nvPr/>
        </p:nvSpPr>
        <p:spPr>
          <a:xfrm>
            <a:off x="5726214" y="5343972"/>
            <a:ext cx="1198563" cy="707886"/>
          </a:xfrm>
          <a:prstGeom prst="rect">
            <a:avLst/>
          </a:prstGeom>
          <a:noFill/>
        </p:spPr>
        <p:txBody>
          <a:bodyPr>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4</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51" name="TextBox 50"/>
          <p:cNvSpPr txBox="1"/>
          <p:nvPr/>
        </p:nvSpPr>
        <p:spPr>
          <a:xfrm>
            <a:off x="10294843" y="2706811"/>
            <a:ext cx="1198563" cy="707886"/>
          </a:xfrm>
          <a:prstGeom prst="rect">
            <a:avLst/>
          </a:prstGeom>
          <a:noFill/>
        </p:spPr>
        <p:txBody>
          <a:bodyPr>
            <a:spAutoFit/>
          </a:bodyPr>
          <a:lstStyle/>
          <a:p>
            <a:pPr algn="ctr">
              <a:defRPr/>
            </a:pP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12%</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52" name="TextBox 51"/>
          <p:cNvSpPr txBox="1"/>
          <p:nvPr/>
        </p:nvSpPr>
        <p:spPr>
          <a:xfrm>
            <a:off x="10257315" y="5056971"/>
            <a:ext cx="1198563" cy="707886"/>
          </a:xfrm>
          <a:prstGeom prst="rect">
            <a:avLst/>
          </a:prstGeom>
          <a:noFill/>
        </p:spPr>
        <p:txBody>
          <a:bodyPr>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18%</a:t>
            </a:r>
          </a:p>
        </p:txBody>
      </p:sp>
    </p:spTree>
    <p:extLst>
      <p:ext uri="{BB962C8B-B14F-4D97-AF65-F5344CB8AC3E}">
        <p14:creationId xmlns:p14="http://schemas.microsoft.com/office/powerpoint/2010/main" val="40330491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779042749"/>
              </p:ext>
            </p:extLst>
          </p:nvPr>
        </p:nvGraphicFramePr>
        <p:xfrm>
          <a:off x="554542" y="1844411"/>
          <a:ext cx="5380473" cy="34150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Publicity</a:t>
            </a:r>
          </a:p>
        </p:txBody>
      </p:sp>
      <p:sp>
        <p:nvSpPr>
          <p:cNvPr id="5" name="TextBox 4"/>
          <p:cNvSpPr txBox="1"/>
          <p:nvPr/>
        </p:nvSpPr>
        <p:spPr>
          <a:xfrm>
            <a:off x="554542" y="5415565"/>
            <a:ext cx="5681738" cy="1323439"/>
          </a:xfrm>
          <a:prstGeom prst="rect">
            <a:avLst/>
          </a:prstGeom>
          <a:noFill/>
        </p:spPr>
        <p:txBody>
          <a:bodyPr wrap="square">
            <a:spAutoFit/>
          </a:bodyPr>
          <a:lstStyle/>
          <a:p>
            <a:pPr algn="just">
              <a:defRPr/>
            </a:pPr>
            <a:r>
              <a:rPr lang="en-US" sz="2000" dirty="0" smtClean="0"/>
              <a:t>After surveying the students, 44% believe that </a:t>
            </a:r>
            <a:r>
              <a:rPr lang="en-US" sz="2000" dirty="0"/>
              <a:t>the marketing for TAB events was excellent</a:t>
            </a:r>
            <a:r>
              <a:rPr lang="en-US" sz="2000" dirty="0" smtClean="0"/>
              <a:t>. Roughly 70% of those surveyed identified that TAB event publicity is above average or better.</a:t>
            </a:r>
            <a:endParaRPr lang="en-US" sz="2000" dirty="0"/>
          </a:p>
        </p:txBody>
      </p:sp>
      <p:sp>
        <p:nvSpPr>
          <p:cNvPr id="9" name="TextBox 8"/>
          <p:cNvSpPr txBox="1"/>
          <p:nvPr/>
        </p:nvSpPr>
        <p:spPr>
          <a:xfrm>
            <a:off x="3059934" y="4938844"/>
            <a:ext cx="1239520" cy="307777"/>
          </a:xfrm>
          <a:prstGeom prst="rect">
            <a:avLst/>
          </a:prstGeom>
          <a:noFill/>
        </p:spPr>
        <p:txBody>
          <a:bodyPr wrap="square" rtlCol="0">
            <a:spAutoFit/>
          </a:bodyPr>
          <a:lstStyle/>
          <a:p>
            <a:r>
              <a:rPr lang="en-US" sz="1400" dirty="0" smtClean="0">
                <a:latin typeface="+mn-lt"/>
              </a:rPr>
              <a:t>N= 666</a:t>
            </a:r>
            <a:endParaRPr lang="en-US" sz="1400" dirty="0">
              <a:latin typeface="+mn-lt"/>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40959">
            <a:off x="6724832" y="2306893"/>
            <a:ext cx="5366124" cy="4024592"/>
          </a:xfrm>
          <a:prstGeom prst="rect">
            <a:avLst/>
          </a:prstGeom>
        </p:spPr>
      </p:pic>
    </p:spTree>
    <p:extLst>
      <p:ext uri="{BB962C8B-B14F-4D97-AF65-F5344CB8AC3E}">
        <p14:creationId xmlns:p14="http://schemas.microsoft.com/office/powerpoint/2010/main" val="21353676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26535" y="5795028"/>
            <a:ext cx="8757636" cy="1015663"/>
          </a:xfrm>
          <a:prstGeom prst="rect">
            <a:avLst/>
          </a:prstGeom>
          <a:noFill/>
        </p:spPr>
        <p:txBody>
          <a:bodyPr wrap="square">
            <a:spAutoFit/>
          </a:bodyPr>
          <a:lstStyle/>
          <a:p>
            <a:pPr algn="just">
              <a:defRPr/>
            </a:pPr>
            <a:r>
              <a:rPr lang="en-US" sz="2000" dirty="0" smtClean="0"/>
              <a:t>Students are pleased with the current locations for TAB events, with 85% of the students being satisfied with the locations. TAB events take place in venues throughout the Student Union Building and in a variety of venues across campus.</a:t>
            </a:r>
            <a:endParaRPr lang="en-US" sz="2000" dirty="0">
              <a:latin typeface="+mj-lt"/>
            </a:endParaRPr>
          </a:p>
        </p:txBody>
      </p:sp>
      <p:sp>
        <p:nvSpPr>
          <p:cNvPr id="8" name="TextBox 7"/>
          <p:cNvSpPr txBox="1"/>
          <p:nvPr/>
        </p:nvSpPr>
        <p:spPr>
          <a:xfrm>
            <a:off x="8302560" y="5063632"/>
            <a:ext cx="1239520" cy="307777"/>
          </a:xfrm>
          <a:prstGeom prst="rect">
            <a:avLst/>
          </a:prstGeom>
          <a:noFill/>
        </p:spPr>
        <p:txBody>
          <a:bodyPr wrap="square" rtlCol="0">
            <a:spAutoFit/>
          </a:bodyPr>
          <a:lstStyle/>
          <a:p>
            <a:r>
              <a:rPr lang="en-US" sz="1400" dirty="0" smtClean="0">
                <a:latin typeface="+mn-lt"/>
              </a:rPr>
              <a:t>N= 666</a:t>
            </a:r>
            <a:endParaRPr lang="en-US" sz="1400" dirty="0">
              <a:latin typeface="+mn-lt"/>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8067" r="14075"/>
          <a:stretch/>
        </p:blipFill>
        <p:spPr>
          <a:xfrm rot="20979366">
            <a:off x="299852" y="1989578"/>
            <a:ext cx="4691397" cy="3764563"/>
          </a:xfrm>
          <a:prstGeom prst="rect">
            <a:avLst/>
          </a:prstGeom>
        </p:spPr>
      </p:pic>
      <p:sp>
        <p:nvSpPr>
          <p:cNvPr id="11"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Venue</a:t>
            </a:r>
          </a:p>
        </p:txBody>
      </p:sp>
      <p:graphicFrame>
        <p:nvGraphicFramePr>
          <p:cNvPr id="12" name="Chart 11"/>
          <p:cNvGraphicFramePr>
            <a:graphicFrameLocks/>
          </p:cNvGraphicFramePr>
          <p:nvPr>
            <p:extLst>
              <p:ext uri="{D42A27DB-BD31-4B8C-83A1-F6EECF244321}">
                <p14:modId xmlns:p14="http://schemas.microsoft.com/office/powerpoint/2010/main" val="737520912"/>
              </p:ext>
            </p:extLst>
          </p:nvPr>
        </p:nvGraphicFramePr>
        <p:xfrm>
          <a:off x="5486380" y="1837476"/>
          <a:ext cx="6044484" cy="34579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925491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00778" y="5552834"/>
            <a:ext cx="6044240" cy="1323439"/>
          </a:xfrm>
          <a:prstGeom prst="rect">
            <a:avLst/>
          </a:prstGeom>
          <a:noFill/>
        </p:spPr>
        <p:txBody>
          <a:bodyPr wrap="square">
            <a:spAutoFit/>
          </a:bodyPr>
          <a:lstStyle/>
          <a:p>
            <a:pPr algn="just">
              <a:defRPr/>
            </a:pPr>
            <a:r>
              <a:rPr lang="en-US" sz="2000" dirty="0" smtClean="0"/>
              <a:t>The time for TAB events varies, with times range from daytime to after hours. Students have different schedules and TAB tries to schedule different times during the day. </a:t>
            </a:r>
            <a:endParaRPr lang="en-US" sz="20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717" t="-386" r="14725" b="1072"/>
          <a:stretch/>
        </p:blipFill>
        <p:spPr bwMode="auto">
          <a:xfrm rot="21093787">
            <a:off x="-101022" y="1757838"/>
            <a:ext cx="3473278" cy="37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68999">
            <a:off x="8661606" y="2933538"/>
            <a:ext cx="3933462" cy="2950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Time</a:t>
            </a:r>
          </a:p>
        </p:txBody>
      </p:sp>
      <p:sp>
        <p:nvSpPr>
          <p:cNvPr id="11" name="TextBox 10"/>
          <p:cNvSpPr txBox="1"/>
          <p:nvPr/>
        </p:nvSpPr>
        <p:spPr>
          <a:xfrm>
            <a:off x="5767649" y="4974106"/>
            <a:ext cx="1239520" cy="307777"/>
          </a:xfrm>
          <a:prstGeom prst="rect">
            <a:avLst/>
          </a:prstGeom>
          <a:noFill/>
        </p:spPr>
        <p:txBody>
          <a:bodyPr wrap="square" rtlCol="0">
            <a:spAutoFit/>
          </a:bodyPr>
          <a:lstStyle/>
          <a:p>
            <a:r>
              <a:rPr lang="en-US" sz="1400" dirty="0" smtClean="0">
                <a:latin typeface="+mn-lt"/>
              </a:rPr>
              <a:t>N= 666</a:t>
            </a:r>
            <a:endParaRPr lang="en-US" sz="1400" dirty="0">
              <a:latin typeface="+mn-lt"/>
            </a:endParaRPr>
          </a:p>
        </p:txBody>
      </p:sp>
      <p:graphicFrame>
        <p:nvGraphicFramePr>
          <p:cNvPr id="12" name="Chart 11"/>
          <p:cNvGraphicFramePr>
            <a:graphicFrameLocks/>
          </p:cNvGraphicFramePr>
          <p:nvPr>
            <p:extLst>
              <p:ext uri="{D42A27DB-BD31-4B8C-83A1-F6EECF244321}">
                <p14:modId xmlns:p14="http://schemas.microsoft.com/office/powerpoint/2010/main" val="1907664823"/>
              </p:ext>
            </p:extLst>
          </p:nvPr>
        </p:nvGraphicFramePr>
        <p:xfrm>
          <a:off x="3271235" y="1725769"/>
          <a:ext cx="5651679" cy="35561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098064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40802" y="5659757"/>
            <a:ext cx="6286871" cy="1015663"/>
          </a:xfrm>
          <a:prstGeom prst="rect">
            <a:avLst/>
          </a:prstGeom>
          <a:noFill/>
        </p:spPr>
        <p:txBody>
          <a:bodyPr wrap="square">
            <a:spAutoFit/>
          </a:bodyPr>
          <a:lstStyle/>
          <a:p>
            <a:pPr algn="just">
              <a:defRPr/>
            </a:pPr>
            <a:r>
              <a:rPr lang="en-US" sz="2000" dirty="0"/>
              <a:t>Of </a:t>
            </a:r>
            <a:r>
              <a:rPr lang="en-US" sz="2000" dirty="0" smtClean="0"/>
              <a:t>those surveyed</a:t>
            </a:r>
            <a:r>
              <a:rPr lang="en-US" sz="2000" dirty="0"/>
              <a:t>, 88% indicated that they </a:t>
            </a:r>
            <a:r>
              <a:rPr lang="en-US" sz="2000" dirty="0" smtClean="0"/>
              <a:t>were satisfied with TAB event dates. TAB takes this into consideration to encourage more students to attend TAB events. </a:t>
            </a:r>
            <a:endParaRPr lang="en-US"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200" y="1880945"/>
            <a:ext cx="4306110" cy="232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99" y="4355772"/>
            <a:ext cx="4447912" cy="2181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Day of the Week</a:t>
            </a:r>
          </a:p>
        </p:txBody>
      </p:sp>
      <p:sp>
        <p:nvSpPr>
          <p:cNvPr id="10" name="TextBox 9"/>
          <p:cNvSpPr txBox="1"/>
          <p:nvPr/>
        </p:nvSpPr>
        <p:spPr>
          <a:xfrm>
            <a:off x="8538525" y="5242846"/>
            <a:ext cx="1239520" cy="307777"/>
          </a:xfrm>
          <a:prstGeom prst="rect">
            <a:avLst/>
          </a:prstGeom>
          <a:noFill/>
        </p:spPr>
        <p:txBody>
          <a:bodyPr wrap="square" rtlCol="0">
            <a:spAutoFit/>
          </a:bodyPr>
          <a:lstStyle/>
          <a:p>
            <a:r>
              <a:rPr lang="en-US" sz="1400" dirty="0" smtClean="0">
                <a:latin typeface="+mn-lt"/>
              </a:rPr>
              <a:t>N= 666</a:t>
            </a:r>
            <a:endParaRPr lang="en-US" sz="1400" dirty="0">
              <a:latin typeface="+mn-lt"/>
            </a:endParaRPr>
          </a:p>
        </p:txBody>
      </p:sp>
      <p:graphicFrame>
        <p:nvGraphicFramePr>
          <p:cNvPr id="11" name="Chart 10"/>
          <p:cNvGraphicFramePr>
            <a:graphicFrameLocks/>
          </p:cNvGraphicFramePr>
          <p:nvPr>
            <p:extLst>
              <p:ext uri="{D42A27DB-BD31-4B8C-83A1-F6EECF244321}">
                <p14:modId xmlns:p14="http://schemas.microsoft.com/office/powerpoint/2010/main" val="368929137"/>
              </p:ext>
            </p:extLst>
          </p:nvPr>
        </p:nvGraphicFramePr>
        <p:xfrm>
          <a:off x="5677020" y="1842938"/>
          <a:ext cx="6014434" cy="412061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028335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40802" y="5659757"/>
            <a:ext cx="6286871" cy="707886"/>
          </a:xfrm>
          <a:prstGeom prst="rect">
            <a:avLst/>
          </a:prstGeom>
          <a:noFill/>
        </p:spPr>
        <p:txBody>
          <a:bodyPr wrap="square">
            <a:spAutoFit/>
          </a:bodyPr>
          <a:lstStyle/>
          <a:p>
            <a:pPr algn="just">
              <a:defRPr/>
            </a:pPr>
            <a:r>
              <a:rPr lang="en-US" sz="2000" dirty="0"/>
              <a:t>Of </a:t>
            </a:r>
            <a:r>
              <a:rPr lang="en-US" sz="2000" dirty="0" smtClean="0"/>
              <a:t>those surveyed</a:t>
            </a:r>
            <a:r>
              <a:rPr lang="en-US" sz="2000" dirty="0"/>
              <a:t>, </a:t>
            </a:r>
            <a:r>
              <a:rPr lang="en-US" sz="2000" dirty="0" smtClean="0"/>
              <a:t>91% </a:t>
            </a:r>
            <a:r>
              <a:rPr lang="en-US" sz="2000" dirty="0"/>
              <a:t>indicated that they </a:t>
            </a:r>
            <a:r>
              <a:rPr lang="en-US" sz="2000" dirty="0" smtClean="0"/>
              <a:t>viewed the quality of TAB events as above average or excellent.</a:t>
            </a:r>
            <a:endParaRPr lang="en-US" sz="2000" dirty="0"/>
          </a:p>
        </p:txBody>
      </p:sp>
      <p:sp>
        <p:nvSpPr>
          <p:cNvPr id="9"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Quality</a:t>
            </a:r>
          </a:p>
        </p:txBody>
      </p:sp>
      <p:sp>
        <p:nvSpPr>
          <p:cNvPr id="10" name="TextBox 9"/>
          <p:cNvSpPr txBox="1"/>
          <p:nvPr/>
        </p:nvSpPr>
        <p:spPr>
          <a:xfrm>
            <a:off x="8538525" y="5242846"/>
            <a:ext cx="1239520" cy="307777"/>
          </a:xfrm>
          <a:prstGeom prst="rect">
            <a:avLst/>
          </a:prstGeom>
          <a:noFill/>
        </p:spPr>
        <p:txBody>
          <a:bodyPr wrap="square" rtlCol="0">
            <a:spAutoFit/>
          </a:bodyPr>
          <a:lstStyle/>
          <a:p>
            <a:r>
              <a:rPr lang="en-US" sz="1400" dirty="0" smtClean="0">
                <a:latin typeface="+mn-lt"/>
              </a:rPr>
              <a:t>N= 666</a:t>
            </a:r>
            <a:endParaRPr lang="en-US" sz="1400" dirty="0">
              <a:latin typeface="+mn-lt"/>
            </a:endParaRPr>
          </a:p>
        </p:txBody>
      </p:sp>
      <p:graphicFrame>
        <p:nvGraphicFramePr>
          <p:cNvPr id="11" name="Chart 10"/>
          <p:cNvGraphicFramePr>
            <a:graphicFrameLocks/>
          </p:cNvGraphicFramePr>
          <p:nvPr>
            <p:extLst>
              <p:ext uri="{D42A27DB-BD31-4B8C-83A1-F6EECF244321}">
                <p14:modId xmlns:p14="http://schemas.microsoft.com/office/powerpoint/2010/main" val="368929137"/>
              </p:ext>
            </p:extLst>
          </p:nvPr>
        </p:nvGraphicFramePr>
        <p:xfrm>
          <a:off x="5677020" y="1842938"/>
          <a:ext cx="6014434" cy="41206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a:graphicFrameLocks/>
          </p:cNvGraphicFramePr>
          <p:nvPr>
            <p:extLst>
              <p:ext uri="{D42A27DB-BD31-4B8C-83A1-F6EECF244321}">
                <p14:modId xmlns:p14="http://schemas.microsoft.com/office/powerpoint/2010/main" val="2075848337"/>
              </p:ext>
            </p:extLst>
          </p:nvPr>
        </p:nvGraphicFramePr>
        <p:xfrm>
          <a:off x="5798379" y="1754273"/>
          <a:ext cx="6029294" cy="3786217"/>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2215">
            <a:off x="369799" y="2020735"/>
            <a:ext cx="5342463" cy="4006848"/>
          </a:xfrm>
          <a:prstGeom prst="rect">
            <a:avLst/>
          </a:prstGeom>
        </p:spPr>
      </p:pic>
    </p:spTree>
    <p:extLst>
      <p:ext uri="{BB962C8B-B14F-4D97-AF65-F5344CB8AC3E}">
        <p14:creationId xmlns:p14="http://schemas.microsoft.com/office/powerpoint/2010/main" val="28658446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760855090"/>
              </p:ext>
            </p:extLst>
          </p:nvPr>
        </p:nvGraphicFramePr>
        <p:xfrm>
          <a:off x="5785935" y="1699546"/>
          <a:ext cx="6035655" cy="408664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4404576" y="5561535"/>
            <a:ext cx="7417014" cy="1323439"/>
          </a:xfrm>
          <a:prstGeom prst="rect">
            <a:avLst/>
          </a:prstGeom>
          <a:noFill/>
        </p:spPr>
        <p:txBody>
          <a:bodyPr wrap="square">
            <a:spAutoFit/>
          </a:bodyPr>
          <a:lstStyle/>
          <a:p>
            <a:pPr algn="just">
              <a:defRPr/>
            </a:pPr>
            <a:r>
              <a:rPr lang="en-US" sz="2000" dirty="0"/>
              <a:t>This </a:t>
            </a:r>
            <a:r>
              <a:rPr lang="en-US" sz="2000" dirty="0" smtClean="0"/>
              <a:t>is a important statistic from </a:t>
            </a:r>
            <a:r>
              <a:rPr lang="en-US" sz="2000" dirty="0"/>
              <a:t>the </a:t>
            </a:r>
            <a:r>
              <a:rPr lang="en-US" sz="2000" dirty="0" smtClean="0"/>
              <a:t>evaluation</a:t>
            </a:r>
            <a:r>
              <a:rPr lang="en-US" sz="2000" dirty="0"/>
              <a:t>. </a:t>
            </a:r>
            <a:r>
              <a:rPr lang="en-US" sz="2000" dirty="0" smtClean="0"/>
              <a:t>TAB’s goal is to be successful and create great events throughout the year. This year, 65% </a:t>
            </a:r>
            <a:r>
              <a:rPr lang="en-US" sz="2000" dirty="0"/>
              <a:t>of individuals surveyed </a:t>
            </a:r>
            <a:r>
              <a:rPr lang="en-US" sz="2000" dirty="0" smtClean="0"/>
              <a:t>identified their overall </a:t>
            </a:r>
            <a:r>
              <a:rPr lang="en-US" sz="2000" dirty="0"/>
              <a:t>satisfaction </a:t>
            </a:r>
            <a:r>
              <a:rPr lang="en-US" sz="2000" dirty="0" smtClean="0"/>
              <a:t>as </a:t>
            </a:r>
            <a:r>
              <a:rPr lang="en-US" sz="2000" dirty="0"/>
              <a:t>excellent.</a:t>
            </a:r>
          </a:p>
        </p:txBody>
      </p:sp>
      <p:sp>
        <p:nvSpPr>
          <p:cNvPr id="6" name="TextBox 5"/>
          <p:cNvSpPr txBox="1"/>
          <p:nvPr/>
        </p:nvSpPr>
        <p:spPr>
          <a:xfrm>
            <a:off x="8554620" y="5253758"/>
            <a:ext cx="1239520" cy="307777"/>
          </a:xfrm>
          <a:prstGeom prst="rect">
            <a:avLst/>
          </a:prstGeom>
          <a:noFill/>
        </p:spPr>
        <p:txBody>
          <a:bodyPr wrap="square" rtlCol="0">
            <a:spAutoFit/>
          </a:bodyPr>
          <a:lstStyle/>
          <a:p>
            <a:r>
              <a:rPr lang="en-US" sz="1400" dirty="0" smtClean="0">
                <a:latin typeface="+mn-lt"/>
              </a:rPr>
              <a:t>N= 666</a:t>
            </a:r>
            <a:endParaRPr lang="en-US" sz="1400" dirty="0">
              <a:latin typeface="+mn-lt"/>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627" t="24007" r="11680" b="6278"/>
          <a:stretch/>
        </p:blipFill>
        <p:spPr bwMode="auto">
          <a:xfrm rot="20700000">
            <a:off x="115910" y="2380578"/>
            <a:ext cx="5718220" cy="3460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Overall Satisfaction</a:t>
            </a:r>
          </a:p>
        </p:txBody>
      </p:sp>
    </p:spTree>
    <p:extLst>
      <p:ext uri="{BB962C8B-B14F-4D97-AF65-F5344CB8AC3E}">
        <p14:creationId xmlns:p14="http://schemas.microsoft.com/office/powerpoint/2010/main" val="10326263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1518820748"/>
              </p:ext>
            </p:extLst>
          </p:nvPr>
        </p:nvGraphicFramePr>
        <p:xfrm>
          <a:off x="3167751" y="1751813"/>
          <a:ext cx="5975797" cy="3582205"/>
        </p:xfrm>
        <a:graphic>
          <a:graphicData uri="http://schemas.openxmlformats.org/drawingml/2006/chart">
            <c:chart xmlns:c="http://schemas.openxmlformats.org/drawingml/2006/chart" xmlns:r="http://schemas.openxmlformats.org/officeDocument/2006/relationships" r:id="rId2"/>
          </a:graphicData>
        </a:graphic>
      </p:graphicFrame>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104" t="842" r="20373"/>
          <a:stretch/>
        </p:blipFill>
        <p:spPr bwMode="auto">
          <a:xfrm rot="21046989">
            <a:off x="32831" y="2004472"/>
            <a:ext cx="3453992" cy="3711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833678" y="5062914"/>
            <a:ext cx="1239520" cy="307777"/>
          </a:xfrm>
          <a:prstGeom prst="rect">
            <a:avLst/>
          </a:prstGeom>
          <a:noFill/>
        </p:spPr>
        <p:txBody>
          <a:bodyPr wrap="square" rtlCol="0">
            <a:spAutoFit/>
          </a:bodyPr>
          <a:lstStyle/>
          <a:p>
            <a:r>
              <a:rPr lang="en-US" sz="1400" dirty="0" smtClean="0">
                <a:latin typeface="+mn-lt"/>
              </a:rPr>
              <a:t>N= 666</a:t>
            </a:r>
            <a:endParaRPr lang="en-US" sz="1400" dirty="0">
              <a:latin typeface="+mn-lt"/>
            </a:endParaRPr>
          </a:p>
        </p:txBody>
      </p:sp>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08" b="11445"/>
          <a:stretch/>
        </p:blipFill>
        <p:spPr bwMode="auto">
          <a:xfrm rot="709780">
            <a:off x="8713335" y="2864948"/>
            <a:ext cx="3954211" cy="2867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Faculty Involvement</a:t>
            </a:r>
          </a:p>
        </p:txBody>
      </p:sp>
      <p:sp>
        <p:nvSpPr>
          <p:cNvPr id="10" name="TextBox 9"/>
          <p:cNvSpPr txBox="1"/>
          <p:nvPr/>
        </p:nvSpPr>
        <p:spPr>
          <a:xfrm>
            <a:off x="3486823" y="5445452"/>
            <a:ext cx="6147466" cy="1323439"/>
          </a:xfrm>
          <a:prstGeom prst="rect">
            <a:avLst/>
          </a:prstGeom>
          <a:noFill/>
        </p:spPr>
        <p:txBody>
          <a:bodyPr wrap="square">
            <a:spAutoFit/>
          </a:bodyPr>
          <a:lstStyle/>
          <a:p>
            <a:pPr>
              <a:defRPr/>
            </a:pPr>
            <a:r>
              <a:rPr lang="en-US" sz="2000" dirty="0"/>
              <a:t>Tech Activities Board evaluated students who were </a:t>
            </a:r>
            <a:r>
              <a:rPr lang="en-US" sz="2000" dirty="0" smtClean="0"/>
              <a:t>encouraged to attend a </a:t>
            </a:r>
            <a:r>
              <a:rPr lang="en-US" sz="2000" dirty="0"/>
              <a:t>TAB event by </a:t>
            </a:r>
            <a:r>
              <a:rPr lang="en-US" sz="2000" dirty="0" smtClean="0"/>
              <a:t>their </a:t>
            </a:r>
            <a:r>
              <a:rPr lang="en-US" sz="2000" dirty="0"/>
              <a:t>professor. TAB </a:t>
            </a:r>
            <a:r>
              <a:rPr lang="en-US" sz="2000" dirty="0" smtClean="0"/>
              <a:t>encourages </a:t>
            </a:r>
            <a:r>
              <a:rPr lang="en-US" sz="2000" dirty="0"/>
              <a:t>faculty involvement by </a:t>
            </a:r>
            <a:r>
              <a:rPr lang="en-US" sz="2000" dirty="0" smtClean="0"/>
              <a:t>increasing faculty awareness of TAB events related to their curriculum.</a:t>
            </a:r>
            <a:endParaRPr lang="en-US" sz="2000" dirty="0"/>
          </a:p>
        </p:txBody>
      </p:sp>
    </p:spTree>
    <p:extLst>
      <p:ext uri="{BB962C8B-B14F-4D97-AF65-F5344CB8AC3E}">
        <p14:creationId xmlns:p14="http://schemas.microsoft.com/office/powerpoint/2010/main" val="4863571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2196349" y="5101368"/>
            <a:ext cx="7694762" cy="1092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smtClean="0">
                <a:solidFill>
                  <a:schemeClr val="bg1"/>
                </a:solidFill>
              </a:rPr>
              <a:t>Union Activities Assessment Data</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4144" y="1606224"/>
            <a:ext cx="5879172" cy="3742154"/>
          </a:xfrm>
          <a:prstGeom prst="rect">
            <a:avLst/>
          </a:prstGeom>
        </p:spPr>
      </p:pic>
      <p:sp>
        <p:nvSpPr>
          <p:cNvPr id="5" name="Title 3"/>
          <p:cNvSpPr txBox="1">
            <a:spLocks/>
          </p:cNvSpPr>
          <p:nvPr/>
        </p:nvSpPr>
        <p:spPr>
          <a:xfrm>
            <a:off x="589112" y="258792"/>
            <a:ext cx="9144000" cy="85856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smtClean="0">
                <a:solidFill>
                  <a:schemeClr val="bg1"/>
                </a:solidFill>
              </a:rPr>
              <a:t>Texas Tech University</a:t>
            </a:r>
            <a:endParaRPr lang="en-US" sz="5400" dirty="0">
              <a:solidFill>
                <a:schemeClr val="bg1"/>
              </a:solidFill>
            </a:endParaRPr>
          </a:p>
        </p:txBody>
      </p:sp>
    </p:spTree>
    <p:extLst>
      <p:ext uri="{BB962C8B-B14F-4D97-AF65-F5344CB8AC3E}">
        <p14:creationId xmlns:p14="http://schemas.microsoft.com/office/powerpoint/2010/main" val="18139131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625839" y="1606674"/>
            <a:ext cx="6122400" cy="5251326"/>
          </a:xfrm>
          <a:prstGeom prst="rect">
            <a:avLst/>
          </a:prstGeom>
        </p:spPr>
      </p:pic>
      <p:sp>
        <p:nvSpPr>
          <p:cNvPr id="3" name="TextBox 2"/>
          <p:cNvSpPr txBox="1"/>
          <p:nvPr/>
        </p:nvSpPr>
        <p:spPr>
          <a:xfrm>
            <a:off x="198278" y="4550515"/>
            <a:ext cx="5301001" cy="1938992"/>
          </a:xfrm>
          <a:prstGeom prst="rect">
            <a:avLst/>
          </a:prstGeom>
          <a:noFill/>
        </p:spPr>
        <p:txBody>
          <a:bodyPr wrap="square">
            <a:spAutoFit/>
          </a:bodyPr>
          <a:lstStyle/>
          <a:p>
            <a:pPr>
              <a:defRPr/>
            </a:pPr>
            <a:r>
              <a:rPr lang="en-US" sz="2000" dirty="0"/>
              <a:t>T</a:t>
            </a:r>
            <a:r>
              <a:rPr lang="en-US" sz="2000" dirty="0" smtClean="0"/>
              <a:t>he </a:t>
            </a:r>
            <a:r>
              <a:rPr lang="en-US" sz="2000" dirty="0"/>
              <a:t>most common answer </a:t>
            </a:r>
            <a:r>
              <a:rPr lang="en-US" sz="2000" dirty="0" smtClean="0"/>
              <a:t> students give when asked “how did you hear about the event,” was </a:t>
            </a:r>
            <a:r>
              <a:rPr lang="en-US" sz="2000" dirty="0"/>
              <a:t>from a friend, this was followed by TAB posters and Tech Announce. This information will help TAB to determine the most effective marketing </a:t>
            </a:r>
            <a:r>
              <a:rPr lang="en-US" sz="2000" dirty="0" smtClean="0"/>
              <a:t>strategies </a:t>
            </a:r>
            <a:r>
              <a:rPr lang="en-US" sz="2000" dirty="0"/>
              <a:t>to </a:t>
            </a:r>
            <a:r>
              <a:rPr lang="en-US" sz="2000" dirty="0" smtClean="0"/>
              <a:t>increase attendance at events. </a:t>
            </a:r>
            <a:endParaRPr lang="en-US" sz="2000" dirty="0">
              <a:latin typeface="Arial" charset="0"/>
            </a:endParaRPr>
          </a:p>
        </p:txBody>
      </p:sp>
      <p:sp>
        <p:nvSpPr>
          <p:cNvPr id="6" name="TextBox 5"/>
          <p:cNvSpPr txBox="1"/>
          <p:nvPr/>
        </p:nvSpPr>
        <p:spPr>
          <a:xfrm>
            <a:off x="5685228" y="6500941"/>
            <a:ext cx="1239520" cy="307777"/>
          </a:xfrm>
          <a:prstGeom prst="rect">
            <a:avLst/>
          </a:prstGeom>
          <a:noFill/>
        </p:spPr>
        <p:txBody>
          <a:bodyPr wrap="square" rtlCol="0">
            <a:spAutoFit/>
          </a:bodyPr>
          <a:lstStyle/>
          <a:p>
            <a:r>
              <a:rPr lang="en-US" sz="1400" dirty="0" smtClean="0">
                <a:latin typeface="+mn-lt"/>
              </a:rPr>
              <a:t>N= 666</a:t>
            </a:r>
            <a:endParaRPr lang="en-US" sz="1400" dirty="0">
              <a:latin typeface="+mn-lt"/>
            </a:endParaRPr>
          </a:p>
        </p:txBody>
      </p:sp>
      <p:sp>
        <p:nvSpPr>
          <p:cNvPr id="7" name="TextBox 6"/>
          <p:cNvSpPr txBox="1"/>
          <p:nvPr/>
        </p:nvSpPr>
        <p:spPr>
          <a:xfrm>
            <a:off x="198278" y="6419128"/>
            <a:ext cx="4901756" cy="307777"/>
          </a:xfrm>
          <a:prstGeom prst="rect">
            <a:avLst/>
          </a:prstGeom>
          <a:noFill/>
        </p:spPr>
        <p:txBody>
          <a:bodyPr wrap="square" rtlCol="0">
            <a:spAutoFit/>
          </a:bodyPr>
          <a:lstStyle/>
          <a:p>
            <a:r>
              <a:rPr lang="en-US" sz="1400" dirty="0" smtClean="0">
                <a:solidFill>
                  <a:srgbClr val="FF0000"/>
                </a:solidFill>
                <a:latin typeface="+mn-lt"/>
              </a:rPr>
              <a:t>*Note: May include multiple </a:t>
            </a:r>
            <a:r>
              <a:rPr lang="en-US" sz="1400" dirty="0" smtClean="0">
                <a:solidFill>
                  <a:srgbClr val="FF0000"/>
                </a:solidFill>
              </a:rPr>
              <a:t>r</a:t>
            </a:r>
            <a:r>
              <a:rPr lang="en-US" sz="1400" dirty="0" smtClean="0">
                <a:solidFill>
                  <a:srgbClr val="FF0000"/>
                </a:solidFill>
                <a:latin typeface="+mn-lt"/>
              </a:rPr>
              <a:t>esponses</a:t>
            </a:r>
            <a:endParaRPr lang="en-US" sz="1400" dirty="0">
              <a:solidFill>
                <a:srgbClr val="FF0000"/>
              </a:solidFill>
              <a:latin typeface="+mn-lt"/>
            </a:endParaRP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 t="20235"/>
          <a:stretch/>
        </p:blipFill>
        <p:spPr bwMode="auto">
          <a:xfrm>
            <a:off x="523028" y="1606674"/>
            <a:ext cx="4778062" cy="2860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How did you hear about this event?</a:t>
            </a:r>
          </a:p>
        </p:txBody>
      </p:sp>
    </p:spTree>
    <p:extLst>
      <p:ext uri="{BB962C8B-B14F-4D97-AF65-F5344CB8AC3E}">
        <p14:creationId xmlns:p14="http://schemas.microsoft.com/office/powerpoint/2010/main" val="8602450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718164" y="1729241"/>
            <a:ext cx="7589746" cy="4974870"/>
          </a:xfrm>
          <a:prstGeom prst="rect">
            <a:avLst/>
          </a:prstGeom>
        </p:spPr>
      </p:pic>
      <p:sp>
        <p:nvSpPr>
          <p:cNvPr id="6" name="TextBox 5"/>
          <p:cNvSpPr txBox="1"/>
          <p:nvPr/>
        </p:nvSpPr>
        <p:spPr>
          <a:xfrm>
            <a:off x="61244" y="4949785"/>
            <a:ext cx="4481848" cy="1908215"/>
          </a:xfrm>
          <a:prstGeom prst="rect">
            <a:avLst/>
          </a:prstGeom>
          <a:noFill/>
        </p:spPr>
        <p:txBody>
          <a:bodyPr wrap="square">
            <a:spAutoFit/>
          </a:bodyPr>
          <a:lstStyle/>
          <a:p>
            <a:pPr>
              <a:defRPr/>
            </a:pPr>
            <a:r>
              <a:rPr lang="en-US" sz="2000" dirty="0"/>
              <a:t>T</a:t>
            </a:r>
            <a:r>
              <a:rPr lang="en-US" sz="2000" dirty="0" smtClean="0"/>
              <a:t>he </a:t>
            </a:r>
            <a:r>
              <a:rPr lang="en-US" sz="2000" dirty="0"/>
              <a:t>most requested events for this year were </a:t>
            </a:r>
            <a:r>
              <a:rPr lang="en-US" sz="2000" dirty="0" smtClean="0"/>
              <a:t>comedians, movies (new release),  and concerts. Independent movies, game shows, and </a:t>
            </a:r>
            <a:r>
              <a:rPr lang="en-US" sz="2000" dirty="0"/>
              <a:t>a</a:t>
            </a:r>
            <a:r>
              <a:rPr lang="en-US" sz="2000" dirty="0" smtClean="0"/>
              <a:t>coustic </a:t>
            </a:r>
            <a:r>
              <a:rPr lang="en-US" sz="2000" dirty="0"/>
              <a:t>m</a:t>
            </a:r>
            <a:r>
              <a:rPr lang="en-US" sz="2000" dirty="0" smtClean="0"/>
              <a:t>usic </a:t>
            </a:r>
            <a:r>
              <a:rPr lang="en-US" sz="2000" dirty="0"/>
              <a:t>were the next </a:t>
            </a:r>
            <a:r>
              <a:rPr lang="en-US" sz="2000" dirty="0" smtClean="0"/>
              <a:t>highest </a:t>
            </a:r>
            <a:r>
              <a:rPr lang="en-US" sz="2000" dirty="0"/>
              <a:t>scoring categories.</a:t>
            </a:r>
          </a:p>
          <a:p>
            <a:pPr>
              <a:defRPr/>
            </a:pPr>
            <a:endParaRPr lang="en-US" dirty="0">
              <a:latin typeface="Arial" charset="0"/>
            </a:endParaRPr>
          </a:p>
        </p:txBody>
      </p:sp>
      <p:sp>
        <p:nvSpPr>
          <p:cNvPr id="8" name="TextBox 7"/>
          <p:cNvSpPr txBox="1"/>
          <p:nvPr/>
        </p:nvSpPr>
        <p:spPr>
          <a:xfrm>
            <a:off x="4847894" y="6299440"/>
            <a:ext cx="1239520" cy="307777"/>
          </a:xfrm>
          <a:prstGeom prst="rect">
            <a:avLst/>
          </a:prstGeom>
          <a:noFill/>
        </p:spPr>
        <p:txBody>
          <a:bodyPr wrap="square" rtlCol="0">
            <a:spAutoFit/>
          </a:bodyPr>
          <a:lstStyle/>
          <a:p>
            <a:r>
              <a:rPr lang="en-US" sz="1400" dirty="0" smtClean="0">
                <a:latin typeface="+mn-lt"/>
              </a:rPr>
              <a:t>N= 666</a:t>
            </a:r>
            <a:endParaRPr lang="en-US" sz="1400" dirty="0">
              <a:latin typeface="+mn-lt"/>
            </a:endParaRPr>
          </a:p>
        </p:txBody>
      </p:sp>
      <p:sp>
        <p:nvSpPr>
          <p:cNvPr id="10"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What events would you like to see in the future?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150" t="16982" r="26696" b="26003"/>
          <a:stretch/>
        </p:blipFill>
        <p:spPr>
          <a:xfrm>
            <a:off x="61244" y="1961061"/>
            <a:ext cx="4591179" cy="2923505"/>
          </a:xfrm>
          <a:prstGeom prst="rect">
            <a:avLst/>
          </a:prstGeom>
        </p:spPr>
      </p:pic>
      <p:sp>
        <p:nvSpPr>
          <p:cNvPr id="11" name="TextBox 10"/>
          <p:cNvSpPr txBox="1"/>
          <p:nvPr/>
        </p:nvSpPr>
        <p:spPr>
          <a:xfrm>
            <a:off x="61244" y="6510322"/>
            <a:ext cx="4901756" cy="307777"/>
          </a:xfrm>
          <a:prstGeom prst="rect">
            <a:avLst/>
          </a:prstGeom>
          <a:noFill/>
        </p:spPr>
        <p:txBody>
          <a:bodyPr wrap="square" rtlCol="0">
            <a:spAutoFit/>
          </a:bodyPr>
          <a:lstStyle/>
          <a:p>
            <a:r>
              <a:rPr lang="en-US" sz="1400" dirty="0" smtClean="0">
                <a:solidFill>
                  <a:srgbClr val="FF0000"/>
                </a:solidFill>
                <a:latin typeface="+mn-lt"/>
              </a:rPr>
              <a:t>*Note: May include multiple </a:t>
            </a:r>
            <a:r>
              <a:rPr lang="en-US" sz="1400" dirty="0" smtClean="0">
                <a:solidFill>
                  <a:srgbClr val="FF0000"/>
                </a:solidFill>
              </a:rPr>
              <a:t>r</a:t>
            </a:r>
            <a:r>
              <a:rPr lang="en-US" sz="1400" dirty="0" smtClean="0">
                <a:solidFill>
                  <a:srgbClr val="FF0000"/>
                </a:solidFill>
                <a:latin typeface="+mn-lt"/>
              </a:rPr>
              <a:t>esponses</a:t>
            </a:r>
            <a:endParaRPr lang="en-US" sz="1400" dirty="0">
              <a:solidFill>
                <a:srgbClr val="FF0000"/>
              </a:solidFill>
              <a:latin typeface="+mn-lt"/>
            </a:endParaRPr>
          </a:p>
        </p:txBody>
      </p:sp>
    </p:spTree>
    <p:extLst>
      <p:ext uri="{BB962C8B-B14F-4D97-AF65-F5344CB8AC3E}">
        <p14:creationId xmlns:p14="http://schemas.microsoft.com/office/powerpoint/2010/main" val="2621728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14363" y="-25400"/>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Tech Activities Board</a:t>
            </a:r>
            <a:br>
              <a:rPr lang="en-US" altLang="en-US" dirty="0" smtClean="0">
                <a:solidFill>
                  <a:schemeClr val="bg1"/>
                </a:solidFill>
              </a:rPr>
            </a:br>
            <a:r>
              <a:rPr lang="en-US" altLang="en-US" sz="2400" dirty="0" smtClean="0">
                <a:solidFill>
                  <a:schemeClr val="bg1"/>
                </a:solidFill>
              </a:rPr>
              <a:t>Attendance Numbers</a:t>
            </a:r>
          </a:p>
        </p:txBody>
      </p:sp>
      <p:graphicFrame>
        <p:nvGraphicFramePr>
          <p:cNvPr id="3" name="Table 2"/>
          <p:cNvGraphicFramePr>
            <a:graphicFrameLocks noGrp="1"/>
          </p:cNvGraphicFramePr>
          <p:nvPr>
            <p:extLst>
              <p:ext uri="{D42A27DB-BD31-4B8C-83A1-F6EECF244321}">
                <p14:modId xmlns:p14="http://schemas.microsoft.com/office/powerpoint/2010/main" val="1853667307"/>
              </p:ext>
            </p:extLst>
          </p:nvPr>
        </p:nvGraphicFramePr>
        <p:xfrm>
          <a:off x="2477413" y="2137895"/>
          <a:ext cx="7323408" cy="3200400"/>
        </p:xfrm>
        <a:graphic>
          <a:graphicData uri="http://schemas.openxmlformats.org/drawingml/2006/table">
            <a:tbl>
              <a:tblPr firstRow="1" bandRow="1">
                <a:tableStyleId>{5202B0CA-FC54-4496-8BCA-5EF66A818D29}</a:tableStyleId>
              </a:tblPr>
              <a:tblGrid>
                <a:gridCol w="3661704"/>
                <a:gridCol w="3661704"/>
              </a:tblGrid>
              <a:tr h="457200">
                <a:tc>
                  <a:txBody>
                    <a:bodyPr/>
                    <a:lstStyle/>
                    <a:p>
                      <a:endParaRPr lang="en-US" sz="2000" dirty="0"/>
                    </a:p>
                  </a:txBody>
                  <a:tcPr marL="91436" marR="91436" marT="45717" marB="45717"/>
                </a:tc>
                <a:tc>
                  <a:txBody>
                    <a:bodyPr/>
                    <a:lstStyle/>
                    <a:p>
                      <a:pPr algn="ctr"/>
                      <a:r>
                        <a:rPr lang="en-US" sz="2000" b="1" dirty="0" smtClean="0"/>
                        <a:t>2013-2014</a:t>
                      </a:r>
                      <a:endParaRPr lang="en-US" sz="2000" b="1" dirty="0">
                        <a:latin typeface="+mj-lt"/>
                      </a:endParaRPr>
                    </a:p>
                  </a:txBody>
                  <a:tcPr marL="91436" marR="91436" marT="45717" marB="45717"/>
                </a:tc>
              </a:tr>
              <a:tr h="457200">
                <a:tc>
                  <a:txBody>
                    <a:bodyPr/>
                    <a:lstStyle/>
                    <a:p>
                      <a:r>
                        <a:rPr lang="en-US" sz="2000" dirty="0" smtClean="0"/>
                        <a:t>Total</a:t>
                      </a:r>
                      <a:r>
                        <a:rPr lang="en-US" sz="2000" baseline="0" dirty="0" smtClean="0"/>
                        <a:t> Attendance</a:t>
                      </a:r>
                      <a:endParaRPr lang="en-US" sz="2000" b="1" dirty="0">
                        <a:latin typeface="Calibri" pitchFamily="34" charset="0"/>
                        <a:cs typeface="Arial" pitchFamily="34" charset="0"/>
                      </a:endParaRPr>
                    </a:p>
                  </a:txBody>
                  <a:tcPr marL="91436" marR="91436" marT="45717" marB="4571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t>26,376</a:t>
                      </a:r>
                    </a:p>
                  </a:txBody>
                  <a:tcPr marL="91436" marR="91436" marT="45717" marB="45717"/>
                </a:tc>
              </a:tr>
              <a:tr h="457200">
                <a:tc>
                  <a:txBody>
                    <a:bodyPr/>
                    <a:lstStyle/>
                    <a:p>
                      <a:r>
                        <a:rPr lang="en-US" sz="2000" dirty="0" smtClean="0"/>
                        <a:t>Honorarium Expenses</a:t>
                      </a:r>
                      <a:endParaRPr lang="en-US" sz="2000" b="1" dirty="0">
                        <a:latin typeface="Calibri" pitchFamily="34" charset="0"/>
                        <a:cs typeface="Arial" pitchFamily="34" charset="0"/>
                      </a:endParaRPr>
                    </a:p>
                  </a:txBody>
                  <a:tcPr marL="91436" marR="91436" marT="45717" marB="4571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t>$144,976.12</a:t>
                      </a:r>
                    </a:p>
                  </a:txBody>
                  <a:tcPr marL="91436" marR="91436" marT="45717" marB="45717"/>
                </a:tc>
              </a:tr>
              <a:tr h="457200">
                <a:tc>
                  <a:txBody>
                    <a:bodyPr/>
                    <a:lstStyle/>
                    <a:p>
                      <a:r>
                        <a:rPr lang="en-US" sz="2000" dirty="0" smtClean="0"/>
                        <a:t>Price Per Student</a:t>
                      </a:r>
                      <a:endParaRPr lang="en-US" sz="2000" b="1" dirty="0">
                        <a:latin typeface="Calibri" pitchFamily="34" charset="0"/>
                        <a:cs typeface="Arial" pitchFamily="34" charset="0"/>
                      </a:endParaRPr>
                    </a:p>
                  </a:txBody>
                  <a:tcPr marL="91436" marR="91436" marT="45717" marB="4571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mj-lt"/>
                        </a:rPr>
                        <a:t>$5.47</a:t>
                      </a:r>
                    </a:p>
                  </a:txBody>
                  <a:tcPr marL="91436" marR="91436" marT="45717" marB="45717"/>
                </a:tc>
              </a:tr>
              <a:tr h="457200">
                <a:tc>
                  <a:txBody>
                    <a:bodyPr/>
                    <a:lstStyle/>
                    <a:p>
                      <a:r>
                        <a:rPr lang="en-US" sz="2000" dirty="0" smtClean="0"/>
                        <a:t>Fall</a:t>
                      </a:r>
                      <a:r>
                        <a:rPr lang="en-US" sz="2000" baseline="0" dirty="0" smtClean="0"/>
                        <a:t> Events</a:t>
                      </a:r>
                      <a:endParaRPr lang="en-US" sz="2000" b="1" dirty="0">
                        <a:latin typeface="Calibri" pitchFamily="34" charset="0"/>
                        <a:cs typeface="Arial" pitchFamily="34" charset="0"/>
                      </a:endParaRPr>
                    </a:p>
                  </a:txBody>
                  <a:tcPr marL="91436" marR="91436" marT="45717" marB="45717"/>
                </a:tc>
                <a:tc>
                  <a:txBody>
                    <a:bodyPr/>
                    <a:lstStyle/>
                    <a:p>
                      <a:pPr algn="ctr"/>
                      <a:r>
                        <a:rPr lang="en-US" sz="2000" b="1" dirty="0" smtClean="0"/>
                        <a:t>49</a:t>
                      </a:r>
                      <a:endParaRPr lang="en-US" sz="2000" b="1" dirty="0">
                        <a:latin typeface="+mj-lt"/>
                      </a:endParaRPr>
                    </a:p>
                  </a:txBody>
                  <a:tcPr marL="91436" marR="91436" marT="45717" marB="45717"/>
                </a:tc>
              </a:tr>
              <a:tr h="457200">
                <a:tc>
                  <a:txBody>
                    <a:bodyPr/>
                    <a:lstStyle/>
                    <a:p>
                      <a:r>
                        <a:rPr lang="en-US" sz="2000" dirty="0" smtClean="0"/>
                        <a:t>Spring</a:t>
                      </a:r>
                      <a:r>
                        <a:rPr lang="en-US" sz="2000" baseline="0" dirty="0" smtClean="0"/>
                        <a:t> Events</a:t>
                      </a:r>
                      <a:endParaRPr lang="en-US" sz="2000" b="1" dirty="0" smtClean="0">
                        <a:latin typeface="Calibri" pitchFamily="34" charset="0"/>
                        <a:cs typeface="Arial" pitchFamily="34" charset="0"/>
                      </a:endParaRPr>
                    </a:p>
                  </a:txBody>
                  <a:tcPr marL="91436" marR="91436" marT="45717" marB="45717"/>
                </a:tc>
                <a:tc>
                  <a:txBody>
                    <a:bodyPr/>
                    <a:lstStyle/>
                    <a:p>
                      <a:pPr algn="ctr"/>
                      <a:r>
                        <a:rPr lang="en-US" sz="2000" b="1" dirty="0" smtClean="0"/>
                        <a:t>46</a:t>
                      </a:r>
                      <a:endParaRPr lang="en-US" sz="2000" b="1" dirty="0">
                        <a:latin typeface="+mj-lt"/>
                      </a:endParaRPr>
                    </a:p>
                  </a:txBody>
                  <a:tcPr marL="91436" marR="91436" marT="45717" marB="45717"/>
                </a:tc>
              </a:tr>
              <a:tr h="457200">
                <a:tc>
                  <a:txBody>
                    <a:bodyPr/>
                    <a:lstStyle/>
                    <a:p>
                      <a:r>
                        <a:rPr lang="en-US" sz="2000" dirty="0" smtClean="0"/>
                        <a:t>Total Number</a:t>
                      </a:r>
                      <a:r>
                        <a:rPr lang="en-US" sz="2000" baseline="0" dirty="0" smtClean="0"/>
                        <a:t> of Events</a:t>
                      </a:r>
                      <a:endParaRPr lang="en-US" sz="2000" b="1" dirty="0">
                        <a:latin typeface="Calibri" pitchFamily="34" charset="0"/>
                        <a:cs typeface="Arial" pitchFamily="34" charset="0"/>
                      </a:endParaRPr>
                    </a:p>
                  </a:txBody>
                  <a:tcPr marL="91436" marR="91436" marT="45717" marB="4571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t>95</a:t>
                      </a:r>
                      <a:endParaRPr lang="en-US" sz="2000" b="1" dirty="0" smtClean="0">
                        <a:latin typeface="+mj-lt"/>
                      </a:endParaRPr>
                    </a:p>
                  </a:txBody>
                  <a:tcPr marL="91436" marR="91436" marT="45717" marB="45717"/>
                </a:tc>
              </a:tr>
            </a:tbl>
          </a:graphicData>
        </a:graphic>
      </p:graphicFrame>
    </p:spTree>
    <p:extLst>
      <p:ext uri="{BB962C8B-B14F-4D97-AF65-F5344CB8AC3E}">
        <p14:creationId xmlns:p14="http://schemas.microsoft.com/office/powerpoint/2010/main" val="24204841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6634" y="187683"/>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Tech Activities Board</a:t>
            </a:r>
            <a:br>
              <a:rPr lang="en-US" altLang="en-US" dirty="0" smtClean="0">
                <a:solidFill>
                  <a:schemeClr val="bg1"/>
                </a:solidFill>
              </a:rPr>
            </a:br>
            <a:r>
              <a:rPr lang="en-US" altLang="en-US" sz="2400" dirty="0" smtClean="0">
                <a:solidFill>
                  <a:schemeClr val="bg1"/>
                </a:solidFill>
              </a:rPr>
              <a:t>Attendance Per Month</a:t>
            </a:r>
          </a:p>
        </p:txBody>
      </p:sp>
      <p:graphicFrame>
        <p:nvGraphicFramePr>
          <p:cNvPr id="3" name="Table 2"/>
          <p:cNvGraphicFramePr>
            <a:graphicFrameLocks noGrp="1"/>
          </p:cNvGraphicFramePr>
          <p:nvPr>
            <p:extLst>
              <p:ext uri="{D42A27DB-BD31-4B8C-83A1-F6EECF244321}">
                <p14:modId xmlns:p14="http://schemas.microsoft.com/office/powerpoint/2010/main" val="3103041636"/>
              </p:ext>
            </p:extLst>
          </p:nvPr>
        </p:nvGraphicFramePr>
        <p:xfrm>
          <a:off x="940153" y="1591056"/>
          <a:ext cx="10277348" cy="5266944"/>
        </p:xfrm>
        <a:graphic>
          <a:graphicData uri="http://schemas.openxmlformats.org/drawingml/2006/table">
            <a:tbl>
              <a:tblPr firstRow="1" bandRow="1">
                <a:tableStyleId>{073A0DAA-6AF3-43AB-8588-CEC1D06C72B9}</a:tableStyleId>
              </a:tblPr>
              <a:tblGrid>
                <a:gridCol w="2569337"/>
                <a:gridCol w="2569337"/>
                <a:gridCol w="2569337"/>
                <a:gridCol w="2569337"/>
              </a:tblGrid>
              <a:tr h="438912">
                <a:tc>
                  <a:txBody>
                    <a:bodyPr/>
                    <a:lstStyle/>
                    <a:p>
                      <a:endParaRPr lang="en-US" sz="2000" dirty="0" smtClean="0"/>
                    </a:p>
                  </a:txBody>
                  <a:tcPr marL="91457" marR="91457" marT="45725" marB="45725"/>
                </a:tc>
                <a:tc>
                  <a:txBody>
                    <a:bodyPr/>
                    <a:lstStyle/>
                    <a:p>
                      <a:pPr algn="ctr"/>
                      <a:r>
                        <a:rPr lang="en-US" sz="2000" dirty="0" smtClean="0"/>
                        <a:t>Number of Events</a:t>
                      </a:r>
                      <a:endParaRPr lang="en-US" sz="2000" dirty="0"/>
                    </a:p>
                  </a:txBody>
                  <a:tcPr marL="91457" marR="91457" marT="45725" marB="45725"/>
                </a:tc>
                <a:tc>
                  <a:txBody>
                    <a:bodyPr/>
                    <a:lstStyle/>
                    <a:p>
                      <a:pPr algn="ctr"/>
                      <a:r>
                        <a:rPr lang="en-US" sz="2000" dirty="0" smtClean="0"/>
                        <a:t>Attendance</a:t>
                      </a:r>
                      <a:endParaRPr lang="en-US" sz="2000" dirty="0"/>
                    </a:p>
                  </a:txBody>
                  <a:tcPr marL="91457" marR="91457" marT="45725" marB="45725"/>
                </a:tc>
                <a:tc>
                  <a:txBody>
                    <a:bodyPr/>
                    <a:lstStyle/>
                    <a:p>
                      <a:pPr algn="ctr"/>
                      <a:r>
                        <a:rPr lang="en-US" sz="2000" dirty="0" smtClean="0"/>
                        <a:t>Honorarium Expenses</a:t>
                      </a:r>
                      <a:endParaRPr lang="en-US" sz="2000" dirty="0"/>
                    </a:p>
                  </a:txBody>
                  <a:tcPr marL="91457" marR="91457" marT="45725" marB="45725"/>
                </a:tc>
              </a:tr>
              <a:tr h="438912">
                <a:tc>
                  <a:txBody>
                    <a:bodyPr/>
                    <a:lstStyle/>
                    <a:p>
                      <a:pPr algn="ctr"/>
                      <a:r>
                        <a:rPr lang="en-US" sz="2000" dirty="0" smtClean="0"/>
                        <a:t>August</a:t>
                      </a:r>
                      <a:endParaRPr lang="en-US" sz="2000" dirty="0"/>
                    </a:p>
                  </a:txBody>
                  <a:tcPr marL="91457" marR="91457" marT="45725" marB="45725"/>
                </a:tc>
                <a:tc>
                  <a:txBody>
                    <a:bodyPr/>
                    <a:lstStyle/>
                    <a:p>
                      <a:pPr algn="ctr"/>
                      <a:r>
                        <a:rPr lang="en-US" sz="2000" dirty="0" smtClean="0">
                          <a:solidFill>
                            <a:schemeClr val="tx1"/>
                          </a:solidFill>
                        </a:rPr>
                        <a:t>8</a:t>
                      </a:r>
                      <a:endParaRPr lang="en-US" sz="2000" dirty="0">
                        <a:solidFill>
                          <a:schemeClr val="tx1"/>
                        </a:solidFill>
                      </a:endParaRPr>
                    </a:p>
                  </a:txBody>
                  <a:tcPr marL="91457" marR="91457" marT="45725" marB="45725"/>
                </a:tc>
                <a:tc>
                  <a:txBody>
                    <a:bodyPr/>
                    <a:lstStyle/>
                    <a:p>
                      <a:pPr algn="ctr"/>
                      <a:r>
                        <a:rPr lang="en-US" sz="2000" dirty="0" smtClean="0">
                          <a:solidFill>
                            <a:schemeClr val="tx1"/>
                          </a:solidFill>
                        </a:rPr>
                        <a:t>2,109</a:t>
                      </a:r>
                      <a:endParaRPr lang="en-US" sz="2000" dirty="0">
                        <a:solidFill>
                          <a:schemeClr val="tx1"/>
                        </a:solidFill>
                      </a:endParaRPr>
                    </a:p>
                  </a:txBody>
                  <a:tcPr marL="91457" marR="91457" marT="45725" marB="45725"/>
                </a:tc>
                <a:tc>
                  <a:txBody>
                    <a:bodyPr/>
                    <a:lstStyle/>
                    <a:p>
                      <a:pPr algn="ctr"/>
                      <a:r>
                        <a:rPr lang="en-US" sz="2000" dirty="0" smtClean="0"/>
                        <a:t>$10,435.00</a:t>
                      </a:r>
                      <a:endParaRPr lang="en-US" sz="2000" dirty="0"/>
                    </a:p>
                  </a:txBody>
                  <a:tcPr marL="91457" marR="91457" marT="45725" marB="45725"/>
                </a:tc>
              </a:tr>
              <a:tr h="438912">
                <a:tc>
                  <a:txBody>
                    <a:bodyPr/>
                    <a:lstStyle/>
                    <a:p>
                      <a:pPr algn="ctr"/>
                      <a:r>
                        <a:rPr lang="en-US" sz="2000" dirty="0" smtClean="0"/>
                        <a:t>September</a:t>
                      </a:r>
                      <a:endParaRPr lang="en-US" sz="2000" dirty="0"/>
                    </a:p>
                  </a:txBody>
                  <a:tcPr marL="91457" marR="91457" marT="45725" marB="45725"/>
                </a:tc>
                <a:tc>
                  <a:txBody>
                    <a:bodyPr/>
                    <a:lstStyle/>
                    <a:p>
                      <a:pPr algn="ctr"/>
                      <a:r>
                        <a:rPr lang="en-US" sz="2000" dirty="0" smtClean="0"/>
                        <a:t>11</a:t>
                      </a:r>
                      <a:endParaRPr lang="en-US" sz="2000" dirty="0"/>
                    </a:p>
                  </a:txBody>
                  <a:tcPr marL="91457" marR="91457" marT="45725" marB="45725"/>
                </a:tc>
                <a:tc>
                  <a:txBody>
                    <a:bodyPr/>
                    <a:lstStyle/>
                    <a:p>
                      <a:pPr algn="ctr"/>
                      <a:r>
                        <a:rPr lang="en-US" sz="2000" dirty="0" smtClean="0"/>
                        <a:t>3,895</a:t>
                      </a:r>
                      <a:endParaRPr lang="en-US" sz="2000" dirty="0"/>
                    </a:p>
                  </a:txBody>
                  <a:tcPr marL="91457" marR="91457" marT="45725" marB="45725"/>
                </a:tc>
                <a:tc>
                  <a:txBody>
                    <a:bodyPr/>
                    <a:lstStyle/>
                    <a:p>
                      <a:pPr algn="ctr"/>
                      <a:r>
                        <a:rPr lang="en-US" sz="2000" dirty="0" smtClean="0"/>
                        <a:t>$22,799.00</a:t>
                      </a:r>
                      <a:endParaRPr lang="en-US" sz="2000" dirty="0"/>
                    </a:p>
                  </a:txBody>
                  <a:tcPr marL="91457" marR="91457" marT="45725" marB="45725"/>
                </a:tc>
              </a:tr>
              <a:tr h="438912">
                <a:tc>
                  <a:txBody>
                    <a:bodyPr/>
                    <a:lstStyle/>
                    <a:p>
                      <a:pPr algn="ctr"/>
                      <a:r>
                        <a:rPr lang="en-US" sz="2000" dirty="0" smtClean="0"/>
                        <a:t>October</a:t>
                      </a:r>
                      <a:endParaRPr lang="en-US" sz="2000" dirty="0"/>
                    </a:p>
                  </a:txBody>
                  <a:tcPr marL="91457" marR="91457" marT="45725" marB="45725"/>
                </a:tc>
                <a:tc>
                  <a:txBody>
                    <a:bodyPr/>
                    <a:lstStyle/>
                    <a:p>
                      <a:pPr algn="ctr"/>
                      <a:r>
                        <a:rPr lang="en-US" sz="2000" dirty="0" smtClean="0">
                          <a:solidFill>
                            <a:schemeClr val="tx1"/>
                          </a:solidFill>
                        </a:rPr>
                        <a:t>18</a:t>
                      </a:r>
                      <a:endParaRPr lang="en-US" sz="2000" dirty="0">
                        <a:solidFill>
                          <a:schemeClr val="tx1"/>
                        </a:solidFill>
                      </a:endParaRPr>
                    </a:p>
                  </a:txBody>
                  <a:tcPr marL="91457" marR="91457" marT="45725" marB="45725"/>
                </a:tc>
                <a:tc>
                  <a:txBody>
                    <a:bodyPr/>
                    <a:lstStyle/>
                    <a:p>
                      <a:pPr algn="ctr"/>
                      <a:r>
                        <a:rPr lang="en-US" sz="2000" dirty="0" smtClean="0">
                          <a:solidFill>
                            <a:schemeClr val="tx1"/>
                          </a:solidFill>
                        </a:rPr>
                        <a:t>11,042</a:t>
                      </a:r>
                      <a:endParaRPr lang="en-US" sz="2000" dirty="0">
                        <a:solidFill>
                          <a:schemeClr val="tx1"/>
                        </a:solidFill>
                      </a:endParaRPr>
                    </a:p>
                  </a:txBody>
                  <a:tcPr marL="91457" marR="91457" marT="45725" marB="45725"/>
                </a:tc>
                <a:tc>
                  <a:txBody>
                    <a:bodyPr/>
                    <a:lstStyle/>
                    <a:p>
                      <a:pPr algn="ctr"/>
                      <a:r>
                        <a:rPr lang="en-US" sz="2000" dirty="0" smtClean="0"/>
                        <a:t>$49,550.81</a:t>
                      </a:r>
                      <a:endParaRPr lang="en-US" sz="2000" dirty="0"/>
                    </a:p>
                  </a:txBody>
                  <a:tcPr marL="91457" marR="91457" marT="45725" marB="45725"/>
                </a:tc>
              </a:tr>
              <a:tr h="438912">
                <a:tc>
                  <a:txBody>
                    <a:bodyPr/>
                    <a:lstStyle/>
                    <a:p>
                      <a:pPr algn="ctr"/>
                      <a:r>
                        <a:rPr lang="en-US" sz="2000" dirty="0" smtClean="0"/>
                        <a:t>November</a:t>
                      </a:r>
                      <a:endParaRPr lang="en-US" sz="2000" dirty="0"/>
                    </a:p>
                  </a:txBody>
                  <a:tcPr marL="91457" marR="91457" marT="45725" marB="45725"/>
                </a:tc>
                <a:tc>
                  <a:txBody>
                    <a:bodyPr/>
                    <a:lstStyle/>
                    <a:p>
                      <a:pPr algn="ctr"/>
                      <a:r>
                        <a:rPr lang="en-US" sz="2000" dirty="0" smtClean="0">
                          <a:solidFill>
                            <a:schemeClr val="tx1"/>
                          </a:solidFill>
                        </a:rPr>
                        <a:t>10</a:t>
                      </a:r>
                      <a:endParaRPr lang="en-US" sz="2000" dirty="0">
                        <a:solidFill>
                          <a:schemeClr val="tx1"/>
                        </a:solidFill>
                      </a:endParaRPr>
                    </a:p>
                  </a:txBody>
                  <a:tcPr marL="91457" marR="91457" marT="45725" marB="45725"/>
                </a:tc>
                <a:tc>
                  <a:txBody>
                    <a:bodyPr/>
                    <a:lstStyle/>
                    <a:p>
                      <a:pPr algn="ctr"/>
                      <a:r>
                        <a:rPr lang="en-US" sz="2000" dirty="0" smtClean="0">
                          <a:solidFill>
                            <a:schemeClr val="tx1"/>
                          </a:solidFill>
                        </a:rPr>
                        <a:t>2,123</a:t>
                      </a:r>
                      <a:endParaRPr lang="en-US" sz="2000" dirty="0">
                        <a:solidFill>
                          <a:schemeClr val="tx1"/>
                        </a:solidFill>
                      </a:endParaRPr>
                    </a:p>
                  </a:txBody>
                  <a:tcPr marL="91457" marR="91457" marT="45725" marB="45725"/>
                </a:tc>
                <a:tc>
                  <a:txBody>
                    <a:bodyPr/>
                    <a:lstStyle/>
                    <a:p>
                      <a:pPr algn="ctr"/>
                      <a:r>
                        <a:rPr lang="en-US" sz="2000" dirty="0" smtClean="0"/>
                        <a:t>$35,649.90</a:t>
                      </a:r>
                      <a:endParaRPr lang="en-US" sz="2000" dirty="0"/>
                    </a:p>
                  </a:txBody>
                  <a:tcPr marL="91457" marR="91457" marT="45725" marB="45725"/>
                </a:tc>
              </a:tr>
              <a:tr h="438912">
                <a:tc>
                  <a:txBody>
                    <a:bodyPr/>
                    <a:lstStyle/>
                    <a:p>
                      <a:pPr algn="ctr"/>
                      <a:r>
                        <a:rPr lang="en-US" sz="2000" dirty="0" smtClean="0"/>
                        <a:t>December</a:t>
                      </a:r>
                      <a:endParaRPr lang="en-US" sz="2000" dirty="0"/>
                    </a:p>
                  </a:txBody>
                  <a:tcPr marL="91457" marR="91457" marT="45725" marB="45725"/>
                </a:tc>
                <a:tc>
                  <a:txBody>
                    <a:bodyPr/>
                    <a:lstStyle/>
                    <a:p>
                      <a:pPr algn="ctr"/>
                      <a:r>
                        <a:rPr lang="en-US" sz="2000" dirty="0" smtClean="0">
                          <a:solidFill>
                            <a:schemeClr val="tx1"/>
                          </a:solidFill>
                        </a:rPr>
                        <a:t>2</a:t>
                      </a:r>
                      <a:endParaRPr lang="en-US" sz="2000" dirty="0">
                        <a:solidFill>
                          <a:schemeClr val="tx1"/>
                        </a:solidFill>
                      </a:endParaRPr>
                    </a:p>
                  </a:txBody>
                  <a:tcPr marL="91457" marR="91457" marT="45725" marB="45725"/>
                </a:tc>
                <a:tc>
                  <a:txBody>
                    <a:bodyPr/>
                    <a:lstStyle/>
                    <a:p>
                      <a:pPr algn="ctr"/>
                      <a:r>
                        <a:rPr lang="en-US" sz="2000" dirty="0" smtClean="0">
                          <a:solidFill>
                            <a:schemeClr val="tx1"/>
                          </a:solidFill>
                        </a:rPr>
                        <a:t>212</a:t>
                      </a:r>
                    </a:p>
                  </a:txBody>
                  <a:tcPr marL="91457" marR="91457" marT="45725" marB="45725"/>
                </a:tc>
                <a:tc>
                  <a:txBody>
                    <a:bodyPr/>
                    <a:lstStyle/>
                    <a:p>
                      <a:pPr algn="ctr"/>
                      <a:r>
                        <a:rPr lang="en-US" sz="2000" dirty="0" smtClean="0">
                          <a:solidFill>
                            <a:schemeClr val="tx1"/>
                          </a:solidFill>
                        </a:rPr>
                        <a:t>$1,025.92</a:t>
                      </a:r>
                      <a:endParaRPr lang="en-US" sz="2000" dirty="0">
                        <a:solidFill>
                          <a:schemeClr val="tx1"/>
                        </a:solidFill>
                      </a:endParaRPr>
                    </a:p>
                  </a:txBody>
                  <a:tcPr marL="91457" marR="91457" marT="45725" marB="45725"/>
                </a:tc>
              </a:tr>
              <a:tr h="438912">
                <a:tc>
                  <a:txBody>
                    <a:bodyPr/>
                    <a:lstStyle/>
                    <a:p>
                      <a:pPr algn="ctr"/>
                      <a:r>
                        <a:rPr lang="en-US" sz="2000" dirty="0" smtClean="0"/>
                        <a:t>January</a:t>
                      </a:r>
                      <a:endParaRPr lang="en-US" sz="2000" dirty="0"/>
                    </a:p>
                  </a:txBody>
                  <a:tcPr marL="91457" marR="91457" marT="45725" marB="45725"/>
                </a:tc>
                <a:tc>
                  <a:txBody>
                    <a:bodyPr/>
                    <a:lstStyle/>
                    <a:p>
                      <a:pPr algn="ctr"/>
                      <a:r>
                        <a:rPr lang="en-US" sz="2000" dirty="0" smtClean="0">
                          <a:solidFill>
                            <a:schemeClr val="tx1"/>
                          </a:solidFill>
                        </a:rPr>
                        <a:t>9</a:t>
                      </a:r>
                      <a:endParaRPr lang="en-US" sz="2000" dirty="0">
                        <a:solidFill>
                          <a:schemeClr val="tx1"/>
                        </a:solidFill>
                      </a:endParaRPr>
                    </a:p>
                  </a:txBody>
                  <a:tcPr marL="91457" marR="91457" marT="45725" marB="45725"/>
                </a:tc>
                <a:tc>
                  <a:txBody>
                    <a:bodyPr/>
                    <a:lstStyle/>
                    <a:p>
                      <a:pPr algn="ctr"/>
                      <a:r>
                        <a:rPr lang="en-US" sz="2000" dirty="0" smtClean="0"/>
                        <a:t>2,317</a:t>
                      </a:r>
                      <a:endParaRPr lang="en-US" sz="2000" dirty="0"/>
                    </a:p>
                  </a:txBody>
                  <a:tcPr marL="91457" marR="91457" marT="45725" marB="45725"/>
                </a:tc>
                <a:tc>
                  <a:txBody>
                    <a:bodyPr/>
                    <a:lstStyle/>
                    <a:p>
                      <a:pPr algn="ctr"/>
                      <a:r>
                        <a:rPr lang="en-US" sz="2000" dirty="0" smtClean="0"/>
                        <a:t>$10,654.69</a:t>
                      </a:r>
                      <a:endParaRPr lang="en-US" sz="2000" dirty="0"/>
                    </a:p>
                  </a:txBody>
                  <a:tcPr marL="91457" marR="91457" marT="45725" marB="45725"/>
                </a:tc>
              </a:tr>
              <a:tr h="438912">
                <a:tc>
                  <a:txBody>
                    <a:bodyPr/>
                    <a:lstStyle/>
                    <a:p>
                      <a:pPr algn="ctr"/>
                      <a:r>
                        <a:rPr lang="en-US" sz="2000" dirty="0" smtClean="0"/>
                        <a:t>February</a:t>
                      </a:r>
                      <a:endParaRPr lang="en-US" sz="2000" dirty="0"/>
                    </a:p>
                  </a:txBody>
                  <a:tcPr marL="91457" marR="91457" marT="45725" marB="45725"/>
                </a:tc>
                <a:tc>
                  <a:txBody>
                    <a:bodyPr/>
                    <a:lstStyle/>
                    <a:p>
                      <a:pPr algn="ctr"/>
                      <a:r>
                        <a:rPr lang="en-US" sz="2000" dirty="0" smtClean="0">
                          <a:solidFill>
                            <a:schemeClr val="tx1"/>
                          </a:solidFill>
                        </a:rPr>
                        <a:t>10</a:t>
                      </a:r>
                      <a:endParaRPr lang="en-US" sz="2000" dirty="0">
                        <a:solidFill>
                          <a:schemeClr val="tx1"/>
                        </a:solidFill>
                      </a:endParaRPr>
                    </a:p>
                  </a:txBody>
                  <a:tcPr marL="91457" marR="91457" marT="45725" marB="45725"/>
                </a:tc>
                <a:tc>
                  <a:txBody>
                    <a:bodyPr/>
                    <a:lstStyle/>
                    <a:p>
                      <a:pPr algn="ctr"/>
                      <a:r>
                        <a:rPr lang="en-US" sz="2000" dirty="0" smtClean="0"/>
                        <a:t>821</a:t>
                      </a:r>
                      <a:endParaRPr lang="en-US" sz="2000" dirty="0"/>
                    </a:p>
                  </a:txBody>
                  <a:tcPr marL="91457" marR="91457" marT="45725" marB="45725"/>
                </a:tc>
                <a:tc>
                  <a:txBody>
                    <a:bodyPr/>
                    <a:lstStyle/>
                    <a:p>
                      <a:pPr algn="ctr"/>
                      <a:r>
                        <a:rPr lang="en-US" sz="2000" dirty="0" smtClean="0">
                          <a:solidFill>
                            <a:schemeClr val="tx1"/>
                          </a:solidFill>
                        </a:rPr>
                        <a:t>$6,303.18</a:t>
                      </a:r>
                      <a:endParaRPr lang="en-US" sz="2000" dirty="0">
                        <a:solidFill>
                          <a:schemeClr val="tx1"/>
                        </a:solidFill>
                      </a:endParaRPr>
                    </a:p>
                  </a:txBody>
                  <a:tcPr marL="91457" marR="91457" marT="45725" marB="45725"/>
                </a:tc>
              </a:tr>
              <a:tr h="438912">
                <a:tc>
                  <a:txBody>
                    <a:bodyPr/>
                    <a:lstStyle/>
                    <a:p>
                      <a:pPr algn="ctr"/>
                      <a:r>
                        <a:rPr lang="en-US" sz="2000" dirty="0" smtClean="0"/>
                        <a:t>March</a:t>
                      </a:r>
                      <a:endParaRPr lang="en-US" sz="2000" dirty="0"/>
                    </a:p>
                  </a:txBody>
                  <a:tcPr marL="91457" marR="91457" marT="45725" marB="45725"/>
                </a:tc>
                <a:tc>
                  <a:txBody>
                    <a:bodyPr/>
                    <a:lstStyle/>
                    <a:p>
                      <a:pPr algn="ctr"/>
                      <a:r>
                        <a:rPr lang="en-US" sz="2000" dirty="0" smtClean="0">
                          <a:solidFill>
                            <a:schemeClr val="tx1"/>
                          </a:solidFill>
                        </a:rPr>
                        <a:t>10</a:t>
                      </a:r>
                      <a:endParaRPr lang="en-US" sz="2000" dirty="0">
                        <a:solidFill>
                          <a:schemeClr val="tx1"/>
                        </a:solidFill>
                      </a:endParaRPr>
                    </a:p>
                  </a:txBody>
                  <a:tcPr marL="91457" marR="91457" marT="45725" marB="45725"/>
                </a:tc>
                <a:tc>
                  <a:txBody>
                    <a:bodyPr/>
                    <a:lstStyle/>
                    <a:p>
                      <a:pPr algn="ctr"/>
                      <a:r>
                        <a:rPr lang="en-US" sz="2000" dirty="0" smtClean="0"/>
                        <a:t>1,144</a:t>
                      </a:r>
                      <a:endParaRPr lang="en-US" sz="2000" dirty="0"/>
                    </a:p>
                  </a:txBody>
                  <a:tcPr marL="91457" marR="91457" marT="45725" marB="45725"/>
                </a:tc>
                <a:tc>
                  <a:txBody>
                    <a:bodyPr/>
                    <a:lstStyle/>
                    <a:p>
                      <a:pPr algn="ctr"/>
                      <a:r>
                        <a:rPr lang="en-US" sz="2000" dirty="0" smtClean="0">
                          <a:solidFill>
                            <a:schemeClr val="tx1"/>
                          </a:solidFill>
                        </a:rPr>
                        <a:t>$4,418.71</a:t>
                      </a:r>
                      <a:endParaRPr lang="en-US" sz="2000" dirty="0">
                        <a:solidFill>
                          <a:schemeClr val="tx1"/>
                        </a:solidFill>
                      </a:endParaRPr>
                    </a:p>
                  </a:txBody>
                  <a:tcPr marL="91457" marR="91457" marT="45725" marB="45725"/>
                </a:tc>
              </a:tr>
              <a:tr h="438912">
                <a:tc>
                  <a:txBody>
                    <a:bodyPr/>
                    <a:lstStyle/>
                    <a:p>
                      <a:pPr algn="ctr"/>
                      <a:r>
                        <a:rPr lang="en-US" sz="2000" dirty="0" smtClean="0"/>
                        <a:t>April</a:t>
                      </a:r>
                      <a:endParaRPr lang="en-US" sz="2000" dirty="0"/>
                    </a:p>
                  </a:txBody>
                  <a:tcPr marL="91457" marR="91457" marT="45725" marB="45725"/>
                </a:tc>
                <a:tc>
                  <a:txBody>
                    <a:bodyPr/>
                    <a:lstStyle/>
                    <a:p>
                      <a:pPr algn="ctr"/>
                      <a:r>
                        <a:rPr lang="en-US" sz="2000" dirty="0" smtClean="0">
                          <a:solidFill>
                            <a:schemeClr val="tx1"/>
                          </a:solidFill>
                        </a:rPr>
                        <a:t>12</a:t>
                      </a:r>
                      <a:endParaRPr lang="en-US" sz="2000" dirty="0">
                        <a:solidFill>
                          <a:schemeClr val="tx1"/>
                        </a:solidFill>
                      </a:endParaRPr>
                    </a:p>
                  </a:txBody>
                  <a:tcPr marL="91457" marR="91457" marT="45725" marB="45725"/>
                </a:tc>
                <a:tc>
                  <a:txBody>
                    <a:bodyPr/>
                    <a:lstStyle/>
                    <a:p>
                      <a:pPr algn="ctr"/>
                      <a:r>
                        <a:rPr lang="en-US" sz="2000" dirty="0" smtClean="0"/>
                        <a:t>2,362</a:t>
                      </a:r>
                      <a:endParaRPr lang="en-US" sz="2000" dirty="0"/>
                    </a:p>
                  </a:txBody>
                  <a:tcPr marL="91457" marR="91457" marT="45725" marB="45725"/>
                </a:tc>
                <a:tc>
                  <a:txBody>
                    <a:bodyPr/>
                    <a:lstStyle/>
                    <a:p>
                      <a:pPr algn="ctr"/>
                      <a:r>
                        <a:rPr lang="en-US" sz="2000" dirty="0" smtClean="0">
                          <a:solidFill>
                            <a:schemeClr val="tx1"/>
                          </a:solidFill>
                        </a:rPr>
                        <a:t>$22,510.28</a:t>
                      </a:r>
                      <a:endParaRPr lang="en-US" sz="2000" dirty="0">
                        <a:solidFill>
                          <a:schemeClr val="tx1"/>
                        </a:solidFill>
                      </a:endParaRPr>
                    </a:p>
                  </a:txBody>
                  <a:tcPr marL="91457" marR="91457" marT="45725" marB="45725"/>
                </a:tc>
              </a:tr>
              <a:tr h="438912">
                <a:tc>
                  <a:txBody>
                    <a:bodyPr/>
                    <a:lstStyle/>
                    <a:p>
                      <a:pPr algn="ctr"/>
                      <a:r>
                        <a:rPr lang="en-US" sz="2000" dirty="0" smtClean="0"/>
                        <a:t>May</a:t>
                      </a:r>
                      <a:endParaRPr lang="en-US" sz="2000" dirty="0"/>
                    </a:p>
                  </a:txBody>
                  <a:tcPr marL="91457" marR="91457" marT="45725" marB="45725"/>
                </a:tc>
                <a:tc>
                  <a:txBody>
                    <a:bodyPr/>
                    <a:lstStyle/>
                    <a:p>
                      <a:pPr algn="ctr"/>
                      <a:r>
                        <a:rPr lang="en-US" sz="2000" dirty="0" smtClean="0"/>
                        <a:t>5</a:t>
                      </a:r>
                      <a:endParaRPr lang="en-US" sz="2000" dirty="0"/>
                    </a:p>
                  </a:txBody>
                  <a:tcPr marL="91457" marR="91457" marT="45725" marB="45725"/>
                </a:tc>
                <a:tc>
                  <a:txBody>
                    <a:bodyPr/>
                    <a:lstStyle/>
                    <a:p>
                      <a:pPr algn="ctr"/>
                      <a:r>
                        <a:rPr lang="en-US" sz="2000" dirty="0" smtClean="0"/>
                        <a:t>351</a:t>
                      </a:r>
                      <a:endParaRPr lang="en-US" sz="2000" dirty="0"/>
                    </a:p>
                  </a:txBody>
                  <a:tcPr marL="91457" marR="91457" marT="45725" marB="45725"/>
                </a:tc>
                <a:tc>
                  <a:txBody>
                    <a:bodyPr/>
                    <a:lstStyle/>
                    <a:p>
                      <a:pPr algn="ctr"/>
                      <a:r>
                        <a:rPr lang="en-US" sz="2000" dirty="0" smtClean="0"/>
                        <a:t>$1,887.63</a:t>
                      </a:r>
                      <a:endParaRPr lang="en-US" sz="2000" dirty="0"/>
                    </a:p>
                  </a:txBody>
                  <a:tcPr marL="91457" marR="91457" marT="45725" marB="45725"/>
                </a:tc>
              </a:tr>
              <a:tr h="438912">
                <a:tc>
                  <a:txBody>
                    <a:bodyPr/>
                    <a:lstStyle/>
                    <a:p>
                      <a:pPr algn="ctr"/>
                      <a:r>
                        <a:rPr lang="en-US" sz="2000" b="1" dirty="0" smtClean="0"/>
                        <a:t>TOTAL</a:t>
                      </a:r>
                      <a:endParaRPr lang="en-US" sz="2000" b="1" dirty="0"/>
                    </a:p>
                  </a:txBody>
                  <a:tcPr marL="91457" marR="91457" marT="45725" marB="45725"/>
                </a:tc>
                <a:tc>
                  <a:txBody>
                    <a:bodyPr/>
                    <a:lstStyle/>
                    <a:p>
                      <a:pPr algn="ctr"/>
                      <a:r>
                        <a:rPr lang="en-US" sz="2000" b="1" dirty="0" smtClean="0"/>
                        <a:t>95</a:t>
                      </a:r>
                      <a:endParaRPr lang="en-US" sz="2000" b="1" dirty="0"/>
                    </a:p>
                  </a:txBody>
                  <a:tcPr marL="91457" marR="91457" marT="45725" marB="45725"/>
                </a:tc>
                <a:tc>
                  <a:txBody>
                    <a:bodyPr/>
                    <a:lstStyle/>
                    <a:p>
                      <a:pPr algn="ctr"/>
                      <a:r>
                        <a:rPr lang="en-US" sz="2000" b="1" dirty="0" smtClean="0"/>
                        <a:t>26,376</a:t>
                      </a:r>
                      <a:endParaRPr lang="en-US" sz="2000" b="1" dirty="0"/>
                    </a:p>
                  </a:txBody>
                  <a:tcPr marL="91457" marR="91457" marT="45725" marB="45725"/>
                </a:tc>
                <a:tc>
                  <a:txBody>
                    <a:bodyPr/>
                    <a:lstStyle/>
                    <a:p>
                      <a:pPr algn="ctr"/>
                      <a:r>
                        <a:rPr lang="en-US" sz="2000" b="1" dirty="0" smtClean="0"/>
                        <a:t>$144,976.12</a:t>
                      </a:r>
                      <a:endParaRPr lang="en-US" sz="2000" b="1" dirty="0"/>
                    </a:p>
                  </a:txBody>
                  <a:tcPr marL="91457" marR="91457" marT="45725" marB="45725"/>
                </a:tc>
              </a:tr>
            </a:tbl>
          </a:graphicData>
        </a:graphic>
      </p:graphicFrame>
    </p:spTree>
    <p:extLst>
      <p:ext uri="{BB962C8B-B14F-4D97-AF65-F5344CB8AC3E}">
        <p14:creationId xmlns:p14="http://schemas.microsoft.com/office/powerpoint/2010/main" val="8957552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txBox="1">
            <a:spLocks noChangeArrowheads="1"/>
          </p:cNvSpPr>
          <p:nvPr/>
        </p:nvSpPr>
        <p:spPr>
          <a:xfrm>
            <a:off x="514350" y="3003171"/>
            <a:ext cx="12118751" cy="53879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Tx/>
              <a:buNone/>
            </a:pPr>
            <a:r>
              <a:rPr lang="en-US" altLang="en-US" sz="1100" dirty="0" smtClean="0"/>
              <a:t> </a:t>
            </a:r>
          </a:p>
          <a:p>
            <a:pPr>
              <a:buFontTx/>
              <a:buNone/>
            </a:pPr>
            <a:endParaRPr lang="en-US" altLang="en-US" sz="1100" b="1" dirty="0" smtClean="0"/>
          </a:p>
          <a:p>
            <a:pPr>
              <a:buFontTx/>
              <a:buNone/>
            </a:pPr>
            <a:endParaRPr lang="en-US" altLang="en-US" sz="2000" b="1" dirty="0" smtClean="0"/>
          </a:p>
          <a:p>
            <a:pPr>
              <a:buFontTx/>
              <a:buNone/>
            </a:pPr>
            <a:endParaRPr lang="en-US" altLang="en-US" sz="2000" b="1" dirty="0" smtClean="0"/>
          </a:p>
        </p:txBody>
      </p:sp>
      <p:sp>
        <p:nvSpPr>
          <p:cNvPr id="7" name="Content Placeholder 2"/>
          <p:cNvSpPr txBox="1">
            <a:spLocks/>
          </p:cNvSpPr>
          <p:nvPr/>
        </p:nvSpPr>
        <p:spPr>
          <a:xfrm>
            <a:off x="438419" y="1642499"/>
            <a:ext cx="4990697" cy="53511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0" name="Content Placeholder 2"/>
          <p:cNvSpPr txBox="1">
            <a:spLocks/>
          </p:cNvSpPr>
          <p:nvPr/>
        </p:nvSpPr>
        <p:spPr>
          <a:xfrm>
            <a:off x="4546243" y="1648496"/>
            <a:ext cx="4398270" cy="5055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ltLang="en-US" sz="1100" b="1"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2" name="Rectangle 11"/>
          <p:cNvSpPr txBox="1">
            <a:spLocks noChangeArrowheads="1"/>
          </p:cNvSpPr>
          <p:nvPr/>
        </p:nvSpPr>
        <p:spPr>
          <a:xfrm>
            <a:off x="344488" y="-25400"/>
            <a:ext cx="10465025"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dirty="0" smtClean="0">
                <a:solidFill>
                  <a:schemeClr val="bg1"/>
                </a:solidFill>
              </a:rPr>
              <a:t>Tech Activities Board (TAB)</a:t>
            </a:r>
            <a:endParaRPr lang="en-US" altLang="en-US" sz="1400" dirty="0" smtClean="0">
              <a:solidFill>
                <a:schemeClr val="bg1"/>
              </a:solidFill>
            </a:endParaRPr>
          </a:p>
        </p:txBody>
      </p:sp>
      <p:sp>
        <p:nvSpPr>
          <p:cNvPr id="13" name="TextBox 12"/>
          <p:cNvSpPr txBox="1"/>
          <p:nvPr/>
        </p:nvSpPr>
        <p:spPr>
          <a:xfrm>
            <a:off x="438419" y="1065850"/>
            <a:ext cx="6208422" cy="461665"/>
          </a:xfrm>
          <a:prstGeom prst="rect">
            <a:avLst/>
          </a:prstGeom>
          <a:noFill/>
        </p:spPr>
        <p:txBody>
          <a:bodyPr wrap="square" rtlCol="0">
            <a:spAutoFit/>
          </a:bodyPr>
          <a:lstStyle/>
          <a:p>
            <a:r>
              <a:rPr lang="en-US" sz="2400" dirty="0" smtClean="0">
                <a:solidFill>
                  <a:schemeClr val="bg1"/>
                </a:solidFill>
              </a:rPr>
              <a:t>Event Highlights</a:t>
            </a:r>
            <a:endParaRPr lang="en-US" sz="2400" dirty="0">
              <a:solidFill>
                <a:schemeClr val="bg1"/>
              </a:solidFill>
            </a:endParaRPr>
          </a:p>
        </p:txBody>
      </p:sp>
      <p:sp>
        <p:nvSpPr>
          <p:cNvPr id="4" name="TextBox 3"/>
          <p:cNvSpPr txBox="1"/>
          <p:nvPr/>
        </p:nvSpPr>
        <p:spPr>
          <a:xfrm>
            <a:off x="438419" y="1880558"/>
            <a:ext cx="11328011" cy="5201424"/>
          </a:xfrm>
          <a:prstGeom prst="rect">
            <a:avLst/>
          </a:prstGeom>
          <a:noFill/>
        </p:spPr>
        <p:txBody>
          <a:bodyPr wrap="square" rtlCol="0">
            <a:spAutoFit/>
          </a:bodyPr>
          <a:lstStyle/>
          <a:p>
            <a:r>
              <a:rPr lang="en-US" sz="2000" dirty="0" smtClean="0"/>
              <a:t>Homecoming Week</a:t>
            </a:r>
            <a:endParaRPr lang="en-US" dirty="0"/>
          </a:p>
          <a:p>
            <a:pPr marL="285750" indent="-285750">
              <a:buFont typeface="Arial" panose="020B0604020202020204" pitchFamily="34" charset="0"/>
              <a:buChar char="•"/>
            </a:pPr>
            <a:r>
              <a:rPr lang="en-US" dirty="0" smtClean="0"/>
              <a:t>The theme of Homecoming Week 2013 was “Tech Loves the 90’s!” This year, TAB worked with 50 student organizations and 15 campus departments and community organizations to get involved, </a:t>
            </a:r>
            <a:r>
              <a:rPr lang="en-US" dirty="0"/>
              <a:t>36 royalty candidates </a:t>
            </a:r>
            <a:r>
              <a:rPr lang="en-US" dirty="0" smtClean="0"/>
              <a:t>competed </a:t>
            </a:r>
            <a:r>
              <a:rPr lang="en-US" dirty="0"/>
              <a:t>for Homecoming King and </a:t>
            </a:r>
            <a:r>
              <a:rPr lang="en-US" dirty="0" smtClean="0"/>
              <a:t>Queen, processed over 200 applications to participate in Homecoming Week programming that included 11 Homecoming Week events hosted by TAB. Almost 9,000 members of the Texas Tech community participated in Homecoming Week 2013!</a:t>
            </a:r>
          </a:p>
          <a:p>
            <a:pPr marL="285750" indent="-285750">
              <a:buFont typeface="Arial" panose="020B0604020202020204" pitchFamily="34" charset="0"/>
              <a:buChar char="•"/>
            </a:pPr>
            <a:endParaRPr lang="en-US" dirty="0"/>
          </a:p>
          <a:p>
            <a:r>
              <a:rPr lang="en-US" sz="2000" dirty="0" smtClean="0"/>
              <a:t>Arbor Day</a:t>
            </a:r>
          </a:p>
          <a:p>
            <a:pPr marL="285750" indent="-285750">
              <a:buFont typeface="Arial" panose="020B0604020202020204" pitchFamily="34" charset="0"/>
              <a:buChar char="•"/>
            </a:pPr>
            <a:r>
              <a:rPr lang="en-US" dirty="0" smtClean="0"/>
              <a:t>TAB collaborated with 5 campus departments to host Arbor Day programming and 121 student organizations and over 2,100 members of the Texas Tech community participated in planting around campus on Arbor Day!</a:t>
            </a:r>
          </a:p>
          <a:p>
            <a:pPr marL="285750" indent="-285750">
              <a:buFont typeface="Arial" panose="020B0604020202020204" pitchFamily="34" charset="0"/>
              <a:buChar char="•"/>
            </a:pPr>
            <a:endParaRPr lang="en-US" dirty="0"/>
          </a:p>
          <a:p>
            <a:r>
              <a:rPr lang="en-US" sz="2000" dirty="0" smtClean="0"/>
              <a:t>Service Week</a:t>
            </a:r>
          </a:p>
          <a:p>
            <a:pPr marL="285750" indent="-285750">
              <a:buFont typeface="Arial" panose="020B0604020202020204" pitchFamily="34" charset="0"/>
              <a:buChar char="•"/>
            </a:pPr>
            <a:r>
              <a:rPr lang="en-US" dirty="0" smtClean="0"/>
              <a:t>TAB collaborated with RHA and the Volunteer Center of Lubbock to host a Service Week programming that included a Volunteer Fair with 8 opportunities for student involvement throughout the week, including writing more than 195 cards for soldiers and 70 blood drive donations!</a:t>
            </a:r>
          </a:p>
          <a:p>
            <a:endParaRPr lang="en-US" sz="2000" dirty="0" smtClean="0"/>
          </a:p>
          <a:p>
            <a:endParaRPr lang="en-US" sz="2000" dirty="0"/>
          </a:p>
          <a:p>
            <a:endParaRPr lang="en-US" dirty="0"/>
          </a:p>
        </p:txBody>
      </p:sp>
    </p:spTree>
    <p:extLst>
      <p:ext uri="{BB962C8B-B14F-4D97-AF65-F5344CB8AC3E}">
        <p14:creationId xmlns:p14="http://schemas.microsoft.com/office/powerpoint/2010/main" val="16529699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txBox="1">
            <a:spLocks noChangeArrowheads="1"/>
          </p:cNvSpPr>
          <p:nvPr/>
        </p:nvSpPr>
        <p:spPr>
          <a:xfrm>
            <a:off x="514350" y="3003171"/>
            <a:ext cx="12118751" cy="53879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Tx/>
              <a:buNone/>
            </a:pPr>
            <a:r>
              <a:rPr lang="en-US" altLang="en-US" sz="1100" dirty="0" smtClean="0"/>
              <a:t> </a:t>
            </a:r>
          </a:p>
          <a:p>
            <a:pPr>
              <a:buFontTx/>
              <a:buNone/>
            </a:pPr>
            <a:endParaRPr lang="en-US" altLang="en-US" sz="1100" b="1" dirty="0" smtClean="0"/>
          </a:p>
          <a:p>
            <a:pPr>
              <a:buFontTx/>
              <a:buNone/>
            </a:pPr>
            <a:endParaRPr lang="en-US" altLang="en-US" sz="2000" b="1" dirty="0" smtClean="0"/>
          </a:p>
          <a:p>
            <a:pPr>
              <a:buFontTx/>
              <a:buNone/>
            </a:pPr>
            <a:endParaRPr lang="en-US" altLang="en-US" sz="2000" b="1" dirty="0" smtClean="0"/>
          </a:p>
        </p:txBody>
      </p:sp>
      <p:sp>
        <p:nvSpPr>
          <p:cNvPr id="7" name="Content Placeholder 2"/>
          <p:cNvSpPr txBox="1">
            <a:spLocks/>
          </p:cNvSpPr>
          <p:nvPr/>
        </p:nvSpPr>
        <p:spPr>
          <a:xfrm>
            <a:off x="438419" y="1642499"/>
            <a:ext cx="4990697" cy="53511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0" name="Content Placeholder 2"/>
          <p:cNvSpPr txBox="1">
            <a:spLocks/>
          </p:cNvSpPr>
          <p:nvPr/>
        </p:nvSpPr>
        <p:spPr>
          <a:xfrm>
            <a:off x="4546243" y="1648496"/>
            <a:ext cx="4398270" cy="5055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ltLang="en-US" sz="1100" b="1"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2" name="Rectangle 11"/>
          <p:cNvSpPr txBox="1">
            <a:spLocks noChangeArrowheads="1"/>
          </p:cNvSpPr>
          <p:nvPr/>
        </p:nvSpPr>
        <p:spPr>
          <a:xfrm>
            <a:off x="344488" y="-25400"/>
            <a:ext cx="10465025"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dirty="0" smtClean="0">
                <a:solidFill>
                  <a:schemeClr val="bg1"/>
                </a:solidFill>
              </a:rPr>
              <a:t>Tech Activities Board (TAB)</a:t>
            </a:r>
            <a:endParaRPr lang="en-US" altLang="en-US" sz="1400" dirty="0" smtClean="0">
              <a:solidFill>
                <a:schemeClr val="bg1"/>
              </a:solidFill>
            </a:endParaRPr>
          </a:p>
        </p:txBody>
      </p:sp>
      <p:sp>
        <p:nvSpPr>
          <p:cNvPr id="13" name="TextBox 12"/>
          <p:cNvSpPr txBox="1"/>
          <p:nvPr/>
        </p:nvSpPr>
        <p:spPr>
          <a:xfrm>
            <a:off x="438419" y="1065850"/>
            <a:ext cx="6208422" cy="461665"/>
          </a:xfrm>
          <a:prstGeom prst="rect">
            <a:avLst/>
          </a:prstGeom>
          <a:noFill/>
        </p:spPr>
        <p:txBody>
          <a:bodyPr wrap="square" rtlCol="0">
            <a:spAutoFit/>
          </a:bodyPr>
          <a:lstStyle/>
          <a:p>
            <a:r>
              <a:rPr lang="en-US" sz="2400" dirty="0" smtClean="0">
                <a:solidFill>
                  <a:schemeClr val="bg1"/>
                </a:solidFill>
              </a:rPr>
              <a:t>Event Highlights</a:t>
            </a:r>
            <a:endParaRPr lang="en-US" sz="2400" dirty="0">
              <a:solidFill>
                <a:schemeClr val="bg1"/>
              </a:solidFill>
            </a:endParaRPr>
          </a:p>
        </p:txBody>
      </p:sp>
      <p:sp>
        <p:nvSpPr>
          <p:cNvPr id="4" name="TextBox 3"/>
          <p:cNvSpPr txBox="1"/>
          <p:nvPr/>
        </p:nvSpPr>
        <p:spPr>
          <a:xfrm>
            <a:off x="438419" y="1880558"/>
            <a:ext cx="11328011" cy="4462760"/>
          </a:xfrm>
          <a:prstGeom prst="rect">
            <a:avLst/>
          </a:prstGeom>
          <a:noFill/>
        </p:spPr>
        <p:txBody>
          <a:bodyPr wrap="square" rtlCol="0">
            <a:spAutoFit/>
          </a:bodyPr>
          <a:lstStyle/>
          <a:p>
            <a:r>
              <a:rPr lang="en-US" sz="2000" dirty="0" smtClean="0"/>
              <a:t>Diversity Week</a:t>
            </a:r>
          </a:p>
          <a:p>
            <a:pPr marL="342900" indent="-342900">
              <a:buFont typeface="Arial" panose="020B0604020202020204" pitchFamily="34" charset="0"/>
              <a:buChar char="•"/>
            </a:pPr>
            <a:r>
              <a:rPr lang="en-US" dirty="0" smtClean="0"/>
              <a:t>Diversity Week was a collaboration among TAB and other 14 </a:t>
            </a:r>
            <a:r>
              <a:rPr lang="en-US" dirty="0"/>
              <a:t>student organizations and 13 campus departments </a:t>
            </a:r>
            <a:r>
              <a:rPr lang="en-US" dirty="0" smtClean="0"/>
              <a:t>to host diversity-themed programming comprised of 24 events, including 3 week-long events, attended by over 1,500 Texas Tech students!</a:t>
            </a:r>
          </a:p>
          <a:p>
            <a:endParaRPr lang="en-US" sz="2000" dirty="0"/>
          </a:p>
          <a:p>
            <a:r>
              <a:rPr lang="en-US" sz="2000" dirty="0" smtClean="0"/>
              <a:t>National Collegiate Alcohol Awareness Week</a:t>
            </a:r>
            <a:endParaRPr lang="en-US" sz="2000" dirty="0"/>
          </a:p>
          <a:p>
            <a:pPr marL="342900" indent="-342900">
              <a:buFont typeface="Arial" panose="020B0604020202020204" pitchFamily="34" charset="0"/>
              <a:buChar char="•"/>
            </a:pPr>
            <a:r>
              <a:rPr lang="en-US" dirty="0" smtClean="0"/>
              <a:t>TAB partnered with 14 student organizations and campus departments, and 2 community groups, to reach more than 1,500 students through National Collegiate Alcohol Awareness Week programming. These groups hosted 11 events, including an information fair attended by more than 600 students, students made 37 t-shirts displayed for Crossing the Line, and 12 students participated in alcohol screenings throughout the week.</a:t>
            </a:r>
          </a:p>
          <a:p>
            <a:endParaRPr lang="en-US" sz="2000" dirty="0" smtClean="0"/>
          </a:p>
          <a:p>
            <a:endParaRPr lang="en-US" sz="2000" dirty="0" smtClean="0"/>
          </a:p>
          <a:p>
            <a:endParaRPr lang="en-US" sz="2000" dirty="0" smtClean="0"/>
          </a:p>
          <a:p>
            <a:endParaRPr lang="en-US" dirty="0"/>
          </a:p>
          <a:p>
            <a:endParaRPr lang="en-US" sz="2000" dirty="0" smtClean="0"/>
          </a:p>
        </p:txBody>
      </p:sp>
    </p:spTree>
    <p:extLst>
      <p:ext uri="{BB962C8B-B14F-4D97-AF65-F5344CB8AC3E}">
        <p14:creationId xmlns:p14="http://schemas.microsoft.com/office/powerpoint/2010/main" val="31305760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txBox="1">
            <a:spLocks noChangeArrowheads="1"/>
          </p:cNvSpPr>
          <p:nvPr/>
        </p:nvSpPr>
        <p:spPr>
          <a:xfrm>
            <a:off x="514350" y="3003171"/>
            <a:ext cx="12118751" cy="53879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Tx/>
              <a:buNone/>
            </a:pPr>
            <a:r>
              <a:rPr lang="en-US" altLang="en-US" sz="1100" dirty="0" smtClean="0"/>
              <a:t> </a:t>
            </a:r>
          </a:p>
          <a:p>
            <a:pPr>
              <a:buFontTx/>
              <a:buNone/>
            </a:pPr>
            <a:endParaRPr lang="en-US" altLang="en-US" sz="1100" b="1" dirty="0" smtClean="0"/>
          </a:p>
          <a:p>
            <a:pPr>
              <a:buFontTx/>
              <a:buNone/>
            </a:pPr>
            <a:endParaRPr lang="en-US" altLang="en-US" sz="2000" b="1" dirty="0" smtClean="0"/>
          </a:p>
          <a:p>
            <a:pPr>
              <a:buFontTx/>
              <a:buNone/>
            </a:pPr>
            <a:endParaRPr lang="en-US" altLang="en-US" sz="2000" b="1" dirty="0" smtClean="0"/>
          </a:p>
        </p:txBody>
      </p:sp>
      <p:sp>
        <p:nvSpPr>
          <p:cNvPr id="7" name="Content Placeholder 2"/>
          <p:cNvSpPr txBox="1">
            <a:spLocks/>
          </p:cNvSpPr>
          <p:nvPr/>
        </p:nvSpPr>
        <p:spPr>
          <a:xfrm>
            <a:off x="438419" y="1642499"/>
            <a:ext cx="4990697" cy="53511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0" name="Content Placeholder 2"/>
          <p:cNvSpPr txBox="1">
            <a:spLocks/>
          </p:cNvSpPr>
          <p:nvPr/>
        </p:nvSpPr>
        <p:spPr>
          <a:xfrm>
            <a:off x="4546243" y="1648496"/>
            <a:ext cx="4398270" cy="5055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ltLang="en-US" sz="1100" b="1"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2" name="Rectangle 11"/>
          <p:cNvSpPr txBox="1">
            <a:spLocks noChangeArrowheads="1"/>
          </p:cNvSpPr>
          <p:nvPr/>
        </p:nvSpPr>
        <p:spPr>
          <a:xfrm>
            <a:off x="344488" y="-25400"/>
            <a:ext cx="10465025"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dirty="0" smtClean="0">
                <a:solidFill>
                  <a:schemeClr val="bg1"/>
                </a:solidFill>
              </a:rPr>
              <a:t>Tech Activities Board (TAB)</a:t>
            </a:r>
            <a:endParaRPr lang="en-US" altLang="en-US" sz="1400" dirty="0" smtClean="0">
              <a:solidFill>
                <a:schemeClr val="bg1"/>
              </a:solidFill>
            </a:endParaRPr>
          </a:p>
        </p:txBody>
      </p:sp>
      <p:sp>
        <p:nvSpPr>
          <p:cNvPr id="13" name="TextBox 12"/>
          <p:cNvSpPr txBox="1"/>
          <p:nvPr/>
        </p:nvSpPr>
        <p:spPr>
          <a:xfrm>
            <a:off x="438419" y="1065850"/>
            <a:ext cx="6208422" cy="461665"/>
          </a:xfrm>
          <a:prstGeom prst="rect">
            <a:avLst/>
          </a:prstGeom>
          <a:noFill/>
        </p:spPr>
        <p:txBody>
          <a:bodyPr wrap="square" rtlCol="0">
            <a:spAutoFit/>
          </a:bodyPr>
          <a:lstStyle/>
          <a:p>
            <a:r>
              <a:rPr lang="en-US" sz="2400" dirty="0" smtClean="0">
                <a:solidFill>
                  <a:schemeClr val="bg1"/>
                </a:solidFill>
              </a:rPr>
              <a:t>Event Highlights</a:t>
            </a:r>
            <a:endParaRPr lang="en-US" sz="2400" dirty="0">
              <a:solidFill>
                <a:schemeClr val="bg1"/>
              </a:solidFill>
            </a:endParaRPr>
          </a:p>
        </p:txBody>
      </p:sp>
      <p:sp>
        <p:nvSpPr>
          <p:cNvPr id="4" name="TextBox 3"/>
          <p:cNvSpPr txBox="1"/>
          <p:nvPr/>
        </p:nvSpPr>
        <p:spPr>
          <a:xfrm>
            <a:off x="438419" y="1642499"/>
            <a:ext cx="11328011" cy="5601533"/>
          </a:xfrm>
          <a:prstGeom prst="rect">
            <a:avLst/>
          </a:prstGeom>
          <a:noFill/>
        </p:spPr>
        <p:txBody>
          <a:bodyPr wrap="square" rtlCol="0">
            <a:spAutoFit/>
          </a:bodyPr>
          <a:lstStyle/>
          <a:p>
            <a:endParaRPr lang="en-US" sz="2000" dirty="0" smtClean="0"/>
          </a:p>
          <a:p>
            <a:r>
              <a:rPr lang="en-US" sz="2000" dirty="0" smtClean="0"/>
              <a:t>Tech or Treat</a:t>
            </a:r>
          </a:p>
          <a:p>
            <a:pPr marL="285750" indent="-285750">
              <a:buFont typeface="Arial" panose="020B0604020202020204" pitchFamily="34" charset="0"/>
              <a:buChar char="•"/>
            </a:pPr>
            <a:r>
              <a:rPr lang="en-US" dirty="0" smtClean="0"/>
              <a:t>TAB worked with 3 campus departments and 21 student organizations to host Tech or Treat, Halloween programming that featured 25 interactive booths and activities for kids throughout the Student Union Building. Over 3,100 members of the greater Lubbock community participated in Tech or Treat 2013!</a:t>
            </a:r>
          </a:p>
          <a:p>
            <a:endParaRPr lang="en-US" sz="2000" dirty="0" smtClean="0"/>
          </a:p>
          <a:p>
            <a:r>
              <a:rPr lang="en-US" sz="2000" dirty="0" smtClean="0"/>
              <a:t>Tech Can Share Food Drive</a:t>
            </a:r>
          </a:p>
          <a:p>
            <a:pPr marL="342900" indent="-342900">
              <a:buFont typeface="Arial" panose="020B0604020202020204" pitchFamily="34" charset="0"/>
              <a:buChar char="•"/>
            </a:pPr>
            <a:r>
              <a:rPr lang="en-US" dirty="0" smtClean="0"/>
              <a:t>TAB hosted the Tech Can Share Food Drive throughout November 2013, collecting more than 2,226 lbs. of food to donate to the South Plains Food Bank. Kappa Alpha Theta sorority was recognized among participating student organizations and Student Union &amp; Activities was recognized among participating campus departments as the leading donors this year!</a:t>
            </a:r>
          </a:p>
          <a:p>
            <a:endParaRPr lang="en-US" sz="2000" dirty="0" smtClean="0">
              <a:solidFill>
                <a:srgbClr val="FF0000"/>
              </a:solidFill>
            </a:endParaRPr>
          </a:p>
          <a:p>
            <a:r>
              <a:rPr lang="en-US" sz="2000" dirty="0"/>
              <a:t>Raider City Limits</a:t>
            </a:r>
          </a:p>
          <a:p>
            <a:pPr marL="342900" indent="-342900">
              <a:buFont typeface="Arial" panose="020B0604020202020204" pitchFamily="34" charset="0"/>
              <a:buChar char="•"/>
            </a:pPr>
            <a:r>
              <a:rPr lang="en-US" dirty="0"/>
              <a:t>TAB and Rec Sports partnered to host the Raider City Limits spring concert. Over 550 students attended the performance by The Crash Kings, enjoyed free food and giveaways, participated in the pool party at the Leisure Pool, played lawn and tailgate games, and took photos in the “selfie” station!</a:t>
            </a:r>
          </a:p>
          <a:p>
            <a:endParaRPr lang="en-US" sz="2000" dirty="0" smtClean="0"/>
          </a:p>
          <a:p>
            <a:endParaRPr lang="en-US" sz="2000" dirty="0"/>
          </a:p>
          <a:p>
            <a:endParaRPr lang="en-US" dirty="0"/>
          </a:p>
        </p:txBody>
      </p:sp>
    </p:spTree>
    <p:extLst>
      <p:ext uri="{BB962C8B-B14F-4D97-AF65-F5344CB8AC3E}">
        <p14:creationId xmlns:p14="http://schemas.microsoft.com/office/powerpoint/2010/main" val="41336018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txBox="1">
            <a:spLocks noChangeArrowheads="1"/>
          </p:cNvSpPr>
          <p:nvPr/>
        </p:nvSpPr>
        <p:spPr>
          <a:xfrm>
            <a:off x="514350" y="3003171"/>
            <a:ext cx="12118751" cy="53879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Tx/>
              <a:buNone/>
            </a:pPr>
            <a:r>
              <a:rPr lang="en-US" altLang="en-US" sz="1100" dirty="0" smtClean="0"/>
              <a:t> </a:t>
            </a:r>
          </a:p>
          <a:p>
            <a:pPr>
              <a:buFontTx/>
              <a:buNone/>
            </a:pPr>
            <a:endParaRPr lang="en-US" altLang="en-US" sz="1100" b="1" dirty="0" smtClean="0"/>
          </a:p>
          <a:p>
            <a:pPr>
              <a:buFontTx/>
              <a:buNone/>
            </a:pPr>
            <a:endParaRPr lang="en-US" altLang="en-US" sz="2000" b="1" dirty="0" smtClean="0"/>
          </a:p>
          <a:p>
            <a:pPr>
              <a:buFontTx/>
              <a:buNone/>
            </a:pPr>
            <a:endParaRPr lang="en-US" altLang="en-US" sz="2000" b="1" dirty="0" smtClean="0"/>
          </a:p>
        </p:txBody>
      </p:sp>
      <p:sp>
        <p:nvSpPr>
          <p:cNvPr id="7" name="Content Placeholder 2"/>
          <p:cNvSpPr txBox="1">
            <a:spLocks/>
          </p:cNvSpPr>
          <p:nvPr/>
        </p:nvSpPr>
        <p:spPr>
          <a:xfrm>
            <a:off x="438419" y="1642499"/>
            <a:ext cx="4990697" cy="53511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0" name="Content Placeholder 2"/>
          <p:cNvSpPr txBox="1">
            <a:spLocks/>
          </p:cNvSpPr>
          <p:nvPr/>
        </p:nvSpPr>
        <p:spPr>
          <a:xfrm>
            <a:off x="4546243" y="1648496"/>
            <a:ext cx="4398270" cy="5055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ltLang="en-US" sz="1100" b="1"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2" name="Rectangle 11"/>
          <p:cNvSpPr txBox="1">
            <a:spLocks noChangeArrowheads="1"/>
          </p:cNvSpPr>
          <p:nvPr/>
        </p:nvSpPr>
        <p:spPr>
          <a:xfrm>
            <a:off x="344488" y="-25400"/>
            <a:ext cx="10465025"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dirty="0" smtClean="0">
                <a:solidFill>
                  <a:schemeClr val="bg1"/>
                </a:solidFill>
              </a:rPr>
              <a:t>Tech Activities Board (TAB)</a:t>
            </a:r>
            <a:endParaRPr lang="en-US" altLang="en-US" sz="1400" dirty="0" smtClean="0">
              <a:solidFill>
                <a:schemeClr val="bg1"/>
              </a:solidFill>
            </a:endParaRPr>
          </a:p>
        </p:txBody>
      </p:sp>
      <p:sp>
        <p:nvSpPr>
          <p:cNvPr id="13" name="TextBox 12"/>
          <p:cNvSpPr txBox="1"/>
          <p:nvPr/>
        </p:nvSpPr>
        <p:spPr>
          <a:xfrm>
            <a:off x="438419" y="1065850"/>
            <a:ext cx="6208422" cy="461665"/>
          </a:xfrm>
          <a:prstGeom prst="rect">
            <a:avLst/>
          </a:prstGeom>
          <a:noFill/>
        </p:spPr>
        <p:txBody>
          <a:bodyPr wrap="square" rtlCol="0">
            <a:spAutoFit/>
          </a:bodyPr>
          <a:lstStyle/>
          <a:p>
            <a:r>
              <a:rPr lang="en-US" sz="2400" dirty="0" smtClean="0">
                <a:solidFill>
                  <a:schemeClr val="bg1"/>
                </a:solidFill>
              </a:rPr>
              <a:t>2013-2014</a:t>
            </a:r>
            <a:endParaRPr lang="en-US" sz="2400" dirty="0">
              <a:solidFill>
                <a:schemeClr val="bg1"/>
              </a:solidFill>
            </a:endParaRPr>
          </a:p>
        </p:txBody>
      </p:sp>
      <p:sp>
        <p:nvSpPr>
          <p:cNvPr id="4" name="TextBox 3"/>
          <p:cNvSpPr txBox="1"/>
          <p:nvPr/>
        </p:nvSpPr>
        <p:spPr>
          <a:xfrm>
            <a:off x="438419" y="1880558"/>
            <a:ext cx="11328011" cy="3754874"/>
          </a:xfrm>
          <a:prstGeom prst="rect">
            <a:avLst/>
          </a:prstGeom>
          <a:noFill/>
        </p:spPr>
        <p:txBody>
          <a:bodyPr wrap="square" rtlCol="0">
            <a:spAutoFit/>
          </a:bodyPr>
          <a:lstStyle/>
          <a:p>
            <a:endParaRPr lang="en-US" sz="2000" dirty="0" smtClean="0"/>
          </a:p>
          <a:p>
            <a:pPr marL="342900" indent="-342900">
              <a:buFont typeface="Arial" panose="020B0604020202020204" pitchFamily="34" charset="0"/>
              <a:buChar char="•"/>
            </a:pPr>
            <a:r>
              <a:rPr lang="en-US" sz="2000" dirty="0" smtClean="0"/>
              <a:t>Student Union &amp; Activities and Tech Activities Board gave away more than 8,200 FREE t-shirts</a:t>
            </a:r>
          </a:p>
          <a:p>
            <a:endParaRPr lang="en-US" sz="2000" dirty="0" smtClean="0"/>
          </a:p>
          <a:p>
            <a:pPr marL="342900" indent="-342900">
              <a:buFont typeface="Arial" panose="020B0604020202020204" pitchFamily="34" charset="0"/>
              <a:buChar char="•"/>
            </a:pPr>
            <a:r>
              <a:rPr lang="en-US" sz="2000" dirty="0" smtClean="0"/>
              <a:t>The @</a:t>
            </a:r>
            <a:r>
              <a:rPr lang="en-US" sz="2000" dirty="0" err="1" smtClean="0"/>
              <a:t>techactivities</a:t>
            </a:r>
            <a:r>
              <a:rPr lang="en-US" sz="2000" dirty="0" smtClean="0"/>
              <a:t> Twitter account was mentioned 396 times throughout 2013-2014</a:t>
            </a:r>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sz="2000" dirty="0" smtClean="0"/>
              <a:t>TAB joined Instagram in 2013, with @</a:t>
            </a:r>
            <a:r>
              <a:rPr lang="en-US" sz="2000" dirty="0" err="1" smtClean="0"/>
              <a:t>ttuTAB</a:t>
            </a:r>
            <a:r>
              <a:rPr lang="en-US" sz="2000" dirty="0" smtClean="0"/>
              <a:t> posting more than 60 photos and </a:t>
            </a:r>
            <a:r>
              <a:rPr lang="en-US" sz="2000" dirty="0"/>
              <a:t>gathering 192 </a:t>
            </a:r>
            <a:r>
              <a:rPr lang="en-US" sz="2000" dirty="0" smtClean="0"/>
              <a:t>followers and 605 photo likes in our first year </a:t>
            </a:r>
          </a:p>
          <a:p>
            <a:endParaRPr lang="en-US" sz="2000" dirty="0" smtClean="0">
              <a:solidFill>
                <a:srgbClr val="FF0000"/>
              </a:solidFill>
            </a:endParaRPr>
          </a:p>
          <a:p>
            <a:endParaRPr lang="en-US" sz="2000" dirty="0" smtClean="0"/>
          </a:p>
          <a:p>
            <a:endParaRPr lang="en-US" sz="2000" dirty="0" smtClean="0"/>
          </a:p>
          <a:p>
            <a:endParaRPr lang="en-US" sz="2000" dirty="0"/>
          </a:p>
          <a:p>
            <a:endParaRPr lang="en-US" dirty="0"/>
          </a:p>
        </p:txBody>
      </p:sp>
    </p:spTree>
    <p:extLst>
      <p:ext uri="{BB962C8B-B14F-4D97-AF65-F5344CB8AC3E}">
        <p14:creationId xmlns:p14="http://schemas.microsoft.com/office/powerpoint/2010/main" val="5397763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txBox="1">
            <a:spLocks noChangeArrowheads="1"/>
          </p:cNvSpPr>
          <p:nvPr/>
        </p:nvSpPr>
        <p:spPr>
          <a:xfrm>
            <a:off x="514350" y="3003171"/>
            <a:ext cx="12118751" cy="53879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Tx/>
              <a:buNone/>
            </a:pPr>
            <a:r>
              <a:rPr lang="en-US" altLang="en-US" sz="1100" dirty="0" smtClean="0"/>
              <a:t> </a:t>
            </a:r>
          </a:p>
          <a:p>
            <a:pPr>
              <a:buFontTx/>
              <a:buNone/>
            </a:pPr>
            <a:endParaRPr lang="en-US" altLang="en-US" sz="1100" b="1" dirty="0" smtClean="0"/>
          </a:p>
          <a:p>
            <a:pPr>
              <a:buFontTx/>
              <a:buNone/>
            </a:pPr>
            <a:endParaRPr lang="en-US" altLang="en-US" sz="2000" b="1" dirty="0" smtClean="0"/>
          </a:p>
          <a:p>
            <a:pPr>
              <a:buFontTx/>
              <a:buNone/>
            </a:pPr>
            <a:endParaRPr lang="en-US" altLang="en-US" sz="2000" b="1" dirty="0" smtClean="0"/>
          </a:p>
        </p:txBody>
      </p:sp>
      <p:sp>
        <p:nvSpPr>
          <p:cNvPr id="7" name="Content Placeholder 2"/>
          <p:cNvSpPr txBox="1">
            <a:spLocks/>
          </p:cNvSpPr>
          <p:nvPr/>
        </p:nvSpPr>
        <p:spPr>
          <a:xfrm>
            <a:off x="438419" y="1642499"/>
            <a:ext cx="4990697" cy="53511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0" name="Content Placeholder 2"/>
          <p:cNvSpPr txBox="1">
            <a:spLocks/>
          </p:cNvSpPr>
          <p:nvPr/>
        </p:nvSpPr>
        <p:spPr>
          <a:xfrm>
            <a:off x="4546243" y="1648496"/>
            <a:ext cx="4398270" cy="5055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ltLang="en-US" sz="1100" b="1"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2" name="Rectangle 11"/>
          <p:cNvSpPr txBox="1">
            <a:spLocks noChangeArrowheads="1"/>
          </p:cNvSpPr>
          <p:nvPr/>
        </p:nvSpPr>
        <p:spPr>
          <a:xfrm>
            <a:off x="344488" y="-25400"/>
            <a:ext cx="10465025"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dirty="0" smtClean="0">
                <a:solidFill>
                  <a:schemeClr val="bg1"/>
                </a:solidFill>
              </a:rPr>
              <a:t>Tech Activities Board (TAB)</a:t>
            </a:r>
            <a:endParaRPr lang="en-US" altLang="en-US" sz="1400" dirty="0" smtClean="0">
              <a:solidFill>
                <a:schemeClr val="bg1"/>
              </a:solidFill>
            </a:endParaRPr>
          </a:p>
        </p:txBody>
      </p:sp>
      <p:sp>
        <p:nvSpPr>
          <p:cNvPr id="13" name="TextBox 12"/>
          <p:cNvSpPr txBox="1"/>
          <p:nvPr/>
        </p:nvSpPr>
        <p:spPr>
          <a:xfrm>
            <a:off x="438419" y="1065850"/>
            <a:ext cx="6208422" cy="461665"/>
          </a:xfrm>
          <a:prstGeom prst="rect">
            <a:avLst/>
          </a:prstGeom>
          <a:noFill/>
        </p:spPr>
        <p:txBody>
          <a:bodyPr wrap="square" rtlCol="0">
            <a:spAutoFit/>
          </a:bodyPr>
          <a:lstStyle/>
          <a:p>
            <a:r>
              <a:rPr lang="en-US" sz="2400" dirty="0" smtClean="0">
                <a:solidFill>
                  <a:schemeClr val="bg1"/>
                </a:solidFill>
              </a:rPr>
              <a:t>Collaborations 2013 - 2014</a:t>
            </a:r>
            <a:endParaRPr lang="en-US" sz="2400" dirty="0">
              <a:solidFill>
                <a:schemeClr val="bg1"/>
              </a:solidFill>
            </a:endParaRPr>
          </a:p>
        </p:txBody>
      </p:sp>
      <p:sp>
        <p:nvSpPr>
          <p:cNvPr id="14" name="Content Placeholder 2"/>
          <p:cNvSpPr txBox="1">
            <a:spLocks/>
          </p:cNvSpPr>
          <p:nvPr/>
        </p:nvSpPr>
        <p:spPr>
          <a:xfrm>
            <a:off x="467258" y="1534397"/>
            <a:ext cx="4990697" cy="54661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0"/>
              </a:spcBef>
            </a:pPr>
            <a:r>
              <a:rPr lang="en-US" altLang="en-US" sz="2000" dirty="0" smtClean="0"/>
              <a:t>Fall 2013</a:t>
            </a:r>
          </a:p>
          <a:p>
            <a:pPr marL="285750" indent="-285750" algn="l">
              <a:lnSpc>
                <a:spcPct val="150000"/>
              </a:lnSpc>
              <a:spcBef>
                <a:spcPts val="0"/>
              </a:spcBef>
              <a:buFont typeface="Arial" panose="020B0604020202020204" pitchFamily="34" charset="0"/>
              <a:buChar char="•"/>
            </a:pPr>
            <a:r>
              <a:rPr lang="en-US" altLang="en-US" sz="1800" dirty="0" smtClean="0"/>
              <a:t>Night at the SUB	</a:t>
            </a:r>
          </a:p>
          <a:p>
            <a:pPr marL="285750" indent="-285750" algn="l">
              <a:lnSpc>
                <a:spcPct val="150000"/>
              </a:lnSpc>
              <a:spcBef>
                <a:spcPts val="0"/>
              </a:spcBef>
              <a:buFont typeface="Arial" panose="020B0604020202020204" pitchFamily="34" charset="0"/>
              <a:buChar char="•"/>
            </a:pPr>
            <a:r>
              <a:rPr lang="en-US" altLang="en-US" sz="1800" dirty="0" smtClean="0"/>
              <a:t>Indoor Volleyball Tournament 		</a:t>
            </a:r>
            <a:endParaRPr lang="en-US" altLang="en-US" sz="1800" dirty="0"/>
          </a:p>
          <a:p>
            <a:pPr marL="285750" indent="-285750" algn="l">
              <a:lnSpc>
                <a:spcPct val="150000"/>
              </a:lnSpc>
              <a:spcBef>
                <a:spcPts val="0"/>
              </a:spcBef>
              <a:buFont typeface="Arial" panose="020B0604020202020204" pitchFamily="34" charset="0"/>
              <a:buChar char="•"/>
            </a:pPr>
            <a:r>
              <a:rPr lang="en-US" altLang="en-US" sz="1800" dirty="0" smtClean="0"/>
              <a:t>TCU Tailgate			</a:t>
            </a:r>
            <a:endParaRPr lang="en-US" altLang="en-US" sz="1800" dirty="0"/>
          </a:p>
          <a:p>
            <a:pPr marL="285750" indent="-285750" algn="l">
              <a:lnSpc>
                <a:spcPct val="130000"/>
              </a:lnSpc>
              <a:spcBef>
                <a:spcPts val="0"/>
              </a:spcBef>
              <a:buFont typeface="Arial" panose="020B0604020202020204" pitchFamily="34" charset="0"/>
              <a:buChar char="•"/>
            </a:pPr>
            <a:r>
              <a:rPr lang="en-US" altLang="en-US" sz="1800" dirty="0" smtClean="0"/>
              <a:t>Corn </a:t>
            </a:r>
            <a:r>
              <a:rPr lang="en-US" altLang="en-US" sz="1800" dirty="0"/>
              <a:t>Maize	</a:t>
            </a:r>
            <a:r>
              <a:rPr lang="en-US" altLang="en-US" sz="1800" dirty="0" smtClean="0"/>
              <a:t>			</a:t>
            </a:r>
            <a:endParaRPr lang="en-US" altLang="en-US" sz="1800" dirty="0"/>
          </a:p>
          <a:p>
            <a:pPr marL="285750" indent="-285750" algn="l">
              <a:buFont typeface="Arial" panose="020B0604020202020204" pitchFamily="34" charset="0"/>
              <a:buChar char="•"/>
            </a:pPr>
            <a:r>
              <a:rPr lang="en-US" altLang="en-US" sz="1800" dirty="0"/>
              <a:t>Tom DeLuca, Hypnotist	</a:t>
            </a:r>
            <a:endParaRPr lang="en-US" altLang="en-US" sz="1800" b="1"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5" name="Content Placeholder 2"/>
          <p:cNvSpPr txBox="1">
            <a:spLocks/>
          </p:cNvSpPr>
          <p:nvPr/>
        </p:nvSpPr>
        <p:spPr>
          <a:xfrm>
            <a:off x="4152020" y="1527515"/>
            <a:ext cx="6484794" cy="54592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0"/>
              </a:spcBef>
            </a:pPr>
            <a:r>
              <a:rPr lang="en-US" altLang="en-US" sz="2000" dirty="0" smtClean="0"/>
              <a:t>Spring 2014</a:t>
            </a:r>
          </a:p>
          <a:p>
            <a:pPr marL="285750" indent="-285750" algn="l">
              <a:lnSpc>
                <a:spcPct val="150000"/>
              </a:lnSpc>
              <a:spcBef>
                <a:spcPts val="0"/>
              </a:spcBef>
              <a:buFont typeface="Arial" panose="020B0604020202020204" pitchFamily="34" charset="0"/>
              <a:buChar char="•"/>
            </a:pPr>
            <a:r>
              <a:rPr lang="en-US" altLang="en-US" sz="1800" dirty="0" smtClean="0"/>
              <a:t>Indoor Volleyball Tournament</a:t>
            </a:r>
          </a:p>
          <a:p>
            <a:pPr marL="285750" indent="-285750" algn="l">
              <a:lnSpc>
                <a:spcPct val="150000"/>
              </a:lnSpc>
              <a:spcBef>
                <a:spcPts val="0"/>
              </a:spcBef>
              <a:buFont typeface="Arial" panose="020B0604020202020204" pitchFamily="34" charset="0"/>
              <a:buChar char="•"/>
            </a:pPr>
            <a:r>
              <a:rPr lang="en-US" altLang="en-US" sz="1800" dirty="0" smtClean="0"/>
              <a:t>Reel Rock Film Festival &amp; Vertical Plains Climbing Competition</a:t>
            </a:r>
          </a:p>
          <a:p>
            <a:pPr marL="285750" indent="-285750" algn="l">
              <a:lnSpc>
                <a:spcPct val="130000"/>
              </a:lnSpc>
              <a:spcBef>
                <a:spcPts val="0"/>
              </a:spcBef>
              <a:buFont typeface="Arial" panose="020B0604020202020204" pitchFamily="34" charset="0"/>
              <a:buChar char="•"/>
            </a:pPr>
            <a:r>
              <a:rPr lang="en-US" altLang="en-US" sz="1800" dirty="0" err="1"/>
              <a:t>Poolapoolooza</a:t>
            </a:r>
            <a:endParaRPr lang="en-US" altLang="en-US" sz="1800" dirty="0"/>
          </a:p>
          <a:p>
            <a:pPr marL="285750" indent="-285750" algn="l">
              <a:lnSpc>
                <a:spcPct val="130000"/>
              </a:lnSpc>
              <a:spcBef>
                <a:spcPts val="0"/>
              </a:spcBef>
              <a:buFont typeface="Arial" panose="020B0604020202020204" pitchFamily="34" charset="0"/>
              <a:buChar char="•"/>
            </a:pPr>
            <a:r>
              <a:rPr lang="en-US" altLang="en-US" sz="1800" dirty="0"/>
              <a:t>Make Your Own Piggy Bank</a:t>
            </a:r>
          </a:p>
          <a:p>
            <a:pPr marL="285750" indent="-285750" algn="l">
              <a:lnSpc>
                <a:spcPct val="130000"/>
              </a:lnSpc>
              <a:spcBef>
                <a:spcPts val="0"/>
              </a:spcBef>
              <a:buFont typeface="Arial" panose="020B0604020202020204" pitchFamily="34" charset="0"/>
              <a:buChar char="•"/>
            </a:pPr>
            <a:r>
              <a:rPr lang="en-US" altLang="en-US" sz="1800" dirty="0" smtClean="0"/>
              <a:t>Drive-In </a:t>
            </a:r>
            <a:r>
              <a:rPr lang="en-US" altLang="en-US" sz="1800" dirty="0"/>
              <a:t>Movie</a:t>
            </a:r>
          </a:p>
          <a:p>
            <a:pPr marL="285750" indent="-285750" algn="l">
              <a:lnSpc>
                <a:spcPct val="130000"/>
              </a:lnSpc>
              <a:spcBef>
                <a:spcPts val="0"/>
              </a:spcBef>
              <a:buFont typeface="Arial" panose="020B0604020202020204" pitchFamily="34" charset="0"/>
              <a:buChar char="•"/>
            </a:pPr>
            <a:r>
              <a:rPr lang="en-US" altLang="en-US" sz="1800" dirty="0"/>
              <a:t>Raider City </a:t>
            </a:r>
            <a:r>
              <a:rPr lang="en-US" altLang="en-US" sz="1800" dirty="0" smtClean="0"/>
              <a:t>Limits</a:t>
            </a:r>
          </a:p>
          <a:p>
            <a:pPr marL="285750" indent="-285750" algn="l">
              <a:lnSpc>
                <a:spcPct val="130000"/>
              </a:lnSpc>
              <a:spcBef>
                <a:spcPts val="0"/>
              </a:spcBef>
              <a:buFont typeface="Arial" panose="020B0604020202020204" pitchFamily="34" charset="0"/>
              <a:buChar char="•"/>
            </a:pPr>
            <a:r>
              <a:rPr lang="en-US" altLang="en-US" sz="1800" dirty="0" smtClean="0"/>
              <a:t>Diversity </a:t>
            </a:r>
            <a:r>
              <a:rPr lang="en-US" altLang="en-US" sz="1800" dirty="0"/>
              <a:t>Week</a:t>
            </a:r>
          </a:p>
          <a:p>
            <a:pPr marL="285750" indent="-285750" algn="l">
              <a:lnSpc>
                <a:spcPct val="130000"/>
              </a:lnSpc>
              <a:spcBef>
                <a:spcPts val="0"/>
              </a:spcBef>
              <a:buFont typeface="Arial" panose="020B0604020202020204" pitchFamily="34" charset="0"/>
              <a:buChar char="•"/>
            </a:pPr>
            <a:r>
              <a:rPr lang="en-US" altLang="en-US" sz="1800" dirty="0"/>
              <a:t>Arbor Day	</a:t>
            </a:r>
          </a:p>
          <a:p>
            <a:pPr marL="285750" indent="-285750" algn="l">
              <a:lnSpc>
                <a:spcPct val="130000"/>
              </a:lnSpc>
              <a:spcBef>
                <a:spcPts val="0"/>
              </a:spcBef>
              <a:buFont typeface="Arial" panose="020B0604020202020204" pitchFamily="34" charset="0"/>
              <a:buChar char="•"/>
            </a:pPr>
            <a:r>
              <a:rPr lang="en-US" altLang="en-US" sz="1800" dirty="0"/>
              <a:t>Return to Mogadishu</a:t>
            </a:r>
          </a:p>
          <a:p>
            <a:pPr marL="285750" indent="-285750" algn="l">
              <a:lnSpc>
                <a:spcPct val="130000"/>
              </a:lnSpc>
              <a:spcBef>
                <a:spcPts val="0"/>
              </a:spcBef>
              <a:buFont typeface="Arial" panose="020B0604020202020204" pitchFamily="34" charset="0"/>
              <a:buChar char="•"/>
            </a:pPr>
            <a:r>
              <a:rPr lang="en-US" altLang="en-US" sz="1800" dirty="0"/>
              <a:t>Operation Care Package</a:t>
            </a:r>
          </a:p>
          <a:p>
            <a:pPr marL="285750" indent="-285750" algn="l">
              <a:lnSpc>
                <a:spcPct val="130000"/>
              </a:lnSpc>
              <a:spcBef>
                <a:spcPts val="0"/>
              </a:spcBef>
              <a:buFont typeface="Arial" panose="020B0604020202020204" pitchFamily="34" charset="0"/>
              <a:buChar char="•"/>
            </a:pPr>
            <a:r>
              <a:rPr lang="en-US" altLang="en-US" sz="1800" dirty="0" err="1"/>
              <a:t>Batalla</a:t>
            </a:r>
            <a:r>
              <a:rPr lang="en-US" altLang="en-US" sz="1800" dirty="0"/>
              <a:t> de Puebla: Cinco de </a:t>
            </a:r>
            <a:r>
              <a:rPr lang="en-US" altLang="en-US" sz="1800" dirty="0" smtClean="0"/>
              <a:t>Mayo</a:t>
            </a:r>
            <a:r>
              <a:rPr lang="en-US" altLang="en-US" sz="1200" dirty="0" smtClean="0">
                <a:solidFill>
                  <a:srgbClr val="FF0000"/>
                </a:solidFill>
              </a:rPr>
              <a:t>	</a:t>
            </a:r>
            <a:endParaRPr lang="en-US" altLang="en-US" sz="1200" dirty="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1963" t="17092" r="23690" b="20044"/>
          <a:stretch/>
        </p:blipFill>
        <p:spPr>
          <a:xfrm rot="223322">
            <a:off x="7851707" y="3022473"/>
            <a:ext cx="4424691" cy="3838512"/>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869" t="2817" r="13568" b="4226"/>
          <a:stretch/>
        </p:blipFill>
        <p:spPr>
          <a:xfrm rot="20850928">
            <a:off x="146607" y="4349341"/>
            <a:ext cx="3838026" cy="3792060"/>
          </a:xfrm>
          <a:prstGeom prst="rect">
            <a:avLst/>
          </a:prstGeom>
        </p:spPr>
      </p:pic>
    </p:spTree>
    <p:extLst>
      <p:ext uri="{BB962C8B-B14F-4D97-AF65-F5344CB8AC3E}">
        <p14:creationId xmlns:p14="http://schemas.microsoft.com/office/powerpoint/2010/main" val="14018927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90550" y="412481"/>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Union Activities</a:t>
            </a:r>
          </a:p>
          <a:p>
            <a:r>
              <a:rPr lang="en-US" altLang="en-US" sz="2400" dirty="0" smtClean="0">
                <a:solidFill>
                  <a:schemeClr val="bg1"/>
                </a:solidFill>
              </a:rPr>
              <a:t>Lubbock Advertising Federation Marketing Awards</a:t>
            </a:r>
          </a:p>
        </p:txBody>
      </p:sp>
      <p:sp>
        <p:nvSpPr>
          <p:cNvPr id="3" name="Content Placeholder 2"/>
          <p:cNvSpPr txBox="1">
            <a:spLocks/>
          </p:cNvSpPr>
          <p:nvPr/>
        </p:nvSpPr>
        <p:spPr>
          <a:xfrm>
            <a:off x="0" y="1711325"/>
            <a:ext cx="1219200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defRPr/>
            </a:pPr>
            <a:r>
              <a:rPr lang="en-US" sz="2000" dirty="0" smtClean="0"/>
              <a:t>			</a:t>
            </a:r>
          </a:p>
          <a:p>
            <a:pPr marL="0" indent="0">
              <a:buNone/>
              <a:defRPr/>
            </a:pPr>
            <a:r>
              <a:rPr lang="en-US" sz="1800" dirty="0" smtClean="0"/>
              <a:t>	</a:t>
            </a:r>
            <a:r>
              <a:rPr lang="en-US" sz="1800" dirty="0"/>
              <a:t>	</a:t>
            </a:r>
            <a:r>
              <a:rPr lang="en-US" sz="1800" dirty="0" smtClean="0"/>
              <a:t>		                  BRONZE ADDY Award Winner 2014</a:t>
            </a:r>
          </a:p>
          <a:p>
            <a:pPr marL="0" indent="0">
              <a:buNone/>
              <a:defRPr/>
            </a:pPr>
            <a:r>
              <a:rPr lang="en-US" sz="1800" dirty="0"/>
              <a:t>		</a:t>
            </a:r>
            <a:r>
              <a:rPr lang="en-US" sz="1800" dirty="0" smtClean="0"/>
              <a:t>		                          Battle of the Bands, logo</a:t>
            </a:r>
            <a:endParaRPr lang="en-US" sz="1800" dirty="0"/>
          </a:p>
          <a:p>
            <a:pPr marL="0" indent="0">
              <a:buNone/>
              <a:defRPr/>
            </a:pPr>
            <a:endParaRPr lang="en-US" sz="1800" dirty="0"/>
          </a:p>
          <a:p>
            <a:pPr marL="0" indent="0">
              <a:buNone/>
              <a:defRPr/>
            </a:pPr>
            <a:endParaRPr lang="en-US" sz="1800" dirty="0" smtClean="0"/>
          </a:p>
          <a:p>
            <a:pPr marL="0" indent="0">
              <a:buNone/>
              <a:defRPr/>
            </a:pPr>
            <a:endParaRPr lang="en-US" sz="1800" dirty="0"/>
          </a:p>
          <a:p>
            <a:pPr marL="0" indent="0">
              <a:buNone/>
              <a:defRPr/>
            </a:pPr>
            <a:endParaRPr lang="en-US" sz="1800" dirty="0" smtClean="0"/>
          </a:p>
          <a:p>
            <a:pPr marL="0" indent="0">
              <a:buNone/>
              <a:defRPr/>
            </a:pPr>
            <a:endParaRPr lang="en-US" sz="1800" dirty="0"/>
          </a:p>
          <a:p>
            <a:pPr marL="0" indent="0">
              <a:buNone/>
              <a:defRPr/>
            </a:pPr>
            <a:endParaRPr lang="en-US" sz="1800" dirty="0" smtClean="0"/>
          </a:p>
          <a:p>
            <a:pPr marL="0" indent="0">
              <a:buNone/>
              <a:defRPr/>
            </a:pPr>
            <a:endParaRPr lang="en-US" sz="1800" dirty="0" smtClean="0"/>
          </a:p>
          <a:p>
            <a:pPr marL="0" indent="0">
              <a:buNone/>
              <a:defRPr/>
            </a:pPr>
            <a:r>
              <a:rPr lang="en-US" sz="1800" dirty="0" smtClean="0"/>
              <a:t>      </a:t>
            </a:r>
          </a:p>
          <a:p>
            <a:pPr marL="0" indent="0">
              <a:buNone/>
              <a:defRPr/>
            </a:pPr>
            <a:r>
              <a:rPr lang="en-US" sz="1800" dirty="0" smtClean="0"/>
              <a:t>        GOLD ADDY Award Winner 2014					                         BRONZE ADDY Award Winner 2014</a:t>
            </a:r>
          </a:p>
          <a:p>
            <a:pPr marL="0" indent="0">
              <a:buNone/>
              <a:defRPr/>
            </a:pPr>
            <a:r>
              <a:rPr lang="en-US" sz="1800" dirty="0" smtClean="0"/>
              <a:t>       Tech Can Share Food Drive, poster					                                      Tech or Treat, poster</a:t>
            </a:r>
            <a:endParaRPr lang="en-US" sz="1800" dirty="0"/>
          </a:p>
          <a:p>
            <a:pPr marL="0" indent="0">
              <a:buNone/>
              <a:defRPr/>
            </a:pPr>
            <a:endParaRPr lang="en-US" sz="1800"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096" y="1784071"/>
            <a:ext cx="2560967" cy="39578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6726" y="1784071"/>
            <a:ext cx="2563246" cy="395786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787" y="3068933"/>
            <a:ext cx="3827095" cy="2988050"/>
          </a:xfrm>
          <a:prstGeom prst="rect">
            <a:avLst/>
          </a:prstGeom>
        </p:spPr>
      </p:pic>
    </p:spTree>
    <p:extLst>
      <p:ext uri="{BB962C8B-B14F-4D97-AF65-F5344CB8AC3E}">
        <p14:creationId xmlns:p14="http://schemas.microsoft.com/office/powerpoint/2010/main" val="19090043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noChangeArrowheads="1"/>
          </p:cNvSpPr>
          <p:nvPr/>
        </p:nvSpPr>
        <p:spPr>
          <a:xfrm>
            <a:off x="344488" y="-25400"/>
            <a:ext cx="10465025"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dirty="0" smtClean="0">
                <a:solidFill>
                  <a:schemeClr val="bg1"/>
                </a:solidFill>
              </a:rPr>
              <a:t>Tech Activities Board (TAB)</a:t>
            </a:r>
            <a:endParaRPr lang="en-US" altLang="en-US" sz="1400" dirty="0" smtClean="0">
              <a:solidFill>
                <a:schemeClr val="bg1"/>
              </a:solidFill>
            </a:endParaRPr>
          </a:p>
        </p:txBody>
      </p:sp>
      <p:sp>
        <p:nvSpPr>
          <p:cNvPr id="5" name="Rectangle 12"/>
          <p:cNvSpPr txBox="1">
            <a:spLocks noChangeArrowheads="1"/>
          </p:cNvSpPr>
          <p:nvPr/>
        </p:nvSpPr>
        <p:spPr>
          <a:xfrm>
            <a:off x="344488" y="1659917"/>
            <a:ext cx="11466261" cy="48145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Tx/>
              <a:buNone/>
              <a:defRPr/>
            </a:pPr>
            <a:r>
              <a:rPr lang="en-US" sz="2000" dirty="0" smtClean="0"/>
              <a:t>Mission</a:t>
            </a:r>
          </a:p>
          <a:p>
            <a:pPr algn="l">
              <a:defRPr/>
            </a:pPr>
            <a:r>
              <a:rPr lang="en-US" sz="1800" dirty="0" smtClean="0"/>
              <a:t>The Tech Activities Board (TAB) is a group of student leaders dedicated to programming social, diverse, traditional, community outreach, and educational events to enhance each student’s individual experience at Texas Tech University.</a:t>
            </a:r>
          </a:p>
          <a:p>
            <a:pPr algn="l">
              <a:defRPr/>
            </a:pPr>
            <a:r>
              <a:rPr lang="en-US" sz="2000" dirty="0" smtClean="0"/>
              <a:t>History</a:t>
            </a:r>
          </a:p>
          <a:p>
            <a:pPr algn="l">
              <a:defRPr/>
            </a:pPr>
            <a:r>
              <a:rPr lang="en-US" sz="1800" dirty="0" smtClean="0"/>
              <a:t>The Tech Activities Board is the largest student programming board on campus and is responsible for planning quality events for the university community. TAB was founded in 1953 as the University Center Programming Board and reinvented in 2006, as TAB, to better serve and identify with the student population. Today, TAB plays a vital role in fostering and developing Red Raider spirit and traditions such as Homecoming, </a:t>
            </a:r>
            <a:r>
              <a:rPr lang="en-US" sz="1800" dirty="0" err="1" smtClean="0"/>
              <a:t>RaiderGate</a:t>
            </a:r>
            <a:r>
              <a:rPr lang="en-US" sz="1800" dirty="0" smtClean="0"/>
              <a:t>, Arbor Day, and in creating community on the Texas Tech campus.</a:t>
            </a:r>
          </a:p>
          <a:p>
            <a:pPr algn="l">
              <a:buFontTx/>
              <a:buNone/>
              <a:defRPr/>
            </a:pPr>
            <a:r>
              <a:rPr lang="en-US" sz="2000" dirty="0" smtClean="0"/>
              <a:t>Purpose</a:t>
            </a:r>
          </a:p>
          <a:p>
            <a:pPr algn="l">
              <a:defRPr/>
            </a:pPr>
            <a:r>
              <a:rPr lang="en-US" sz="1800" dirty="0" smtClean="0"/>
              <a:t>TAB strives to bring the best local, college, and national entertainment and educational programs to Texas Tech University.  TAB offers students, faculty, staff, and community members’ diverse programming in support of the educational missions of the University while providing students with leadership training and hands-on learning as they select, plan, implement, and evaluate programs.  All programs are offered free or at a reduced cost to Texas Tech students.</a:t>
            </a:r>
            <a:endParaRPr lang="en-US" sz="1800" b="1" dirty="0" smtClean="0"/>
          </a:p>
          <a:p>
            <a:pPr>
              <a:buFontTx/>
              <a:buNone/>
              <a:defRPr/>
            </a:pPr>
            <a:r>
              <a:rPr lang="en-US" sz="1100" dirty="0" smtClean="0"/>
              <a:t> </a:t>
            </a:r>
          </a:p>
          <a:p>
            <a:pPr>
              <a:buFontTx/>
              <a:buNone/>
              <a:defRPr/>
            </a:pPr>
            <a:endParaRPr lang="en-US" sz="1800" dirty="0" smtClean="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4523" y="5872766"/>
            <a:ext cx="1346226" cy="856887"/>
          </a:xfrm>
          <a:prstGeom prst="rect">
            <a:avLst/>
          </a:prstGeom>
        </p:spPr>
      </p:pic>
    </p:spTree>
    <p:extLst>
      <p:ext uri="{BB962C8B-B14F-4D97-AF65-F5344CB8AC3E}">
        <p14:creationId xmlns:p14="http://schemas.microsoft.com/office/powerpoint/2010/main" val="1470223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14362" y="452684"/>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Union Activities</a:t>
            </a:r>
          </a:p>
          <a:p>
            <a:r>
              <a:rPr lang="en-US" altLang="en-US" sz="2400" dirty="0" smtClean="0">
                <a:solidFill>
                  <a:schemeClr val="bg1"/>
                </a:solidFill>
              </a:rPr>
              <a:t>Other Awards</a:t>
            </a:r>
          </a:p>
        </p:txBody>
      </p:sp>
      <p:sp>
        <p:nvSpPr>
          <p:cNvPr id="3" name="Content Placeholder 2"/>
          <p:cNvSpPr txBox="1">
            <a:spLocks/>
          </p:cNvSpPr>
          <p:nvPr/>
        </p:nvSpPr>
        <p:spPr>
          <a:xfrm>
            <a:off x="172528" y="1595684"/>
            <a:ext cx="12664563" cy="54003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defRPr/>
            </a:pPr>
            <a:r>
              <a:rPr lang="en-US" sz="2000" dirty="0" smtClean="0"/>
              <a:t>Scholarship</a:t>
            </a:r>
          </a:p>
          <a:p>
            <a:pPr lvl="1">
              <a:defRPr/>
            </a:pPr>
            <a:r>
              <a:rPr lang="en-US" sz="1800" dirty="0" smtClean="0"/>
              <a:t>Schubert Family Programming Scholarship recipient, Sam Ravenscroft</a:t>
            </a:r>
          </a:p>
          <a:p>
            <a:pPr lvl="1" algn="just">
              <a:defRPr/>
            </a:pPr>
            <a:r>
              <a:rPr lang="en-US" sz="1800" dirty="0" smtClean="0"/>
              <a:t>I-LEAD Scholarship recipient, Mackenzie Davidson</a:t>
            </a:r>
          </a:p>
          <a:p>
            <a:pPr marL="457200" lvl="1" indent="0" algn="just">
              <a:buNone/>
              <a:defRPr/>
            </a:pPr>
            <a:endParaRPr lang="en-US" sz="2000" dirty="0" smtClean="0"/>
          </a:p>
          <a:p>
            <a:pPr marL="457200" lvl="1" indent="0" algn="just">
              <a:buNone/>
              <a:defRPr/>
            </a:pPr>
            <a:r>
              <a:rPr lang="en-US" sz="2000" dirty="0" smtClean="0"/>
              <a:t>Tech Activities Board Annual Awards</a:t>
            </a:r>
          </a:p>
          <a:p>
            <a:pPr lvl="1" algn="just">
              <a:defRPr/>
            </a:pPr>
            <a:r>
              <a:rPr lang="en-US" altLang="en-US" sz="1800" dirty="0" smtClean="0"/>
              <a:t>Jerry </a:t>
            </a:r>
            <a:r>
              <a:rPr lang="en-US" altLang="en-US" sz="1800" dirty="0"/>
              <a:t>V. Fox, Jr. Award for Outstanding Coordinator: </a:t>
            </a:r>
            <a:r>
              <a:rPr lang="en-US" altLang="en-US" sz="1800" dirty="0" smtClean="0"/>
              <a:t> McKenzie Hopson</a:t>
            </a:r>
          </a:p>
          <a:p>
            <a:pPr lvl="1" algn="just">
              <a:defRPr/>
            </a:pPr>
            <a:r>
              <a:rPr lang="en-US" altLang="en-US" sz="1800" dirty="0" smtClean="0"/>
              <a:t>Award </a:t>
            </a:r>
            <a:r>
              <a:rPr lang="en-US" altLang="en-US" sz="1800" dirty="0"/>
              <a:t>for Outstanding New General Member: </a:t>
            </a:r>
            <a:r>
              <a:rPr lang="en-US" altLang="en-US" sz="1800" dirty="0" smtClean="0"/>
              <a:t>Madeline Walker</a:t>
            </a:r>
          </a:p>
          <a:p>
            <a:pPr lvl="1" algn="just">
              <a:defRPr/>
            </a:pPr>
            <a:r>
              <a:rPr lang="en-US" altLang="en-US" sz="1800" dirty="0" smtClean="0"/>
              <a:t>James </a:t>
            </a:r>
            <a:r>
              <a:rPr lang="en-US" altLang="en-US" sz="1800" dirty="0"/>
              <a:t>G. Allen Award for Outstanding General Member: </a:t>
            </a:r>
            <a:r>
              <a:rPr lang="en-US" altLang="en-US" sz="1800" dirty="0" smtClean="0"/>
              <a:t> Grant Hollowell</a:t>
            </a:r>
          </a:p>
          <a:p>
            <a:pPr lvl="1" algn="just">
              <a:defRPr/>
            </a:pPr>
            <a:r>
              <a:rPr lang="en-US" altLang="en-US" sz="1800" dirty="0" smtClean="0"/>
              <a:t>W.B</a:t>
            </a:r>
            <a:r>
              <a:rPr lang="en-US" altLang="en-US" sz="1800" dirty="0"/>
              <a:t>. Rushing Award for Outstanding Contribution to Campus Programs: </a:t>
            </a:r>
            <a:r>
              <a:rPr lang="en-US" altLang="en-US" sz="1800" dirty="0" smtClean="0"/>
              <a:t>Austin Reiter</a:t>
            </a:r>
          </a:p>
          <a:p>
            <a:pPr lvl="1" algn="just">
              <a:defRPr/>
            </a:pPr>
            <a:r>
              <a:rPr lang="en-US" altLang="en-US" sz="1800" dirty="0" smtClean="0"/>
              <a:t>Advisor’s </a:t>
            </a:r>
            <a:r>
              <a:rPr lang="en-US" altLang="en-US" sz="1800" dirty="0"/>
              <a:t>Choice Excellence </a:t>
            </a:r>
            <a:r>
              <a:rPr lang="en-US" altLang="en-US" sz="1800" dirty="0" smtClean="0"/>
              <a:t>Award: Zach Powell</a:t>
            </a:r>
          </a:p>
          <a:p>
            <a:pPr lvl="1" algn="just">
              <a:defRPr/>
            </a:pPr>
            <a:r>
              <a:rPr lang="en-US" altLang="en-US" sz="1800" dirty="0" err="1" smtClean="0"/>
              <a:t>TABtime</a:t>
            </a:r>
            <a:r>
              <a:rPr lang="en-US" altLang="en-US" sz="1800" dirty="0" smtClean="0"/>
              <a:t> </a:t>
            </a:r>
            <a:r>
              <a:rPr lang="en-US" altLang="en-US" sz="1800" dirty="0"/>
              <a:t>Achievement Award</a:t>
            </a:r>
            <a:r>
              <a:rPr lang="en-US" altLang="en-US" sz="1800" dirty="0" smtClean="0"/>
              <a:t>: Rec Sports Department</a:t>
            </a:r>
            <a:endParaRPr lang="en-US" sz="18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7402" t="18273" r="27212" b="27303"/>
          <a:stretch/>
        </p:blipFill>
        <p:spPr>
          <a:xfrm rot="20865653">
            <a:off x="9847853" y="1753747"/>
            <a:ext cx="2091881" cy="1881377"/>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9626" t="9367" r="22248" b="32553"/>
          <a:stretch/>
        </p:blipFill>
        <p:spPr>
          <a:xfrm rot="429385">
            <a:off x="9440634" y="3569021"/>
            <a:ext cx="2078618" cy="188137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1046" t="11679" r="12531" b="18734"/>
          <a:stretch/>
        </p:blipFill>
        <p:spPr>
          <a:xfrm>
            <a:off x="8466261" y="5331763"/>
            <a:ext cx="2411892" cy="1895059"/>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3898" t="14662" r="19584" b="24031"/>
          <a:stretch/>
        </p:blipFill>
        <p:spPr>
          <a:xfrm rot="1041014">
            <a:off x="7493121" y="1888252"/>
            <a:ext cx="2062412" cy="1677877"/>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4439" t="6417" r="14170" b="13369"/>
          <a:stretch/>
        </p:blipFill>
        <p:spPr>
          <a:xfrm rot="20919114">
            <a:off x="6161495" y="4752827"/>
            <a:ext cx="2256727" cy="1901736"/>
          </a:xfrm>
          <a:prstGeom prst="rect">
            <a:avLst/>
          </a:prstGeom>
        </p:spPr>
      </p:pic>
    </p:spTree>
    <p:extLst>
      <p:ext uri="{BB962C8B-B14F-4D97-AF65-F5344CB8AC3E}">
        <p14:creationId xmlns:p14="http://schemas.microsoft.com/office/powerpoint/2010/main" val="5030663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14362" y="452684"/>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Union Activities</a:t>
            </a:r>
          </a:p>
          <a:p>
            <a:r>
              <a:rPr lang="en-US" altLang="en-US" sz="2400" dirty="0" smtClean="0">
                <a:solidFill>
                  <a:schemeClr val="bg1"/>
                </a:solidFill>
              </a:rPr>
              <a:t>Student Development</a:t>
            </a:r>
          </a:p>
        </p:txBody>
      </p:sp>
      <p:sp>
        <p:nvSpPr>
          <p:cNvPr id="3" name="Content Placeholder 2"/>
          <p:cNvSpPr txBox="1">
            <a:spLocks/>
          </p:cNvSpPr>
          <p:nvPr/>
        </p:nvSpPr>
        <p:spPr>
          <a:xfrm>
            <a:off x="-120770" y="2372060"/>
            <a:ext cx="12664563" cy="54003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defRPr/>
            </a:pPr>
            <a:r>
              <a:rPr lang="en-US" sz="2000" dirty="0"/>
              <a:t>S</a:t>
            </a:r>
            <a:r>
              <a:rPr lang="en-US" sz="2000" dirty="0" smtClean="0"/>
              <a:t>tudent Development</a:t>
            </a:r>
          </a:p>
          <a:p>
            <a:pPr lvl="2">
              <a:defRPr/>
            </a:pPr>
            <a:r>
              <a:rPr lang="en-US" sz="1800" dirty="0" smtClean="0"/>
              <a:t>Graduate Assistants: Kelsey Holt, Skiler Miller</a:t>
            </a:r>
          </a:p>
          <a:p>
            <a:pPr lvl="2">
              <a:defRPr/>
            </a:pPr>
            <a:r>
              <a:rPr lang="en-US" sz="1800" dirty="0" smtClean="0"/>
              <a:t>2013 I-LEAD: Natalie Butler, </a:t>
            </a:r>
            <a:r>
              <a:rPr lang="en-US" sz="1800" dirty="0"/>
              <a:t>Mackenzie </a:t>
            </a:r>
            <a:r>
              <a:rPr lang="en-US" sz="1800" dirty="0" smtClean="0"/>
              <a:t>Davidson, Kelsey Koym, Austin Reiter</a:t>
            </a:r>
          </a:p>
          <a:p>
            <a:pPr lvl="2">
              <a:defRPr/>
            </a:pPr>
            <a:r>
              <a:rPr lang="en-US" sz="1800" dirty="0" smtClean="0"/>
              <a:t>2013 NSLDC National Conference: Kendall Watson</a:t>
            </a:r>
          </a:p>
          <a:p>
            <a:pPr lvl="2">
              <a:defRPr/>
            </a:pPr>
            <a:r>
              <a:rPr lang="en-US" sz="1800" dirty="0" smtClean="0"/>
              <a:t>2013 ACUI Region 12 Conference: Mackenzie Davidson</a:t>
            </a:r>
          </a:p>
          <a:p>
            <a:pPr lvl="2">
              <a:defRPr/>
            </a:pPr>
            <a:r>
              <a:rPr lang="en-US" sz="1800" dirty="0" smtClean="0"/>
              <a:t>2014 NACA National Conference: Skiler Miller, AJ Avery, Natalie Butler,</a:t>
            </a:r>
          </a:p>
          <a:p>
            <a:pPr marL="914400" lvl="2" indent="0">
              <a:buNone/>
              <a:defRPr/>
            </a:pPr>
            <a:r>
              <a:rPr lang="en-US" sz="1800" dirty="0" smtClean="0"/>
              <a:t>			Regine Cliatt, McKenzie Hopson, Kelcy James, Savana Poe </a:t>
            </a:r>
            <a:r>
              <a:rPr lang="en-US" sz="1800" dirty="0" smtClean="0">
                <a:solidFill>
                  <a:srgbClr val="FF0000"/>
                </a:solidFill>
              </a:rPr>
              <a:t> </a:t>
            </a:r>
          </a:p>
          <a:p>
            <a:pPr marL="457200" lvl="1" indent="0" algn="just">
              <a:buNone/>
              <a:defRPr/>
            </a:pPr>
            <a:endParaRPr lang="en-US" sz="1800" dirty="0" smtClean="0"/>
          </a:p>
          <a:p>
            <a:pPr marL="457200" lvl="1" indent="0" algn="just">
              <a:buNone/>
              <a:defRPr/>
            </a:pPr>
            <a:r>
              <a:rPr lang="en-US" sz="2000" dirty="0" smtClean="0"/>
              <a:t>Student </a:t>
            </a:r>
            <a:r>
              <a:rPr lang="en-US" sz="2000" dirty="0"/>
              <a:t>Professional Development</a:t>
            </a:r>
          </a:p>
          <a:p>
            <a:pPr lvl="2" algn="just">
              <a:defRPr/>
            </a:pPr>
            <a:r>
              <a:rPr lang="en-US" sz="1800" dirty="0"/>
              <a:t>2013 ACUI  Region 12 </a:t>
            </a:r>
            <a:r>
              <a:rPr lang="en-US" sz="1800" dirty="0" smtClean="0"/>
              <a:t>Conference educational session presenter: Mackenzie Davidson</a:t>
            </a:r>
            <a:endParaRPr lang="en-US" sz="1800" dirty="0"/>
          </a:p>
        </p:txBody>
      </p:sp>
      <p:pic>
        <p:nvPicPr>
          <p:cNvPr id="4" name="Content Placeholder 7" descr="601360_165194563664808_1554353054_n.jpg"/>
          <p:cNvPicPr>
            <a:picLocks noChangeAspect="1"/>
          </p:cNvPicPr>
          <p:nvPr/>
        </p:nvPicPr>
        <p:blipFill>
          <a:blip r:embed="rId2" cstate="print">
            <a:extLst>
              <a:ext uri="{28A0092B-C50C-407E-A947-70E740481C1C}">
                <a14:useLocalDpi xmlns:a14="http://schemas.microsoft.com/office/drawing/2010/main" val="0"/>
              </a:ext>
            </a:extLst>
          </a:blip>
          <a:srcRect l="3004" r="3004"/>
          <a:stretch>
            <a:fillRect/>
          </a:stretch>
        </p:blipFill>
        <p:spPr>
          <a:xfrm rot="695873">
            <a:off x="8538693" y="1902930"/>
            <a:ext cx="3325991" cy="2653234"/>
          </a:xfrm>
          <a:prstGeom prst="rect">
            <a:avLst/>
          </a:prstGeom>
        </p:spPr>
      </p:pic>
    </p:spTree>
    <p:extLst>
      <p:ext uri="{BB962C8B-B14F-4D97-AF65-F5344CB8AC3E}">
        <p14:creationId xmlns:p14="http://schemas.microsoft.com/office/powerpoint/2010/main" val="33187730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14363" y="425360"/>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Union Activities</a:t>
            </a:r>
          </a:p>
          <a:p>
            <a:r>
              <a:rPr lang="en-US" altLang="en-US" sz="2400" dirty="0" smtClean="0">
                <a:solidFill>
                  <a:schemeClr val="bg1"/>
                </a:solidFill>
              </a:rPr>
              <a:t>Professional Development</a:t>
            </a:r>
          </a:p>
        </p:txBody>
      </p:sp>
      <p:sp>
        <p:nvSpPr>
          <p:cNvPr id="3" name="Content Placeholder 2"/>
          <p:cNvSpPr txBox="1">
            <a:spLocks/>
          </p:cNvSpPr>
          <p:nvPr/>
        </p:nvSpPr>
        <p:spPr>
          <a:xfrm>
            <a:off x="614363" y="1892569"/>
            <a:ext cx="11324352"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000" dirty="0" smtClean="0"/>
              <a:t>New Century Leadership</a:t>
            </a:r>
          </a:p>
          <a:p>
            <a:pPr marL="0" indent="0">
              <a:buFont typeface="Arial" panose="020B0604020202020204" pitchFamily="34" charset="0"/>
              <a:buNone/>
              <a:defRPr/>
            </a:pPr>
            <a:r>
              <a:rPr lang="en-US" sz="1800" dirty="0" smtClean="0"/>
              <a:t>New Century Leadership is a leadership development and community orientation program for local high school juniors.  New Century Leadership is designed to teach Lubbock area youth about the importance of personal and community responsibility.</a:t>
            </a:r>
          </a:p>
          <a:p>
            <a:pPr marL="0" indent="0">
              <a:buFont typeface="Arial" panose="020B0604020202020204" pitchFamily="34" charset="0"/>
              <a:buNone/>
              <a:defRPr/>
            </a:pPr>
            <a:r>
              <a:rPr lang="en-US" sz="2000" dirty="0" smtClean="0"/>
              <a:t>Emerging Leaders</a:t>
            </a:r>
          </a:p>
          <a:p>
            <a:pPr marL="0" indent="0">
              <a:buFont typeface="Arial" panose="020B0604020202020204" pitchFamily="34" charset="0"/>
              <a:buNone/>
              <a:defRPr/>
            </a:pPr>
            <a:r>
              <a:rPr lang="en-US" sz="1800" dirty="0" smtClean="0"/>
              <a:t>Emerging Leaders is a year-long annual program offered by the Volunteer Center of Lubbock that helps equip and engage young professionals who are in their 20s or 30s. Through this program participants will learn how to connect with their best volunteer fit, develop skills to enhance high performance teams, serve on a nonprofit board, lead volunteer projects, and find volunteer opportunities.</a:t>
            </a:r>
          </a:p>
          <a:p>
            <a:pPr marL="0" indent="0">
              <a:buNone/>
              <a:defRPr/>
            </a:pPr>
            <a:r>
              <a:rPr lang="en-US" sz="2000" dirty="0" smtClean="0"/>
              <a:t>Conference Attendance</a:t>
            </a:r>
          </a:p>
          <a:p>
            <a:pPr lvl="1">
              <a:defRPr/>
            </a:pPr>
            <a:r>
              <a:rPr lang="en-US" sz="1800" dirty="0"/>
              <a:t>2014 ACUI Annual </a:t>
            </a:r>
            <a:r>
              <a:rPr lang="en-US" sz="1800" dirty="0" smtClean="0"/>
              <a:t>Conference: </a:t>
            </a:r>
            <a:r>
              <a:rPr lang="en-US" sz="1800" dirty="0"/>
              <a:t>Jon Mark Bernal, Claire Maginness</a:t>
            </a:r>
          </a:p>
          <a:p>
            <a:pPr lvl="1">
              <a:defRPr/>
            </a:pPr>
            <a:r>
              <a:rPr lang="en-US" sz="1800" dirty="0" smtClean="0"/>
              <a:t>2014 IPDS: New Professionals Orientation, Miranda Russell</a:t>
            </a:r>
          </a:p>
          <a:p>
            <a:pPr lvl="1">
              <a:defRPr/>
            </a:pPr>
            <a:r>
              <a:rPr lang="en-US" sz="1800" dirty="0" smtClean="0"/>
              <a:t>2014 </a:t>
            </a:r>
            <a:r>
              <a:rPr lang="en-US" sz="1800" dirty="0"/>
              <a:t>American College Health Association Annual </a:t>
            </a:r>
            <a:r>
              <a:rPr lang="en-US" sz="1800" dirty="0" smtClean="0"/>
              <a:t>Meeting: Kimberly Simon Akins</a:t>
            </a:r>
          </a:p>
          <a:p>
            <a:pPr lvl="1">
              <a:defRPr/>
            </a:pPr>
            <a:r>
              <a:rPr lang="en-US" sz="1800" dirty="0" smtClean="0"/>
              <a:t>2014 </a:t>
            </a:r>
            <a:r>
              <a:rPr lang="en-US" sz="1800" dirty="0"/>
              <a:t>Hart Institute for Social Event </a:t>
            </a:r>
            <a:r>
              <a:rPr lang="en-US" sz="1800" dirty="0" smtClean="0"/>
              <a:t>Planning: Kimberly Simon Akins</a:t>
            </a:r>
          </a:p>
        </p:txBody>
      </p:sp>
      <p:sp>
        <p:nvSpPr>
          <p:cNvPr id="4"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914112" rIns="914112" bIns="91411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Segoe UI" panose="020B0502040204020203" pitchFamily="34" charset="0"/>
                <a:cs typeface="Segoe UI" panose="020B0502040204020203" pitchFamily="34" charset="0"/>
              </a:rPr>
              <a:t>Hart Institute for Social Event Planning 2014</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188575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
        <p:cNvGrpSpPr/>
        <p:nvPr/>
      </p:nvGrpSpPr>
      <p:grpSpPr>
        <a:xfrm>
          <a:off x="0" y="0"/>
          <a:ext cx="0" cy="0"/>
          <a:chOff x="0" y="0"/>
          <a:chExt cx="0" cy="0"/>
        </a:xfrm>
      </p:grpSpPr>
      <p:sp>
        <p:nvSpPr>
          <p:cNvPr id="3" name="TextBox 2"/>
          <p:cNvSpPr txBox="1"/>
          <p:nvPr/>
        </p:nvSpPr>
        <p:spPr>
          <a:xfrm>
            <a:off x="1631794" y="2493350"/>
            <a:ext cx="9341006" cy="2893100"/>
          </a:xfrm>
          <a:prstGeom prst="rect">
            <a:avLst/>
          </a:prstGeom>
          <a:noFill/>
        </p:spPr>
        <p:txBody>
          <a:bodyPr wrap="square" rtlCol="0">
            <a:spAutoFit/>
          </a:bodyPr>
          <a:lstStyle/>
          <a:p>
            <a:r>
              <a:rPr lang="en-US" sz="2000" dirty="0" smtClean="0">
                <a:solidFill>
                  <a:schemeClr val="bg1"/>
                </a:solidFill>
                <a:latin typeface="+mn-lt"/>
              </a:rPr>
              <a:t>Student Leader Learning Outcomes Assessment</a:t>
            </a:r>
          </a:p>
          <a:p>
            <a:endParaRPr lang="en-US" dirty="0">
              <a:solidFill>
                <a:schemeClr val="bg1"/>
              </a:solidFill>
              <a:latin typeface="+mn-lt"/>
            </a:endParaRPr>
          </a:p>
          <a:p>
            <a:r>
              <a:rPr lang="en-US" dirty="0" smtClean="0">
                <a:solidFill>
                  <a:schemeClr val="bg1"/>
                </a:solidFill>
                <a:latin typeface="+mn-lt"/>
              </a:rPr>
              <a:t>TAB Leadership and Executive Board members participated in a pre-assessment and post-assessment, self-identifying a variety of learning outcomes along a Likert scale ranging from strongly agree to strongly disagree.</a:t>
            </a:r>
          </a:p>
          <a:p>
            <a:endParaRPr lang="en-US" dirty="0">
              <a:solidFill>
                <a:schemeClr val="bg1"/>
              </a:solidFill>
              <a:latin typeface="+mn-lt"/>
            </a:endParaRPr>
          </a:p>
          <a:p>
            <a:r>
              <a:rPr lang="en-US" dirty="0" smtClean="0">
                <a:solidFill>
                  <a:schemeClr val="bg1"/>
                </a:solidFill>
                <a:latin typeface="+mn-lt"/>
              </a:rPr>
              <a:t>The following six slides reflect the change between pre-assessment and post-assessment data associated with these leadership, decision-making and problem-solving, planning and organization, assessment and evaluation, communication, time and stress management, and financial management learning outcomes, as reported by TAB Executive Board as </a:t>
            </a:r>
            <a:r>
              <a:rPr lang="en-US" smtClean="0">
                <a:solidFill>
                  <a:schemeClr val="bg1"/>
                </a:solidFill>
                <a:latin typeface="+mn-lt"/>
              </a:rPr>
              <a:t>a collective.</a:t>
            </a:r>
            <a:endParaRPr lang="en-US" dirty="0" smtClean="0">
              <a:solidFill>
                <a:schemeClr val="bg1"/>
              </a:solidFill>
              <a:latin typeface="+mn-lt"/>
            </a:endParaRPr>
          </a:p>
        </p:txBody>
      </p:sp>
      <p:sp>
        <p:nvSpPr>
          <p:cNvPr id="4" name="Title 1"/>
          <p:cNvSpPr txBox="1">
            <a:spLocks/>
          </p:cNvSpPr>
          <p:nvPr/>
        </p:nvSpPr>
        <p:spPr>
          <a:xfrm>
            <a:off x="407329" y="285151"/>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Tech Activities Board (TAB)</a:t>
            </a:r>
            <a:br>
              <a:rPr lang="en-US" altLang="en-US" dirty="0" smtClean="0">
                <a:solidFill>
                  <a:schemeClr val="bg1"/>
                </a:solidFill>
              </a:rPr>
            </a:br>
            <a:r>
              <a:rPr lang="en-US" altLang="en-US" sz="2400" dirty="0" smtClean="0">
                <a:solidFill>
                  <a:schemeClr val="bg1"/>
                </a:solidFill>
              </a:rPr>
              <a:t>Student Leader Learning Outcomes</a:t>
            </a:r>
          </a:p>
        </p:txBody>
      </p:sp>
    </p:spTree>
    <p:extLst>
      <p:ext uri="{BB962C8B-B14F-4D97-AF65-F5344CB8AC3E}">
        <p14:creationId xmlns:p14="http://schemas.microsoft.com/office/powerpoint/2010/main" val="3321900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7329" y="285151"/>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Tech Activities Board (TAB)</a:t>
            </a:r>
            <a:br>
              <a:rPr lang="en-US" altLang="en-US" dirty="0" smtClean="0">
                <a:solidFill>
                  <a:schemeClr val="bg1"/>
                </a:solidFill>
              </a:rPr>
            </a:br>
            <a:r>
              <a:rPr lang="en-US" altLang="en-US" sz="2400" dirty="0" smtClean="0">
                <a:solidFill>
                  <a:schemeClr val="bg1"/>
                </a:solidFill>
              </a:rPr>
              <a:t>Student Leader Learning Outcomes</a:t>
            </a:r>
          </a:p>
        </p:txBody>
      </p:sp>
      <p:graphicFrame>
        <p:nvGraphicFramePr>
          <p:cNvPr id="3" name="Table 2"/>
          <p:cNvGraphicFramePr>
            <a:graphicFrameLocks noGrp="1"/>
          </p:cNvGraphicFramePr>
          <p:nvPr>
            <p:extLst>
              <p:ext uri="{D42A27DB-BD31-4B8C-83A1-F6EECF244321}">
                <p14:modId xmlns:p14="http://schemas.microsoft.com/office/powerpoint/2010/main" val="2105308376"/>
              </p:ext>
            </p:extLst>
          </p:nvPr>
        </p:nvGraphicFramePr>
        <p:xfrm>
          <a:off x="1983782" y="1345881"/>
          <a:ext cx="8384583" cy="5512119"/>
        </p:xfrm>
        <a:graphic>
          <a:graphicData uri="http://schemas.openxmlformats.org/drawingml/2006/table">
            <a:tbl>
              <a:tblPr firstRow="1" bandRow="1">
                <a:tableStyleId>{5202B0CA-FC54-4496-8BCA-5EF66A818D29}</a:tableStyleId>
              </a:tblPr>
              <a:tblGrid>
                <a:gridCol w="439641"/>
                <a:gridCol w="6469320"/>
                <a:gridCol w="1475622"/>
              </a:tblGrid>
              <a:tr h="387458">
                <a:tc gridSpan="3">
                  <a:txBody>
                    <a:bodyPr/>
                    <a:lstStyle/>
                    <a:p>
                      <a:pPr algn="ctr" fontAlgn="b"/>
                      <a:r>
                        <a:rPr lang="en-US" sz="800" u="none" strike="noStrike" dirty="0"/>
                        <a:t> </a:t>
                      </a:r>
                    </a:p>
                    <a:p>
                      <a:pPr algn="ctr" fontAlgn="b"/>
                      <a:r>
                        <a:rPr lang="en-US" sz="2000" u="none" strike="noStrike" dirty="0" smtClean="0"/>
                        <a:t>LEADERSHIP</a:t>
                      </a:r>
                      <a:endParaRPr lang="en-US" sz="2000" u="none" strike="noStrike" dirty="0"/>
                    </a:p>
                    <a:p>
                      <a:pPr algn="ctr" fontAlgn="b"/>
                      <a:r>
                        <a:rPr lang="en-US" sz="800" u="none" strike="noStrike" dirty="0"/>
                        <a:t> </a:t>
                      </a:r>
                      <a:endParaRPr lang="en-US" sz="800" b="0" i="0" u="none" strike="noStrike" dirty="0">
                        <a:latin typeface="+mj-lt"/>
                      </a:endParaRPr>
                    </a:p>
                  </a:txBody>
                  <a:tcPr marL="9524" marR="9524" marT="9526" marB="0" anchor="b"/>
                </a:tc>
                <a:tc hMerge="1">
                  <a:txBody>
                    <a:bodyPr/>
                    <a:lstStyle/>
                    <a:p>
                      <a:pPr algn="ctr" fontAlgn="b"/>
                      <a:endParaRPr lang="en-US" sz="800" b="1" i="0" u="none" strike="noStrike" dirty="0">
                        <a:latin typeface="Arial"/>
                      </a:endParaRPr>
                    </a:p>
                  </a:txBody>
                  <a:tcPr marL="9525" marR="9525" marT="9525" marB="0" anchor="b"/>
                </a:tc>
                <a:tc hMerge="1">
                  <a:txBody>
                    <a:bodyPr/>
                    <a:lstStyle/>
                    <a:p>
                      <a:pPr algn="ctr" fontAlgn="b"/>
                      <a:endParaRPr lang="en-US" sz="800" b="0" i="0" u="none" strike="noStrike" dirty="0">
                        <a:latin typeface="Times New Roman"/>
                      </a:endParaRPr>
                    </a:p>
                  </a:txBody>
                  <a:tcPr marL="9525" marR="9525" marT="9525" marB="0" anchor="b"/>
                </a:tc>
              </a:tr>
              <a:tr h="341122">
                <a:tc>
                  <a:txBody>
                    <a:bodyPr/>
                    <a:lstStyle/>
                    <a:p>
                      <a:pPr algn="ctr" fontAlgn="b"/>
                      <a:endParaRPr lang="en-US" sz="1600" b="0" i="0" u="none" strike="noStrike" dirty="0">
                        <a:solidFill>
                          <a:schemeClr val="tx1"/>
                        </a:solidFill>
                        <a:latin typeface="+mj-lt"/>
                      </a:endParaRPr>
                    </a:p>
                  </a:txBody>
                  <a:tcPr marL="9524" marR="9524" marT="9526" marB="0" anchor="b"/>
                </a:tc>
                <a:tc>
                  <a:txBody>
                    <a:bodyPr/>
                    <a:lstStyle/>
                    <a:p>
                      <a:pPr algn="l" fontAlgn="b"/>
                      <a:r>
                        <a:rPr lang="en-US" sz="1600" u="none" strike="noStrike" dirty="0" smtClean="0"/>
                        <a:t>Learning Outcome</a:t>
                      </a:r>
                      <a:endParaRPr lang="en-US" sz="1600" b="1" i="0" u="none" strike="noStrike" dirty="0">
                        <a:solidFill>
                          <a:schemeClr val="bg1"/>
                        </a:solidFill>
                        <a:latin typeface="+mj-lt"/>
                      </a:endParaRPr>
                    </a:p>
                  </a:txBody>
                  <a:tcPr marL="9524" marR="9524" marT="9526" marB="0" anchor="ctr"/>
                </a:tc>
                <a:tc>
                  <a:txBody>
                    <a:bodyPr/>
                    <a:lstStyle/>
                    <a:p>
                      <a:pPr algn="ctr" fontAlgn="b"/>
                      <a:r>
                        <a:rPr lang="en-US" sz="1600" u="none" strike="noStrike" dirty="0" smtClean="0"/>
                        <a:t>Year Score</a:t>
                      </a:r>
                      <a:endParaRPr lang="en-US" sz="1600" b="1" i="0" u="none" strike="noStrike" dirty="0">
                        <a:solidFill>
                          <a:schemeClr val="bg1"/>
                        </a:solidFill>
                        <a:latin typeface="+mj-lt"/>
                      </a:endParaRPr>
                    </a:p>
                  </a:txBody>
                  <a:tcPr marL="9524" marR="9524" marT="9526" marB="0" anchor="ctr"/>
                </a:tc>
              </a:tr>
              <a:tr h="341122">
                <a:tc>
                  <a:txBody>
                    <a:bodyPr/>
                    <a:lstStyle/>
                    <a:p>
                      <a:pPr algn="r" fontAlgn="b"/>
                      <a:r>
                        <a:rPr lang="en-US" sz="1600" u="none" strike="noStrike" dirty="0"/>
                        <a:t>1</a:t>
                      </a:r>
                      <a:endParaRPr lang="en-US" sz="1600" b="0" i="0" u="none" strike="noStrike" dirty="0">
                        <a:solidFill>
                          <a:schemeClr val="tx1"/>
                        </a:solidFill>
                        <a:latin typeface="+mj-lt"/>
                      </a:endParaRPr>
                    </a:p>
                  </a:txBody>
                  <a:tcPr marL="9524" marR="9524" marT="9526" marB="0" anchor="b"/>
                </a:tc>
                <a:tc>
                  <a:txBody>
                    <a:bodyPr/>
                    <a:lstStyle/>
                    <a:p>
                      <a:pPr algn="l" fontAlgn="b"/>
                      <a:r>
                        <a:rPr lang="en-US" sz="1600" u="none" strike="noStrike" dirty="0"/>
                        <a:t>I have the ability to persuade or influence effectively.</a:t>
                      </a:r>
                      <a:endParaRPr lang="en-US" sz="1600" b="0" i="0" u="none" strike="noStrike" dirty="0">
                        <a:solidFill>
                          <a:schemeClr val="tx1"/>
                        </a:solidFill>
                        <a:latin typeface="+mj-lt"/>
                      </a:endParaRPr>
                    </a:p>
                  </a:txBody>
                  <a:tcPr marL="9524" marR="9524" marT="9526" marB="0" anchor="b"/>
                </a:tc>
                <a:tc>
                  <a:txBody>
                    <a:bodyPr/>
                    <a:lstStyle/>
                    <a:p>
                      <a:pPr algn="ctr" fontAlgn="b"/>
                      <a:r>
                        <a:rPr lang="en-US" sz="1600" u="none" strike="noStrike" dirty="0" smtClean="0"/>
                        <a:t>-1</a:t>
                      </a:r>
                      <a:endParaRPr lang="en-US" sz="1600" b="1" i="0" u="none" strike="noStrike" dirty="0" smtClean="0">
                        <a:solidFill>
                          <a:schemeClr val="tx1"/>
                        </a:solidFill>
                        <a:latin typeface="+mj-lt"/>
                      </a:endParaRPr>
                    </a:p>
                  </a:txBody>
                  <a:tcPr marL="9524" marR="9524" marT="9526" marB="0" anchor="b"/>
                </a:tc>
              </a:tr>
              <a:tr h="326315">
                <a:tc>
                  <a:txBody>
                    <a:bodyPr/>
                    <a:lstStyle/>
                    <a:p>
                      <a:pPr algn="r" fontAlgn="b"/>
                      <a:r>
                        <a:rPr lang="en-US" sz="1600" u="none" strike="noStrike"/>
                        <a:t>2</a:t>
                      </a:r>
                      <a:endParaRPr lang="en-US" sz="1600" b="0" i="0" u="none" strike="noStrike">
                        <a:latin typeface="+mj-lt"/>
                      </a:endParaRPr>
                    </a:p>
                  </a:txBody>
                  <a:tcPr marL="9524" marR="9524" marT="9526" marB="0" anchor="b"/>
                </a:tc>
                <a:tc>
                  <a:txBody>
                    <a:bodyPr/>
                    <a:lstStyle/>
                    <a:p>
                      <a:pPr algn="l" fontAlgn="b"/>
                      <a:r>
                        <a:rPr lang="en-US" sz="1600" u="none" strike="noStrike" dirty="0"/>
                        <a:t>I take initiative.</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+2</a:t>
                      </a:r>
                      <a:endParaRPr lang="en-US" sz="1600" b="1" i="0" u="none" strike="noStrike" dirty="0">
                        <a:latin typeface="+mj-lt"/>
                      </a:endParaRPr>
                    </a:p>
                  </a:txBody>
                  <a:tcPr marL="9524" marR="9524" marT="9526" marB="0" anchor="b"/>
                </a:tc>
              </a:tr>
              <a:tr h="326315">
                <a:tc>
                  <a:txBody>
                    <a:bodyPr/>
                    <a:lstStyle/>
                    <a:p>
                      <a:pPr algn="r" fontAlgn="b"/>
                      <a:r>
                        <a:rPr lang="en-US" sz="1600" u="none" strike="noStrike"/>
                        <a:t>3</a:t>
                      </a:r>
                      <a:endParaRPr lang="en-US" sz="1600" b="0" i="0" u="none" strike="noStrike">
                        <a:latin typeface="+mj-lt"/>
                      </a:endParaRPr>
                    </a:p>
                  </a:txBody>
                  <a:tcPr marL="9524" marR="9524" marT="9526" marB="0" anchor="b"/>
                </a:tc>
                <a:tc>
                  <a:txBody>
                    <a:bodyPr/>
                    <a:lstStyle/>
                    <a:p>
                      <a:pPr algn="l" fontAlgn="b"/>
                      <a:r>
                        <a:rPr lang="en-US" sz="1600" u="none" strike="noStrike" dirty="0"/>
                        <a:t>I delegate tasks.</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+6</a:t>
                      </a:r>
                      <a:endParaRPr lang="en-US" sz="1600" b="1" i="0" u="none" strike="noStrike" dirty="0">
                        <a:latin typeface="+mj-lt"/>
                      </a:endParaRPr>
                    </a:p>
                  </a:txBody>
                  <a:tcPr marL="9524" marR="9524" marT="9526" marB="0" anchor="b"/>
                </a:tc>
              </a:tr>
              <a:tr h="326315">
                <a:tc>
                  <a:txBody>
                    <a:bodyPr/>
                    <a:lstStyle/>
                    <a:p>
                      <a:pPr algn="r" fontAlgn="b"/>
                      <a:r>
                        <a:rPr lang="en-US" sz="1600" u="none" strike="noStrike"/>
                        <a:t>4</a:t>
                      </a:r>
                      <a:endParaRPr lang="en-US" sz="1600" b="0" i="0" u="none" strike="noStrike">
                        <a:latin typeface="+mj-lt"/>
                      </a:endParaRPr>
                    </a:p>
                  </a:txBody>
                  <a:tcPr marL="9524" marR="9524" marT="9526" marB="0" anchor="b"/>
                </a:tc>
                <a:tc>
                  <a:txBody>
                    <a:bodyPr/>
                    <a:lstStyle/>
                    <a:p>
                      <a:pPr algn="l" fontAlgn="b"/>
                      <a:r>
                        <a:rPr lang="en-US" sz="1600" u="none" strike="noStrike" dirty="0"/>
                        <a:t>I manage meetings effectively.</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+5</a:t>
                      </a:r>
                      <a:endParaRPr lang="en-US" sz="1600" b="1" i="0" u="none" strike="noStrike" dirty="0">
                        <a:latin typeface="+mj-lt"/>
                      </a:endParaRPr>
                    </a:p>
                  </a:txBody>
                  <a:tcPr marL="9524" marR="9524" marT="9526" marB="0" anchor="b"/>
                </a:tc>
              </a:tr>
              <a:tr h="326315">
                <a:tc>
                  <a:txBody>
                    <a:bodyPr/>
                    <a:lstStyle/>
                    <a:p>
                      <a:pPr algn="r" fontAlgn="b"/>
                      <a:r>
                        <a:rPr lang="en-US" sz="1600" u="none" strike="noStrike"/>
                        <a:t>5</a:t>
                      </a:r>
                      <a:endParaRPr lang="en-US" sz="1600" b="0" i="0" u="none" strike="noStrike">
                        <a:latin typeface="+mj-lt"/>
                      </a:endParaRPr>
                    </a:p>
                  </a:txBody>
                  <a:tcPr marL="9524" marR="9524" marT="9526" marB="0" anchor="b"/>
                </a:tc>
                <a:tc>
                  <a:txBody>
                    <a:bodyPr/>
                    <a:lstStyle/>
                    <a:p>
                      <a:pPr algn="l" fontAlgn="b"/>
                      <a:r>
                        <a:rPr lang="en-US" sz="1600" u="none" strike="noStrike" dirty="0"/>
                        <a:t>I am able to teach various skills.</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+2</a:t>
                      </a:r>
                      <a:endParaRPr lang="en-US" sz="1600" b="1" i="0" u="none" strike="noStrike" dirty="0">
                        <a:latin typeface="+mj-lt"/>
                      </a:endParaRPr>
                    </a:p>
                  </a:txBody>
                  <a:tcPr marL="9524" marR="9524" marT="9526" marB="0" anchor="b"/>
                </a:tc>
              </a:tr>
              <a:tr h="326315">
                <a:tc>
                  <a:txBody>
                    <a:bodyPr/>
                    <a:lstStyle/>
                    <a:p>
                      <a:pPr algn="r" fontAlgn="b"/>
                      <a:r>
                        <a:rPr lang="en-US" sz="1600" u="none" strike="noStrike"/>
                        <a:t>6</a:t>
                      </a:r>
                      <a:endParaRPr lang="en-US" sz="1600" b="0" i="0" u="none" strike="noStrike">
                        <a:latin typeface="+mj-lt"/>
                      </a:endParaRPr>
                    </a:p>
                  </a:txBody>
                  <a:tcPr marL="9524" marR="9524" marT="9526" marB="0" anchor="b"/>
                </a:tc>
                <a:tc>
                  <a:txBody>
                    <a:bodyPr/>
                    <a:lstStyle/>
                    <a:p>
                      <a:pPr algn="l" fontAlgn="b"/>
                      <a:r>
                        <a:rPr lang="en-US" sz="1600" u="none" strike="noStrike" dirty="0"/>
                        <a:t>I motivate others in an organization.</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+3</a:t>
                      </a:r>
                      <a:endParaRPr lang="en-US" sz="1600" b="1" i="0" u="none" strike="noStrike" dirty="0">
                        <a:latin typeface="+mj-lt"/>
                      </a:endParaRPr>
                    </a:p>
                  </a:txBody>
                  <a:tcPr marL="9524" marR="9524" marT="9526" marB="0" anchor="b"/>
                </a:tc>
              </a:tr>
              <a:tr h="341122">
                <a:tc>
                  <a:txBody>
                    <a:bodyPr/>
                    <a:lstStyle/>
                    <a:p>
                      <a:pPr algn="r" fontAlgn="b"/>
                      <a:r>
                        <a:rPr lang="en-US" sz="1600" u="none" strike="noStrike"/>
                        <a:t>7</a:t>
                      </a:r>
                      <a:endParaRPr lang="en-US" sz="1600" b="0" i="0" u="none" strike="noStrike">
                        <a:latin typeface="+mj-lt"/>
                      </a:endParaRPr>
                    </a:p>
                  </a:txBody>
                  <a:tcPr marL="9524" marR="9524" marT="9526" marB="0" anchor="b"/>
                </a:tc>
                <a:tc>
                  <a:txBody>
                    <a:bodyPr/>
                    <a:lstStyle/>
                    <a:p>
                      <a:pPr algn="l" fontAlgn="b"/>
                      <a:r>
                        <a:rPr lang="en-US" sz="1600" u="none" strike="noStrike" dirty="0"/>
                        <a:t>I evaluate skills and knowledge of other individuals.</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+2</a:t>
                      </a:r>
                      <a:endParaRPr lang="en-US" sz="1600" b="1" i="0" u="none" strike="noStrike" dirty="0">
                        <a:latin typeface="+mj-lt"/>
                      </a:endParaRPr>
                    </a:p>
                  </a:txBody>
                  <a:tcPr marL="9524" marR="9524" marT="9526" marB="0" anchor="b"/>
                </a:tc>
              </a:tr>
              <a:tr h="326315">
                <a:tc>
                  <a:txBody>
                    <a:bodyPr/>
                    <a:lstStyle/>
                    <a:p>
                      <a:pPr algn="r" fontAlgn="b"/>
                      <a:r>
                        <a:rPr lang="en-US" sz="1600" u="none" strike="noStrike"/>
                        <a:t>8</a:t>
                      </a:r>
                      <a:endParaRPr lang="en-US" sz="1600" b="0" i="0" u="none" strike="noStrike">
                        <a:latin typeface="+mj-lt"/>
                      </a:endParaRPr>
                    </a:p>
                  </a:txBody>
                  <a:tcPr marL="9524" marR="9524" marT="9526" marB="0" anchor="b"/>
                </a:tc>
                <a:tc>
                  <a:txBody>
                    <a:bodyPr/>
                    <a:lstStyle/>
                    <a:p>
                      <a:pPr algn="l" fontAlgn="b"/>
                      <a:r>
                        <a:rPr lang="en-US" sz="1600" u="none" strike="noStrike" dirty="0"/>
                        <a:t>I confront problems.</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+6</a:t>
                      </a:r>
                      <a:endParaRPr lang="en-US" sz="1600" b="1" i="0" u="none" strike="noStrike" dirty="0">
                        <a:latin typeface="+mj-lt"/>
                      </a:endParaRPr>
                    </a:p>
                  </a:txBody>
                  <a:tcPr marL="9524" marR="9524" marT="9526" marB="0" anchor="b"/>
                </a:tc>
              </a:tr>
              <a:tr h="326315">
                <a:tc>
                  <a:txBody>
                    <a:bodyPr/>
                    <a:lstStyle/>
                    <a:p>
                      <a:pPr algn="r" fontAlgn="b"/>
                      <a:r>
                        <a:rPr lang="en-US" sz="1600" u="none" strike="noStrike"/>
                        <a:t>9</a:t>
                      </a:r>
                      <a:endParaRPr lang="en-US" sz="1600" b="0" i="0" u="none" strike="noStrike">
                        <a:latin typeface="+mj-lt"/>
                      </a:endParaRPr>
                    </a:p>
                  </a:txBody>
                  <a:tcPr marL="9524" marR="9524" marT="9526" marB="0" anchor="b"/>
                </a:tc>
                <a:tc>
                  <a:txBody>
                    <a:bodyPr/>
                    <a:lstStyle/>
                    <a:p>
                      <a:pPr algn="l" fontAlgn="b"/>
                      <a:r>
                        <a:rPr lang="en-US" sz="1600" u="none" strike="noStrike" dirty="0"/>
                        <a:t>I exercise authority when needed.</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+1</a:t>
                      </a:r>
                      <a:endParaRPr lang="en-US" sz="1600" b="1" i="0" u="none" strike="noStrike" dirty="0">
                        <a:latin typeface="+mj-lt"/>
                      </a:endParaRPr>
                    </a:p>
                  </a:txBody>
                  <a:tcPr marL="9524" marR="9524" marT="9526" marB="0" anchor="b"/>
                </a:tc>
              </a:tr>
              <a:tr h="326315">
                <a:tc>
                  <a:txBody>
                    <a:bodyPr/>
                    <a:lstStyle/>
                    <a:p>
                      <a:pPr algn="r" fontAlgn="b"/>
                      <a:r>
                        <a:rPr lang="en-US" sz="1600" u="none" strike="noStrike"/>
                        <a:t>10</a:t>
                      </a:r>
                      <a:endParaRPr lang="en-US" sz="1600" b="0" i="0" u="none" strike="noStrike">
                        <a:latin typeface="+mj-lt"/>
                      </a:endParaRPr>
                    </a:p>
                  </a:txBody>
                  <a:tcPr marL="9524" marR="9524" marT="9526" marB="0" anchor="b"/>
                </a:tc>
                <a:tc>
                  <a:txBody>
                    <a:bodyPr/>
                    <a:lstStyle/>
                    <a:p>
                      <a:pPr algn="l" fontAlgn="b"/>
                      <a:r>
                        <a:rPr lang="en-US" sz="1600" u="none" strike="noStrike" dirty="0"/>
                        <a:t>I work independently.</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+3</a:t>
                      </a:r>
                      <a:endParaRPr lang="en-US" sz="1600" b="1" i="0" u="none" strike="noStrike" dirty="0">
                        <a:latin typeface="+mj-lt"/>
                      </a:endParaRPr>
                    </a:p>
                  </a:txBody>
                  <a:tcPr marL="9524" marR="9524" marT="9526" marB="0" anchor="b"/>
                </a:tc>
              </a:tr>
              <a:tr h="326315">
                <a:tc>
                  <a:txBody>
                    <a:bodyPr/>
                    <a:lstStyle/>
                    <a:p>
                      <a:pPr algn="r" fontAlgn="b"/>
                      <a:r>
                        <a:rPr lang="en-US" sz="1600" u="none" strike="noStrike"/>
                        <a:t>11</a:t>
                      </a:r>
                      <a:endParaRPr lang="en-US" sz="1600" b="0" i="0" u="none" strike="noStrike">
                        <a:latin typeface="+mj-lt"/>
                      </a:endParaRPr>
                    </a:p>
                  </a:txBody>
                  <a:tcPr marL="9524" marR="9524" marT="9526" marB="0" anchor="b"/>
                </a:tc>
                <a:tc>
                  <a:txBody>
                    <a:bodyPr/>
                    <a:lstStyle/>
                    <a:p>
                      <a:pPr algn="l" fontAlgn="b"/>
                      <a:r>
                        <a:rPr lang="en-US" sz="1600" u="none" strike="noStrike" dirty="0"/>
                        <a:t>I foresee problems and take appropriate action.</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+1</a:t>
                      </a:r>
                      <a:endParaRPr lang="en-US" sz="1600" b="1" i="0" u="none" strike="noStrike" dirty="0">
                        <a:latin typeface="+mj-lt"/>
                      </a:endParaRPr>
                    </a:p>
                  </a:txBody>
                  <a:tcPr marL="9524" marR="9524" marT="9526" marB="0" anchor="b"/>
                </a:tc>
              </a:tr>
              <a:tr h="326315">
                <a:tc>
                  <a:txBody>
                    <a:bodyPr/>
                    <a:lstStyle/>
                    <a:p>
                      <a:pPr algn="r" fontAlgn="b"/>
                      <a:r>
                        <a:rPr lang="en-US" sz="1600" u="none" strike="noStrike"/>
                        <a:t>12</a:t>
                      </a:r>
                      <a:endParaRPr lang="en-US" sz="1600" b="0" i="0" u="none" strike="noStrike">
                        <a:latin typeface="+mj-lt"/>
                      </a:endParaRPr>
                    </a:p>
                  </a:txBody>
                  <a:tcPr marL="9524" marR="9524" marT="9526" marB="0" anchor="b"/>
                </a:tc>
                <a:tc>
                  <a:txBody>
                    <a:bodyPr/>
                    <a:lstStyle/>
                    <a:p>
                      <a:pPr algn="l" fontAlgn="b"/>
                      <a:r>
                        <a:rPr lang="en-US" sz="1600" u="none" strike="noStrike" dirty="0"/>
                        <a:t>I am aware of my strengths as a leader.</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+5</a:t>
                      </a:r>
                      <a:endParaRPr lang="en-US" sz="1600" b="1" i="0" u="none" strike="noStrike" dirty="0">
                        <a:latin typeface="+mj-lt"/>
                      </a:endParaRPr>
                    </a:p>
                  </a:txBody>
                  <a:tcPr marL="9524" marR="9524" marT="9526" marB="0" anchor="b"/>
                </a:tc>
              </a:tr>
              <a:tr h="326315">
                <a:tc>
                  <a:txBody>
                    <a:bodyPr/>
                    <a:lstStyle/>
                    <a:p>
                      <a:pPr algn="r" fontAlgn="b"/>
                      <a:r>
                        <a:rPr lang="en-US" sz="1600" u="none" strike="noStrike"/>
                        <a:t>13</a:t>
                      </a:r>
                      <a:endParaRPr lang="en-US" sz="1600" b="0" i="0" u="none" strike="noStrike">
                        <a:latin typeface="+mj-lt"/>
                      </a:endParaRPr>
                    </a:p>
                  </a:txBody>
                  <a:tcPr marL="9524" marR="9524" marT="9526" marB="0" anchor="b"/>
                </a:tc>
                <a:tc>
                  <a:txBody>
                    <a:bodyPr/>
                    <a:lstStyle/>
                    <a:p>
                      <a:pPr algn="l" fontAlgn="b"/>
                      <a:r>
                        <a:rPr lang="en-US" sz="1600" u="none" strike="noStrike" dirty="0"/>
                        <a:t>I am aware of my weaknesses as a leader.</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+4</a:t>
                      </a:r>
                      <a:endParaRPr lang="en-US" sz="1600" b="1" i="0" u="none" strike="noStrike" dirty="0">
                        <a:latin typeface="+mj-lt"/>
                      </a:endParaRPr>
                    </a:p>
                  </a:txBody>
                  <a:tcPr marL="9524" marR="9524" marT="9526" marB="0" anchor="b"/>
                </a:tc>
              </a:tr>
              <a:tr h="341122">
                <a:tc>
                  <a:txBody>
                    <a:bodyPr/>
                    <a:lstStyle/>
                    <a:p>
                      <a:pPr algn="r" fontAlgn="b"/>
                      <a:r>
                        <a:rPr lang="en-US" sz="1600" u="none" strike="noStrike" dirty="0" smtClean="0"/>
                        <a:t>14</a:t>
                      </a:r>
                      <a:endParaRPr lang="en-US" sz="1600" b="0" i="0" u="none" strike="noStrike" dirty="0">
                        <a:latin typeface="+mj-lt"/>
                      </a:endParaRPr>
                    </a:p>
                  </a:txBody>
                  <a:tcPr marL="9524" marR="9524" marT="9526" marB="0" anchor="b"/>
                </a:tc>
                <a:tc>
                  <a:txBody>
                    <a:bodyPr/>
                    <a:lstStyle/>
                    <a:p>
                      <a:pPr algn="l" fontAlgn="b"/>
                      <a:r>
                        <a:rPr lang="en-US" sz="1600" u="none" strike="noStrike" dirty="0" smtClean="0"/>
                        <a:t>I can effectively recruit, retain and recognize  team members.</a:t>
                      </a:r>
                      <a:endParaRPr lang="en-US" sz="1600" b="0" i="0" u="none" strike="noStrike" dirty="0">
                        <a:latin typeface="+mj-lt"/>
                      </a:endParaRPr>
                    </a:p>
                  </a:txBody>
                  <a:tcPr marL="9524" marR="9524" marT="9526" marB="0" anchor="b"/>
                </a:tc>
                <a:tc>
                  <a:txBody>
                    <a:bodyPr/>
                    <a:lstStyle/>
                    <a:p>
                      <a:pPr algn="ctr" fontAlgn="b"/>
                      <a:r>
                        <a:rPr lang="en-US" sz="1600" u="none" strike="noStrike" dirty="0" smtClean="0"/>
                        <a:t>+5</a:t>
                      </a:r>
                      <a:endParaRPr lang="en-US" sz="1600" b="1" i="0" u="none" strike="noStrike" dirty="0">
                        <a:latin typeface="+mj-lt"/>
                      </a:endParaRPr>
                    </a:p>
                  </a:txBody>
                  <a:tcPr marL="9524" marR="9524" marT="9526" marB="0" anchor="b"/>
                </a:tc>
              </a:tr>
            </a:tbl>
          </a:graphicData>
        </a:graphic>
      </p:graphicFrame>
      <p:sp>
        <p:nvSpPr>
          <p:cNvPr id="4" name="TextBox 3"/>
          <p:cNvSpPr txBox="1"/>
          <p:nvPr/>
        </p:nvSpPr>
        <p:spPr>
          <a:xfrm>
            <a:off x="11333409" y="6310648"/>
            <a:ext cx="1094704" cy="373487"/>
          </a:xfrm>
          <a:prstGeom prst="rect">
            <a:avLst/>
          </a:prstGeom>
          <a:noFill/>
        </p:spPr>
        <p:txBody>
          <a:bodyPr wrap="square" rtlCol="0">
            <a:spAutoFit/>
          </a:bodyPr>
          <a:lstStyle/>
          <a:p>
            <a:r>
              <a:rPr lang="en-US" dirty="0" smtClean="0"/>
              <a:t>n=10</a:t>
            </a:r>
            <a:endParaRPr lang="en-US" dirty="0"/>
          </a:p>
        </p:txBody>
      </p:sp>
    </p:spTree>
    <p:extLst>
      <p:ext uri="{BB962C8B-B14F-4D97-AF65-F5344CB8AC3E}">
        <p14:creationId xmlns:p14="http://schemas.microsoft.com/office/powerpoint/2010/main" val="1253600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144072823"/>
              </p:ext>
            </p:extLst>
          </p:nvPr>
        </p:nvGraphicFramePr>
        <p:xfrm>
          <a:off x="1906292" y="1425842"/>
          <a:ext cx="8446576" cy="5432159"/>
        </p:xfrm>
        <a:graphic>
          <a:graphicData uri="http://schemas.openxmlformats.org/drawingml/2006/table">
            <a:tbl>
              <a:tblPr firstRow="1" bandRow="1">
                <a:tableStyleId>{5202B0CA-FC54-4496-8BCA-5EF66A818D29}</a:tableStyleId>
              </a:tblPr>
              <a:tblGrid>
                <a:gridCol w="442567"/>
                <a:gridCol w="6478354"/>
                <a:gridCol w="1525655"/>
              </a:tblGrid>
              <a:tr h="612064">
                <a:tc gridSpan="3">
                  <a:txBody>
                    <a:bodyPr/>
                    <a:lstStyle/>
                    <a:p>
                      <a:pPr algn="ctr" fontAlgn="b"/>
                      <a:r>
                        <a:rPr lang="en-US" sz="2000" u="none" strike="noStrike" dirty="0" smtClean="0"/>
                        <a:t>DECISION-MAKING</a:t>
                      </a:r>
                      <a:r>
                        <a:rPr lang="en-US" sz="2000" u="none" strike="noStrike" baseline="0" dirty="0" smtClean="0"/>
                        <a:t> AND PROBLEM-SOLVING</a:t>
                      </a:r>
                      <a:endParaRPr lang="en-US" sz="2000" b="1" i="0" u="none" strike="noStrike" dirty="0">
                        <a:latin typeface="+mj-lt"/>
                      </a:endParaRPr>
                    </a:p>
                  </a:txBody>
                  <a:tcPr marL="9526" marR="9526" marT="9524" marB="0" anchor="ctr"/>
                </a:tc>
                <a:tc hMerge="1">
                  <a:txBody>
                    <a:bodyPr/>
                    <a:lstStyle/>
                    <a:p>
                      <a:pPr algn="ctr" fontAlgn="b"/>
                      <a:endParaRPr lang="en-US" sz="800" b="1" i="0" u="none" strike="noStrike">
                        <a:latin typeface="Arial"/>
                      </a:endParaRPr>
                    </a:p>
                  </a:txBody>
                  <a:tcPr marL="9525" marR="9525" marT="9525" marB="0" anchor="b"/>
                </a:tc>
                <a:tc hMerge="1">
                  <a:txBody>
                    <a:bodyPr/>
                    <a:lstStyle/>
                    <a:p>
                      <a:pPr algn="ctr" fontAlgn="b"/>
                      <a:endParaRPr lang="en-US" sz="800" b="0" i="0" u="none" strike="noStrike" dirty="0">
                        <a:latin typeface="Times New Roman"/>
                      </a:endParaRPr>
                    </a:p>
                  </a:txBody>
                  <a:tcPr marL="9525" marR="9525" marT="9525" marB="0" anchor="b"/>
                </a:tc>
              </a:tr>
              <a:tr h="504973">
                <a:tc>
                  <a:txBody>
                    <a:bodyPr/>
                    <a:lstStyle/>
                    <a:p>
                      <a:pPr algn="ctr" fontAlgn="b"/>
                      <a:endParaRPr lang="en-US" sz="1600" b="0" i="0" u="none" strike="noStrike" dirty="0">
                        <a:solidFill>
                          <a:schemeClr val="bg1"/>
                        </a:solidFill>
                        <a:latin typeface="+mj-lt"/>
                      </a:endParaRPr>
                    </a:p>
                  </a:txBody>
                  <a:tcPr marL="9526" marR="9526" marT="9524" marB="0" anchor="ctr"/>
                </a:tc>
                <a:tc>
                  <a:txBody>
                    <a:bodyPr/>
                    <a:lstStyle/>
                    <a:p>
                      <a:pPr algn="l" fontAlgn="b"/>
                      <a:r>
                        <a:rPr lang="en-US" sz="1600" u="none" strike="noStrike" dirty="0" smtClean="0"/>
                        <a:t>Learning Outcome</a:t>
                      </a:r>
                      <a:endParaRPr lang="en-US" sz="1600" b="1" i="0" u="none" strike="noStrike" dirty="0">
                        <a:solidFill>
                          <a:schemeClr val="bg1"/>
                        </a:solidFill>
                        <a:latin typeface="+mj-lt"/>
                      </a:endParaRPr>
                    </a:p>
                  </a:txBody>
                  <a:tcPr marL="9526" marR="9526" marT="9524" marB="0" anchor="ctr"/>
                </a:tc>
                <a:tc>
                  <a:txBody>
                    <a:bodyPr/>
                    <a:lstStyle/>
                    <a:p>
                      <a:pPr algn="ctr" fontAlgn="b"/>
                      <a:r>
                        <a:rPr lang="en-US" sz="1600" u="none" strike="noStrike" dirty="0" smtClean="0"/>
                        <a:t>Year Score</a:t>
                      </a:r>
                      <a:endParaRPr lang="en-US" sz="1600" b="1" i="0" u="none" strike="noStrike" dirty="0">
                        <a:solidFill>
                          <a:schemeClr val="bg1"/>
                        </a:solidFill>
                        <a:latin typeface="+mj-lt"/>
                        <a:cs typeface="Arial" pitchFamily="34" charset="0"/>
                      </a:endParaRPr>
                    </a:p>
                  </a:txBody>
                  <a:tcPr marL="9526" marR="9526" marT="9524" marB="0" anchor="ctr"/>
                </a:tc>
              </a:tr>
              <a:tr h="479458">
                <a:tc>
                  <a:txBody>
                    <a:bodyPr/>
                    <a:lstStyle/>
                    <a:p>
                      <a:pPr algn="r" fontAlgn="b"/>
                      <a:r>
                        <a:rPr lang="en-US" sz="1600" u="none" strike="noStrike" dirty="0" smtClean="0"/>
                        <a:t>15</a:t>
                      </a:r>
                      <a:endParaRPr lang="en-US" sz="1600" b="0" i="0" u="none" strike="noStrike" dirty="0">
                        <a:latin typeface="+mj-lt"/>
                      </a:endParaRPr>
                    </a:p>
                  </a:txBody>
                  <a:tcPr marL="9526" marR="9526" marT="9524" marB="0" anchor="b"/>
                </a:tc>
                <a:tc>
                  <a:txBody>
                    <a:bodyPr/>
                    <a:lstStyle/>
                    <a:p>
                      <a:pPr algn="l" fontAlgn="b"/>
                      <a:r>
                        <a:rPr lang="en-US" sz="1600" u="none" strike="noStrike" dirty="0"/>
                        <a:t>I identify issues and their cause/effect.</a:t>
                      </a:r>
                      <a:endParaRPr lang="en-US" sz="1600" b="0" i="0" u="none" strike="noStrike" dirty="0">
                        <a:latin typeface="+mj-lt"/>
                      </a:endParaRPr>
                    </a:p>
                  </a:txBody>
                  <a:tcPr marL="9526" marR="9526" marT="9524" marB="0" anchor="b"/>
                </a:tc>
                <a:tc>
                  <a:txBody>
                    <a:bodyPr/>
                    <a:lstStyle/>
                    <a:p>
                      <a:pPr algn="ctr" fontAlgn="b"/>
                      <a:r>
                        <a:rPr lang="en-US" sz="1600" u="none" strike="noStrike" dirty="0" smtClean="0"/>
                        <a:t>+4</a:t>
                      </a:r>
                      <a:endParaRPr lang="en-US" sz="1600" b="1" i="0" u="none" strike="noStrike" dirty="0">
                        <a:latin typeface="+mj-lt"/>
                      </a:endParaRPr>
                    </a:p>
                  </a:txBody>
                  <a:tcPr marL="9526" marR="9526" marT="9524" marB="0" anchor="b"/>
                </a:tc>
              </a:tr>
              <a:tr h="479458">
                <a:tc>
                  <a:txBody>
                    <a:bodyPr/>
                    <a:lstStyle/>
                    <a:p>
                      <a:pPr algn="r" fontAlgn="b"/>
                      <a:r>
                        <a:rPr lang="en-US" sz="1600" u="none" strike="noStrike" dirty="0" smtClean="0"/>
                        <a:t>16</a:t>
                      </a:r>
                      <a:endParaRPr lang="en-US" sz="1600" b="0" i="0" u="none" strike="noStrike" dirty="0">
                        <a:latin typeface="+mj-lt"/>
                      </a:endParaRPr>
                    </a:p>
                  </a:txBody>
                  <a:tcPr marL="9526" marR="9526" marT="9524" marB="0" anchor="b"/>
                </a:tc>
                <a:tc>
                  <a:txBody>
                    <a:bodyPr/>
                    <a:lstStyle/>
                    <a:p>
                      <a:pPr algn="l" fontAlgn="b"/>
                      <a:r>
                        <a:rPr lang="en-US" sz="1600" u="none" strike="noStrike" dirty="0"/>
                        <a:t>I mediate in times of dissension.</a:t>
                      </a:r>
                      <a:endParaRPr lang="en-US" sz="1600" b="0" i="0" u="none" strike="noStrike" dirty="0">
                        <a:latin typeface="+mj-lt"/>
                      </a:endParaRPr>
                    </a:p>
                  </a:txBody>
                  <a:tcPr marL="9526" marR="9526" marT="9524" marB="0" anchor="b"/>
                </a:tc>
                <a:tc>
                  <a:txBody>
                    <a:bodyPr/>
                    <a:lstStyle/>
                    <a:p>
                      <a:pPr algn="ctr" fontAlgn="b"/>
                      <a:r>
                        <a:rPr lang="en-US" sz="1600" u="none" strike="noStrike" dirty="0" smtClean="0"/>
                        <a:t>+4</a:t>
                      </a:r>
                      <a:endParaRPr lang="en-US" sz="1600" b="1" i="0" u="none" strike="noStrike" dirty="0">
                        <a:latin typeface="+mj-lt"/>
                      </a:endParaRPr>
                    </a:p>
                  </a:txBody>
                  <a:tcPr marL="9526" marR="9526" marT="9524" marB="0" anchor="b"/>
                </a:tc>
              </a:tr>
              <a:tr h="479458">
                <a:tc>
                  <a:txBody>
                    <a:bodyPr/>
                    <a:lstStyle/>
                    <a:p>
                      <a:pPr algn="r" fontAlgn="b"/>
                      <a:r>
                        <a:rPr lang="en-US" sz="1600" u="none" strike="noStrike" dirty="0" smtClean="0"/>
                        <a:t>17</a:t>
                      </a:r>
                      <a:endParaRPr lang="en-US" sz="1600" b="0" i="0" u="none" strike="noStrike" dirty="0">
                        <a:latin typeface="+mj-lt"/>
                      </a:endParaRPr>
                    </a:p>
                  </a:txBody>
                  <a:tcPr marL="9526" marR="9526" marT="9524" marB="0" anchor="b"/>
                </a:tc>
                <a:tc>
                  <a:txBody>
                    <a:bodyPr/>
                    <a:lstStyle/>
                    <a:p>
                      <a:pPr algn="l" fontAlgn="b"/>
                      <a:r>
                        <a:rPr lang="en-US" sz="1600" u="none" strike="noStrike" dirty="0"/>
                        <a:t>I reach logical decisions.</a:t>
                      </a:r>
                      <a:endParaRPr lang="en-US" sz="1600" b="0" i="0" u="none" strike="noStrike" dirty="0">
                        <a:latin typeface="+mj-lt"/>
                      </a:endParaRPr>
                    </a:p>
                  </a:txBody>
                  <a:tcPr marL="9526" marR="9526" marT="9524" marB="0" anchor="b"/>
                </a:tc>
                <a:tc>
                  <a:txBody>
                    <a:bodyPr/>
                    <a:lstStyle/>
                    <a:p>
                      <a:pPr algn="ctr" fontAlgn="b"/>
                      <a:r>
                        <a:rPr lang="en-US" sz="1600" u="none" strike="noStrike" dirty="0" smtClean="0"/>
                        <a:t>+2</a:t>
                      </a:r>
                      <a:endParaRPr lang="en-US" sz="1600" b="1" i="0" u="none" strike="noStrike" dirty="0">
                        <a:latin typeface="+mj-lt"/>
                      </a:endParaRPr>
                    </a:p>
                  </a:txBody>
                  <a:tcPr marL="9526" marR="9526" marT="9524" marB="0" anchor="b"/>
                </a:tc>
              </a:tr>
              <a:tr h="479458">
                <a:tc>
                  <a:txBody>
                    <a:bodyPr/>
                    <a:lstStyle/>
                    <a:p>
                      <a:pPr algn="r" fontAlgn="b"/>
                      <a:r>
                        <a:rPr lang="en-US" sz="1600" u="none" strike="noStrike" dirty="0" smtClean="0"/>
                        <a:t>18</a:t>
                      </a:r>
                      <a:endParaRPr lang="en-US" sz="1600" b="0" i="0" u="none" strike="noStrike" dirty="0">
                        <a:latin typeface="+mj-lt"/>
                      </a:endParaRPr>
                    </a:p>
                  </a:txBody>
                  <a:tcPr marL="9526" marR="9526" marT="9524" marB="0" anchor="b"/>
                </a:tc>
                <a:tc>
                  <a:txBody>
                    <a:bodyPr/>
                    <a:lstStyle/>
                    <a:p>
                      <a:pPr algn="l" fontAlgn="b"/>
                      <a:r>
                        <a:rPr lang="en-US" sz="1600" u="none" strike="noStrike" dirty="0"/>
                        <a:t>I implement decisions.</a:t>
                      </a:r>
                      <a:endParaRPr lang="en-US" sz="1600" b="0" i="0" u="none" strike="noStrike" dirty="0">
                        <a:latin typeface="+mj-lt"/>
                      </a:endParaRPr>
                    </a:p>
                  </a:txBody>
                  <a:tcPr marL="9526" marR="9526" marT="9524" marB="0" anchor="b"/>
                </a:tc>
                <a:tc>
                  <a:txBody>
                    <a:bodyPr/>
                    <a:lstStyle/>
                    <a:p>
                      <a:pPr algn="ctr" fontAlgn="b"/>
                      <a:r>
                        <a:rPr lang="en-US" sz="1600" u="none" strike="noStrike" dirty="0" smtClean="0"/>
                        <a:t>+5</a:t>
                      </a:r>
                      <a:endParaRPr lang="en-US" sz="1600" b="1" i="0" u="none" strike="noStrike" dirty="0">
                        <a:latin typeface="+mj-lt"/>
                      </a:endParaRPr>
                    </a:p>
                  </a:txBody>
                  <a:tcPr marL="9526" marR="9526" marT="9524" marB="0" anchor="b"/>
                </a:tc>
              </a:tr>
              <a:tr h="479458">
                <a:tc>
                  <a:txBody>
                    <a:bodyPr/>
                    <a:lstStyle/>
                    <a:p>
                      <a:pPr algn="r" fontAlgn="b"/>
                      <a:r>
                        <a:rPr lang="en-US" sz="1600" u="none" strike="noStrike" dirty="0" smtClean="0"/>
                        <a:t>19</a:t>
                      </a:r>
                      <a:endParaRPr lang="en-US" sz="1600" b="0" i="0" u="none" strike="noStrike" dirty="0">
                        <a:latin typeface="+mj-lt"/>
                      </a:endParaRPr>
                    </a:p>
                  </a:txBody>
                  <a:tcPr marL="9526" marR="9526" marT="9524" marB="0" anchor="b"/>
                </a:tc>
                <a:tc>
                  <a:txBody>
                    <a:bodyPr/>
                    <a:lstStyle/>
                    <a:p>
                      <a:pPr algn="l" fontAlgn="b"/>
                      <a:r>
                        <a:rPr lang="en-US" sz="1600" u="none" strike="noStrike" dirty="0"/>
                        <a:t>I deal objectively with situations and people.</a:t>
                      </a:r>
                      <a:endParaRPr lang="en-US" sz="1600" b="0" i="0" u="none" strike="noStrike" dirty="0">
                        <a:latin typeface="+mj-lt"/>
                      </a:endParaRPr>
                    </a:p>
                  </a:txBody>
                  <a:tcPr marL="9526" marR="9526" marT="9524" marB="0" anchor="b"/>
                </a:tc>
                <a:tc>
                  <a:txBody>
                    <a:bodyPr/>
                    <a:lstStyle/>
                    <a:p>
                      <a:pPr algn="ctr" fontAlgn="b"/>
                      <a:r>
                        <a:rPr lang="en-US" sz="1600" u="none" strike="noStrike" dirty="0" smtClean="0"/>
                        <a:t>+3</a:t>
                      </a:r>
                      <a:endParaRPr lang="en-US" sz="1600" b="1" i="0" u="none" strike="noStrike" dirty="0">
                        <a:latin typeface="+mj-lt"/>
                      </a:endParaRPr>
                    </a:p>
                  </a:txBody>
                  <a:tcPr marL="9526" marR="9526" marT="9524" marB="0" anchor="b"/>
                </a:tc>
              </a:tr>
              <a:tr h="479458">
                <a:tc>
                  <a:txBody>
                    <a:bodyPr/>
                    <a:lstStyle/>
                    <a:p>
                      <a:pPr algn="r" fontAlgn="b"/>
                      <a:r>
                        <a:rPr lang="en-US" sz="1600" u="none" strike="noStrike" dirty="0" smtClean="0"/>
                        <a:t>20</a:t>
                      </a:r>
                      <a:endParaRPr lang="en-US" sz="1600" b="0" i="0" u="none" strike="noStrike" dirty="0">
                        <a:latin typeface="+mj-lt"/>
                      </a:endParaRPr>
                    </a:p>
                  </a:txBody>
                  <a:tcPr marL="9526" marR="9526" marT="9524" marB="0" anchor="b"/>
                </a:tc>
                <a:tc>
                  <a:txBody>
                    <a:bodyPr/>
                    <a:lstStyle/>
                    <a:p>
                      <a:pPr algn="l" fontAlgn="b"/>
                      <a:r>
                        <a:rPr lang="en-US" sz="1600" u="none" strike="noStrike" dirty="0"/>
                        <a:t>I take responsibility for my actions.</a:t>
                      </a:r>
                      <a:endParaRPr lang="en-US" sz="1600" b="0" i="0" u="none" strike="noStrike" dirty="0">
                        <a:latin typeface="+mj-lt"/>
                      </a:endParaRPr>
                    </a:p>
                  </a:txBody>
                  <a:tcPr marL="9526" marR="9526" marT="9524" marB="0" anchor="b"/>
                </a:tc>
                <a:tc>
                  <a:txBody>
                    <a:bodyPr/>
                    <a:lstStyle/>
                    <a:p>
                      <a:pPr algn="ctr" fontAlgn="b"/>
                      <a:r>
                        <a:rPr lang="en-US" sz="1600" u="none" strike="noStrike" dirty="0" smtClean="0"/>
                        <a:t>0</a:t>
                      </a:r>
                      <a:endParaRPr lang="en-US" sz="1600" b="1" i="0" u="none" strike="noStrike" dirty="0">
                        <a:latin typeface="+mj-lt"/>
                      </a:endParaRPr>
                    </a:p>
                  </a:txBody>
                  <a:tcPr marL="9526" marR="9526" marT="9524" marB="0" anchor="b"/>
                </a:tc>
              </a:tr>
              <a:tr h="479458">
                <a:tc>
                  <a:txBody>
                    <a:bodyPr/>
                    <a:lstStyle/>
                    <a:p>
                      <a:pPr algn="r" fontAlgn="b"/>
                      <a:r>
                        <a:rPr lang="en-US" sz="1600" u="none" strike="noStrike" dirty="0" smtClean="0"/>
                        <a:t>21</a:t>
                      </a:r>
                      <a:endParaRPr lang="en-US" sz="1600" b="0" i="0" u="none" strike="noStrike" dirty="0">
                        <a:latin typeface="+mj-lt"/>
                      </a:endParaRPr>
                    </a:p>
                  </a:txBody>
                  <a:tcPr marL="9526" marR="9526" marT="9524" marB="0" anchor="b"/>
                </a:tc>
                <a:tc>
                  <a:txBody>
                    <a:bodyPr/>
                    <a:lstStyle/>
                    <a:p>
                      <a:pPr algn="l" fontAlgn="b"/>
                      <a:r>
                        <a:rPr lang="en-US" sz="1600" u="none" strike="noStrike" dirty="0"/>
                        <a:t>I do not procrastinate.</a:t>
                      </a:r>
                      <a:endParaRPr lang="en-US" sz="1600" b="0" i="0" u="none" strike="noStrike" dirty="0">
                        <a:latin typeface="+mj-lt"/>
                      </a:endParaRPr>
                    </a:p>
                  </a:txBody>
                  <a:tcPr marL="9526" marR="9526" marT="9524" marB="0" anchor="b"/>
                </a:tc>
                <a:tc>
                  <a:txBody>
                    <a:bodyPr/>
                    <a:lstStyle/>
                    <a:p>
                      <a:pPr algn="ctr" fontAlgn="b"/>
                      <a:r>
                        <a:rPr lang="en-US" sz="1600" u="none" strike="noStrike" dirty="0" smtClean="0"/>
                        <a:t>+2</a:t>
                      </a:r>
                      <a:endParaRPr lang="en-US" sz="1600" b="1" i="0" u="none" strike="noStrike" dirty="0">
                        <a:solidFill>
                          <a:schemeClr val="tx1"/>
                        </a:solidFill>
                        <a:latin typeface="+mj-lt"/>
                      </a:endParaRPr>
                    </a:p>
                  </a:txBody>
                  <a:tcPr marL="9526" marR="9526" marT="9524" marB="0" anchor="b"/>
                </a:tc>
              </a:tr>
              <a:tr h="479458">
                <a:tc>
                  <a:txBody>
                    <a:bodyPr/>
                    <a:lstStyle/>
                    <a:p>
                      <a:pPr algn="r" fontAlgn="b"/>
                      <a:r>
                        <a:rPr lang="en-US" sz="1600" u="none" strike="noStrike" dirty="0" smtClean="0"/>
                        <a:t>22</a:t>
                      </a:r>
                      <a:endParaRPr lang="en-US" sz="1600" b="0" i="0" u="none" strike="noStrike" dirty="0">
                        <a:latin typeface="+mj-lt"/>
                      </a:endParaRPr>
                    </a:p>
                  </a:txBody>
                  <a:tcPr marL="9526" marR="9526" marT="9524" marB="0" anchor="b"/>
                </a:tc>
                <a:tc>
                  <a:txBody>
                    <a:bodyPr/>
                    <a:lstStyle/>
                    <a:p>
                      <a:pPr algn="l" fontAlgn="b"/>
                      <a:r>
                        <a:rPr lang="en-US" sz="1600" u="none" strike="noStrike" dirty="0"/>
                        <a:t>I have an understanding of </a:t>
                      </a:r>
                      <a:r>
                        <a:rPr lang="en-US" sz="1600" u="none" strike="noStrike" dirty="0" smtClean="0"/>
                        <a:t>effecting </a:t>
                      </a:r>
                      <a:r>
                        <a:rPr lang="en-US" sz="1600" u="none" strike="noStrike" dirty="0"/>
                        <a:t>conflict management.</a:t>
                      </a:r>
                      <a:endParaRPr lang="en-US" sz="1600" b="0" i="0" u="none" strike="noStrike" dirty="0">
                        <a:latin typeface="+mj-lt"/>
                      </a:endParaRPr>
                    </a:p>
                  </a:txBody>
                  <a:tcPr marL="9526" marR="9526" marT="9524" marB="0" anchor="b"/>
                </a:tc>
                <a:tc>
                  <a:txBody>
                    <a:bodyPr/>
                    <a:lstStyle/>
                    <a:p>
                      <a:pPr algn="ctr" fontAlgn="b"/>
                      <a:r>
                        <a:rPr lang="en-US" sz="1600" u="none" strike="noStrike" dirty="0" smtClean="0"/>
                        <a:t>+5</a:t>
                      </a:r>
                      <a:endParaRPr lang="en-US" sz="1600" b="1" i="0" u="none" strike="noStrike" dirty="0">
                        <a:latin typeface="+mj-lt"/>
                      </a:endParaRPr>
                    </a:p>
                  </a:txBody>
                  <a:tcPr marL="9526" marR="9526" marT="9524" marB="0" anchor="b"/>
                </a:tc>
              </a:tr>
              <a:tr h="479458">
                <a:tc>
                  <a:txBody>
                    <a:bodyPr/>
                    <a:lstStyle/>
                    <a:p>
                      <a:pPr algn="r" fontAlgn="b"/>
                      <a:r>
                        <a:rPr lang="en-US" sz="1600" u="none" strike="noStrike" dirty="0" smtClean="0"/>
                        <a:t>23</a:t>
                      </a:r>
                      <a:endParaRPr lang="en-US" sz="1600" b="0" i="0" u="none" strike="noStrike" dirty="0">
                        <a:latin typeface="+mj-lt"/>
                      </a:endParaRPr>
                    </a:p>
                  </a:txBody>
                  <a:tcPr marL="9526" marR="9526" marT="9524" marB="0" anchor="b"/>
                </a:tc>
                <a:tc>
                  <a:txBody>
                    <a:bodyPr/>
                    <a:lstStyle/>
                    <a:p>
                      <a:pPr algn="l" fontAlgn="b"/>
                      <a:r>
                        <a:rPr lang="en-US" sz="1600" u="none" strike="noStrike" dirty="0"/>
                        <a:t>I believe that my actions reflect sound and ethical decisions.</a:t>
                      </a:r>
                      <a:endParaRPr lang="en-US" sz="1600" b="0" i="0" u="none" strike="noStrike" dirty="0">
                        <a:latin typeface="+mj-lt"/>
                      </a:endParaRPr>
                    </a:p>
                  </a:txBody>
                  <a:tcPr marL="9526" marR="9526" marT="9524" marB="0" anchor="b"/>
                </a:tc>
                <a:tc>
                  <a:txBody>
                    <a:bodyPr/>
                    <a:lstStyle/>
                    <a:p>
                      <a:pPr algn="ctr" fontAlgn="b"/>
                      <a:r>
                        <a:rPr lang="en-US" sz="1600" u="none" strike="noStrike" dirty="0" smtClean="0"/>
                        <a:t>+3</a:t>
                      </a:r>
                      <a:endParaRPr lang="en-US" sz="1600" b="1" i="0" u="none" strike="noStrike" dirty="0">
                        <a:latin typeface="+mj-lt"/>
                      </a:endParaRPr>
                    </a:p>
                  </a:txBody>
                  <a:tcPr marL="9526" marR="9526" marT="9524" marB="0" anchor="b"/>
                </a:tc>
              </a:tr>
            </a:tbl>
          </a:graphicData>
        </a:graphic>
      </p:graphicFrame>
      <p:sp>
        <p:nvSpPr>
          <p:cNvPr id="4" name="Title 1"/>
          <p:cNvSpPr txBox="1">
            <a:spLocks/>
          </p:cNvSpPr>
          <p:nvPr/>
        </p:nvSpPr>
        <p:spPr>
          <a:xfrm>
            <a:off x="407329" y="285151"/>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Tech Activities Board (TAB)</a:t>
            </a:r>
            <a:br>
              <a:rPr lang="en-US" altLang="en-US" dirty="0" smtClean="0">
                <a:solidFill>
                  <a:schemeClr val="bg1"/>
                </a:solidFill>
              </a:rPr>
            </a:br>
            <a:r>
              <a:rPr lang="en-US" altLang="en-US" sz="2400" dirty="0" smtClean="0">
                <a:solidFill>
                  <a:schemeClr val="bg1"/>
                </a:solidFill>
              </a:rPr>
              <a:t>Student Leader Learning Outcomes</a:t>
            </a:r>
          </a:p>
        </p:txBody>
      </p:sp>
      <p:sp>
        <p:nvSpPr>
          <p:cNvPr id="5" name="TextBox 4"/>
          <p:cNvSpPr txBox="1"/>
          <p:nvPr/>
        </p:nvSpPr>
        <p:spPr>
          <a:xfrm>
            <a:off x="11333409" y="6310648"/>
            <a:ext cx="1094704" cy="373487"/>
          </a:xfrm>
          <a:prstGeom prst="rect">
            <a:avLst/>
          </a:prstGeom>
          <a:noFill/>
        </p:spPr>
        <p:txBody>
          <a:bodyPr wrap="square" rtlCol="0">
            <a:spAutoFit/>
          </a:bodyPr>
          <a:lstStyle/>
          <a:p>
            <a:r>
              <a:rPr lang="en-US" dirty="0" smtClean="0"/>
              <a:t>n=10</a:t>
            </a:r>
            <a:endParaRPr lang="en-US" dirty="0"/>
          </a:p>
        </p:txBody>
      </p:sp>
    </p:spTree>
    <p:extLst>
      <p:ext uri="{BB962C8B-B14F-4D97-AF65-F5344CB8AC3E}">
        <p14:creationId xmlns:p14="http://schemas.microsoft.com/office/powerpoint/2010/main" val="38778465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95004659"/>
              </p:ext>
            </p:extLst>
          </p:nvPr>
        </p:nvGraphicFramePr>
        <p:xfrm>
          <a:off x="1877893" y="1648495"/>
          <a:ext cx="8491058" cy="5093594"/>
        </p:xfrm>
        <a:graphic>
          <a:graphicData uri="http://schemas.openxmlformats.org/drawingml/2006/table">
            <a:tbl>
              <a:tblPr firstRow="1" bandRow="1">
                <a:tableStyleId>{5202B0CA-FC54-4496-8BCA-5EF66A818D29}</a:tableStyleId>
              </a:tblPr>
              <a:tblGrid>
                <a:gridCol w="297624"/>
                <a:gridCol w="6402476"/>
                <a:gridCol w="1790958"/>
              </a:tblGrid>
              <a:tr h="484364">
                <a:tc gridSpan="3">
                  <a:txBody>
                    <a:bodyPr/>
                    <a:lstStyle/>
                    <a:p>
                      <a:pPr algn="ctr" fontAlgn="b"/>
                      <a:r>
                        <a:rPr lang="en-US" sz="2000" u="none" strike="noStrike" dirty="0" smtClean="0"/>
                        <a:t>PLANNING AND ORGANIZATION</a:t>
                      </a:r>
                      <a:endParaRPr lang="en-US" sz="2000" b="1" i="0" u="none" strike="noStrike" dirty="0">
                        <a:latin typeface="+mj-lt"/>
                      </a:endParaRPr>
                    </a:p>
                  </a:txBody>
                  <a:tcPr marL="9526" marR="9526" marT="9525" marB="0" anchor="ctr"/>
                </a:tc>
                <a:tc hMerge="1">
                  <a:txBody>
                    <a:bodyPr/>
                    <a:lstStyle/>
                    <a:p>
                      <a:pPr algn="ctr" fontAlgn="b"/>
                      <a:endParaRPr lang="en-US" sz="800" b="1" i="0" u="none" strike="noStrike" dirty="0">
                        <a:latin typeface="Arial"/>
                      </a:endParaRPr>
                    </a:p>
                  </a:txBody>
                  <a:tcPr marL="9525" marR="9525" marT="9525" marB="0" anchor="b"/>
                </a:tc>
                <a:tc hMerge="1">
                  <a:txBody>
                    <a:bodyPr/>
                    <a:lstStyle/>
                    <a:p>
                      <a:pPr algn="ctr" fontAlgn="b"/>
                      <a:endParaRPr lang="en-US" sz="800" b="1" i="0" u="none" strike="noStrike" dirty="0">
                        <a:latin typeface="Times New Roman"/>
                      </a:endParaRPr>
                    </a:p>
                  </a:txBody>
                  <a:tcPr marL="9525" marR="9525" marT="9525" marB="0" anchor="b"/>
                </a:tc>
              </a:tr>
              <a:tr h="460923">
                <a:tc>
                  <a:txBody>
                    <a:bodyPr/>
                    <a:lstStyle/>
                    <a:p>
                      <a:pPr algn="ctr" fontAlgn="b"/>
                      <a:endParaRPr lang="en-US" sz="1600" b="0" i="0" u="none" strike="noStrike" dirty="0">
                        <a:latin typeface="+mj-lt"/>
                      </a:endParaRPr>
                    </a:p>
                  </a:txBody>
                  <a:tcPr marL="9526" marR="9526" marT="9525" marB="0" anchor="b"/>
                </a:tc>
                <a:tc>
                  <a:txBody>
                    <a:bodyPr/>
                    <a:lstStyle/>
                    <a:p>
                      <a:pPr algn="l" fontAlgn="b"/>
                      <a:r>
                        <a:rPr lang="en-US" sz="1600" u="none" strike="noStrike" dirty="0" smtClean="0"/>
                        <a:t>Learning Outcome</a:t>
                      </a:r>
                      <a:endParaRPr lang="en-US" sz="1600" b="1" i="0" u="none" strike="noStrike" dirty="0">
                        <a:solidFill>
                          <a:schemeClr val="bg1"/>
                        </a:solidFill>
                        <a:latin typeface="+mj-lt"/>
                      </a:endParaRPr>
                    </a:p>
                  </a:txBody>
                  <a:tcPr marL="9526" marR="9526" marT="9525" marB="0" anchor="ctr"/>
                </a:tc>
                <a:tc>
                  <a:txBody>
                    <a:bodyPr/>
                    <a:lstStyle/>
                    <a:p>
                      <a:pPr algn="ctr" fontAlgn="b"/>
                      <a:r>
                        <a:rPr lang="en-US" sz="1600" u="none" strike="noStrike" dirty="0" smtClean="0"/>
                        <a:t>Year Score</a:t>
                      </a:r>
                      <a:endParaRPr lang="en-US" sz="1600" b="1" i="0" u="none" strike="noStrike" dirty="0">
                        <a:solidFill>
                          <a:schemeClr val="bg1"/>
                        </a:solidFill>
                        <a:latin typeface="+mj-lt"/>
                        <a:cs typeface="Arial" pitchFamily="34" charset="0"/>
                      </a:endParaRPr>
                    </a:p>
                  </a:txBody>
                  <a:tcPr marL="9526" marR="9526" marT="9525" marB="0" anchor="ctr"/>
                </a:tc>
              </a:tr>
              <a:tr h="460923">
                <a:tc>
                  <a:txBody>
                    <a:bodyPr/>
                    <a:lstStyle/>
                    <a:p>
                      <a:pPr algn="ctr" fontAlgn="b"/>
                      <a:r>
                        <a:rPr lang="en-US" sz="1600" u="none" strike="noStrike" dirty="0" smtClean="0"/>
                        <a:t>24</a:t>
                      </a:r>
                      <a:endParaRPr lang="en-US" sz="1600" b="0" i="0" u="none" strike="noStrike" dirty="0">
                        <a:latin typeface="+mj-lt"/>
                      </a:endParaRPr>
                    </a:p>
                  </a:txBody>
                  <a:tcPr marL="9526" marR="9526" marT="9525" marB="0" anchor="b"/>
                </a:tc>
                <a:tc>
                  <a:txBody>
                    <a:bodyPr/>
                    <a:lstStyle/>
                    <a:p>
                      <a:pPr algn="l" fontAlgn="b"/>
                      <a:r>
                        <a:rPr lang="en-US" sz="1600" u="none" strike="noStrike" dirty="0"/>
                        <a:t>I set goals and specific objectives to meet those goals.</a:t>
                      </a:r>
                      <a:endParaRPr lang="en-US" sz="1600" b="0" i="0" u="none" strike="noStrike" dirty="0">
                        <a:latin typeface="+mj-lt"/>
                      </a:endParaRPr>
                    </a:p>
                  </a:txBody>
                  <a:tcPr marL="9526" marR="9526" marT="9525" marB="0" anchor="b"/>
                </a:tc>
                <a:tc>
                  <a:txBody>
                    <a:bodyPr/>
                    <a:lstStyle/>
                    <a:p>
                      <a:pPr algn="ctr" fontAlgn="b"/>
                      <a:r>
                        <a:rPr lang="en-US" sz="1600" u="none" strike="noStrike" dirty="0" smtClean="0"/>
                        <a:t>-1</a:t>
                      </a:r>
                      <a:endParaRPr lang="en-US" sz="1600" b="1" i="0" u="none" strike="noStrike" dirty="0">
                        <a:latin typeface="+mj-lt"/>
                      </a:endParaRPr>
                    </a:p>
                  </a:txBody>
                  <a:tcPr marL="9526" marR="9526" marT="9525" marB="0" anchor="b"/>
                </a:tc>
              </a:tr>
              <a:tr h="460923">
                <a:tc>
                  <a:txBody>
                    <a:bodyPr/>
                    <a:lstStyle/>
                    <a:p>
                      <a:pPr algn="ctr" fontAlgn="b"/>
                      <a:r>
                        <a:rPr lang="en-US" sz="1600" u="none" strike="noStrike" dirty="0" smtClean="0"/>
                        <a:t>25</a:t>
                      </a:r>
                      <a:endParaRPr lang="en-US" sz="1600" b="0" i="0" u="none" strike="noStrike" dirty="0">
                        <a:latin typeface="+mj-lt"/>
                      </a:endParaRPr>
                    </a:p>
                  </a:txBody>
                  <a:tcPr marL="9526" marR="9526" marT="9525" marB="0" anchor="b"/>
                </a:tc>
                <a:tc>
                  <a:txBody>
                    <a:bodyPr/>
                    <a:lstStyle/>
                    <a:p>
                      <a:pPr algn="l" fontAlgn="b"/>
                      <a:r>
                        <a:rPr lang="en-US" sz="1600" u="none" strike="noStrike" dirty="0"/>
                        <a:t>I develop a plan of action to obtain goals and objectives.</a:t>
                      </a:r>
                      <a:endParaRPr lang="en-US" sz="1600" b="0" i="0" u="none" strike="noStrike" dirty="0">
                        <a:latin typeface="+mj-lt"/>
                      </a:endParaRPr>
                    </a:p>
                  </a:txBody>
                  <a:tcPr marL="9526" marR="9526" marT="9525" marB="0" anchor="b"/>
                </a:tc>
                <a:tc>
                  <a:txBody>
                    <a:bodyPr/>
                    <a:lstStyle/>
                    <a:p>
                      <a:pPr algn="ctr" fontAlgn="b"/>
                      <a:r>
                        <a:rPr lang="en-US" sz="1600" u="none" strike="noStrike" dirty="0" smtClean="0"/>
                        <a:t>+2</a:t>
                      </a:r>
                      <a:endParaRPr lang="en-US" sz="1600" b="1" i="0" u="none" strike="noStrike" dirty="0">
                        <a:latin typeface="+mj-lt"/>
                      </a:endParaRPr>
                    </a:p>
                  </a:txBody>
                  <a:tcPr marL="9526" marR="9526" marT="9525" marB="0" anchor="b"/>
                </a:tc>
              </a:tr>
              <a:tr h="460923">
                <a:tc>
                  <a:txBody>
                    <a:bodyPr/>
                    <a:lstStyle/>
                    <a:p>
                      <a:pPr algn="ctr" fontAlgn="b"/>
                      <a:r>
                        <a:rPr lang="en-US" sz="1600" u="none" strike="noStrike" dirty="0" smtClean="0"/>
                        <a:t>26</a:t>
                      </a:r>
                      <a:endParaRPr lang="en-US" sz="1600" b="0" i="0" u="none" strike="noStrike" dirty="0">
                        <a:latin typeface="+mj-lt"/>
                      </a:endParaRPr>
                    </a:p>
                  </a:txBody>
                  <a:tcPr marL="9526" marR="9526" marT="9525" marB="0" anchor="b"/>
                </a:tc>
                <a:tc>
                  <a:txBody>
                    <a:bodyPr/>
                    <a:lstStyle/>
                    <a:p>
                      <a:pPr algn="l" fontAlgn="b"/>
                      <a:r>
                        <a:rPr lang="en-US" sz="1600" u="none" strike="noStrike" dirty="0"/>
                        <a:t>I evaluate progress towards the goal upon its completion.</a:t>
                      </a:r>
                      <a:endParaRPr lang="en-US" sz="1600" b="0" i="0" u="none" strike="noStrike" dirty="0">
                        <a:latin typeface="+mj-lt"/>
                      </a:endParaRPr>
                    </a:p>
                  </a:txBody>
                  <a:tcPr marL="9526" marR="9526" marT="9525" marB="0" anchor="b"/>
                </a:tc>
                <a:tc>
                  <a:txBody>
                    <a:bodyPr/>
                    <a:lstStyle/>
                    <a:p>
                      <a:pPr algn="ctr" fontAlgn="b"/>
                      <a:r>
                        <a:rPr lang="en-US" sz="1600" u="none" strike="noStrike" dirty="0" smtClean="0"/>
                        <a:t>+5</a:t>
                      </a:r>
                      <a:endParaRPr lang="en-US" sz="1600" b="1" i="0" u="none" strike="noStrike" dirty="0">
                        <a:latin typeface="+mj-lt"/>
                      </a:endParaRPr>
                    </a:p>
                  </a:txBody>
                  <a:tcPr marL="9526" marR="9526" marT="9525" marB="0" anchor="b"/>
                </a:tc>
              </a:tr>
              <a:tr h="460923">
                <a:tc>
                  <a:txBody>
                    <a:bodyPr/>
                    <a:lstStyle/>
                    <a:p>
                      <a:pPr algn="ctr" fontAlgn="b"/>
                      <a:r>
                        <a:rPr lang="en-US" sz="1600" u="none" strike="noStrike" dirty="0" smtClean="0"/>
                        <a:t>27</a:t>
                      </a:r>
                      <a:endParaRPr lang="en-US" sz="1600" b="0" i="0" u="none" strike="noStrike" dirty="0">
                        <a:latin typeface="+mj-lt"/>
                      </a:endParaRPr>
                    </a:p>
                  </a:txBody>
                  <a:tcPr marL="9526" marR="9526" marT="9525" marB="0" anchor="b"/>
                </a:tc>
                <a:tc>
                  <a:txBody>
                    <a:bodyPr/>
                    <a:lstStyle/>
                    <a:p>
                      <a:pPr algn="l" fontAlgn="b"/>
                      <a:r>
                        <a:rPr lang="en-US" sz="1600" u="none" strike="noStrike" dirty="0"/>
                        <a:t>I organize projects into manageable parts and processes.</a:t>
                      </a:r>
                      <a:endParaRPr lang="en-US" sz="1600" b="0" i="0" u="none" strike="noStrike" dirty="0">
                        <a:latin typeface="+mj-lt"/>
                      </a:endParaRPr>
                    </a:p>
                  </a:txBody>
                  <a:tcPr marL="9526" marR="9526" marT="9525" marB="0" anchor="b"/>
                </a:tc>
                <a:tc>
                  <a:txBody>
                    <a:bodyPr/>
                    <a:lstStyle/>
                    <a:p>
                      <a:pPr algn="ctr" fontAlgn="b"/>
                      <a:r>
                        <a:rPr lang="en-US" sz="1600" u="none" strike="noStrike" dirty="0" smtClean="0"/>
                        <a:t>+1</a:t>
                      </a:r>
                      <a:endParaRPr lang="en-US" sz="1600" b="1" i="0" u="none" strike="noStrike" dirty="0">
                        <a:latin typeface="+mj-lt"/>
                      </a:endParaRPr>
                    </a:p>
                  </a:txBody>
                  <a:tcPr marL="9526" marR="9526" marT="9525" marB="0" anchor="b"/>
                </a:tc>
              </a:tr>
              <a:tr h="460923">
                <a:tc>
                  <a:txBody>
                    <a:bodyPr/>
                    <a:lstStyle/>
                    <a:p>
                      <a:pPr algn="ctr" fontAlgn="b"/>
                      <a:r>
                        <a:rPr lang="en-US" sz="1600" u="none" strike="noStrike" dirty="0" smtClean="0"/>
                        <a:t>28</a:t>
                      </a:r>
                      <a:endParaRPr lang="en-US" sz="1600" b="0" i="0" u="none" strike="noStrike" dirty="0">
                        <a:latin typeface="+mj-lt"/>
                      </a:endParaRPr>
                    </a:p>
                  </a:txBody>
                  <a:tcPr marL="9526" marR="9526" marT="9525" marB="0" anchor="b"/>
                </a:tc>
                <a:tc>
                  <a:txBody>
                    <a:bodyPr/>
                    <a:lstStyle/>
                    <a:p>
                      <a:pPr algn="l" fontAlgn="b"/>
                      <a:r>
                        <a:rPr lang="en-US" sz="1600" u="none" strike="noStrike" dirty="0"/>
                        <a:t>I set and meet deadlines.</a:t>
                      </a:r>
                      <a:endParaRPr lang="en-US" sz="1600" b="0" i="0" u="none" strike="noStrike" dirty="0">
                        <a:latin typeface="+mj-lt"/>
                      </a:endParaRPr>
                    </a:p>
                  </a:txBody>
                  <a:tcPr marL="9526" marR="9526" marT="9525" marB="0" anchor="b"/>
                </a:tc>
                <a:tc>
                  <a:txBody>
                    <a:bodyPr/>
                    <a:lstStyle/>
                    <a:p>
                      <a:pPr algn="ctr" fontAlgn="b"/>
                      <a:r>
                        <a:rPr lang="en-US" sz="1600" u="none" strike="noStrike" dirty="0" smtClean="0"/>
                        <a:t>0</a:t>
                      </a:r>
                      <a:endParaRPr lang="en-US" sz="1600" b="1" i="0" u="none" strike="noStrike" dirty="0">
                        <a:latin typeface="+mj-lt"/>
                      </a:endParaRPr>
                    </a:p>
                  </a:txBody>
                  <a:tcPr marL="9526" marR="9526" marT="9525" marB="0" anchor="b"/>
                </a:tc>
              </a:tr>
              <a:tr h="460923">
                <a:tc>
                  <a:txBody>
                    <a:bodyPr/>
                    <a:lstStyle/>
                    <a:p>
                      <a:pPr algn="ctr" fontAlgn="b"/>
                      <a:r>
                        <a:rPr lang="en-US" sz="1600" u="none" strike="noStrike" dirty="0" smtClean="0"/>
                        <a:t>29</a:t>
                      </a:r>
                      <a:endParaRPr lang="en-US" sz="1600" b="0" i="0" u="none" strike="noStrike" dirty="0">
                        <a:latin typeface="+mj-lt"/>
                      </a:endParaRPr>
                    </a:p>
                  </a:txBody>
                  <a:tcPr marL="9526" marR="9526" marT="9525" marB="0" anchor="b"/>
                </a:tc>
                <a:tc>
                  <a:txBody>
                    <a:bodyPr/>
                    <a:lstStyle/>
                    <a:p>
                      <a:pPr algn="l" fontAlgn="b"/>
                      <a:r>
                        <a:rPr lang="en-US" sz="1600" u="none" strike="noStrike" dirty="0"/>
                        <a:t>I am </a:t>
                      </a:r>
                      <a:r>
                        <a:rPr lang="en-US" sz="1600" u="none" strike="noStrike" dirty="0" smtClean="0"/>
                        <a:t>knowledgeable </a:t>
                      </a:r>
                      <a:r>
                        <a:rPr lang="en-US" sz="1600" u="none" strike="noStrike" dirty="0"/>
                        <a:t>of trends in the campus culture</a:t>
                      </a:r>
                      <a:endParaRPr lang="en-US" sz="1600" b="0" i="0" u="none" strike="noStrike" dirty="0">
                        <a:latin typeface="+mj-lt"/>
                      </a:endParaRPr>
                    </a:p>
                  </a:txBody>
                  <a:tcPr marL="9526" marR="9526" marT="9525" marB="0" anchor="b"/>
                </a:tc>
                <a:tc>
                  <a:txBody>
                    <a:bodyPr/>
                    <a:lstStyle/>
                    <a:p>
                      <a:pPr algn="ctr" fontAlgn="b"/>
                      <a:r>
                        <a:rPr lang="en-US" sz="1600" u="none" strike="noStrike" dirty="0" smtClean="0"/>
                        <a:t>+7</a:t>
                      </a:r>
                      <a:endParaRPr lang="en-US" sz="1600" b="1" i="0" u="none" strike="noStrike" dirty="0">
                        <a:latin typeface="+mj-lt"/>
                      </a:endParaRPr>
                    </a:p>
                  </a:txBody>
                  <a:tcPr marL="9526" marR="9526" marT="9525" marB="0" anchor="b"/>
                </a:tc>
              </a:tr>
              <a:tr h="460923">
                <a:tc>
                  <a:txBody>
                    <a:bodyPr/>
                    <a:lstStyle/>
                    <a:p>
                      <a:pPr algn="ctr" fontAlgn="b"/>
                      <a:r>
                        <a:rPr lang="en-US" sz="1600" u="none" strike="noStrike" dirty="0" smtClean="0"/>
                        <a:t>30</a:t>
                      </a:r>
                      <a:endParaRPr lang="en-US" sz="1600" b="0" i="0" u="none" strike="noStrike" dirty="0">
                        <a:latin typeface="+mj-lt"/>
                      </a:endParaRPr>
                    </a:p>
                  </a:txBody>
                  <a:tcPr marL="9526" marR="9526" marT="9525" marB="0" anchor="b"/>
                </a:tc>
                <a:tc>
                  <a:txBody>
                    <a:bodyPr/>
                    <a:lstStyle/>
                    <a:p>
                      <a:pPr algn="l" fontAlgn="b"/>
                      <a:r>
                        <a:rPr lang="en-US" sz="1600" u="none" strike="noStrike" dirty="0"/>
                        <a:t>I am aware of the steps involved in event planning.</a:t>
                      </a:r>
                      <a:endParaRPr lang="en-US" sz="1600" b="0" i="0" u="none" strike="noStrike" dirty="0">
                        <a:latin typeface="+mj-lt"/>
                      </a:endParaRPr>
                    </a:p>
                  </a:txBody>
                  <a:tcPr marL="9526" marR="9526" marT="9525" marB="0" anchor="b"/>
                </a:tc>
                <a:tc>
                  <a:txBody>
                    <a:bodyPr/>
                    <a:lstStyle/>
                    <a:p>
                      <a:pPr algn="ctr" fontAlgn="b"/>
                      <a:r>
                        <a:rPr lang="en-US" sz="1600" u="none" strike="noStrike" dirty="0" smtClean="0"/>
                        <a:t>+9</a:t>
                      </a:r>
                      <a:endParaRPr lang="en-US" sz="1600" b="1" i="0" u="none" strike="noStrike" dirty="0">
                        <a:latin typeface="+mj-lt"/>
                      </a:endParaRPr>
                    </a:p>
                  </a:txBody>
                  <a:tcPr marL="9526" marR="9526" marT="9525" marB="0" anchor="b"/>
                </a:tc>
              </a:tr>
              <a:tr h="460923">
                <a:tc>
                  <a:txBody>
                    <a:bodyPr/>
                    <a:lstStyle/>
                    <a:p>
                      <a:pPr algn="ctr" fontAlgn="b"/>
                      <a:r>
                        <a:rPr lang="en-US" sz="1600" u="none" strike="noStrike" dirty="0" smtClean="0"/>
                        <a:t>31</a:t>
                      </a:r>
                      <a:endParaRPr lang="en-US" sz="1600" b="0" i="0" u="none" strike="noStrike" dirty="0">
                        <a:latin typeface="+mj-lt"/>
                      </a:endParaRPr>
                    </a:p>
                  </a:txBody>
                  <a:tcPr marL="9526" marR="9526" marT="9525" marB="0" anchor="b"/>
                </a:tc>
                <a:tc>
                  <a:txBody>
                    <a:bodyPr/>
                    <a:lstStyle/>
                    <a:p>
                      <a:pPr algn="l" fontAlgn="b"/>
                      <a:r>
                        <a:rPr lang="en-US" sz="1600" u="none" strike="noStrike" dirty="0"/>
                        <a:t>I know how to organize a major event on campus.</a:t>
                      </a:r>
                      <a:endParaRPr lang="en-US" sz="1600" b="0" i="0" u="none" strike="noStrike" dirty="0">
                        <a:latin typeface="+mj-lt"/>
                      </a:endParaRPr>
                    </a:p>
                  </a:txBody>
                  <a:tcPr marL="9526" marR="9526" marT="9525" marB="0" anchor="b"/>
                </a:tc>
                <a:tc>
                  <a:txBody>
                    <a:bodyPr/>
                    <a:lstStyle/>
                    <a:p>
                      <a:pPr algn="ctr" fontAlgn="b"/>
                      <a:r>
                        <a:rPr lang="en-US" sz="1600" u="none" strike="noStrike" dirty="0" smtClean="0"/>
                        <a:t>+9</a:t>
                      </a:r>
                      <a:endParaRPr lang="en-US" sz="1600" b="1" i="0" u="none" strike="noStrike" dirty="0">
                        <a:latin typeface="+mj-lt"/>
                      </a:endParaRPr>
                    </a:p>
                  </a:txBody>
                  <a:tcPr marL="9526" marR="9526" marT="9525" marB="0" anchor="b"/>
                </a:tc>
              </a:tr>
              <a:tr h="460923">
                <a:tc>
                  <a:txBody>
                    <a:bodyPr/>
                    <a:lstStyle/>
                    <a:p>
                      <a:pPr algn="ctr" fontAlgn="b"/>
                      <a:r>
                        <a:rPr lang="en-US" sz="1600" u="none" strike="noStrike" dirty="0" smtClean="0"/>
                        <a:t>32</a:t>
                      </a:r>
                      <a:endParaRPr lang="en-US" sz="1600" b="0" i="0" u="none" strike="noStrike" dirty="0">
                        <a:latin typeface="+mj-lt"/>
                      </a:endParaRPr>
                    </a:p>
                  </a:txBody>
                  <a:tcPr marL="9526" marR="9526" marT="9525" marB="0" anchor="b"/>
                </a:tc>
                <a:tc>
                  <a:txBody>
                    <a:bodyPr/>
                    <a:lstStyle/>
                    <a:p>
                      <a:pPr algn="l" fontAlgn="b"/>
                      <a:r>
                        <a:rPr lang="en-US" sz="1600" u="none" strike="noStrike" dirty="0"/>
                        <a:t>I am </a:t>
                      </a:r>
                      <a:r>
                        <a:rPr lang="en-US" sz="1600" u="none" strike="noStrike" dirty="0" smtClean="0"/>
                        <a:t>knowledgeable </a:t>
                      </a:r>
                      <a:r>
                        <a:rPr lang="en-US" sz="1600" u="none" strike="noStrike" dirty="0"/>
                        <a:t>of different methods to promote an event.  </a:t>
                      </a:r>
                      <a:endParaRPr lang="en-US" sz="1600" b="0" i="0" u="none" strike="noStrike" dirty="0">
                        <a:latin typeface="+mj-lt"/>
                      </a:endParaRPr>
                    </a:p>
                  </a:txBody>
                  <a:tcPr marL="9526" marR="9526" marT="9525" marB="0" anchor="b"/>
                </a:tc>
                <a:tc>
                  <a:txBody>
                    <a:bodyPr/>
                    <a:lstStyle/>
                    <a:p>
                      <a:pPr algn="ctr" fontAlgn="b"/>
                      <a:r>
                        <a:rPr lang="en-US" sz="1600" u="none" strike="noStrike" dirty="0" smtClean="0"/>
                        <a:t>+8</a:t>
                      </a:r>
                      <a:endParaRPr lang="en-US" sz="1600" b="1" i="0" u="none" strike="noStrike" dirty="0">
                        <a:latin typeface="+mj-lt"/>
                      </a:endParaRPr>
                    </a:p>
                  </a:txBody>
                  <a:tcPr marL="9526" marR="9526" marT="9525" marB="0" anchor="b"/>
                </a:tc>
              </a:tr>
            </a:tbl>
          </a:graphicData>
        </a:graphic>
      </p:graphicFrame>
      <p:sp>
        <p:nvSpPr>
          <p:cNvPr id="4" name="Title 1"/>
          <p:cNvSpPr txBox="1">
            <a:spLocks/>
          </p:cNvSpPr>
          <p:nvPr/>
        </p:nvSpPr>
        <p:spPr>
          <a:xfrm>
            <a:off x="407329" y="285151"/>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Tech Activities Board (TAB)</a:t>
            </a:r>
            <a:br>
              <a:rPr lang="en-US" altLang="en-US" dirty="0" smtClean="0">
                <a:solidFill>
                  <a:schemeClr val="bg1"/>
                </a:solidFill>
              </a:rPr>
            </a:br>
            <a:r>
              <a:rPr lang="en-US" altLang="en-US" sz="2400" dirty="0" smtClean="0">
                <a:solidFill>
                  <a:schemeClr val="bg1"/>
                </a:solidFill>
              </a:rPr>
              <a:t>Student Leader Learning Outcomes</a:t>
            </a:r>
          </a:p>
        </p:txBody>
      </p:sp>
      <p:sp>
        <p:nvSpPr>
          <p:cNvPr id="5" name="TextBox 4"/>
          <p:cNvSpPr txBox="1"/>
          <p:nvPr/>
        </p:nvSpPr>
        <p:spPr>
          <a:xfrm>
            <a:off x="11333409" y="6310648"/>
            <a:ext cx="1094704" cy="373487"/>
          </a:xfrm>
          <a:prstGeom prst="rect">
            <a:avLst/>
          </a:prstGeom>
          <a:noFill/>
        </p:spPr>
        <p:txBody>
          <a:bodyPr wrap="square" rtlCol="0">
            <a:spAutoFit/>
          </a:bodyPr>
          <a:lstStyle/>
          <a:p>
            <a:r>
              <a:rPr lang="en-US" dirty="0" smtClean="0"/>
              <a:t>n=10</a:t>
            </a:r>
            <a:endParaRPr lang="en-US" dirty="0"/>
          </a:p>
        </p:txBody>
      </p:sp>
    </p:spTree>
    <p:extLst>
      <p:ext uri="{BB962C8B-B14F-4D97-AF65-F5344CB8AC3E}">
        <p14:creationId xmlns:p14="http://schemas.microsoft.com/office/powerpoint/2010/main" val="15833968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2028841"/>
              </p:ext>
            </p:extLst>
          </p:nvPr>
        </p:nvGraphicFramePr>
        <p:xfrm>
          <a:off x="1680714" y="2683895"/>
          <a:ext cx="8809007" cy="2898775"/>
        </p:xfrm>
        <a:graphic>
          <a:graphicData uri="http://schemas.openxmlformats.org/drawingml/2006/table">
            <a:tbl>
              <a:tblPr firstRow="1" bandRow="1">
                <a:tableStyleId>{5202B0CA-FC54-4496-8BCA-5EF66A818D29}</a:tableStyleId>
              </a:tblPr>
              <a:tblGrid>
                <a:gridCol w="308768"/>
                <a:gridCol w="6755057"/>
                <a:gridCol w="1745182"/>
              </a:tblGrid>
              <a:tr h="603270">
                <a:tc gridSpan="3">
                  <a:txBody>
                    <a:bodyPr/>
                    <a:lstStyle/>
                    <a:p>
                      <a:pPr algn="ctr" fontAlgn="b"/>
                      <a:r>
                        <a:rPr lang="en-US" sz="2000" u="none" strike="noStrike" dirty="0" smtClean="0"/>
                        <a:t>ASSESSMENT AND EVALUATION</a:t>
                      </a:r>
                      <a:endParaRPr lang="en-US" sz="2000" b="0" i="0" u="none" strike="noStrike" dirty="0">
                        <a:solidFill>
                          <a:schemeClr val="bg1"/>
                        </a:solidFill>
                        <a:latin typeface="+mj-lt"/>
                      </a:endParaRPr>
                    </a:p>
                  </a:txBody>
                  <a:tcPr marL="9524" marR="9524" marT="9524" marB="0" anchor="ctr"/>
                </a:tc>
                <a:tc hMerge="1">
                  <a:txBody>
                    <a:bodyPr/>
                    <a:lstStyle/>
                    <a:p>
                      <a:pPr algn="ctr" fontAlgn="b"/>
                      <a:endParaRPr lang="en-US" sz="800" b="1" i="0" u="none" strike="noStrike" dirty="0">
                        <a:latin typeface="Arial"/>
                      </a:endParaRPr>
                    </a:p>
                  </a:txBody>
                  <a:tcPr marL="9525" marR="9525" marT="9525" marB="0" anchor="b"/>
                </a:tc>
                <a:tc hMerge="1">
                  <a:txBody>
                    <a:bodyPr/>
                    <a:lstStyle/>
                    <a:p>
                      <a:pPr algn="ctr" fontAlgn="b"/>
                      <a:endParaRPr lang="en-US" sz="800" b="0" i="0" u="none" strike="noStrike" dirty="0">
                        <a:latin typeface="Times New Roman"/>
                      </a:endParaRPr>
                    </a:p>
                  </a:txBody>
                  <a:tcPr marL="9525" marR="9525" marT="9525" marB="0" anchor="b"/>
                </a:tc>
              </a:tr>
              <a:tr h="459101">
                <a:tc>
                  <a:txBody>
                    <a:bodyPr/>
                    <a:lstStyle/>
                    <a:p>
                      <a:pPr algn="ctr" fontAlgn="b"/>
                      <a:endParaRPr lang="en-US" sz="1600" b="1" i="0" u="none" strike="noStrike" dirty="0">
                        <a:solidFill>
                          <a:schemeClr val="bg1"/>
                        </a:solidFill>
                        <a:latin typeface="+mj-lt"/>
                        <a:cs typeface="Arial" pitchFamily="34" charset="0"/>
                      </a:endParaRPr>
                    </a:p>
                  </a:txBody>
                  <a:tcPr marL="9524" marR="9524" marT="9524" marB="0" anchor="ctr"/>
                </a:tc>
                <a:tc>
                  <a:txBody>
                    <a:bodyPr/>
                    <a:lstStyle/>
                    <a:p>
                      <a:pPr algn="l" fontAlgn="b"/>
                      <a:r>
                        <a:rPr lang="en-US" sz="1600" u="none" strike="noStrike" dirty="0" smtClean="0"/>
                        <a:t>Learning</a:t>
                      </a:r>
                      <a:r>
                        <a:rPr lang="en-US" sz="1600" u="none" strike="noStrike" baseline="0" dirty="0" smtClean="0"/>
                        <a:t> Outcome</a:t>
                      </a:r>
                      <a:endParaRPr lang="en-US" sz="1600" b="1" i="0" u="none" strike="noStrike" dirty="0">
                        <a:solidFill>
                          <a:schemeClr val="bg1"/>
                        </a:solidFill>
                        <a:latin typeface="+mj-lt"/>
                        <a:cs typeface="Arial" pitchFamily="34" charset="0"/>
                      </a:endParaRPr>
                    </a:p>
                  </a:txBody>
                  <a:tcPr marL="9524" marR="9524" marT="9524" marB="0" anchor="ctr"/>
                </a:tc>
                <a:tc>
                  <a:txBody>
                    <a:bodyPr/>
                    <a:lstStyle/>
                    <a:p>
                      <a:pPr algn="ctr" fontAlgn="b"/>
                      <a:r>
                        <a:rPr lang="en-US" sz="1600" u="none" strike="noStrike" dirty="0" smtClean="0"/>
                        <a:t>Year Score</a:t>
                      </a:r>
                      <a:endParaRPr lang="en-US" sz="1600" b="1" i="0" u="none" strike="noStrike" dirty="0">
                        <a:solidFill>
                          <a:schemeClr val="bg1"/>
                        </a:solidFill>
                        <a:latin typeface="+mj-lt"/>
                        <a:cs typeface="Arial" pitchFamily="34" charset="0"/>
                      </a:endParaRPr>
                    </a:p>
                  </a:txBody>
                  <a:tcPr marL="9524" marR="9524" marT="9524" marB="0" anchor="ctr"/>
                </a:tc>
              </a:tr>
              <a:tr h="459101">
                <a:tc>
                  <a:txBody>
                    <a:bodyPr/>
                    <a:lstStyle/>
                    <a:p>
                      <a:pPr algn="ctr" fontAlgn="b"/>
                      <a:r>
                        <a:rPr lang="en-US" sz="1600" u="none" strike="noStrike" dirty="0" smtClean="0"/>
                        <a:t>33</a:t>
                      </a:r>
                      <a:endParaRPr lang="en-US" sz="1600" b="0" i="0" u="none" strike="noStrike" dirty="0">
                        <a:latin typeface="+mj-lt"/>
                      </a:endParaRPr>
                    </a:p>
                  </a:txBody>
                  <a:tcPr marL="9524" marR="9524" marT="9524" marB="0" anchor="b"/>
                </a:tc>
                <a:tc>
                  <a:txBody>
                    <a:bodyPr/>
                    <a:lstStyle/>
                    <a:p>
                      <a:pPr algn="l" fontAlgn="b"/>
                      <a:r>
                        <a:rPr lang="en-US" sz="1600" u="none" strike="noStrike" dirty="0" smtClean="0"/>
                        <a:t>I know how to use and collect quantitative</a:t>
                      </a:r>
                      <a:r>
                        <a:rPr lang="en-US" sz="1600" u="none" strike="noStrike" baseline="0" dirty="0" smtClean="0"/>
                        <a:t> data for an event.</a:t>
                      </a:r>
                      <a:endParaRPr lang="en-US" sz="1600" b="0" i="0" u="none" strike="noStrike" dirty="0">
                        <a:latin typeface="+mj-lt"/>
                      </a:endParaRPr>
                    </a:p>
                  </a:txBody>
                  <a:tcPr marL="9524" marR="9524" marT="9524" marB="0" anchor="b"/>
                </a:tc>
                <a:tc>
                  <a:txBody>
                    <a:bodyPr/>
                    <a:lstStyle/>
                    <a:p>
                      <a:pPr algn="ctr" fontAlgn="b"/>
                      <a:r>
                        <a:rPr lang="en-US" sz="1600" u="none" strike="noStrike" dirty="0" smtClean="0"/>
                        <a:t>+5</a:t>
                      </a:r>
                      <a:endParaRPr lang="en-US" sz="1600" b="1" i="0" u="none" strike="noStrike" dirty="0">
                        <a:latin typeface="+mj-lt"/>
                      </a:endParaRPr>
                    </a:p>
                  </a:txBody>
                  <a:tcPr marL="9524" marR="9524" marT="9524" marB="0" anchor="b"/>
                </a:tc>
              </a:tr>
              <a:tr h="459101">
                <a:tc>
                  <a:txBody>
                    <a:bodyPr/>
                    <a:lstStyle/>
                    <a:p>
                      <a:pPr algn="ctr" fontAlgn="b"/>
                      <a:r>
                        <a:rPr lang="en-US" sz="1600" u="none" strike="noStrike" dirty="0"/>
                        <a:t>34</a:t>
                      </a:r>
                      <a:endParaRPr lang="en-US" sz="1600" b="0" i="0" u="none" strike="noStrike" dirty="0">
                        <a:latin typeface="+mj-lt"/>
                      </a:endParaRPr>
                    </a:p>
                  </a:txBody>
                  <a:tcPr marL="9524" marR="9524" marT="9524" marB="0" anchor="b"/>
                </a:tc>
                <a:tc>
                  <a:txBody>
                    <a:bodyPr/>
                    <a:lstStyle/>
                    <a:p>
                      <a:pPr algn="l" fontAlgn="b"/>
                      <a:r>
                        <a:rPr lang="en-US" sz="1600" u="none" strike="noStrike" dirty="0"/>
                        <a:t>I </a:t>
                      </a:r>
                      <a:r>
                        <a:rPr lang="en-US" sz="1600" u="none" strike="noStrike" dirty="0" smtClean="0"/>
                        <a:t>know</a:t>
                      </a:r>
                      <a:r>
                        <a:rPr lang="en-US" sz="1600" u="none" strike="noStrike" baseline="0" dirty="0" smtClean="0"/>
                        <a:t> how to use and collect qualitative date for an event. </a:t>
                      </a:r>
                      <a:endParaRPr lang="en-US" sz="1600" b="0" i="0" u="none" strike="noStrike" dirty="0">
                        <a:latin typeface="+mj-lt"/>
                      </a:endParaRPr>
                    </a:p>
                  </a:txBody>
                  <a:tcPr marL="9524" marR="9524" marT="9524" marB="0" anchor="b"/>
                </a:tc>
                <a:tc>
                  <a:txBody>
                    <a:bodyPr/>
                    <a:lstStyle/>
                    <a:p>
                      <a:pPr algn="ctr" fontAlgn="b"/>
                      <a:r>
                        <a:rPr lang="en-US" sz="1600" u="none" strike="noStrike" dirty="0" smtClean="0"/>
                        <a:t>+5</a:t>
                      </a:r>
                      <a:endParaRPr lang="en-US" sz="1600" b="1" i="0" u="none" strike="noStrike" dirty="0">
                        <a:latin typeface="+mj-lt"/>
                      </a:endParaRPr>
                    </a:p>
                  </a:txBody>
                  <a:tcPr marL="9524" marR="9524" marT="9524" marB="0" anchor="b"/>
                </a:tc>
              </a:tr>
              <a:tr h="459101">
                <a:tc>
                  <a:txBody>
                    <a:bodyPr/>
                    <a:lstStyle/>
                    <a:p>
                      <a:pPr algn="ctr" fontAlgn="b"/>
                      <a:r>
                        <a:rPr lang="en-US" sz="1600" u="none" strike="noStrike" dirty="0"/>
                        <a:t>35</a:t>
                      </a:r>
                      <a:endParaRPr lang="en-US" sz="1600" b="0" i="0" u="none" strike="noStrike" dirty="0">
                        <a:latin typeface="+mj-lt"/>
                      </a:endParaRPr>
                    </a:p>
                  </a:txBody>
                  <a:tcPr marL="9524" marR="9524" marT="9524" marB="0" anchor="b"/>
                </a:tc>
                <a:tc>
                  <a:txBody>
                    <a:bodyPr/>
                    <a:lstStyle/>
                    <a:p>
                      <a:pPr algn="l" fontAlgn="b"/>
                      <a:r>
                        <a:rPr lang="en-US" sz="1600" u="none" strike="noStrike" dirty="0"/>
                        <a:t>I </a:t>
                      </a:r>
                      <a:r>
                        <a:rPr lang="en-US" sz="1600" u="none" strike="noStrike" dirty="0" smtClean="0"/>
                        <a:t>know</a:t>
                      </a:r>
                      <a:r>
                        <a:rPr lang="en-US" sz="1600" u="none" strike="noStrike" baseline="0" dirty="0" smtClean="0"/>
                        <a:t> how to evaluate and reflect on an event.</a:t>
                      </a:r>
                      <a:endParaRPr lang="en-US" sz="1600" b="0" i="0" u="none" strike="noStrike" dirty="0">
                        <a:latin typeface="+mj-lt"/>
                      </a:endParaRPr>
                    </a:p>
                  </a:txBody>
                  <a:tcPr marL="9524" marR="9524" marT="9524" marB="0" anchor="b"/>
                </a:tc>
                <a:tc>
                  <a:txBody>
                    <a:bodyPr/>
                    <a:lstStyle/>
                    <a:p>
                      <a:pPr algn="ctr" fontAlgn="b"/>
                      <a:r>
                        <a:rPr lang="en-US" sz="1600" u="none" strike="noStrike" dirty="0" smtClean="0"/>
                        <a:t>+4</a:t>
                      </a:r>
                      <a:endParaRPr lang="en-US" sz="1600" b="1" i="0" u="none" strike="noStrike" dirty="0">
                        <a:latin typeface="+mj-lt"/>
                      </a:endParaRPr>
                    </a:p>
                  </a:txBody>
                  <a:tcPr marL="9524" marR="9524" marT="9524" marB="0" anchor="b"/>
                </a:tc>
              </a:tr>
              <a:tr h="459101">
                <a:tc>
                  <a:txBody>
                    <a:bodyPr/>
                    <a:lstStyle/>
                    <a:p>
                      <a:pPr algn="ctr" fontAlgn="b"/>
                      <a:r>
                        <a:rPr lang="en-US" sz="1600" u="none" strike="noStrike" dirty="0"/>
                        <a:t>36</a:t>
                      </a:r>
                      <a:endParaRPr lang="en-US" sz="1600" b="0" i="0" u="none" strike="noStrike" dirty="0">
                        <a:latin typeface="+mj-lt"/>
                      </a:endParaRPr>
                    </a:p>
                  </a:txBody>
                  <a:tcPr marL="9524" marR="9524" marT="9524" marB="0" anchor="b"/>
                </a:tc>
                <a:tc>
                  <a:txBody>
                    <a:bodyPr/>
                    <a:lstStyle/>
                    <a:p>
                      <a:pPr algn="l" fontAlgn="b"/>
                      <a:r>
                        <a:rPr lang="en-US" sz="1600" u="none" strike="noStrike" dirty="0" smtClean="0"/>
                        <a:t>I know how to benchmark with other programming</a:t>
                      </a:r>
                      <a:r>
                        <a:rPr lang="en-US" sz="1600" u="none" strike="noStrike" baseline="0" dirty="0" smtClean="0"/>
                        <a:t> boards and universities. </a:t>
                      </a:r>
                      <a:endParaRPr lang="en-US" sz="1600" b="0" i="0" u="none" strike="noStrike" dirty="0">
                        <a:latin typeface="+mj-lt"/>
                      </a:endParaRPr>
                    </a:p>
                  </a:txBody>
                  <a:tcPr marL="9524" marR="9524" marT="9524" marB="0" anchor="b"/>
                </a:tc>
                <a:tc>
                  <a:txBody>
                    <a:bodyPr/>
                    <a:lstStyle/>
                    <a:p>
                      <a:pPr algn="ctr" fontAlgn="b"/>
                      <a:r>
                        <a:rPr lang="en-US" sz="1600" u="none" strike="noStrike" dirty="0" smtClean="0"/>
                        <a:t>+7</a:t>
                      </a:r>
                      <a:endParaRPr lang="en-US" sz="1600" b="1" i="0" u="none" strike="noStrike" dirty="0">
                        <a:latin typeface="+mj-lt"/>
                      </a:endParaRPr>
                    </a:p>
                  </a:txBody>
                  <a:tcPr marL="9524" marR="9524" marT="9524" marB="0" anchor="b"/>
                </a:tc>
              </a:tr>
            </a:tbl>
          </a:graphicData>
        </a:graphic>
      </p:graphicFrame>
      <p:sp>
        <p:nvSpPr>
          <p:cNvPr id="4" name="Title 1"/>
          <p:cNvSpPr txBox="1">
            <a:spLocks/>
          </p:cNvSpPr>
          <p:nvPr/>
        </p:nvSpPr>
        <p:spPr>
          <a:xfrm>
            <a:off x="407329" y="285151"/>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Tech Activities Board (TAB)</a:t>
            </a:r>
            <a:br>
              <a:rPr lang="en-US" altLang="en-US" dirty="0" smtClean="0">
                <a:solidFill>
                  <a:schemeClr val="bg1"/>
                </a:solidFill>
              </a:rPr>
            </a:br>
            <a:r>
              <a:rPr lang="en-US" altLang="en-US" sz="2400" dirty="0" smtClean="0">
                <a:solidFill>
                  <a:schemeClr val="bg1"/>
                </a:solidFill>
              </a:rPr>
              <a:t>Student Leader Learning Outcomes</a:t>
            </a:r>
          </a:p>
        </p:txBody>
      </p:sp>
      <p:sp>
        <p:nvSpPr>
          <p:cNvPr id="5" name="TextBox 4"/>
          <p:cNvSpPr txBox="1"/>
          <p:nvPr/>
        </p:nvSpPr>
        <p:spPr>
          <a:xfrm>
            <a:off x="11333409" y="6310648"/>
            <a:ext cx="1094704" cy="373487"/>
          </a:xfrm>
          <a:prstGeom prst="rect">
            <a:avLst/>
          </a:prstGeom>
          <a:noFill/>
        </p:spPr>
        <p:txBody>
          <a:bodyPr wrap="square" rtlCol="0">
            <a:spAutoFit/>
          </a:bodyPr>
          <a:lstStyle/>
          <a:p>
            <a:r>
              <a:rPr lang="en-US" dirty="0" smtClean="0"/>
              <a:t>n=10</a:t>
            </a:r>
            <a:endParaRPr lang="en-US" dirty="0"/>
          </a:p>
        </p:txBody>
      </p:sp>
    </p:spTree>
    <p:extLst>
      <p:ext uri="{BB962C8B-B14F-4D97-AF65-F5344CB8AC3E}">
        <p14:creationId xmlns:p14="http://schemas.microsoft.com/office/powerpoint/2010/main" val="17694864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8803498"/>
              </p:ext>
            </p:extLst>
          </p:nvPr>
        </p:nvGraphicFramePr>
        <p:xfrm>
          <a:off x="1698862" y="1414736"/>
          <a:ext cx="8808111" cy="5443264"/>
        </p:xfrm>
        <a:graphic>
          <a:graphicData uri="http://schemas.openxmlformats.org/drawingml/2006/table">
            <a:tbl>
              <a:tblPr firstRow="1" bandRow="1">
                <a:tableStyleId>{5202B0CA-FC54-4496-8BCA-5EF66A818D29}</a:tableStyleId>
              </a:tblPr>
              <a:tblGrid>
                <a:gridCol w="482281"/>
                <a:gridCol w="6583394"/>
                <a:gridCol w="1742436"/>
              </a:tblGrid>
              <a:tr h="539777">
                <a:tc gridSpan="3">
                  <a:txBody>
                    <a:bodyPr/>
                    <a:lstStyle/>
                    <a:p>
                      <a:pPr algn="ctr" fontAlgn="b"/>
                      <a:r>
                        <a:rPr lang="en-US" sz="2000" u="none" strike="noStrike" dirty="0" smtClean="0"/>
                        <a:t>COMMUNICATION</a:t>
                      </a:r>
                      <a:endParaRPr lang="en-US" sz="2000" b="0" i="0" u="none" strike="noStrike" dirty="0">
                        <a:latin typeface="+mj-lt"/>
                      </a:endParaRPr>
                    </a:p>
                  </a:txBody>
                  <a:tcPr marL="9525" marR="9525" marT="9525" marB="0" anchor="ctr"/>
                </a:tc>
                <a:tc hMerge="1">
                  <a:txBody>
                    <a:bodyPr/>
                    <a:lstStyle/>
                    <a:p>
                      <a:pPr algn="ctr" fontAlgn="b"/>
                      <a:endParaRPr lang="en-US" sz="800" b="1" i="0" u="none" strike="noStrike" dirty="0">
                        <a:latin typeface="Arial"/>
                      </a:endParaRPr>
                    </a:p>
                  </a:txBody>
                  <a:tcPr marL="9525" marR="9525" marT="9525" marB="0" anchor="b"/>
                </a:tc>
                <a:tc hMerge="1">
                  <a:txBody>
                    <a:bodyPr/>
                    <a:lstStyle/>
                    <a:p>
                      <a:pPr algn="ctr" fontAlgn="b"/>
                      <a:endParaRPr lang="en-US" sz="800" b="0" i="0" u="none" strike="noStrike" dirty="0">
                        <a:latin typeface="Times New Roman"/>
                      </a:endParaRPr>
                    </a:p>
                  </a:txBody>
                  <a:tcPr marL="9525" marR="9525" marT="9525" marB="0" anchor="b"/>
                </a:tc>
              </a:tr>
              <a:tr h="410779">
                <a:tc>
                  <a:txBody>
                    <a:bodyPr/>
                    <a:lstStyle/>
                    <a:p>
                      <a:pPr algn="ctr" fontAlgn="b"/>
                      <a:endParaRPr lang="en-US" sz="1600" b="1" i="0" u="none" strike="noStrike" dirty="0">
                        <a:solidFill>
                          <a:schemeClr val="bg1"/>
                        </a:solidFill>
                        <a:latin typeface="+mj-lt"/>
                        <a:cs typeface="Arial" pitchFamily="34" charset="0"/>
                      </a:endParaRPr>
                    </a:p>
                  </a:txBody>
                  <a:tcPr marL="9525" marR="9525" marT="9525" marB="0" anchor="ctr"/>
                </a:tc>
                <a:tc>
                  <a:txBody>
                    <a:bodyPr/>
                    <a:lstStyle/>
                    <a:p>
                      <a:pPr algn="l" fontAlgn="b"/>
                      <a:r>
                        <a:rPr lang="en-US" sz="1600" u="none" strike="noStrike" dirty="0" smtClean="0"/>
                        <a:t>Learning</a:t>
                      </a:r>
                      <a:r>
                        <a:rPr lang="en-US" sz="1600" u="none" strike="noStrike" baseline="0" dirty="0" smtClean="0"/>
                        <a:t> Outcome</a:t>
                      </a:r>
                      <a:endParaRPr lang="en-US" sz="1600" b="1" i="0" u="none" strike="noStrike" dirty="0">
                        <a:solidFill>
                          <a:schemeClr val="bg1"/>
                        </a:solidFill>
                        <a:latin typeface="+mj-lt"/>
                        <a:cs typeface="Arial" pitchFamily="34" charset="0"/>
                      </a:endParaRPr>
                    </a:p>
                  </a:txBody>
                  <a:tcPr marL="9525" marR="9525" marT="9525" marB="0" anchor="ctr"/>
                </a:tc>
                <a:tc>
                  <a:txBody>
                    <a:bodyPr/>
                    <a:lstStyle/>
                    <a:p>
                      <a:pPr algn="ctr" fontAlgn="b"/>
                      <a:r>
                        <a:rPr lang="en-US" sz="1600" u="none" strike="noStrike" dirty="0" smtClean="0"/>
                        <a:t>Year Score</a:t>
                      </a:r>
                      <a:endParaRPr lang="en-US" sz="1600" b="1" i="0" u="none" strike="noStrike" dirty="0">
                        <a:solidFill>
                          <a:schemeClr val="bg1"/>
                        </a:solidFill>
                        <a:latin typeface="+mj-lt"/>
                        <a:cs typeface="Arial" pitchFamily="34" charset="0"/>
                      </a:endParaRPr>
                    </a:p>
                  </a:txBody>
                  <a:tcPr marL="9525" marR="9525" marT="9525" marB="0" anchor="ctr"/>
                </a:tc>
              </a:tr>
              <a:tr h="410779">
                <a:tc>
                  <a:txBody>
                    <a:bodyPr/>
                    <a:lstStyle/>
                    <a:p>
                      <a:pPr algn="ctr" fontAlgn="b"/>
                      <a:r>
                        <a:rPr lang="en-US" sz="1600" u="none" strike="noStrike" dirty="0" smtClean="0"/>
                        <a:t>37</a:t>
                      </a:r>
                      <a:endParaRPr lang="en-US" sz="1600" b="0" i="0" u="none" strike="noStrike" dirty="0">
                        <a:latin typeface="+mj-lt"/>
                      </a:endParaRPr>
                    </a:p>
                  </a:txBody>
                  <a:tcPr marL="9525" marR="9525" marT="9525" marB="0" anchor="b"/>
                </a:tc>
                <a:tc>
                  <a:txBody>
                    <a:bodyPr/>
                    <a:lstStyle/>
                    <a:p>
                      <a:pPr algn="l" fontAlgn="b"/>
                      <a:r>
                        <a:rPr lang="en-US" sz="1600" u="none" strike="noStrike" dirty="0" smtClean="0"/>
                        <a:t>I give clear</a:t>
                      </a:r>
                      <a:r>
                        <a:rPr lang="en-US" sz="1600" u="none" strike="noStrike" baseline="0" dirty="0" smtClean="0"/>
                        <a:t> instructions </a:t>
                      </a:r>
                      <a:endParaRPr lang="en-US" sz="1600" b="0" i="0" u="none" strike="noStrike" dirty="0">
                        <a:latin typeface="+mj-lt"/>
                      </a:endParaRPr>
                    </a:p>
                  </a:txBody>
                  <a:tcPr marL="9525" marR="9525" marT="9525" marB="0" anchor="b"/>
                </a:tc>
                <a:tc>
                  <a:txBody>
                    <a:bodyPr/>
                    <a:lstStyle/>
                    <a:p>
                      <a:pPr algn="ctr" fontAlgn="b"/>
                      <a:r>
                        <a:rPr lang="en-US" sz="1600" u="none" strike="noStrike" dirty="0" smtClean="0"/>
                        <a:t>+3</a:t>
                      </a:r>
                      <a:endParaRPr lang="en-US" sz="1600" b="1" i="0" u="none" strike="noStrike" dirty="0">
                        <a:latin typeface="+mj-lt"/>
                      </a:endParaRPr>
                    </a:p>
                  </a:txBody>
                  <a:tcPr marL="9525" marR="9525" marT="9525" marB="0" anchor="b"/>
                </a:tc>
              </a:tr>
              <a:tr h="410779">
                <a:tc>
                  <a:txBody>
                    <a:bodyPr/>
                    <a:lstStyle/>
                    <a:p>
                      <a:pPr algn="ctr" fontAlgn="b"/>
                      <a:r>
                        <a:rPr lang="en-US" sz="1600" u="none" strike="noStrike" dirty="0" smtClean="0"/>
                        <a:t>38</a:t>
                      </a:r>
                      <a:endParaRPr lang="en-US" sz="1600" b="0" i="0" u="none" strike="noStrike" dirty="0">
                        <a:latin typeface="+mj-lt"/>
                      </a:endParaRPr>
                    </a:p>
                  </a:txBody>
                  <a:tcPr marL="9525" marR="9525" marT="9525" marB="0" anchor="b"/>
                </a:tc>
                <a:tc>
                  <a:txBody>
                    <a:bodyPr/>
                    <a:lstStyle/>
                    <a:p>
                      <a:pPr algn="l" fontAlgn="b"/>
                      <a:r>
                        <a:rPr lang="en-US" sz="1600" u="none" strike="noStrike" dirty="0"/>
                        <a:t>I listen empathetically.</a:t>
                      </a:r>
                      <a:endParaRPr lang="en-US" sz="1600" b="0" i="0" u="none" strike="noStrike" dirty="0">
                        <a:latin typeface="+mj-lt"/>
                      </a:endParaRPr>
                    </a:p>
                  </a:txBody>
                  <a:tcPr marL="9525" marR="9525" marT="9525" marB="0" anchor="b"/>
                </a:tc>
                <a:tc>
                  <a:txBody>
                    <a:bodyPr/>
                    <a:lstStyle/>
                    <a:p>
                      <a:pPr algn="ctr" fontAlgn="b"/>
                      <a:r>
                        <a:rPr lang="en-US" sz="1600" u="none" strike="noStrike" dirty="0" smtClean="0"/>
                        <a:t>+4</a:t>
                      </a:r>
                      <a:endParaRPr lang="en-US" sz="1600" b="1" i="0" u="none" strike="noStrike" dirty="0">
                        <a:latin typeface="+mj-lt"/>
                      </a:endParaRPr>
                    </a:p>
                  </a:txBody>
                  <a:tcPr marL="9525" marR="9525" marT="9525" marB="0" anchor="b"/>
                </a:tc>
              </a:tr>
              <a:tr h="410779">
                <a:tc>
                  <a:txBody>
                    <a:bodyPr/>
                    <a:lstStyle/>
                    <a:p>
                      <a:pPr algn="ctr" fontAlgn="b"/>
                      <a:r>
                        <a:rPr lang="en-US" sz="1600" u="none" strike="noStrike" dirty="0" smtClean="0"/>
                        <a:t>39</a:t>
                      </a:r>
                      <a:endParaRPr lang="en-US" sz="1600" b="0" i="0" u="none" strike="noStrike" dirty="0">
                        <a:latin typeface="+mj-lt"/>
                      </a:endParaRPr>
                    </a:p>
                  </a:txBody>
                  <a:tcPr marL="9525" marR="9525" marT="9525" marB="0" anchor="b"/>
                </a:tc>
                <a:tc>
                  <a:txBody>
                    <a:bodyPr/>
                    <a:lstStyle/>
                    <a:p>
                      <a:pPr algn="l" fontAlgn="b"/>
                      <a:r>
                        <a:rPr lang="en-US" sz="1600" u="none" strike="noStrike" dirty="0"/>
                        <a:t>I have a command of written English.</a:t>
                      </a:r>
                      <a:endParaRPr lang="en-US" sz="1600" b="0" i="0" u="none" strike="noStrike" dirty="0">
                        <a:latin typeface="+mj-lt"/>
                      </a:endParaRPr>
                    </a:p>
                  </a:txBody>
                  <a:tcPr marL="9525" marR="9525" marT="9525" marB="0" anchor="b"/>
                </a:tc>
                <a:tc>
                  <a:txBody>
                    <a:bodyPr/>
                    <a:lstStyle/>
                    <a:p>
                      <a:pPr algn="ctr" fontAlgn="b"/>
                      <a:r>
                        <a:rPr lang="en-US" sz="1600" u="none" strike="noStrike" dirty="0" smtClean="0"/>
                        <a:t>+2</a:t>
                      </a:r>
                      <a:endParaRPr lang="en-US" sz="1600" b="1" i="0" u="none" strike="noStrike" dirty="0">
                        <a:latin typeface="+mj-lt"/>
                      </a:endParaRPr>
                    </a:p>
                  </a:txBody>
                  <a:tcPr marL="9525" marR="9525" marT="9525" marB="0" anchor="b"/>
                </a:tc>
              </a:tr>
              <a:tr h="410779">
                <a:tc>
                  <a:txBody>
                    <a:bodyPr/>
                    <a:lstStyle/>
                    <a:p>
                      <a:pPr algn="ctr" fontAlgn="b"/>
                      <a:r>
                        <a:rPr lang="en-US" sz="1600" u="none" strike="noStrike" dirty="0" smtClean="0"/>
                        <a:t>40</a:t>
                      </a:r>
                      <a:endParaRPr lang="en-US" sz="1600" b="0" i="0" u="none" strike="noStrike" dirty="0">
                        <a:latin typeface="+mj-lt"/>
                      </a:endParaRPr>
                    </a:p>
                  </a:txBody>
                  <a:tcPr marL="9525" marR="9525" marT="9525" marB="0" anchor="b"/>
                </a:tc>
                <a:tc>
                  <a:txBody>
                    <a:bodyPr/>
                    <a:lstStyle/>
                    <a:p>
                      <a:pPr algn="l" fontAlgn="b"/>
                      <a:r>
                        <a:rPr lang="en-US" sz="1600" u="none" strike="noStrike" dirty="0"/>
                        <a:t>I have a command of verbal English.</a:t>
                      </a:r>
                      <a:endParaRPr lang="en-US" sz="1600" b="0" i="0" u="none" strike="noStrike" dirty="0">
                        <a:latin typeface="+mj-lt"/>
                      </a:endParaRPr>
                    </a:p>
                  </a:txBody>
                  <a:tcPr marL="9525" marR="9525" marT="9525" marB="0" anchor="b"/>
                </a:tc>
                <a:tc>
                  <a:txBody>
                    <a:bodyPr/>
                    <a:lstStyle/>
                    <a:p>
                      <a:pPr algn="ctr" fontAlgn="b"/>
                      <a:r>
                        <a:rPr lang="en-US" sz="1600" u="none" strike="noStrike" dirty="0" smtClean="0"/>
                        <a:t>+5</a:t>
                      </a:r>
                      <a:endParaRPr lang="en-US" sz="1600" b="1" i="0" u="none" strike="noStrike" dirty="0">
                        <a:latin typeface="+mj-lt"/>
                      </a:endParaRPr>
                    </a:p>
                  </a:txBody>
                  <a:tcPr marL="9525" marR="9525" marT="9525" marB="0" anchor="b"/>
                </a:tc>
              </a:tr>
              <a:tr h="410779">
                <a:tc>
                  <a:txBody>
                    <a:bodyPr/>
                    <a:lstStyle/>
                    <a:p>
                      <a:pPr algn="ctr" fontAlgn="b"/>
                      <a:r>
                        <a:rPr lang="en-US" sz="1600" u="none" strike="noStrike" dirty="0" smtClean="0"/>
                        <a:t>41</a:t>
                      </a:r>
                      <a:endParaRPr lang="en-US" sz="1600" b="0" i="0" u="none" strike="noStrike" dirty="0">
                        <a:latin typeface="+mj-lt"/>
                      </a:endParaRPr>
                    </a:p>
                  </a:txBody>
                  <a:tcPr marL="9525" marR="9525" marT="9525" marB="0" anchor="b"/>
                </a:tc>
                <a:tc>
                  <a:txBody>
                    <a:bodyPr/>
                    <a:lstStyle/>
                    <a:p>
                      <a:pPr algn="l" fontAlgn="b"/>
                      <a:r>
                        <a:rPr lang="en-US" sz="1600" u="none" strike="noStrike" dirty="0"/>
                        <a:t>I have a command of e-mail and text messaging.</a:t>
                      </a:r>
                      <a:endParaRPr lang="en-US" sz="1600" b="0" i="0" u="none" strike="noStrike" dirty="0">
                        <a:latin typeface="+mj-lt"/>
                      </a:endParaRPr>
                    </a:p>
                  </a:txBody>
                  <a:tcPr marL="9525" marR="9525" marT="9525" marB="0" anchor="b"/>
                </a:tc>
                <a:tc>
                  <a:txBody>
                    <a:bodyPr/>
                    <a:lstStyle/>
                    <a:p>
                      <a:pPr algn="ctr" fontAlgn="b"/>
                      <a:r>
                        <a:rPr lang="en-US" sz="1600" u="none" strike="noStrike" dirty="0" smtClean="0"/>
                        <a:t>+5</a:t>
                      </a:r>
                      <a:endParaRPr lang="en-US" sz="1600" b="1" i="0" u="none" strike="noStrike" dirty="0">
                        <a:latin typeface="+mj-lt"/>
                      </a:endParaRPr>
                    </a:p>
                  </a:txBody>
                  <a:tcPr marL="9525" marR="9525" marT="9525" marB="0" anchor="b"/>
                </a:tc>
              </a:tr>
              <a:tr h="410779">
                <a:tc>
                  <a:txBody>
                    <a:bodyPr/>
                    <a:lstStyle/>
                    <a:p>
                      <a:pPr algn="ctr" fontAlgn="b"/>
                      <a:r>
                        <a:rPr lang="en-US" sz="1600" u="none" strike="noStrike" dirty="0" smtClean="0"/>
                        <a:t>42</a:t>
                      </a:r>
                      <a:endParaRPr lang="en-US" sz="1600" b="0" i="0" u="none" strike="noStrike" dirty="0">
                        <a:latin typeface="+mj-lt"/>
                      </a:endParaRPr>
                    </a:p>
                  </a:txBody>
                  <a:tcPr marL="9525" marR="9525" marT="9525" marB="0" anchor="b"/>
                </a:tc>
                <a:tc>
                  <a:txBody>
                    <a:bodyPr/>
                    <a:lstStyle/>
                    <a:p>
                      <a:pPr algn="l" fontAlgn="b"/>
                      <a:r>
                        <a:rPr lang="en-US" sz="1600" u="none" strike="noStrike" dirty="0"/>
                        <a:t>I can give constructive feedback.</a:t>
                      </a:r>
                      <a:endParaRPr lang="en-US" sz="1600" b="0" i="0" u="none" strike="noStrike" dirty="0">
                        <a:latin typeface="+mj-lt"/>
                      </a:endParaRPr>
                    </a:p>
                  </a:txBody>
                  <a:tcPr marL="9525" marR="9525" marT="9525" marB="0" anchor="b"/>
                </a:tc>
                <a:tc>
                  <a:txBody>
                    <a:bodyPr/>
                    <a:lstStyle/>
                    <a:p>
                      <a:pPr algn="ctr" fontAlgn="b"/>
                      <a:r>
                        <a:rPr lang="en-US" sz="1600" u="none" strike="noStrike" dirty="0" smtClean="0"/>
                        <a:t>+2</a:t>
                      </a:r>
                      <a:endParaRPr lang="en-US" sz="1600" b="1" i="0" u="none" strike="noStrike" dirty="0">
                        <a:latin typeface="+mj-lt"/>
                      </a:endParaRPr>
                    </a:p>
                  </a:txBody>
                  <a:tcPr marL="9525" marR="9525" marT="9525" marB="0" anchor="b"/>
                </a:tc>
              </a:tr>
              <a:tr h="410779">
                <a:tc>
                  <a:txBody>
                    <a:bodyPr/>
                    <a:lstStyle/>
                    <a:p>
                      <a:pPr algn="ctr" fontAlgn="b"/>
                      <a:r>
                        <a:rPr lang="en-US" sz="1600" u="none" strike="noStrike" dirty="0" smtClean="0"/>
                        <a:t>43</a:t>
                      </a:r>
                      <a:endParaRPr lang="en-US" sz="1600" b="0" i="0" u="none" strike="noStrike" dirty="0">
                        <a:latin typeface="+mj-lt"/>
                      </a:endParaRPr>
                    </a:p>
                  </a:txBody>
                  <a:tcPr marL="9525" marR="9525" marT="9525" marB="0" anchor="b"/>
                </a:tc>
                <a:tc>
                  <a:txBody>
                    <a:bodyPr/>
                    <a:lstStyle/>
                    <a:p>
                      <a:pPr algn="l" fontAlgn="b"/>
                      <a:r>
                        <a:rPr lang="en-US" sz="1600" u="none" strike="noStrike" dirty="0"/>
                        <a:t>I can accept </a:t>
                      </a:r>
                      <a:r>
                        <a:rPr lang="en-US" sz="1600" u="none" strike="noStrike" dirty="0" smtClean="0"/>
                        <a:t>feedback </a:t>
                      </a:r>
                      <a:r>
                        <a:rPr lang="en-US" sz="1600" u="none" strike="noStrike" dirty="0"/>
                        <a:t>in an appropriate manner.</a:t>
                      </a:r>
                      <a:endParaRPr lang="en-US" sz="1600" b="0" i="0" u="none" strike="noStrike" dirty="0">
                        <a:latin typeface="+mj-lt"/>
                      </a:endParaRPr>
                    </a:p>
                  </a:txBody>
                  <a:tcPr marL="9525" marR="9525" marT="9525" marB="0" anchor="b"/>
                </a:tc>
                <a:tc>
                  <a:txBody>
                    <a:bodyPr/>
                    <a:lstStyle/>
                    <a:p>
                      <a:pPr algn="ctr" fontAlgn="b"/>
                      <a:r>
                        <a:rPr lang="en-US" sz="1600" u="none" strike="noStrike" dirty="0" smtClean="0"/>
                        <a:t>+4</a:t>
                      </a:r>
                      <a:endParaRPr lang="en-US" sz="1600" b="1" i="0" u="none" strike="noStrike" dirty="0">
                        <a:latin typeface="+mj-lt"/>
                      </a:endParaRPr>
                    </a:p>
                  </a:txBody>
                  <a:tcPr marL="9525" marR="9525" marT="9525" marB="0" anchor="b"/>
                </a:tc>
              </a:tr>
              <a:tr h="410779">
                <a:tc>
                  <a:txBody>
                    <a:bodyPr/>
                    <a:lstStyle/>
                    <a:p>
                      <a:pPr algn="ctr" fontAlgn="b"/>
                      <a:r>
                        <a:rPr lang="en-US" sz="1600" u="none" strike="noStrike" dirty="0" smtClean="0"/>
                        <a:t>44</a:t>
                      </a:r>
                      <a:endParaRPr lang="en-US" sz="1600" b="0" i="0" u="none" strike="noStrike" dirty="0">
                        <a:latin typeface="+mj-lt"/>
                      </a:endParaRPr>
                    </a:p>
                  </a:txBody>
                  <a:tcPr marL="9525" marR="9525" marT="9525" marB="0" anchor="b"/>
                </a:tc>
                <a:tc>
                  <a:txBody>
                    <a:bodyPr/>
                    <a:lstStyle/>
                    <a:p>
                      <a:pPr algn="l" fontAlgn="b"/>
                      <a:r>
                        <a:rPr lang="en-US" sz="1600" u="none" strike="noStrike" dirty="0"/>
                        <a:t>I feel confident speaking in front of large groups.</a:t>
                      </a:r>
                      <a:endParaRPr lang="en-US" sz="1600" b="0" i="0" u="none" strike="noStrike" dirty="0">
                        <a:latin typeface="+mj-lt"/>
                      </a:endParaRPr>
                    </a:p>
                  </a:txBody>
                  <a:tcPr marL="9525" marR="9525" marT="9525" marB="0" anchor="b"/>
                </a:tc>
                <a:tc>
                  <a:txBody>
                    <a:bodyPr/>
                    <a:lstStyle/>
                    <a:p>
                      <a:pPr algn="ctr" fontAlgn="b"/>
                      <a:r>
                        <a:rPr lang="en-US" sz="1600" u="none" strike="noStrike" dirty="0" smtClean="0"/>
                        <a:t>+8</a:t>
                      </a:r>
                      <a:endParaRPr lang="en-US" sz="1600" b="1" i="0" u="none" strike="noStrike" dirty="0">
                        <a:latin typeface="+mj-lt"/>
                      </a:endParaRPr>
                    </a:p>
                  </a:txBody>
                  <a:tcPr marL="9525" marR="9525" marT="9525" marB="0" anchor="b"/>
                </a:tc>
              </a:tr>
              <a:tr h="410779">
                <a:tc>
                  <a:txBody>
                    <a:bodyPr/>
                    <a:lstStyle/>
                    <a:p>
                      <a:pPr algn="ctr" fontAlgn="b"/>
                      <a:r>
                        <a:rPr lang="en-US" sz="1600" u="none" strike="noStrike" dirty="0" smtClean="0"/>
                        <a:t>45</a:t>
                      </a:r>
                      <a:endParaRPr lang="en-US" sz="1600" b="0" i="0" u="none" strike="noStrike" dirty="0">
                        <a:latin typeface="+mj-lt"/>
                      </a:endParaRPr>
                    </a:p>
                  </a:txBody>
                  <a:tcPr marL="9525" marR="9525" marT="9525" marB="0" anchor="b"/>
                </a:tc>
                <a:tc>
                  <a:txBody>
                    <a:bodyPr/>
                    <a:lstStyle/>
                    <a:p>
                      <a:pPr algn="l" fontAlgn="b"/>
                      <a:r>
                        <a:rPr lang="en-US" sz="1600" u="none" strike="noStrike" dirty="0"/>
                        <a:t>I am comfortable interviewing for campus leader positions.</a:t>
                      </a:r>
                      <a:endParaRPr lang="en-US" sz="1600" b="0" i="0" u="none" strike="noStrike" dirty="0">
                        <a:latin typeface="+mj-lt"/>
                      </a:endParaRPr>
                    </a:p>
                  </a:txBody>
                  <a:tcPr marL="9525" marR="9525" marT="9525" marB="0" anchor="b"/>
                </a:tc>
                <a:tc>
                  <a:txBody>
                    <a:bodyPr/>
                    <a:lstStyle/>
                    <a:p>
                      <a:pPr algn="ctr" fontAlgn="b"/>
                      <a:r>
                        <a:rPr lang="en-US" sz="1600" u="none" strike="noStrike" dirty="0" smtClean="0"/>
                        <a:t>+4</a:t>
                      </a:r>
                      <a:endParaRPr lang="en-US" sz="1600" b="1" i="0" u="none" strike="noStrike" dirty="0">
                        <a:latin typeface="+mj-lt"/>
                      </a:endParaRPr>
                    </a:p>
                  </a:txBody>
                  <a:tcPr marL="9525" marR="9525" marT="9525" marB="0" anchor="b"/>
                </a:tc>
              </a:tr>
              <a:tr h="410779">
                <a:tc>
                  <a:txBody>
                    <a:bodyPr/>
                    <a:lstStyle/>
                    <a:p>
                      <a:pPr algn="ctr" fontAlgn="b"/>
                      <a:r>
                        <a:rPr lang="en-US" sz="1600" u="none" strike="noStrike" dirty="0" smtClean="0"/>
                        <a:t>46</a:t>
                      </a:r>
                      <a:endParaRPr lang="en-US" sz="1600" b="0" i="0" u="none" strike="noStrike" dirty="0">
                        <a:latin typeface="+mj-lt"/>
                      </a:endParaRPr>
                    </a:p>
                  </a:txBody>
                  <a:tcPr marL="9525" marR="9525" marT="9525" marB="0" anchor="b"/>
                </a:tc>
                <a:tc>
                  <a:txBody>
                    <a:bodyPr/>
                    <a:lstStyle/>
                    <a:p>
                      <a:pPr algn="l" fontAlgn="b"/>
                      <a:r>
                        <a:rPr lang="en-US" sz="1600" u="none" strike="noStrike" dirty="0" smtClean="0"/>
                        <a:t>I seek out my advisor for advice about my programming</a:t>
                      </a:r>
                      <a:r>
                        <a:rPr lang="en-US" sz="1600" u="none" strike="noStrike" baseline="0" dirty="0" smtClean="0"/>
                        <a:t> position. </a:t>
                      </a:r>
                      <a:endParaRPr lang="en-US" sz="1600" b="0" i="0" u="none" strike="noStrike" dirty="0">
                        <a:latin typeface="+mj-lt"/>
                      </a:endParaRPr>
                    </a:p>
                  </a:txBody>
                  <a:tcPr marL="9525" marR="9525" marT="9525" marB="0" anchor="b"/>
                </a:tc>
                <a:tc>
                  <a:txBody>
                    <a:bodyPr/>
                    <a:lstStyle/>
                    <a:p>
                      <a:pPr algn="ctr" fontAlgn="b"/>
                      <a:r>
                        <a:rPr lang="en-US" sz="1600" u="none" strike="noStrike" dirty="0" smtClean="0"/>
                        <a:t>+3</a:t>
                      </a:r>
                      <a:endParaRPr lang="en-US" sz="1600" b="1" i="0" u="none" strike="noStrike" dirty="0">
                        <a:latin typeface="+mj-lt"/>
                      </a:endParaRPr>
                    </a:p>
                  </a:txBody>
                  <a:tcPr marL="9525" marR="9525" marT="9525" marB="0" anchor="b"/>
                </a:tc>
              </a:tr>
              <a:tr h="384918">
                <a:tc>
                  <a:txBody>
                    <a:bodyPr/>
                    <a:lstStyle/>
                    <a:p>
                      <a:pPr algn="ctr" fontAlgn="b"/>
                      <a:r>
                        <a:rPr lang="en-US" sz="1600" u="none" strike="noStrike" dirty="0" smtClean="0"/>
                        <a:t>47</a:t>
                      </a:r>
                      <a:endParaRPr lang="en-US" sz="1600" b="0" i="0" u="none" strike="noStrike" dirty="0">
                        <a:latin typeface="+mj-lt"/>
                      </a:endParaRPr>
                    </a:p>
                  </a:txBody>
                  <a:tcPr marL="9525" marR="9525" marT="9525" marB="0" anchor="b"/>
                </a:tc>
                <a:tc>
                  <a:txBody>
                    <a:bodyPr/>
                    <a:lstStyle/>
                    <a:p>
                      <a:pPr algn="l" fontAlgn="b"/>
                      <a:r>
                        <a:rPr lang="en-US" sz="1600" u="none" strike="noStrike" dirty="0" smtClean="0"/>
                        <a:t>I seek</a:t>
                      </a:r>
                      <a:r>
                        <a:rPr lang="en-US" sz="1600" u="none" strike="noStrike" baseline="0" dirty="0" smtClean="0"/>
                        <a:t> out my advisor for advice about academics and/or my personal life. </a:t>
                      </a:r>
                      <a:endParaRPr lang="en-US" sz="1600" b="0" i="0" u="none" strike="noStrike" dirty="0">
                        <a:latin typeface="+mj-lt"/>
                      </a:endParaRPr>
                    </a:p>
                  </a:txBody>
                  <a:tcPr marL="9525" marR="9525" marT="9525" marB="0" anchor="b"/>
                </a:tc>
                <a:tc>
                  <a:txBody>
                    <a:bodyPr/>
                    <a:lstStyle/>
                    <a:p>
                      <a:pPr algn="ctr" fontAlgn="b"/>
                      <a:r>
                        <a:rPr lang="en-US" sz="1600" u="none" strike="noStrike" dirty="0" smtClean="0"/>
                        <a:t>+2</a:t>
                      </a:r>
                      <a:endParaRPr lang="en-US" sz="1600" b="1" i="0" u="none" strike="noStrike" dirty="0">
                        <a:latin typeface="+mj-lt"/>
                      </a:endParaRPr>
                    </a:p>
                  </a:txBody>
                  <a:tcPr marL="9525" marR="9525" marT="9525" marB="0" anchor="b"/>
                </a:tc>
              </a:tr>
            </a:tbl>
          </a:graphicData>
        </a:graphic>
      </p:graphicFrame>
      <p:sp>
        <p:nvSpPr>
          <p:cNvPr id="4" name="Title 1"/>
          <p:cNvSpPr txBox="1">
            <a:spLocks/>
          </p:cNvSpPr>
          <p:nvPr/>
        </p:nvSpPr>
        <p:spPr>
          <a:xfrm>
            <a:off x="407329" y="285151"/>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Tech Activities Board (TAB)</a:t>
            </a:r>
            <a:br>
              <a:rPr lang="en-US" altLang="en-US" dirty="0" smtClean="0">
                <a:solidFill>
                  <a:schemeClr val="bg1"/>
                </a:solidFill>
              </a:rPr>
            </a:br>
            <a:r>
              <a:rPr lang="en-US" altLang="en-US" sz="2400" dirty="0" smtClean="0">
                <a:solidFill>
                  <a:schemeClr val="bg1"/>
                </a:solidFill>
              </a:rPr>
              <a:t>Student Leader Learning Outcomes</a:t>
            </a:r>
          </a:p>
        </p:txBody>
      </p:sp>
      <p:sp>
        <p:nvSpPr>
          <p:cNvPr id="5" name="TextBox 4"/>
          <p:cNvSpPr txBox="1"/>
          <p:nvPr/>
        </p:nvSpPr>
        <p:spPr>
          <a:xfrm>
            <a:off x="11333409" y="6310648"/>
            <a:ext cx="1094704" cy="373487"/>
          </a:xfrm>
          <a:prstGeom prst="rect">
            <a:avLst/>
          </a:prstGeom>
          <a:noFill/>
        </p:spPr>
        <p:txBody>
          <a:bodyPr wrap="square" rtlCol="0">
            <a:spAutoFit/>
          </a:bodyPr>
          <a:lstStyle/>
          <a:p>
            <a:r>
              <a:rPr lang="en-US" dirty="0" smtClean="0"/>
              <a:t>n=10</a:t>
            </a:r>
            <a:endParaRPr lang="en-US" dirty="0"/>
          </a:p>
        </p:txBody>
      </p:sp>
    </p:spTree>
    <p:extLst>
      <p:ext uri="{BB962C8B-B14F-4D97-AF65-F5344CB8AC3E}">
        <p14:creationId xmlns:p14="http://schemas.microsoft.com/office/powerpoint/2010/main" val="26059267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05251821"/>
              </p:ext>
            </p:extLst>
          </p:nvPr>
        </p:nvGraphicFramePr>
        <p:xfrm>
          <a:off x="1584744" y="1788544"/>
          <a:ext cx="8887725" cy="2982913"/>
        </p:xfrm>
        <a:graphic>
          <a:graphicData uri="http://schemas.openxmlformats.org/drawingml/2006/table">
            <a:tbl>
              <a:tblPr firstRow="1" bandRow="1">
                <a:tableStyleId>{5202B0CA-FC54-4496-8BCA-5EF66A818D29}</a:tableStyleId>
              </a:tblPr>
              <a:tblGrid>
                <a:gridCol w="478097"/>
                <a:gridCol w="6742413"/>
                <a:gridCol w="1667215"/>
              </a:tblGrid>
              <a:tr h="757627">
                <a:tc gridSpan="3">
                  <a:txBody>
                    <a:bodyPr/>
                    <a:lstStyle/>
                    <a:p>
                      <a:pPr algn="l" fontAlgn="b"/>
                      <a:r>
                        <a:rPr lang="en-US" sz="1400" u="none" strike="noStrike" dirty="0"/>
                        <a:t> </a:t>
                      </a:r>
                    </a:p>
                    <a:p>
                      <a:pPr algn="ctr" fontAlgn="b"/>
                      <a:r>
                        <a:rPr lang="en-US" sz="2000" u="none" strike="noStrike" dirty="0" smtClean="0"/>
                        <a:t>TIME</a:t>
                      </a:r>
                      <a:r>
                        <a:rPr lang="en-US" sz="2000" u="none" strike="noStrike" baseline="0" dirty="0" smtClean="0"/>
                        <a:t> AND STRESS MANAGMENT</a:t>
                      </a:r>
                      <a:endParaRPr lang="en-US" sz="2000" u="none" strike="noStrike" dirty="0"/>
                    </a:p>
                    <a:p>
                      <a:pPr algn="ctr" fontAlgn="b"/>
                      <a:r>
                        <a:rPr lang="en-US" sz="1400" u="none" strike="noStrike" dirty="0"/>
                        <a:t> </a:t>
                      </a:r>
                      <a:endParaRPr lang="en-US" sz="1400" b="1" i="0" u="none" strike="noStrike" dirty="0">
                        <a:latin typeface="+mj-lt"/>
                      </a:endParaRPr>
                    </a:p>
                  </a:txBody>
                  <a:tcPr marL="9525" marR="9525" marT="9526" marB="0" anchor="b"/>
                </a:tc>
                <a:tc hMerge="1">
                  <a:txBody>
                    <a:bodyPr/>
                    <a:lstStyle/>
                    <a:p>
                      <a:pPr algn="ctr" fontAlgn="b"/>
                      <a:endParaRPr lang="en-US" sz="800" b="1" i="0" u="none" strike="noStrike" dirty="0">
                        <a:latin typeface="Arial"/>
                      </a:endParaRPr>
                    </a:p>
                  </a:txBody>
                  <a:tcPr marL="9525" marR="9525" marT="9525" marB="0" anchor="b"/>
                </a:tc>
                <a:tc hMerge="1">
                  <a:txBody>
                    <a:bodyPr/>
                    <a:lstStyle/>
                    <a:p>
                      <a:pPr algn="ctr" fontAlgn="b"/>
                      <a:endParaRPr lang="en-US" sz="800" b="1" i="0" u="none" strike="noStrike" dirty="0">
                        <a:latin typeface="Times New Roman"/>
                      </a:endParaRPr>
                    </a:p>
                  </a:txBody>
                  <a:tcPr marL="9525" marR="9525" marT="9525" marB="0" anchor="b"/>
                </a:tc>
              </a:tr>
              <a:tr h="370881">
                <a:tc>
                  <a:txBody>
                    <a:bodyPr/>
                    <a:lstStyle/>
                    <a:p>
                      <a:pPr algn="ctr" fontAlgn="b"/>
                      <a:endParaRPr lang="en-US" sz="1600" b="1" i="0" u="none" strike="noStrike" dirty="0">
                        <a:solidFill>
                          <a:schemeClr val="bg1"/>
                        </a:solidFill>
                        <a:latin typeface="+mj-lt"/>
                        <a:cs typeface="Arial" pitchFamily="34" charset="0"/>
                      </a:endParaRPr>
                    </a:p>
                  </a:txBody>
                  <a:tcPr marL="9525" marR="9525" marT="9526" marB="0" anchor="ctr"/>
                </a:tc>
                <a:tc>
                  <a:txBody>
                    <a:bodyPr/>
                    <a:lstStyle/>
                    <a:p>
                      <a:pPr algn="l" fontAlgn="b"/>
                      <a:r>
                        <a:rPr lang="en-US" sz="1600" u="none" strike="noStrike" dirty="0" smtClean="0"/>
                        <a:t>Learning Outcome</a:t>
                      </a:r>
                      <a:endParaRPr lang="en-US" sz="1600" b="1" i="0" u="none" strike="noStrike" dirty="0">
                        <a:solidFill>
                          <a:schemeClr val="bg1"/>
                        </a:solidFill>
                        <a:latin typeface="+mj-lt"/>
                        <a:cs typeface="Arial" pitchFamily="34" charset="0"/>
                      </a:endParaRPr>
                    </a:p>
                  </a:txBody>
                  <a:tcPr marL="9525" marR="9525" marT="9526" marB="0" anchor="ctr"/>
                </a:tc>
                <a:tc>
                  <a:txBody>
                    <a:bodyPr/>
                    <a:lstStyle/>
                    <a:p>
                      <a:pPr algn="ctr" fontAlgn="b"/>
                      <a:r>
                        <a:rPr lang="en-US" sz="1600" u="none" strike="noStrike" dirty="0" smtClean="0"/>
                        <a:t>Year Score</a:t>
                      </a:r>
                      <a:endParaRPr lang="en-US" sz="1600" b="1" i="0" u="none" strike="noStrike" dirty="0">
                        <a:solidFill>
                          <a:schemeClr val="bg1"/>
                        </a:solidFill>
                        <a:latin typeface="+mj-lt"/>
                        <a:cs typeface="Arial" pitchFamily="34" charset="0"/>
                      </a:endParaRPr>
                    </a:p>
                  </a:txBody>
                  <a:tcPr marL="9525" marR="9525" marT="9526" marB="0" anchor="ctr"/>
                </a:tc>
              </a:tr>
              <a:tr h="370881">
                <a:tc>
                  <a:txBody>
                    <a:bodyPr/>
                    <a:lstStyle/>
                    <a:p>
                      <a:pPr algn="ctr" fontAlgn="b"/>
                      <a:r>
                        <a:rPr lang="en-US" sz="1600" u="none" strike="noStrike" dirty="0" smtClean="0"/>
                        <a:t>48</a:t>
                      </a:r>
                      <a:endParaRPr lang="en-US" sz="1600" b="0" i="0" u="none" strike="noStrike" dirty="0">
                        <a:latin typeface="+mj-lt"/>
                      </a:endParaRPr>
                    </a:p>
                  </a:txBody>
                  <a:tcPr marL="9525" marR="9525" marT="9526" marB="0" anchor="b"/>
                </a:tc>
                <a:tc>
                  <a:txBody>
                    <a:bodyPr/>
                    <a:lstStyle/>
                    <a:p>
                      <a:pPr algn="l" fontAlgn="b"/>
                      <a:r>
                        <a:rPr lang="en-US" sz="1600" u="none" strike="noStrike" dirty="0"/>
                        <a:t>I work effectively under pressure.</a:t>
                      </a:r>
                      <a:endParaRPr lang="en-US" sz="1600" b="0" i="0" u="none" strike="noStrike" dirty="0">
                        <a:latin typeface="+mj-lt"/>
                      </a:endParaRPr>
                    </a:p>
                  </a:txBody>
                  <a:tcPr marL="9525" marR="9525" marT="9526" marB="0" anchor="b"/>
                </a:tc>
                <a:tc>
                  <a:txBody>
                    <a:bodyPr/>
                    <a:lstStyle/>
                    <a:p>
                      <a:pPr algn="ctr" fontAlgn="b"/>
                      <a:r>
                        <a:rPr lang="en-US" sz="1600" u="none" strike="noStrike" dirty="0" smtClean="0"/>
                        <a:t>+4</a:t>
                      </a:r>
                      <a:endParaRPr lang="en-US" sz="1600" b="1" i="0" u="none" strike="noStrike" dirty="0">
                        <a:latin typeface="+mj-lt"/>
                      </a:endParaRPr>
                    </a:p>
                  </a:txBody>
                  <a:tcPr marL="9525" marR="9525" marT="9526" marB="0" anchor="b"/>
                </a:tc>
              </a:tr>
              <a:tr h="370881">
                <a:tc>
                  <a:txBody>
                    <a:bodyPr/>
                    <a:lstStyle/>
                    <a:p>
                      <a:pPr algn="ctr" fontAlgn="b"/>
                      <a:r>
                        <a:rPr lang="en-US" sz="1600" u="none" strike="noStrike" dirty="0" smtClean="0"/>
                        <a:t>49</a:t>
                      </a:r>
                      <a:endParaRPr lang="en-US" sz="1600" b="0" i="0" u="none" strike="noStrike" dirty="0">
                        <a:latin typeface="+mj-lt"/>
                      </a:endParaRPr>
                    </a:p>
                  </a:txBody>
                  <a:tcPr marL="9525" marR="9525" marT="9526" marB="0" anchor="b"/>
                </a:tc>
                <a:tc>
                  <a:txBody>
                    <a:bodyPr/>
                    <a:lstStyle/>
                    <a:p>
                      <a:pPr algn="l" fontAlgn="b"/>
                      <a:r>
                        <a:rPr lang="en-US" sz="1600" u="none" strike="noStrike" dirty="0"/>
                        <a:t>I exhibit effective means of coping with stress.</a:t>
                      </a:r>
                      <a:endParaRPr lang="en-US" sz="1600" b="0" i="0" u="none" strike="noStrike" dirty="0">
                        <a:latin typeface="+mj-lt"/>
                      </a:endParaRPr>
                    </a:p>
                  </a:txBody>
                  <a:tcPr marL="9525" marR="9525" marT="9526" marB="0" anchor="b"/>
                </a:tc>
                <a:tc>
                  <a:txBody>
                    <a:bodyPr/>
                    <a:lstStyle/>
                    <a:p>
                      <a:pPr algn="ctr" fontAlgn="b"/>
                      <a:r>
                        <a:rPr lang="en-US" sz="1600" u="none" strike="noStrike" dirty="0" smtClean="0"/>
                        <a:t>+4</a:t>
                      </a:r>
                      <a:endParaRPr lang="en-US" sz="1600" b="1" i="0" u="none" strike="noStrike" dirty="0">
                        <a:latin typeface="+mj-lt"/>
                      </a:endParaRPr>
                    </a:p>
                  </a:txBody>
                  <a:tcPr marL="9525" marR="9525" marT="9526" marB="0" anchor="b"/>
                </a:tc>
              </a:tr>
              <a:tr h="370881">
                <a:tc>
                  <a:txBody>
                    <a:bodyPr/>
                    <a:lstStyle/>
                    <a:p>
                      <a:pPr algn="ctr" fontAlgn="b"/>
                      <a:r>
                        <a:rPr lang="en-US" sz="1600" u="none" strike="noStrike" dirty="0" smtClean="0"/>
                        <a:t>50</a:t>
                      </a:r>
                      <a:endParaRPr lang="en-US" sz="1600" b="0" i="0" u="none" strike="noStrike" dirty="0">
                        <a:latin typeface="+mj-lt"/>
                      </a:endParaRPr>
                    </a:p>
                  </a:txBody>
                  <a:tcPr marL="9525" marR="9525" marT="9526" marB="0" anchor="b"/>
                </a:tc>
                <a:tc>
                  <a:txBody>
                    <a:bodyPr/>
                    <a:lstStyle/>
                    <a:p>
                      <a:pPr algn="l" fontAlgn="b"/>
                      <a:r>
                        <a:rPr lang="en-US" sz="1600" u="none" strike="noStrike" dirty="0"/>
                        <a:t>I effectively manage my time.</a:t>
                      </a:r>
                      <a:endParaRPr lang="en-US" sz="1600" b="0" i="0" u="none" strike="noStrike" dirty="0">
                        <a:latin typeface="+mj-lt"/>
                      </a:endParaRPr>
                    </a:p>
                  </a:txBody>
                  <a:tcPr marL="9525" marR="9525" marT="9526" marB="0" anchor="b"/>
                </a:tc>
                <a:tc>
                  <a:txBody>
                    <a:bodyPr/>
                    <a:lstStyle/>
                    <a:p>
                      <a:pPr algn="ctr" fontAlgn="b"/>
                      <a:r>
                        <a:rPr lang="en-US" sz="1600" u="none" strike="noStrike" dirty="0" smtClean="0"/>
                        <a:t>+4</a:t>
                      </a:r>
                      <a:endParaRPr lang="en-US" sz="1600" b="1" i="0" u="none" strike="noStrike" dirty="0">
                        <a:latin typeface="+mj-lt"/>
                      </a:endParaRPr>
                    </a:p>
                  </a:txBody>
                  <a:tcPr marL="9525" marR="9525" marT="9526" marB="0" anchor="b"/>
                </a:tc>
              </a:tr>
              <a:tr h="370881">
                <a:tc>
                  <a:txBody>
                    <a:bodyPr/>
                    <a:lstStyle/>
                    <a:p>
                      <a:pPr algn="ctr" fontAlgn="b"/>
                      <a:r>
                        <a:rPr lang="en-US" sz="1600" u="none" strike="noStrike" dirty="0" smtClean="0"/>
                        <a:t>51</a:t>
                      </a:r>
                      <a:endParaRPr lang="en-US" sz="1600" b="0" i="0" u="none" strike="noStrike" dirty="0">
                        <a:latin typeface="+mj-lt"/>
                      </a:endParaRPr>
                    </a:p>
                  </a:txBody>
                  <a:tcPr marL="9525" marR="9525" marT="9526" marB="0" anchor="b"/>
                </a:tc>
                <a:tc>
                  <a:txBody>
                    <a:bodyPr/>
                    <a:lstStyle/>
                    <a:p>
                      <a:pPr algn="l" fontAlgn="b"/>
                      <a:r>
                        <a:rPr lang="en-US" sz="1600" u="none" strike="noStrike" dirty="0"/>
                        <a:t>I make immediate logical decisions.</a:t>
                      </a:r>
                      <a:endParaRPr lang="en-US" sz="1600" b="0" i="0" u="none" strike="noStrike" dirty="0">
                        <a:latin typeface="+mj-lt"/>
                      </a:endParaRPr>
                    </a:p>
                  </a:txBody>
                  <a:tcPr marL="9525" marR="9525" marT="9526" marB="0" anchor="b"/>
                </a:tc>
                <a:tc>
                  <a:txBody>
                    <a:bodyPr/>
                    <a:lstStyle/>
                    <a:p>
                      <a:pPr algn="ctr" fontAlgn="b"/>
                      <a:r>
                        <a:rPr lang="en-US" sz="1600" u="none" strike="noStrike" dirty="0" smtClean="0"/>
                        <a:t>+4</a:t>
                      </a:r>
                      <a:endParaRPr lang="en-US" sz="1600" b="1" i="0" u="none" strike="noStrike" dirty="0">
                        <a:latin typeface="+mj-lt"/>
                      </a:endParaRPr>
                    </a:p>
                  </a:txBody>
                  <a:tcPr marL="9525" marR="9525" marT="9526" marB="0" anchor="b"/>
                </a:tc>
              </a:tr>
              <a:tr h="370881">
                <a:tc>
                  <a:txBody>
                    <a:bodyPr/>
                    <a:lstStyle/>
                    <a:p>
                      <a:pPr algn="ctr" fontAlgn="b"/>
                      <a:r>
                        <a:rPr lang="en-US" sz="1600" u="none" strike="noStrike" dirty="0" smtClean="0"/>
                        <a:t>52</a:t>
                      </a:r>
                      <a:endParaRPr lang="en-US" sz="1600" b="0" i="0" u="none" strike="noStrike" dirty="0">
                        <a:latin typeface="+mj-lt"/>
                      </a:endParaRPr>
                    </a:p>
                  </a:txBody>
                  <a:tcPr marL="9525" marR="9525" marT="9526" marB="0" anchor="b"/>
                </a:tc>
                <a:tc>
                  <a:txBody>
                    <a:bodyPr/>
                    <a:lstStyle/>
                    <a:p>
                      <a:pPr algn="l" fontAlgn="b"/>
                      <a:r>
                        <a:rPr lang="en-US" sz="1600" u="none" strike="noStrike" dirty="0"/>
                        <a:t>I create a balance between academic, employment, and co-curricular activities.</a:t>
                      </a:r>
                      <a:endParaRPr lang="en-US" sz="1600" b="0" i="0" u="none" strike="noStrike" dirty="0">
                        <a:latin typeface="+mj-lt"/>
                      </a:endParaRPr>
                    </a:p>
                  </a:txBody>
                  <a:tcPr marL="9525" marR="9525" marT="9526" marB="0" anchor="b"/>
                </a:tc>
                <a:tc>
                  <a:txBody>
                    <a:bodyPr/>
                    <a:lstStyle/>
                    <a:p>
                      <a:pPr algn="ctr" fontAlgn="b"/>
                      <a:r>
                        <a:rPr lang="en-US" sz="1600" u="none" strike="noStrike" dirty="0" smtClean="0"/>
                        <a:t>+3</a:t>
                      </a:r>
                      <a:endParaRPr lang="en-US" sz="1600" b="1" i="0" u="none" strike="noStrike" dirty="0">
                        <a:latin typeface="+mj-lt"/>
                      </a:endParaRPr>
                    </a:p>
                  </a:txBody>
                  <a:tcPr marL="9525" marR="9525" marT="9526" marB="0" anchor="b"/>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630056839"/>
              </p:ext>
            </p:extLst>
          </p:nvPr>
        </p:nvGraphicFramePr>
        <p:xfrm>
          <a:off x="1593550" y="4786103"/>
          <a:ext cx="8878917" cy="1852967"/>
        </p:xfrm>
        <a:graphic>
          <a:graphicData uri="http://schemas.openxmlformats.org/drawingml/2006/table">
            <a:tbl>
              <a:tblPr firstRow="1" bandRow="1">
                <a:tableStyleId>{5202B0CA-FC54-4496-8BCA-5EF66A818D29}</a:tableStyleId>
              </a:tblPr>
              <a:tblGrid>
                <a:gridCol w="489643"/>
                <a:gridCol w="6784762"/>
                <a:gridCol w="1604512"/>
              </a:tblGrid>
              <a:tr h="710524">
                <a:tc gridSpan="3">
                  <a:txBody>
                    <a:bodyPr/>
                    <a:lstStyle/>
                    <a:p>
                      <a:pPr algn="l" fontAlgn="b"/>
                      <a:r>
                        <a:rPr lang="en-US" sz="1400" u="none" strike="noStrike" dirty="0"/>
                        <a:t> </a:t>
                      </a:r>
                      <a:endParaRPr lang="en-US" sz="1800" u="none" strike="noStrike" dirty="0"/>
                    </a:p>
                    <a:p>
                      <a:pPr algn="ctr" fontAlgn="b"/>
                      <a:r>
                        <a:rPr lang="en-US" sz="2000" u="none" strike="noStrike" dirty="0" smtClean="0"/>
                        <a:t>FINANCIAL MANAGEMENT</a:t>
                      </a:r>
                    </a:p>
                    <a:p>
                      <a:pPr algn="ctr" fontAlgn="b"/>
                      <a:endParaRPr lang="en-US" sz="1400" b="1" i="0" u="none" strike="noStrike" dirty="0">
                        <a:latin typeface="+mj-lt"/>
                      </a:endParaRPr>
                    </a:p>
                  </a:txBody>
                  <a:tcPr marL="9524" marR="9524" marT="9521" marB="0" anchor="b"/>
                </a:tc>
                <a:tc hMerge="1">
                  <a:txBody>
                    <a:bodyPr/>
                    <a:lstStyle/>
                    <a:p>
                      <a:pPr algn="ctr" fontAlgn="b"/>
                      <a:endParaRPr lang="en-US" sz="800" b="1" i="0" u="none" strike="noStrike" dirty="0">
                        <a:latin typeface="Arial"/>
                      </a:endParaRPr>
                    </a:p>
                  </a:txBody>
                  <a:tcPr marL="9525" marR="9525" marT="9525" marB="0" anchor="b"/>
                </a:tc>
                <a:tc hMerge="1">
                  <a:txBody>
                    <a:bodyPr/>
                    <a:lstStyle/>
                    <a:p>
                      <a:pPr algn="ctr" fontAlgn="b"/>
                      <a:endParaRPr lang="en-US" sz="800" b="1" i="0" u="none" strike="noStrike" dirty="0">
                        <a:latin typeface="Times New Roman"/>
                      </a:endParaRPr>
                    </a:p>
                  </a:txBody>
                  <a:tcPr marL="9525" marR="9525" marT="9525" marB="0" anchor="b"/>
                </a:tc>
              </a:tr>
              <a:tr h="370642">
                <a:tc>
                  <a:txBody>
                    <a:bodyPr/>
                    <a:lstStyle/>
                    <a:p>
                      <a:pPr algn="ctr" fontAlgn="b"/>
                      <a:endParaRPr lang="en-US" sz="1600" b="1" i="0" u="none" strike="noStrike" dirty="0">
                        <a:solidFill>
                          <a:schemeClr val="bg1"/>
                        </a:solidFill>
                        <a:latin typeface="+mj-lt"/>
                        <a:cs typeface="Arial" pitchFamily="34" charset="0"/>
                      </a:endParaRPr>
                    </a:p>
                  </a:txBody>
                  <a:tcPr marL="9524" marR="9524" marT="9521" marB="0" anchor="ctr"/>
                </a:tc>
                <a:tc>
                  <a:txBody>
                    <a:bodyPr/>
                    <a:lstStyle/>
                    <a:p>
                      <a:pPr algn="l" fontAlgn="b"/>
                      <a:r>
                        <a:rPr lang="en-US" sz="1600" u="none" strike="noStrike" dirty="0" smtClean="0"/>
                        <a:t>Learning Outcome</a:t>
                      </a:r>
                      <a:endParaRPr lang="en-US" sz="1600" b="1" i="0" u="none" strike="noStrike" dirty="0">
                        <a:solidFill>
                          <a:schemeClr val="bg1"/>
                        </a:solidFill>
                        <a:latin typeface="+mj-lt"/>
                        <a:cs typeface="Arial" pitchFamily="34" charset="0"/>
                      </a:endParaRPr>
                    </a:p>
                  </a:txBody>
                  <a:tcPr marL="9524" marR="9524" marT="9521" marB="0" anchor="ctr"/>
                </a:tc>
                <a:tc>
                  <a:txBody>
                    <a:bodyPr/>
                    <a:lstStyle/>
                    <a:p>
                      <a:pPr algn="ctr" fontAlgn="b"/>
                      <a:r>
                        <a:rPr lang="en-US" sz="1600" u="none" strike="noStrike" dirty="0" smtClean="0"/>
                        <a:t>Year Score</a:t>
                      </a:r>
                      <a:endParaRPr lang="en-US" sz="1600" b="1" i="0" u="none" strike="noStrike" dirty="0">
                        <a:solidFill>
                          <a:schemeClr val="bg1"/>
                        </a:solidFill>
                        <a:latin typeface="+mj-lt"/>
                        <a:cs typeface="Arial" pitchFamily="34" charset="0"/>
                      </a:endParaRPr>
                    </a:p>
                  </a:txBody>
                  <a:tcPr marL="9524" marR="9524" marT="9521" marB="0" anchor="ctr"/>
                </a:tc>
              </a:tr>
              <a:tr h="370642">
                <a:tc>
                  <a:txBody>
                    <a:bodyPr/>
                    <a:lstStyle/>
                    <a:p>
                      <a:pPr algn="ctr" fontAlgn="b"/>
                      <a:r>
                        <a:rPr lang="en-US" sz="1600" u="none" strike="noStrike" dirty="0" smtClean="0"/>
                        <a:t>53</a:t>
                      </a:r>
                      <a:endParaRPr lang="en-US" sz="1600" b="0" i="0" u="none" strike="noStrike" dirty="0">
                        <a:latin typeface="+mj-lt"/>
                      </a:endParaRPr>
                    </a:p>
                  </a:txBody>
                  <a:tcPr marL="9524" marR="9524" marT="9521" marB="0" anchor="b"/>
                </a:tc>
                <a:tc>
                  <a:txBody>
                    <a:bodyPr/>
                    <a:lstStyle/>
                    <a:p>
                      <a:pPr algn="l" fontAlgn="b"/>
                      <a:r>
                        <a:rPr lang="en-US" sz="1600" u="none" strike="noStrike" dirty="0"/>
                        <a:t>I can read and analyze a budget.</a:t>
                      </a:r>
                      <a:endParaRPr lang="en-US" sz="1600" b="0" i="0" u="none" strike="noStrike" dirty="0">
                        <a:latin typeface="+mj-lt"/>
                      </a:endParaRPr>
                    </a:p>
                  </a:txBody>
                  <a:tcPr marL="9524" marR="9524" marT="9521" marB="0" anchor="b"/>
                </a:tc>
                <a:tc>
                  <a:txBody>
                    <a:bodyPr/>
                    <a:lstStyle/>
                    <a:p>
                      <a:pPr algn="ctr" fontAlgn="b"/>
                      <a:r>
                        <a:rPr lang="en-US" sz="1600" u="none" strike="noStrike" dirty="0" smtClean="0"/>
                        <a:t>+3</a:t>
                      </a:r>
                      <a:endParaRPr lang="en-US" sz="1600" b="1" i="0" u="none" strike="noStrike" dirty="0">
                        <a:latin typeface="+mj-lt"/>
                      </a:endParaRPr>
                    </a:p>
                  </a:txBody>
                  <a:tcPr marL="9524" marR="9524" marT="9521" marB="0" anchor="b"/>
                </a:tc>
              </a:tr>
              <a:tr h="370642">
                <a:tc>
                  <a:txBody>
                    <a:bodyPr/>
                    <a:lstStyle/>
                    <a:p>
                      <a:pPr algn="ctr" fontAlgn="b"/>
                      <a:r>
                        <a:rPr lang="en-US" sz="1600" u="none" strike="noStrike" dirty="0" smtClean="0"/>
                        <a:t>54</a:t>
                      </a:r>
                      <a:endParaRPr lang="en-US" sz="1600" b="0" i="0" u="none" strike="noStrike" dirty="0">
                        <a:latin typeface="+mj-lt"/>
                      </a:endParaRPr>
                    </a:p>
                  </a:txBody>
                  <a:tcPr marL="9524" marR="9524" marT="9521" marB="0" anchor="b"/>
                </a:tc>
                <a:tc>
                  <a:txBody>
                    <a:bodyPr/>
                    <a:lstStyle/>
                    <a:p>
                      <a:pPr algn="l" fontAlgn="b"/>
                      <a:r>
                        <a:rPr lang="en-US" sz="1600" u="none" strike="noStrike" dirty="0"/>
                        <a:t>I accept financial responsibility and work within a budget.</a:t>
                      </a:r>
                      <a:endParaRPr lang="en-US" sz="1600" b="0" i="0" u="none" strike="noStrike" dirty="0">
                        <a:latin typeface="+mj-lt"/>
                      </a:endParaRPr>
                    </a:p>
                  </a:txBody>
                  <a:tcPr marL="9524" marR="9524" marT="9521" marB="0" anchor="b"/>
                </a:tc>
                <a:tc>
                  <a:txBody>
                    <a:bodyPr/>
                    <a:lstStyle/>
                    <a:p>
                      <a:pPr algn="ctr" fontAlgn="b"/>
                      <a:r>
                        <a:rPr lang="en-US" sz="1600" u="none" strike="noStrike" dirty="0" smtClean="0"/>
                        <a:t>+3</a:t>
                      </a:r>
                      <a:endParaRPr lang="en-US" sz="1600" b="1" i="0" u="none" strike="noStrike" dirty="0">
                        <a:latin typeface="+mj-lt"/>
                      </a:endParaRPr>
                    </a:p>
                  </a:txBody>
                  <a:tcPr marL="9524" marR="9524" marT="9521" marB="0" anchor="b"/>
                </a:tc>
              </a:tr>
            </a:tbl>
          </a:graphicData>
        </a:graphic>
      </p:graphicFrame>
      <p:sp>
        <p:nvSpPr>
          <p:cNvPr id="5" name="Title 1"/>
          <p:cNvSpPr txBox="1">
            <a:spLocks/>
          </p:cNvSpPr>
          <p:nvPr/>
        </p:nvSpPr>
        <p:spPr>
          <a:xfrm>
            <a:off x="407329" y="285151"/>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Tech Activities Board (TAB)</a:t>
            </a:r>
            <a:br>
              <a:rPr lang="en-US" altLang="en-US" dirty="0" smtClean="0">
                <a:solidFill>
                  <a:schemeClr val="bg1"/>
                </a:solidFill>
              </a:rPr>
            </a:br>
            <a:r>
              <a:rPr lang="en-US" altLang="en-US" sz="2400" dirty="0" smtClean="0">
                <a:solidFill>
                  <a:schemeClr val="bg1"/>
                </a:solidFill>
              </a:rPr>
              <a:t>Student Leader Learning Outcomes</a:t>
            </a:r>
          </a:p>
        </p:txBody>
      </p:sp>
      <p:sp>
        <p:nvSpPr>
          <p:cNvPr id="6" name="TextBox 5"/>
          <p:cNvSpPr txBox="1"/>
          <p:nvPr/>
        </p:nvSpPr>
        <p:spPr>
          <a:xfrm>
            <a:off x="11333409" y="6310648"/>
            <a:ext cx="1094704" cy="373487"/>
          </a:xfrm>
          <a:prstGeom prst="rect">
            <a:avLst/>
          </a:prstGeom>
          <a:noFill/>
        </p:spPr>
        <p:txBody>
          <a:bodyPr wrap="square" rtlCol="0">
            <a:spAutoFit/>
          </a:bodyPr>
          <a:lstStyle/>
          <a:p>
            <a:r>
              <a:rPr lang="en-US" dirty="0" smtClean="0"/>
              <a:t>n=10</a:t>
            </a:r>
            <a:endParaRPr lang="en-US" dirty="0"/>
          </a:p>
        </p:txBody>
      </p:sp>
    </p:spTree>
    <p:extLst>
      <p:ext uri="{BB962C8B-B14F-4D97-AF65-F5344CB8AC3E}">
        <p14:creationId xmlns:p14="http://schemas.microsoft.com/office/powerpoint/2010/main" val="18058538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44488" y="1609539"/>
            <a:ext cx="8112861" cy="54340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ct val="0"/>
              </a:spcBef>
              <a:spcAft>
                <a:spcPct val="0"/>
              </a:spcAft>
              <a:buFontTx/>
              <a:buNone/>
              <a:defRPr/>
            </a:pPr>
            <a:r>
              <a:rPr lang="en-US" sz="2000" dirty="0" smtClean="0"/>
              <a:t>TAB Leadership</a:t>
            </a:r>
          </a:p>
          <a:p>
            <a:pPr algn="l">
              <a:spcBef>
                <a:spcPts val="300"/>
              </a:spcBef>
              <a:spcAft>
                <a:spcPct val="0"/>
              </a:spcAft>
              <a:defRPr/>
            </a:pPr>
            <a:r>
              <a:rPr lang="en-US" sz="1800" dirty="0" smtClean="0"/>
              <a:t>President					Austin Reiter</a:t>
            </a:r>
          </a:p>
          <a:p>
            <a:pPr algn="l">
              <a:spcBef>
                <a:spcPts val="300"/>
              </a:spcBef>
              <a:spcAft>
                <a:spcPct val="0"/>
              </a:spcAft>
              <a:defRPr/>
            </a:pPr>
            <a:r>
              <a:rPr lang="en-US" sz="1800" dirty="0" smtClean="0"/>
              <a:t>Vice President Communications &amp; Marketing	Cord Scorgie</a:t>
            </a:r>
          </a:p>
          <a:p>
            <a:pPr algn="l">
              <a:spcBef>
                <a:spcPts val="300"/>
              </a:spcBef>
              <a:spcAft>
                <a:spcPct val="0"/>
              </a:spcAft>
              <a:defRPr/>
            </a:pPr>
            <a:r>
              <a:rPr lang="en-US" sz="1800" dirty="0" smtClean="0"/>
              <a:t>Vice President Recruitment &amp; Retention	Mackenzie Davidson</a:t>
            </a:r>
            <a:endParaRPr lang="en-US" sz="2000" dirty="0" smtClean="0"/>
          </a:p>
          <a:p>
            <a:pPr algn="l">
              <a:spcBef>
                <a:spcPct val="0"/>
              </a:spcBef>
              <a:spcAft>
                <a:spcPct val="0"/>
              </a:spcAft>
              <a:buFontTx/>
              <a:buNone/>
              <a:defRPr/>
            </a:pPr>
            <a:endParaRPr lang="en-US" sz="2000" dirty="0" smtClean="0"/>
          </a:p>
          <a:p>
            <a:pPr algn="l">
              <a:lnSpc>
                <a:spcPct val="150000"/>
              </a:lnSpc>
              <a:spcBef>
                <a:spcPct val="0"/>
              </a:spcBef>
              <a:spcAft>
                <a:spcPct val="0"/>
              </a:spcAft>
              <a:buFontTx/>
              <a:buNone/>
              <a:defRPr/>
            </a:pPr>
            <a:r>
              <a:rPr lang="en-US" sz="2000" dirty="0" smtClean="0"/>
              <a:t>TAB Executive Board</a:t>
            </a:r>
          </a:p>
          <a:p>
            <a:pPr algn="l">
              <a:spcBef>
                <a:spcPts val="300"/>
              </a:spcBef>
              <a:defRPr/>
            </a:pPr>
            <a:r>
              <a:rPr lang="en-US" sz="1800" dirty="0" smtClean="0"/>
              <a:t>Concerts Coordinator			AJ Avery</a:t>
            </a:r>
          </a:p>
          <a:p>
            <a:pPr algn="l">
              <a:spcBef>
                <a:spcPts val="300"/>
              </a:spcBef>
              <a:defRPr/>
            </a:pPr>
            <a:r>
              <a:rPr lang="en-US" sz="1800" dirty="0" smtClean="0"/>
              <a:t>Daytime Coordinator			Kelcy James</a:t>
            </a:r>
          </a:p>
          <a:p>
            <a:pPr algn="l">
              <a:spcBef>
                <a:spcPts val="300"/>
              </a:spcBef>
              <a:defRPr/>
            </a:pPr>
            <a:r>
              <a:rPr lang="en-US" sz="1800" dirty="0" smtClean="0"/>
              <a:t>Films Coordinator				Savana Poe</a:t>
            </a:r>
          </a:p>
          <a:p>
            <a:pPr algn="l">
              <a:spcBef>
                <a:spcPts val="300"/>
              </a:spcBef>
              <a:defRPr/>
            </a:pPr>
            <a:r>
              <a:rPr lang="en-US" sz="1800" dirty="0" smtClean="0"/>
              <a:t>Homecoming Coordinator			Eric Lee</a:t>
            </a:r>
          </a:p>
          <a:p>
            <a:pPr algn="l">
              <a:spcBef>
                <a:spcPts val="300"/>
              </a:spcBef>
              <a:defRPr/>
            </a:pPr>
            <a:r>
              <a:rPr lang="en-US" sz="1800" dirty="0" smtClean="0"/>
              <a:t>Homecoming Coordinator-Elect		Lisa Branson</a:t>
            </a:r>
          </a:p>
          <a:p>
            <a:pPr algn="l">
              <a:spcBef>
                <a:spcPts val="300"/>
              </a:spcBef>
              <a:defRPr/>
            </a:pPr>
            <a:r>
              <a:rPr lang="en-US" sz="1800" dirty="0" smtClean="0"/>
              <a:t>Nightlife Coordinator			Regine Cliatt</a:t>
            </a:r>
          </a:p>
          <a:p>
            <a:pPr algn="l">
              <a:spcBef>
                <a:spcPts val="300"/>
              </a:spcBef>
              <a:defRPr/>
            </a:pPr>
            <a:r>
              <a:rPr lang="en-US" sz="1800" dirty="0" smtClean="0"/>
              <a:t>Outreach Coordinator			Natalie Butler</a:t>
            </a:r>
          </a:p>
          <a:p>
            <a:pPr algn="l">
              <a:spcBef>
                <a:spcPts val="300"/>
              </a:spcBef>
              <a:defRPr/>
            </a:pPr>
            <a:r>
              <a:rPr lang="en-US" sz="1800" dirty="0" smtClean="0"/>
              <a:t>Special Programs Coordinator		McKenzie Hopson</a:t>
            </a:r>
          </a:p>
          <a:p>
            <a:pPr>
              <a:spcBef>
                <a:spcPct val="0"/>
              </a:spcBef>
              <a:spcAft>
                <a:spcPct val="0"/>
              </a:spcAft>
              <a:buFontTx/>
              <a:buNone/>
              <a:defRPr/>
            </a:pPr>
            <a:endParaRPr lang="en-US" sz="1200" dirty="0" smtClean="0">
              <a:solidFill>
                <a:srgbClr val="FF0000"/>
              </a:solidFill>
            </a:endParaRPr>
          </a:p>
          <a:p>
            <a:pPr>
              <a:spcBef>
                <a:spcPct val="0"/>
              </a:spcBef>
              <a:spcAft>
                <a:spcPct val="0"/>
              </a:spcAft>
              <a:buFontTx/>
              <a:buNone/>
              <a:defRPr/>
            </a:pPr>
            <a:endParaRPr lang="en-US" sz="1400" dirty="0">
              <a:solidFill>
                <a:srgbClr val="FF0000"/>
              </a:solidFill>
            </a:endParaRPr>
          </a:p>
        </p:txBody>
      </p:sp>
      <p:sp>
        <p:nvSpPr>
          <p:cNvPr id="7" name="Rectangle 11"/>
          <p:cNvSpPr txBox="1">
            <a:spLocks noChangeArrowheads="1"/>
          </p:cNvSpPr>
          <p:nvPr/>
        </p:nvSpPr>
        <p:spPr>
          <a:xfrm>
            <a:off x="344488" y="322334"/>
            <a:ext cx="10465025"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dirty="0" smtClean="0">
                <a:solidFill>
                  <a:schemeClr val="bg1"/>
                </a:solidFill>
              </a:rPr>
              <a:t>Tech Activities Board (TAB)</a:t>
            </a:r>
          </a:p>
          <a:p>
            <a:pPr algn="l"/>
            <a:r>
              <a:rPr lang="en-US" altLang="en-US" sz="2600" dirty="0" smtClean="0">
                <a:solidFill>
                  <a:schemeClr val="bg1"/>
                </a:solidFill>
              </a:rPr>
              <a:t>2013-2014</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4610" t="12140" r="10027" b="-1070"/>
          <a:stretch/>
        </p:blipFill>
        <p:spPr>
          <a:xfrm rot="442146">
            <a:off x="7079754" y="2225496"/>
            <a:ext cx="5378109" cy="4202096"/>
          </a:xfrm>
          <a:prstGeom prst="rect">
            <a:avLst/>
          </a:prstGeom>
        </p:spPr>
      </p:pic>
    </p:spTree>
    <p:extLst>
      <p:ext uri="{BB962C8B-B14F-4D97-AF65-F5344CB8AC3E}">
        <p14:creationId xmlns:p14="http://schemas.microsoft.com/office/powerpoint/2010/main" val="40821347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55940831"/>
              </p:ext>
            </p:extLst>
          </p:nvPr>
        </p:nvGraphicFramePr>
        <p:xfrm>
          <a:off x="1494094" y="3830128"/>
          <a:ext cx="9064637" cy="2909686"/>
        </p:xfrm>
        <a:graphic>
          <a:graphicData uri="http://schemas.openxmlformats.org/drawingml/2006/table">
            <a:tbl>
              <a:tblPr firstRow="1" bandRow="1">
                <a:tableStyleId>{5202B0CA-FC54-4496-8BCA-5EF66A818D29}</a:tableStyleId>
              </a:tblPr>
              <a:tblGrid>
                <a:gridCol w="487613"/>
                <a:gridCol w="6472180"/>
                <a:gridCol w="2104844"/>
              </a:tblGrid>
              <a:tr h="738341">
                <a:tc gridSpan="3">
                  <a:txBody>
                    <a:bodyPr/>
                    <a:lstStyle/>
                    <a:p>
                      <a:pPr algn="l" fontAlgn="b"/>
                      <a:r>
                        <a:rPr lang="en-US" sz="1400" u="none" strike="noStrike" dirty="0"/>
                        <a:t> </a:t>
                      </a:r>
                    </a:p>
                    <a:p>
                      <a:pPr algn="ctr" fontAlgn="b"/>
                      <a:r>
                        <a:rPr lang="en-US" sz="2000" u="none" strike="noStrike" dirty="0" smtClean="0"/>
                        <a:t>HUMAN</a:t>
                      </a:r>
                      <a:r>
                        <a:rPr lang="en-US" sz="2000" u="none" strike="noStrike" baseline="0" dirty="0" smtClean="0"/>
                        <a:t> RELATIONS</a:t>
                      </a:r>
                      <a:endParaRPr lang="en-US" sz="2000" u="none" strike="noStrike" dirty="0"/>
                    </a:p>
                    <a:p>
                      <a:pPr algn="ctr" fontAlgn="b"/>
                      <a:r>
                        <a:rPr lang="en-US" sz="1400" u="none" strike="noStrike" dirty="0"/>
                        <a:t> </a:t>
                      </a:r>
                      <a:endParaRPr lang="en-US" sz="1400" b="1" i="0" u="none" strike="noStrike" dirty="0">
                        <a:latin typeface="+mj-lt"/>
                      </a:endParaRPr>
                    </a:p>
                  </a:txBody>
                  <a:tcPr marL="9525" marR="9525" marT="9526" marB="0" anchor="b"/>
                </a:tc>
                <a:tc hMerge="1">
                  <a:txBody>
                    <a:bodyPr/>
                    <a:lstStyle/>
                    <a:p>
                      <a:pPr algn="ctr" fontAlgn="b"/>
                      <a:endParaRPr lang="en-US" sz="800" b="1" i="0" u="none" strike="noStrike" dirty="0">
                        <a:latin typeface="Arial"/>
                      </a:endParaRPr>
                    </a:p>
                  </a:txBody>
                  <a:tcPr marL="9525" marR="9525" marT="9525" marB="0" anchor="b"/>
                </a:tc>
                <a:tc hMerge="1">
                  <a:txBody>
                    <a:bodyPr/>
                    <a:lstStyle/>
                    <a:p>
                      <a:pPr algn="ctr" fontAlgn="b"/>
                      <a:endParaRPr lang="en-US" sz="800" b="1" i="0" u="none" strike="noStrike" dirty="0">
                        <a:latin typeface="Times New Roman"/>
                      </a:endParaRPr>
                    </a:p>
                  </a:txBody>
                  <a:tcPr marL="9525" marR="9525" marT="9525" marB="0" anchor="b"/>
                </a:tc>
              </a:tr>
              <a:tr h="361440">
                <a:tc>
                  <a:txBody>
                    <a:bodyPr/>
                    <a:lstStyle/>
                    <a:p>
                      <a:pPr algn="ctr" fontAlgn="b"/>
                      <a:endParaRPr lang="en-US" sz="1600" b="1" i="0" u="none" strike="noStrike" dirty="0">
                        <a:solidFill>
                          <a:schemeClr val="bg1"/>
                        </a:solidFill>
                        <a:latin typeface="+mj-lt"/>
                        <a:cs typeface="Arial" pitchFamily="34" charset="0"/>
                      </a:endParaRPr>
                    </a:p>
                  </a:txBody>
                  <a:tcPr marL="9525" marR="9525" marT="9526" marB="0" anchor="ctr"/>
                </a:tc>
                <a:tc>
                  <a:txBody>
                    <a:bodyPr/>
                    <a:lstStyle/>
                    <a:p>
                      <a:pPr algn="l" fontAlgn="b"/>
                      <a:r>
                        <a:rPr lang="en-US" sz="1600" u="none" strike="noStrike" dirty="0" smtClean="0"/>
                        <a:t>Learning Outcome</a:t>
                      </a:r>
                      <a:endParaRPr lang="en-US" sz="1600" b="1" i="0" u="none" strike="noStrike" dirty="0">
                        <a:solidFill>
                          <a:schemeClr val="bg1"/>
                        </a:solidFill>
                        <a:latin typeface="+mj-lt"/>
                        <a:cs typeface="Arial" pitchFamily="34" charset="0"/>
                      </a:endParaRPr>
                    </a:p>
                  </a:txBody>
                  <a:tcPr marL="9525" marR="9525" marT="9526" marB="0" anchor="ctr"/>
                </a:tc>
                <a:tc>
                  <a:txBody>
                    <a:bodyPr/>
                    <a:lstStyle/>
                    <a:p>
                      <a:pPr algn="ctr" fontAlgn="b"/>
                      <a:r>
                        <a:rPr lang="en-US" sz="1600" u="none" strike="noStrike" dirty="0" smtClean="0"/>
                        <a:t>Year Score</a:t>
                      </a:r>
                      <a:endParaRPr lang="en-US" sz="1600" b="1" i="0" u="none" strike="noStrike" dirty="0">
                        <a:solidFill>
                          <a:schemeClr val="bg1"/>
                        </a:solidFill>
                        <a:latin typeface="+mj-lt"/>
                        <a:cs typeface="Arial" pitchFamily="34" charset="0"/>
                      </a:endParaRPr>
                    </a:p>
                  </a:txBody>
                  <a:tcPr marL="9525" marR="9525" marT="9526" marB="0" anchor="ctr"/>
                </a:tc>
              </a:tr>
              <a:tr h="361440">
                <a:tc>
                  <a:txBody>
                    <a:bodyPr/>
                    <a:lstStyle/>
                    <a:p>
                      <a:pPr algn="ctr" fontAlgn="b"/>
                      <a:r>
                        <a:rPr lang="en-US" sz="1600" u="none" strike="noStrike" dirty="0" smtClean="0"/>
                        <a:t>58</a:t>
                      </a:r>
                      <a:endParaRPr lang="en-US" sz="1600" b="0" i="0" u="none" strike="noStrike" dirty="0">
                        <a:latin typeface="+mj-lt"/>
                      </a:endParaRPr>
                    </a:p>
                  </a:txBody>
                  <a:tcPr marL="9525" marR="9525" marT="9526" marB="0" anchor="b"/>
                </a:tc>
                <a:tc>
                  <a:txBody>
                    <a:bodyPr/>
                    <a:lstStyle/>
                    <a:p>
                      <a:pPr algn="l" fontAlgn="b"/>
                      <a:r>
                        <a:rPr lang="en-US" sz="1600" u="none" strike="noStrike" dirty="0"/>
                        <a:t>I </a:t>
                      </a:r>
                      <a:r>
                        <a:rPr lang="en-US" sz="1600" u="none" strike="noStrike" dirty="0" smtClean="0"/>
                        <a:t>demonstrate a cooperative spirit.</a:t>
                      </a:r>
                      <a:endParaRPr lang="en-US" sz="1600" b="0" i="0" u="none" strike="noStrike" dirty="0">
                        <a:latin typeface="+mj-lt"/>
                      </a:endParaRPr>
                    </a:p>
                  </a:txBody>
                  <a:tcPr marL="9525" marR="9525" marT="9526" marB="0" anchor="b"/>
                </a:tc>
                <a:tc>
                  <a:txBody>
                    <a:bodyPr/>
                    <a:lstStyle/>
                    <a:p>
                      <a:pPr algn="ctr" fontAlgn="b"/>
                      <a:r>
                        <a:rPr lang="en-US" sz="1600" u="none" strike="noStrike" dirty="0" smtClean="0"/>
                        <a:t>+2</a:t>
                      </a:r>
                      <a:endParaRPr lang="en-US" sz="1600" b="1" i="0" u="none" strike="noStrike" dirty="0">
                        <a:latin typeface="+mj-lt"/>
                      </a:endParaRPr>
                    </a:p>
                  </a:txBody>
                  <a:tcPr marL="9525" marR="9525" marT="9526" marB="0" anchor="b"/>
                </a:tc>
              </a:tr>
              <a:tr h="361440">
                <a:tc>
                  <a:txBody>
                    <a:bodyPr/>
                    <a:lstStyle/>
                    <a:p>
                      <a:pPr algn="ctr" fontAlgn="b"/>
                      <a:r>
                        <a:rPr lang="en-US" sz="1600" u="none" strike="noStrike" dirty="0" smtClean="0"/>
                        <a:t>59</a:t>
                      </a:r>
                      <a:endParaRPr lang="en-US" sz="1600" b="0" i="0" u="none" strike="noStrike" dirty="0">
                        <a:latin typeface="+mj-lt"/>
                      </a:endParaRPr>
                    </a:p>
                  </a:txBody>
                  <a:tcPr marL="9525" marR="9525" marT="9526" marB="0" anchor="b"/>
                </a:tc>
                <a:tc>
                  <a:txBody>
                    <a:bodyPr/>
                    <a:lstStyle/>
                    <a:p>
                      <a:pPr algn="l" fontAlgn="b"/>
                      <a:r>
                        <a:rPr lang="en-US" sz="1600" u="none" strike="noStrike" dirty="0"/>
                        <a:t>I </a:t>
                      </a:r>
                      <a:r>
                        <a:rPr lang="en-US" sz="1600" u="none" strike="noStrike" dirty="0" smtClean="0"/>
                        <a:t>try to understand the varying backgrounds</a:t>
                      </a:r>
                      <a:r>
                        <a:rPr lang="en-US" sz="1600" u="none" strike="noStrike" baseline="0" dirty="0" smtClean="0"/>
                        <a:t> and lifestyles of others.</a:t>
                      </a:r>
                      <a:endParaRPr lang="en-US" sz="1600" b="0" i="0" u="none" strike="noStrike" dirty="0">
                        <a:latin typeface="+mj-lt"/>
                      </a:endParaRPr>
                    </a:p>
                  </a:txBody>
                  <a:tcPr marL="9525" marR="9525" marT="9526" marB="0" anchor="b"/>
                </a:tc>
                <a:tc>
                  <a:txBody>
                    <a:bodyPr/>
                    <a:lstStyle/>
                    <a:p>
                      <a:pPr algn="ctr" fontAlgn="b"/>
                      <a:r>
                        <a:rPr lang="en-US" sz="1600" u="none" strike="noStrike" dirty="0" smtClean="0"/>
                        <a:t>+2</a:t>
                      </a:r>
                      <a:endParaRPr lang="en-US" sz="1600" b="1" i="0" u="none" strike="noStrike" dirty="0">
                        <a:latin typeface="+mj-lt"/>
                      </a:endParaRPr>
                    </a:p>
                  </a:txBody>
                  <a:tcPr marL="9525" marR="9525" marT="9526" marB="0" anchor="b"/>
                </a:tc>
              </a:tr>
              <a:tr h="361440">
                <a:tc>
                  <a:txBody>
                    <a:bodyPr/>
                    <a:lstStyle/>
                    <a:p>
                      <a:pPr algn="ctr" fontAlgn="b"/>
                      <a:r>
                        <a:rPr lang="en-US" sz="1600" u="none" strike="noStrike" dirty="0" smtClean="0"/>
                        <a:t>60</a:t>
                      </a:r>
                      <a:endParaRPr lang="en-US" sz="1600" b="0" i="0" u="none" strike="noStrike" dirty="0">
                        <a:latin typeface="+mj-lt"/>
                      </a:endParaRPr>
                    </a:p>
                  </a:txBody>
                  <a:tcPr marL="9525" marR="9525" marT="9526" marB="0" anchor="b"/>
                </a:tc>
                <a:tc>
                  <a:txBody>
                    <a:bodyPr/>
                    <a:lstStyle/>
                    <a:p>
                      <a:pPr algn="l" fontAlgn="b"/>
                      <a:r>
                        <a:rPr lang="en-US" sz="1600" u="none" strike="noStrike" dirty="0"/>
                        <a:t>I </a:t>
                      </a:r>
                      <a:r>
                        <a:rPr lang="en-US" sz="1600" u="none" strike="noStrike" dirty="0" smtClean="0"/>
                        <a:t>respond to the needs of my peers/colleagues.</a:t>
                      </a:r>
                      <a:endParaRPr lang="en-US" sz="1600" b="0" i="0" u="none" strike="noStrike" dirty="0">
                        <a:latin typeface="+mj-lt"/>
                      </a:endParaRPr>
                    </a:p>
                  </a:txBody>
                  <a:tcPr marL="9525" marR="9525" marT="9526" marB="0" anchor="b"/>
                </a:tc>
                <a:tc>
                  <a:txBody>
                    <a:bodyPr/>
                    <a:lstStyle/>
                    <a:p>
                      <a:pPr algn="ctr" fontAlgn="b"/>
                      <a:r>
                        <a:rPr lang="en-US" sz="1600" u="none" strike="noStrike" dirty="0" smtClean="0"/>
                        <a:t>+2</a:t>
                      </a:r>
                      <a:endParaRPr lang="en-US" sz="1600" b="1" i="0" u="none" strike="noStrike" dirty="0">
                        <a:latin typeface="+mj-lt"/>
                      </a:endParaRPr>
                    </a:p>
                  </a:txBody>
                  <a:tcPr marL="9525" marR="9525" marT="9526" marB="0" anchor="b"/>
                </a:tc>
              </a:tr>
              <a:tr h="361440">
                <a:tc>
                  <a:txBody>
                    <a:bodyPr/>
                    <a:lstStyle/>
                    <a:p>
                      <a:pPr algn="ctr" fontAlgn="b"/>
                      <a:r>
                        <a:rPr lang="en-US" sz="1600" u="none" strike="noStrike" dirty="0" smtClean="0"/>
                        <a:t>61</a:t>
                      </a:r>
                      <a:endParaRPr lang="en-US" sz="1600" b="0" i="0" u="none" strike="noStrike" dirty="0">
                        <a:latin typeface="+mj-lt"/>
                      </a:endParaRPr>
                    </a:p>
                  </a:txBody>
                  <a:tcPr marL="9525" marR="9525" marT="9526" marB="0" anchor="b"/>
                </a:tc>
                <a:tc>
                  <a:txBody>
                    <a:bodyPr/>
                    <a:lstStyle/>
                    <a:p>
                      <a:pPr algn="l" fontAlgn="b"/>
                      <a:r>
                        <a:rPr lang="en-US" sz="1600" u="none" strike="noStrike" dirty="0"/>
                        <a:t>I </a:t>
                      </a:r>
                      <a:r>
                        <a:rPr lang="en-US" sz="1600" u="none" strike="noStrike" dirty="0" smtClean="0"/>
                        <a:t>actively</a:t>
                      </a:r>
                      <a:r>
                        <a:rPr lang="en-US" sz="1600" u="none" strike="noStrike" baseline="0" dirty="0" smtClean="0"/>
                        <a:t> educate myself in different cultures.</a:t>
                      </a:r>
                      <a:endParaRPr lang="en-US" sz="1600" b="0" i="0" u="none" strike="noStrike" dirty="0">
                        <a:latin typeface="+mj-lt"/>
                      </a:endParaRPr>
                    </a:p>
                  </a:txBody>
                  <a:tcPr marL="9525" marR="9525" marT="9526" marB="0" anchor="b"/>
                </a:tc>
                <a:tc>
                  <a:txBody>
                    <a:bodyPr/>
                    <a:lstStyle/>
                    <a:p>
                      <a:pPr algn="ctr" fontAlgn="b"/>
                      <a:r>
                        <a:rPr lang="en-US" sz="1600" u="none" strike="noStrike" dirty="0" smtClean="0"/>
                        <a:t>+6</a:t>
                      </a:r>
                      <a:endParaRPr lang="en-US" sz="1600" b="1" i="0" u="none" strike="noStrike" dirty="0">
                        <a:latin typeface="+mj-lt"/>
                      </a:endParaRPr>
                    </a:p>
                  </a:txBody>
                  <a:tcPr marL="9525" marR="9525" marT="9526" marB="0" anchor="b"/>
                </a:tc>
              </a:tr>
              <a:tr h="361440">
                <a:tc>
                  <a:txBody>
                    <a:bodyPr/>
                    <a:lstStyle/>
                    <a:p>
                      <a:pPr algn="ctr" fontAlgn="b"/>
                      <a:r>
                        <a:rPr lang="en-US" sz="1600" u="none" strike="noStrike" dirty="0" smtClean="0"/>
                        <a:t>62</a:t>
                      </a:r>
                      <a:endParaRPr lang="en-US" sz="1600" b="0" i="0" u="none" strike="noStrike" dirty="0">
                        <a:latin typeface="+mj-lt"/>
                      </a:endParaRPr>
                    </a:p>
                  </a:txBody>
                  <a:tcPr marL="9525" marR="9525" marT="9526" marB="0" anchor="b"/>
                </a:tc>
                <a:tc>
                  <a:txBody>
                    <a:bodyPr/>
                    <a:lstStyle/>
                    <a:p>
                      <a:pPr algn="l" fontAlgn="b"/>
                      <a:r>
                        <a:rPr lang="en-US" sz="1600" u="none" strike="noStrike" dirty="0"/>
                        <a:t>I </a:t>
                      </a:r>
                      <a:r>
                        <a:rPr lang="en-US" sz="1600" u="none" strike="noStrike" dirty="0" smtClean="0"/>
                        <a:t>cultivate relationships with others different from myself.</a:t>
                      </a:r>
                      <a:endParaRPr lang="en-US" sz="1600" b="0" i="0" u="none" strike="noStrike" dirty="0">
                        <a:latin typeface="+mj-lt"/>
                      </a:endParaRPr>
                    </a:p>
                  </a:txBody>
                  <a:tcPr marL="9525" marR="9525" marT="9526" marB="0" anchor="b"/>
                </a:tc>
                <a:tc>
                  <a:txBody>
                    <a:bodyPr/>
                    <a:lstStyle/>
                    <a:p>
                      <a:pPr algn="ctr" fontAlgn="b"/>
                      <a:r>
                        <a:rPr lang="en-US" sz="1600" u="none" strike="noStrike" dirty="0" smtClean="0"/>
                        <a:t>+4</a:t>
                      </a:r>
                      <a:endParaRPr lang="en-US" sz="1600" b="1" i="0" u="none" strike="noStrike" dirty="0">
                        <a:latin typeface="+mj-lt"/>
                      </a:endParaRPr>
                    </a:p>
                  </a:txBody>
                  <a:tcPr marL="9525" marR="9525" marT="9526" marB="0" anchor="b"/>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319982306"/>
              </p:ext>
            </p:extLst>
          </p:nvPr>
        </p:nvGraphicFramePr>
        <p:xfrm>
          <a:off x="1503921" y="1583427"/>
          <a:ext cx="9054811" cy="2223609"/>
        </p:xfrm>
        <a:graphic>
          <a:graphicData uri="http://schemas.openxmlformats.org/drawingml/2006/table">
            <a:tbl>
              <a:tblPr firstRow="1" bandRow="1">
                <a:tableStyleId>{5202B0CA-FC54-4496-8BCA-5EF66A818D29}</a:tableStyleId>
              </a:tblPr>
              <a:tblGrid>
                <a:gridCol w="499343"/>
                <a:gridCol w="6341565"/>
                <a:gridCol w="2213903"/>
              </a:tblGrid>
              <a:tr h="710524">
                <a:tc gridSpan="3">
                  <a:txBody>
                    <a:bodyPr/>
                    <a:lstStyle/>
                    <a:p>
                      <a:pPr algn="l" fontAlgn="b"/>
                      <a:r>
                        <a:rPr lang="en-US" sz="1400" u="none" strike="noStrike" dirty="0"/>
                        <a:t> </a:t>
                      </a:r>
                      <a:endParaRPr lang="en-US" sz="1800" u="none" strike="noStrike" dirty="0"/>
                    </a:p>
                    <a:p>
                      <a:pPr algn="ctr" fontAlgn="b"/>
                      <a:r>
                        <a:rPr lang="en-US" sz="2000" u="none" strike="noStrike" dirty="0" smtClean="0"/>
                        <a:t>ADAPTABILITY</a:t>
                      </a:r>
                    </a:p>
                    <a:p>
                      <a:pPr algn="ctr" fontAlgn="b"/>
                      <a:endParaRPr lang="en-US" sz="1400" b="1" i="0" u="none" strike="noStrike" dirty="0">
                        <a:latin typeface="+mj-lt"/>
                      </a:endParaRPr>
                    </a:p>
                  </a:txBody>
                  <a:tcPr marL="9524" marR="9524" marT="9521" marB="0" anchor="b"/>
                </a:tc>
                <a:tc hMerge="1">
                  <a:txBody>
                    <a:bodyPr/>
                    <a:lstStyle/>
                    <a:p>
                      <a:pPr algn="ctr" fontAlgn="b"/>
                      <a:endParaRPr lang="en-US" sz="800" b="1" i="0" u="none" strike="noStrike" dirty="0">
                        <a:latin typeface="Arial"/>
                      </a:endParaRPr>
                    </a:p>
                  </a:txBody>
                  <a:tcPr marL="9525" marR="9525" marT="9525" marB="0" anchor="b"/>
                </a:tc>
                <a:tc hMerge="1">
                  <a:txBody>
                    <a:bodyPr/>
                    <a:lstStyle/>
                    <a:p>
                      <a:pPr algn="ctr" fontAlgn="b"/>
                      <a:endParaRPr lang="en-US" sz="800" b="1" i="0" u="none" strike="noStrike" dirty="0">
                        <a:latin typeface="Times New Roman"/>
                      </a:endParaRPr>
                    </a:p>
                  </a:txBody>
                  <a:tcPr marL="9525" marR="9525" marT="9525" marB="0" anchor="b"/>
                </a:tc>
              </a:tr>
              <a:tr h="370642">
                <a:tc>
                  <a:txBody>
                    <a:bodyPr/>
                    <a:lstStyle/>
                    <a:p>
                      <a:pPr algn="ctr" fontAlgn="b"/>
                      <a:endParaRPr lang="en-US" sz="1600" b="1" i="0" u="none" strike="noStrike" dirty="0">
                        <a:solidFill>
                          <a:schemeClr val="bg1"/>
                        </a:solidFill>
                        <a:latin typeface="+mj-lt"/>
                        <a:cs typeface="Arial" pitchFamily="34" charset="0"/>
                      </a:endParaRPr>
                    </a:p>
                  </a:txBody>
                  <a:tcPr marL="9524" marR="9524" marT="9521" marB="0" anchor="ctr"/>
                </a:tc>
                <a:tc>
                  <a:txBody>
                    <a:bodyPr/>
                    <a:lstStyle/>
                    <a:p>
                      <a:pPr algn="l" fontAlgn="b"/>
                      <a:r>
                        <a:rPr lang="en-US" sz="1600" u="none" strike="noStrike" dirty="0" smtClean="0"/>
                        <a:t>Learning Outcome</a:t>
                      </a:r>
                      <a:endParaRPr lang="en-US" sz="1600" b="1" i="0" u="none" strike="noStrike" dirty="0">
                        <a:solidFill>
                          <a:schemeClr val="bg1"/>
                        </a:solidFill>
                        <a:latin typeface="+mj-lt"/>
                        <a:cs typeface="Arial" pitchFamily="34" charset="0"/>
                      </a:endParaRPr>
                    </a:p>
                  </a:txBody>
                  <a:tcPr marL="9524" marR="9524" marT="9521" marB="0" anchor="ctr"/>
                </a:tc>
                <a:tc>
                  <a:txBody>
                    <a:bodyPr/>
                    <a:lstStyle/>
                    <a:p>
                      <a:pPr algn="ctr" fontAlgn="b"/>
                      <a:r>
                        <a:rPr lang="en-US" sz="1600" u="none" strike="noStrike" dirty="0" smtClean="0"/>
                        <a:t>Year Score</a:t>
                      </a:r>
                      <a:endParaRPr lang="en-US" sz="1600" b="1" i="0" u="none" strike="noStrike" dirty="0">
                        <a:solidFill>
                          <a:schemeClr val="bg1"/>
                        </a:solidFill>
                        <a:latin typeface="+mj-lt"/>
                        <a:cs typeface="Arial" pitchFamily="34" charset="0"/>
                      </a:endParaRPr>
                    </a:p>
                  </a:txBody>
                  <a:tcPr marL="9524" marR="9524" marT="9521" marB="0" anchor="ctr"/>
                </a:tc>
              </a:tr>
              <a:tr h="370642">
                <a:tc>
                  <a:txBody>
                    <a:bodyPr/>
                    <a:lstStyle/>
                    <a:p>
                      <a:pPr algn="ctr" fontAlgn="b"/>
                      <a:r>
                        <a:rPr lang="en-US" sz="1600" u="none" strike="noStrike" dirty="0" smtClean="0"/>
                        <a:t>55</a:t>
                      </a:r>
                      <a:endParaRPr lang="en-US" sz="1600" b="0" i="0" u="none" strike="noStrike" dirty="0">
                        <a:latin typeface="+mj-lt"/>
                      </a:endParaRPr>
                    </a:p>
                  </a:txBody>
                  <a:tcPr marL="9524" marR="9524" marT="9521" marB="0" anchor="b"/>
                </a:tc>
                <a:tc>
                  <a:txBody>
                    <a:bodyPr/>
                    <a:lstStyle/>
                    <a:p>
                      <a:pPr algn="l" fontAlgn="b"/>
                      <a:r>
                        <a:rPr lang="en-US" sz="1600" u="none" strike="noStrike" dirty="0"/>
                        <a:t>I can read and analyze a budget.</a:t>
                      </a:r>
                      <a:endParaRPr lang="en-US" sz="1600" b="0" i="0" u="none" strike="noStrike" dirty="0">
                        <a:latin typeface="+mj-lt"/>
                      </a:endParaRPr>
                    </a:p>
                  </a:txBody>
                  <a:tcPr marL="9524" marR="9524" marT="9521" marB="0" anchor="b"/>
                </a:tc>
                <a:tc>
                  <a:txBody>
                    <a:bodyPr/>
                    <a:lstStyle/>
                    <a:p>
                      <a:pPr algn="ctr" fontAlgn="b"/>
                      <a:r>
                        <a:rPr lang="en-US" sz="1600" u="none" strike="noStrike" dirty="0" smtClean="0"/>
                        <a:t>+4</a:t>
                      </a:r>
                      <a:endParaRPr lang="en-US" sz="1600" b="1" i="0" u="none" strike="noStrike" dirty="0">
                        <a:latin typeface="+mj-lt"/>
                      </a:endParaRPr>
                    </a:p>
                  </a:txBody>
                  <a:tcPr marL="9524" marR="9524" marT="9521" marB="0" anchor="b"/>
                </a:tc>
              </a:tr>
              <a:tr h="370642">
                <a:tc>
                  <a:txBody>
                    <a:bodyPr/>
                    <a:lstStyle/>
                    <a:p>
                      <a:pPr algn="ctr" fontAlgn="b"/>
                      <a:r>
                        <a:rPr lang="en-US" sz="1600" u="none" strike="noStrike" dirty="0" smtClean="0"/>
                        <a:t>56</a:t>
                      </a:r>
                      <a:endParaRPr lang="en-US" sz="1600" b="0" i="0" u="none" strike="noStrike" dirty="0">
                        <a:latin typeface="+mj-lt"/>
                      </a:endParaRPr>
                    </a:p>
                  </a:txBody>
                  <a:tcPr marL="9524" marR="9524" marT="9521" marB="0" anchor="b"/>
                </a:tc>
                <a:tc>
                  <a:txBody>
                    <a:bodyPr/>
                    <a:lstStyle/>
                    <a:p>
                      <a:pPr algn="l" fontAlgn="b"/>
                      <a:r>
                        <a:rPr lang="en-US" sz="1600" u="none" strike="noStrike" dirty="0"/>
                        <a:t>I accept financial responsibility and work within a budget</a:t>
                      </a:r>
                      <a:r>
                        <a:rPr lang="en-US" sz="1600" u="none" strike="noStrike" dirty="0" smtClean="0"/>
                        <a:t>.</a:t>
                      </a:r>
                      <a:endParaRPr lang="en-US" sz="1600" b="0" i="0" u="none" strike="noStrike" dirty="0" smtClean="0">
                        <a:latin typeface="+mj-lt"/>
                      </a:endParaRPr>
                    </a:p>
                  </a:txBody>
                  <a:tcPr marL="9524" marR="9524" marT="9521" marB="0" anchor="b"/>
                </a:tc>
                <a:tc>
                  <a:txBody>
                    <a:bodyPr/>
                    <a:lstStyle/>
                    <a:p>
                      <a:pPr algn="ctr" fontAlgn="b"/>
                      <a:r>
                        <a:rPr lang="en-US" sz="1600" u="none" strike="noStrike" dirty="0" smtClean="0"/>
                        <a:t>+3</a:t>
                      </a:r>
                      <a:endParaRPr lang="en-US" sz="1600" b="1" i="0" u="none" strike="noStrike" dirty="0" smtClean="0">
                        <a:latin typeface="+mj-lt"/>
                      </a:endParaRPr>
                    </a:p>
                  </a:txBody>
                  <a:tcPr marL="9524" marR="9524" marT="9521" marB="0" anchor="b"/>
                </a:tc>
              </a:tr>
              <a:tr h="370642">
                <a:tc>
                  <a:txBody>
                    <a:bodyPr/>
                    <a:lstStyle/>
                    <a:p>
                      <a:pPr algn="ctr" fontAlgn="b"/>
                      <a:r>
                        <a:rPr lang="en-US" sz="1600" u="none" strike="noStrike" dirty="0" smtClean="0"/>
                        <a:t>57</a:t>
                      </a:r>
                      <a:endParaRPr lang="en-US" sz="1600" b="0" i="0" u="none" strike="noStrike" dirty="0">
                        <a:latin typeface="+mj-lt"/>
                      </a:endParaRPr>
                    </a:p>
                  </a:txBody>
                  <a:tcPr marL="9524" marR="9524" marT="9521" marB="0" anchor="b"/>
                </a:tc>
                <a:tc>
                  <a:txBody>
                    <a:bodyPr/>
                    <a:lstStyle/>
                    <a:p>
                      <a:pPr algn="l" fontAlgn="b"/>
                      <a:r>
                        <a:rPr lang="en-US" sz="1600" u="none" strike="noStrike" dirty="0" smtClean="0"/>
                        <a:t>I react well to change.</a:t>
                      </a:r>
                      <a:endParaRPr lang="en-US" sz="1600" b="0" i="0" u="none" strike="noStrike" dirty="0" smtClean="0">
                        <a:latin typeface="+mj-lt"/>
                      </a:endParaRPr>
                    </a:p>
                  </a:txBody>
                  <a:tcPr marL="9524" marR="9524" marT="9521" marB="0" anchor="b"/>
                </a:tc>
                <a:tc>
                  <a:txBody>
                    <a:bodyPr/>
                    <a:lstStyle/>
                    <a:p>
                      <a:pPr algn="ctr" fontAlgn="b"/>
                      <a:r>
                        <a:rPr lang="en-US" sz="1600" u="none" strike="noStrike" dirty="0" smtClean="0"/>
                        <a:t>+4</a:t>
                      </a:r>
                      <a:endParaRPr lang="en-US" sz="1600" b="1" i="0" u="none" strike="noStrike" dirty="0" smtClean="0">
                        <a:latin typeface="+mj-lt"/>
                      </a:endParaRPr>
                    </a:p>
                  </a:txBody>
                  <a:tcPr marL="9524" marR="9524" marT="9521" marB="0" anchor="b"/>
                </a:tc>
              </a:tr>
            </a:tbl>
          </a:graphicData>
        </a:graphic>
      </p:graphicFrame>
      <p:sp>
        <p:nvSpPr>
          <p:cNvPr id="5" name="Title 1"/>
          <p:cNvSpPr txBox="1">
            <a:spLocks/>
          </p:cNvSpPr>
          <p:nvPr/>
        </p:nvSpPr>
        <p:spPr>
          <a:xfrm>
            <a:off x="407329" y="285151"/>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Tech Activities Board (TAB)</a:t>
            </a:r>
            <a:br>
              <a:rPr lang="en-US" altLang="en-US" dirty="0" smtClean="0">
                <a:solidFill>
                  <a:schemeClr val="bg1"/>
                </a:solidFill>
              </a:rPr>
            </a:br>
            <a:r>
              <a:rPr lang="en-US" altLang="en-US" sz="2400" dirty="0" smtClean="0">
                <a:solidFill>
                  <a:schemeClr val="bg1"/>
                </a:solidFill>
              </a:rPr>
              <a:t>Student Leader Learning Outcomes</a:t>
            </a:r>
          </a:p>
        </p:txBody>
      </p:sp>
      <p:sp>
        <p:nvSpPr>
          <p:cNvPr id="6" name="TextBox 5"/>
          <p:cNvSpPr txBox="1"/>
          <p:nvPr/>
        </p:nvSpPr>
        <p:spPr>
          <a:xfrm>
            <a:off x="11333409" y="6310648"/>
            <a:ext cx="1094704" cy="373487"/>
          </a:xfrm>
          <a:prstGeom prst="rect">
            <a:avLst/>
          </a:prstGeom>
          <a:noFill/>
        </p:spPr>
        <p:txBody>
          <a:bodyPr wrap="square" rtlCol="0">
            <a:spAutoFit/>
          </a:bodyPr>
          <a:lstStyle/>
          <a:p>
            <a:r>
              <a:rPr lang="en-US" dirty="0" smtClean="0"/>
              <a:t>n=10</a:t>
            </a:r>
            <a:endParaRPr lang="en-US" dirty="0"/>
          </a:p>
        </p:txBody>
      </p:sp>
    </p:spTree>
    <p:extLst>
      <p:ext uri="{BB962C8B-B14F-4D97-AF65-F5344CB8AC3E}">
        <p14:creationId xmlns:p14="http://schemas.microsoft.com/office/powerpoint/2010/main" val="22267522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
        <p:cNvGrpSpPr/>
        <p:nvPr/>
      </p:nvGrpSpPr>
      <p:grpSpPr>
        <a:xfrm>
          <a:off x="0" y="0"/>
          <a:ext cx="0" cy="0"/>
          <a:chOff x="0" y="0"/>
          <a:chExt cx="0" cy="0"/>
        </a:xfrm>
      </p:grpSpPr>
      <p:sp>
        <p:nvSpPr>
          <p:cNvPr id="3" name="Subtitle 4"/>
          <p:cNvSpPr txBox="1">
            <a:spLocks/>
          </p:cNvSpPr>
          <p:nvPr/>
        </p:nvSpPr>
        <p:spPr>
          <a:xfrm>
            <a:off x="1374217" y="1866900"/>
            <a:ext cx="11182685" cy="49911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en-US" sz="1800" dirty="0" smtClean="0">
                <a:solidFill>
                  <a:schemeClr val="bg1"/>
                </a:solidFill>
              </a:rPr>
              <a:t>Jon Mark Bernal, Associate </a:t>
            </a:r>
            <a:r>
              <a:rPr lang="en-US" altLang="en-US" sz="1800" dirty="0">
                <a:solidFill>
                  <a:schemeClr val="bg1"/>
                </a:solidFill>
              </a:rPr>
              <a:t>Director		</a:t>
            </a:r>
            <a:r>
              <a:rPr lang="en-US" altLang="en-US" sz="1800" dirty="0" smtClean="0">
                <a:solidFill>
                  <a:schemeClr val="bg1"/>
                </a:solidFill>
              </a:rPr>
              <a:t>	Kristin </a:t>
            </a:r>
            <a:r>
              <a:rPr lang="en-US" altLang="en-US" sz="1800" dirty="0">
                <a:solidFill>
                  <a:schemeClr val="bg1"/>
                </a:solidFill>
              </a:rPr>
              <a:t>Miller, Senior Business </a:t>
            </a:r>
            <a:r>
              <a:rPr lang="en-US" altLang="en-US" sz="1800" dirty="0" smtClean="0">
                <a:solidFill>
                  <a:schemeClr val="bg1"/>
                </a:solidFill>
              </a:rPr>
              <a:t>Assistant</a:t>
            </a:r>
          </a:p>
          <a:p>
            <a:pPr marL="0" indent="0">
              <a:lnSpc>
                <a:spcPct val="150000"/>
              </a:lnSpc>
              <a:buNone/>
            </a:pPr>
            <a:r>
              <a:rPr lang="en-US" altLang="en-US" sz="1800" dirty="0" smtClean="0">
                <a:solidFill>
                  <a:schemeClr val="bg1"/>
                </a:solidFill>
              </a:rPr>
              <a:t>Kimberly Simon-Akins, Assistant </a:t>
            </a:r>
            <a:r>
              <a:rPr lang="en-US" altLang="en-US" sz="1800" dirty="0">
                <a:solidFill>
                  <a:schemeClr val="bg1"/>
                </a:solidFill>
              </a:rPr>
              <a:t>Director		</a:t>
            </a:r>
            <a:r>
              <a:rPr lang="en-US" altLang="en-US" sz="1800" dirty="0" smtClean="0">
                <a:solidFill>
                  <a:schemeClr val="bg1"/>
                </a:solidFill>
              </a:rPr>
              <a:t>Rhonda </a:t>
            </a:r>
            <a:r>
              <a:rPr lang="en-US" altLang="en-US" sz="1800" dirty="0">
                <a:solidFill>
                  <a:schemeClr val="bg1"/>
                </a:solidFill>
              </a:rPr>
              <a:t>Bratcher, Specialist </a:t>
            </a:r>
            <a:r>
              <a:rPr lang="en-US" altLang="en-US" sz="1800" dirty="0" smtClean="0">
                <a:solidFill>
                  <a:schemeClr val="bg1"/>
                </a:solidFill>
              </a:rPr>
              <a:t>III</a:t>
            </a:r>
          </a:p>
          <a:p>
            <a:pPr marL="0" indent="0">
              <a:lnSpc>
                <a:spcPct val="150000"/>
              </a:lnSpc>
              <a:buNone/>
            </a:pPr>
            <a:r>
              <a:rPr lang="en-US" altLang="en-US" sz="1800" dirty="0" smtClean="0">
                <a:solidFill>
                  <a:schemeClr val="bg1"/>
                </a:solidFill>
              </a:rPr>
              <a:t>Autumn Arthur, Unit </a:t>
            </a:r>
            <a:r>
              <a:rPr lang="en-US" altLang="en-US" sz="1800" dirty="0">
                <a:solidFill>
                  <a:schemeClr val="bg1"/>
                </a:solidFill>
              </a:rPr>
              <a:t>Manager			</a:t>
            </a:r>
            <a:r>
              <a:rPr lang="en-US" altLang="en-US" sz="1800" dirty="0" smtClean="0">
                <a:solidFill>
                  <a:schemeClr val="bg1"/>
                </a:solidFill>
              </a:rPr>
              <a:t>Kelsey </a:t>
            </a:r>
            <a:r>
              <a:rPr lang="en-US" altLang="en-US" sz="1800" dirty="0">
                <a:solidFill>
                  <a:schemeClr val="bg1"/>
                </a:solidFill>
              </a:rPr>
              <a:t>Holt, Graduate </a:t>
            </a:r>
            <a:r>
              <a:rPr lang="en-US" altLang="en-US" sz="1800" dirty="0" smtClean="0">
                <a:solidFill>
                  <a:schemeClr val="bg1"/>
                </a:solidFill>
              </a:rPr>
              <a:t>Assistant</a:t>
            </a:r>
          </a:p>
          <a:p>
            <a:pPr marL="0" indent="0">
              <a:lnSpc>
                <a:spcPct val="150000"/>
              </a:lnSpc>
              <a:buFontTx/>
              <a:buNone/>
            </a:pPr>
            <a:r>
              <a:rPr lang="en-US" altLang="en-US" sz="1800" dirty="0" smtClean="0">
                <a:solidFill>
                  <a:schemeClr val="bg1"/>
                </a:solidFill>
              </a:rPr>
              <a:t>Claire Maginness, Unit Coordinator			Skiler </a:t>
            </a:r>
            <a:r>
              <a:rPr lang="en-US" altLang="en-US" sz="1800" dirty="0">
                <a:solidFill>
                  <a:schemeClr val="bg1"/>
                </a:solidFill>
              </a:rPr>
              <a:t>Miller, Graduate </a:t>
            </a:r>
            <a:r>
              <a:rPr lang="en-US" altLang="en-US" sz="1800" dirty="0" smtClean="0">
                <a:solidFill>
                  <a:schemeClr val="bg1"/>
                </a:solidFill>
              </a:rPr>
              <a:t>Assistant</a:t>
            </a:r>
          </a:p>
          <a:p>
            <a:pPr marL="0" indent="0">
              <a:lnSpc>
                <a:spcPct val="150000"/>
              </a:lnSpc>
              <a:buFontTx/>
              <a:buNone/>
            </a:pPr>
            <a:r>
              <a:rPr lang="en-US" altLang="en-US" sz="1800" dirty="0" smtClean="0">
                <a:solidFill>
                  <a:schemeClr val="bg1"/>
                </a:solidFill>
              </a:rPr>
              <a:t>Miranda Russell, Unit Coordinator</a:t>
            </a:r>
          </a:p>
          <a:p>
            <a:pPr marL="0" indent="0">
              <a:buFontTx/>
              <a:buNone/>
            </a:pPr>
            <a:endParaRPr lang="en-US" altLang="en-US" sz="2400" dirty="0" smtClean="0">
              <a:solidFill>
                <a:schemeClr val="bg1"/>
              </a:solidFill>
            </a:endParaRPr>
          </a:p>
          <a:p>
            <a:pPr marL="0" indent="0">
              <a:buFontTx/>
              <a:buNone/>
            </a:pPr>
            <a:endParaRPr lang="en-US" altLang="en-US" sz="2400" dirty="0" smtClean="0">
              <a:solidFill>
                <a:schemeClr val="bg1"/>
              </a:solidFill>
            </a:endParaRPr>
          </a:p>
          <a:p>
            <a:pPr marL="0" indent="0">
              <a:buFontTx/>
              <a:buNone/>
            </a:pPr>
            <a:endParaRPr lang="en-US" altLang="en-US" sz="2400" dirty="0" smtClean="0">
              <a:solidFill>
                <a:schemeClr val="bg1"/>
              </a:solidFill>
            </a:endParaRPr>
          </a:p>
          <a:p>
            <a:pPr marL="0" indent="0">
              <a:buFontTx/>
              <a:buNone/>
            </a:pPr>
            <a:endParaRPr lang="en-US" altLang="en-US" dirty="0" smtClean="0"/>
          </a:p>
        </p:txBody>
      </p:sp>
      <p:sp>
        <p:nvSpPr>
          <p:cNvPr id="4" name="Title 1"/>
          <p:cNvSpPr txBox="1">
            <a:spLocks/>
          </p:cNvSpPr>
          <p:nvPr/>
        </p:nvSpPr>
        <p:spPr>
          <a:xfrm>
            <a:off x="614363" y="425360"/>
            <a:ext cx="75152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smtClean="0">
                <a:solidFill>
                  <a:schemeClr val="bg1"/>
                </a:solidFill>
              </a:rPr>
              <a:t>Contributors</a:t>
            </a:r>
            <a:endParaRPr lang="en-US" altLang="en-US" sz="1400" dirty="0" smtClean="0">
              <a:solidFill>
                <a:schemeClr val="bg1"/>
              </a:solidFill>
            </a:endParaRPr>
          </a:p>
        </p:txBody>
      </p:sp>
      <p:sp>
        <p:nvSpPr>
          <p:cNvPr id="5" name="TextBox 2"/>
          <p:cNvSpPr txBox="1">
            <a:spLocks noChangeArrowheads="1"/>
          </p:cNvSpPr>
          <p:nvPr/>
        </p:nvSpPr>
        <p:spPr bwMode="auto">
          <a:xfrm>
            <a:off x="-115910" y="6023422"/>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ct val="25000"/>
              </a:spcAft>
              <a:buChar char="•"/>
              <a:defRPr sz="3200">
                <a:solidFill>
                  <a:schemeClr val="tx1"/>
                </a:solidFill>
                <a:latin typeface="Times New Roman" panose="02020603050405020304" pitchFamily="18" charset="0"/>
              </a:defRPr>
            </a:lvl1pPr>
            <a:lvl2pPr marL="742950" indent="-285750" eaLnBrk="0" hangingPunct="0">
              <a:spcBef>
                <a:spcPct val="20000"/>
              </a:spcBef>
              <a:buClr>
                <a:srgbClr val="CC0000"/>
              </a:buClr>
              <a:buSzPct val="90000"/>
              <a:buFont typeface="Wingdings" panose="05000000000000000000" pitchFamily="2" charset="2"/>
              <a:buChar char="§"/>
              <a:defRPr sz="2400">
                <a:solidFill>
                  <a:schemeClr val="tx1"/>
                </a:solidFill>
                <a:latin typeface="Times New Roman" panose="02020603050405020304" pitchFamily="18" charset="0"/>
              </a:defRPr>
            </a:lvl2pPr>
            <a:lvl3pPr marL="1143000" indent="-228600" eaLnBrk="0" hangingPunct="0">
              <a:spcBef>
                <a:spcPct val="40000"/>
              </a:spcBef>
              <a:buChar char="•"/>
              <a:defRPr sz="2400" i="1">
                <a:solidFill>
                  <a:schemeClr val="tx1"/>
                </a:solidFill>
                <a:latin typeface="Times New Roman" panose="02020603050405020304" pitchFamily="18" charset="0"/>
              </a:defRPr>
            </a:lvl3pPr>
            <a:lvl4pPr marL="1600200" indent="-228600" eaLnBrk="0" hangingPunct="0">
              <a:spcBef>
                <a:spcPct val="4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spcAft>
                <a:spcPct val="0"/>
              </a:spcAft>
              <a:buFontTx/>
              <a:buNone/>
            </a:pPr>
            <a:r>
              <a:rPr lang="en-US" altLang="en-US" sz="1400" dirty="0">
                <a:solidFill>
                  <a:schemeClr val="bg1"/>
                </a:solidFill>
                <a:latin typeface="+mn-lt"/>
              </a:rPr>
              <a:t>Data compiled by Kelsey Holt &amp; Skiler </a:t>
            </a:r>
            <a:r>
              <a:rPr lang="en-US" altLang="en-US" sz="1400" dirty="0" smtClean="0">
                <a:solidFill>
                  <a:schemeClr val="bg1"/>
                </a:solidFill>
                <a:latin typeface="+mn-lt"/>
              </a:rPr>
              <a:t>Miller</a:t>
            </a:r>
          </a:p>
          <a:p>
            <a:pPr algn="ctr" eaLnBrk="1" hangingPunct="1">
              <a:spcBef>
                <a:spcPct val="0"/>
              </a:spcBef>
              <a:spcAft>
                <a:spcPct val="0"/>
              </a:spcAft>
              <a:buFontTx/>
              <a:buNone/>
            </a:pPr>
            <a:r>
              <a:rPr lang="en-US" altLang="en-US" sz="1400" dirty="0" smtClean="0">
                <a:solidFill>
                  <a:schemeClr val="bg1"/>
                </a:solidFill>
                <a:latin typeface="+mn-lt"/>
              </a:rPr>
              <a:t>Graduate </a:t>
            </a:r>
            <a:r>
              <a:rPr lang="en-US" altLang="en-US" sz="1400" dirty="0">
                <a:solidFill>
                  <a:schemeClr val="bg1"/>
                </a:solidFill>
                <a:latin typeface="+mn-lt"/>
              </a:rPr>
              <a:t>Assistants for Student Union &amp; Activities</a:t>
            </a:r>
          </a:p>
        </p:txBody>
      </p:sp>
    </p:spTree>
    <p:extLst>
      <p:ext uri="{BB962C8B-B14F-4D97-AF65-F5344CB8AC3E}">
        <p14:creationId xmlns:p14="http://schemas.microsoft.com/office/powerpoint/2010/main" val="4222091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44488" y="4782689"/>
            <a:ext cx="5648960" cy="20714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ct val="0"/>
              </a:spcBef>
              <a:spcAft>
                <a:spcPct val="0"/>
              </a:spcAft>
              <a:buFontTx/>
              <a:buNone/>
              <a:defRPr/>
            </a:pPr>
            <a:r>
              <a:rPr lang="en-US" sz="2000" dirty="0" smtClean="0"/>
              <a:t>TAB Membership</a:t>
            </a:r>
          </a:p>
          <a:p>
            <a:pPr algn="l">
              <a:spcBef>
                <a:spcPts val="300"/>
              </a:spcBef>
              <a:spcAft>
                <a:spcPct val="0"/>
              </a:spcAft>
              <a:defRPr/>
            </a:pPr>
            <a:r>
              <a:rPr lang="en-US" sz="1800" dirty="0" smtClean="0"/>
              <a:t>Fall 2013		64 Board Members	</a:t>
            </a:r>
          </a:p>
          <a:p>
            <a:pPr algn="l">
              <a:spcBef>
                <a:spcPts val="300"/>
              </a:spcBef>
              <a:spcAft>
                <a:spcPct val="0"/>
              </a:spcAft>
              <a:defRPr/>
            </a:pPr>
            <a:r>
              <a:rPr lang="en-US" sz="1800" dirty="0" smtClean="0"/>
              <a:t>Spring 2014	59 Board Members</a:t>
            </a:r>
            <a:endParaRPr lang="en-US" sz="2000" dirty="0"/>
          </a:p>
          <a:p>
            <a:pPr algn="l">
              <a:spcBef>
                <a:spcPts val="300"/>
              </a:spcBef>
              <a:spcAft>
                <a:spcPct val="0"/>
              </a:spcAft>
              <a:defRPr/>
            </a:pPr>
            <a:r>
              <a:rPr lang="en-US" sz="2000" dirty="0" smtClean="0"/>
              <a:t>Gender</a:t>
            </a:r>
            <a:r>
              <a:rPr lang="en-US" sz="2800" dirty="0" smtClean="0"/>
              <a:t> </a:t>
            </a:r>
            <a:endParaRPr lang="en-US" sz="2800" dirty="0"/>
          </a:p>
          <a:p>
            <a:pPr marL="285750" indent="-285750" algn="l">
              <a:spcBef>
                <a:spcPct val="0"/>
              </a:spcBef>
              <a:spcAft>
                <a:spcPct val="0"/>
              </a:spcAft>
              <a:buFont typeface="Arial" panose="020B0604020202020204" pitchFamily="34" charset="0"/>
              <a:buChar char="•"/>
              <a:defRPr/>
            </a:pPr>
            <a:r>
              <a:rPr lang="en-US" sz="1800" dirty="0"/>
              <a:t>Male		36%</a:t>
            </a:r>
          </a:p>
          <a:p>
            <a:pPr marL="285750" indent="-285750" algn="l">
              <a:spcBef>
                <a:spcPct val="0"/>
              </a:spcBef>
              <a:spcAft>
                <a:spcPct val="0"/>
              </a:spcAft>
              <a:buFont typeface="Arial" panose="020B0604020202020204" pitchFamily="34" charset="0"/>
              <a:buChar char="•"/>
              <a:defRPr/>
            </a:pPr>
            <a:r>
              <a:rPr lang="en-US" sz="1800" dirty="0"/>
              <a:t>Female	64%</a:t>
            </a:r>
          </a:p>
          <a:p>
            <a:pPr algn="l">
              <a:spcBef>
                <a:spcPct val="0"/>
              </a:spcBef>
              <a:spcAft>
                <a:spcPct val="0"/>
              </a:spcAft>
              <a:defRPr/>
            </a:pPr>
            <a:endParaRPr lang="en-US" sz="1800" dirty="0"/>
          </a:p>
        </p:txBody>
      </p:sp>
      <p:sp>
        <p:nvSpPr>
          <p:cNvPr id="6" name="Content Placeholder 2"/>
          <p:cNvSpPr txBox="1">
            <a:spLocks/>
          </p:cNvSpPr>
          <p:nvPr/>
        </p:nvSpPr>
        <p:spPr bwMode="auto">
          <a:xfrm>
            <a:off x="4829124" y="1587406"/>
            <a:ext cx="7362876" cy="5516880"/>
          </a:xfrm>
          <a:prstGeom prst="rect">
            <a:avLst/>
          </a:prstGeom>
          <a:noFill/>
          <a:ln w="9525">
            <a:noFill/>
            <a:miter lim="800000"/>
            <a:headEnd/>
            <a:tailEnd/>
          </a:ln>
        </p:spPr>
        <p:txBody>
          <a:bodyPr/>
          <a:lstStyle/>
          <a:p>
            <a:pPr>
              <a:lnSpc>
                <a:spcPct val="150000"/>
              </a:lnSpc>
              <a:spcBef>
                <a:spcPct val="0"/>
              </a:spcBef>
              <a:spcAft>
                <a:spcPct val="0"/>
              </a:spcAft>
              <a:defRPr/>
            </a:pPr>
            <a:r>
              <a:rPr lang="en-US" sz="2000" dirty="0" smtClean="0"/>
              <a:t>Classification</a:t>
            </a:r>
            <a:endParaRPr lang="en-US" sz="2000" dirty="0"/>
          </a:p>
          <a:p>
            <a:pPr marL="285750" indent="-285750">
              <a:buFont typeface="Arial" panose="020B0604020202020204" pitchFamily="34" charset="0"/>
              <a:buChar char="•"/>
              <a:defRPr/>
            </a:pPr>
            <a:r>
              <a:rPr lang="en-US" dirty="0"/>
              <a:t>Freshman	21%</a:t>
            </a:r>
          </a:p>
          <a:p>
            <a:pPr marL="285750" indent="-285750">
              <a:buFont typeface="Arial" panose="020B0604020202020204" pitchFamily="34" charset="0"/>
              <a:buChar char="•"/>
              <a:defRPr/>
            </a:pPr>
            <a:r>
              <a:rPr lang="en-US" dirty="0"/>
              <a:t>Sophomore	26%</a:t>
            </a:r>
          </a:p>
          <a:p>
            <a:pPr marL="285750" indent="-285750">
              <a:buFont typeface="Arial" panose="020B0604020202020204" pitchFamily="34" charset="0"/>
              <a:buChar char="•"/>
              <a:defRPr/>
            </a:pPr>
            <a:r>
              <a:rPr lang="en-US" dirty="0"/>
              <a:t>Junior		32%</a:t>
            </a:r>
          </a:p>
          <a:p>
            <a:pPr marL="285750" indent="-285750">
              <a:buFont typeface="Arial" panose="020B0604020202020204" pitchFamily="34" charset="0"/>
              <a:buChar char="•"/>
              <a:defRPr/>
            </a:pPr>
            <a:r>
              <a:rPr lang="en-US" dirty="0"/>
              <a:t>Senior		21%</a:t>
            </a:r>
          </a:p>
          <a:p>
            <a:pPr marL="342900" indent="-342900" eaLnBrk="0" hangingPunct="0">
              <a:lnSpc>
                <a:spcPct val="150000"/>
              </a:lnSpc>
              <a:defRPr/>
            </a:pPr>
            <a:endParaRPr lang="en-US" sz="2300" kern="0" dirty="0" smtClean="0">
              <a:latin typeface="+mn-lt"/>
            </a:endParaRPr>
          </a:p>
          <a:p>
            <a:pPr marL="342900" indent="-342900" eaLnBrk="0" hangingPunct="0">
              <a:lnSpc>
                <a:spcPct val="150000"/>
              </a:lnSpc>
              <a:defRPr/>
            </a:pPr>
            <a:r>
              <a:rPr lang="en-US" sz="2000" kern="0" dirty="0" smtClean="0">
                <a:latin typeface="+mn-lt"/>
              </a:rPr>
              <a:t>Major </a:t>
            </a:r>
            <a:r>
              <a:rPr lang="en-US" sz="2000" kern="0" dirty="0">
                <a:latin typeface="+mn-lt"/>
              </a:rPr>
              <a:t>(Grouped by Respective Colleges) </a:t>
            </a:r>
          </a:p>
          <a:p>
            <a:pPr marL="342900" indent="-342900" eaLnBrk="0" hangingPunct="0">
              <a:spcBef>
                <a:spcPts val="0"/>
              </a:spcBef>
              <a:spcAft>
                <a:spcPts val="0"/>
              </a:spcAft>
              <a:buFont typeface="Arial" pitchFamily="34" charset="0"/>
              <a:buChar char="•"/>
              <a:defRPr/>
            </a:pPr>
            <a:r>
              <a:rPr lang="en-US" kern="0" dirty="0">
                <a:latin typeface="+mn-lt"/>
              </a:rPr>
              <a:t>Agricultural Sciences &amp; Natural </a:t>
            </a:r>
            <a:r>
              <a:rPr lang="en-US" kern="0" dirty="0" smtClean="0">
                <a:latin typeface="+mn-lt"/>
              </a:rPr>
              <a:t>Resources</a:t>
            </a:r>
            <a:r>
              <a:rPr lang="en-US" kern="0" dirty="0">
                <a:latin typeface="+mn-lt"/>
              </a:rPr>
              <a:t> </a:t>
            </a:r>
            <a:r>
              <a:rPr lang="en-US" kern="0" dirty="0"/>
              <a:t>	</a:t>
            </a:r>
            <a:r>
              <a:rPr lang="en-US" kern="0" dirty="0" smtClean="0">
                <a:latin typeface="+mn-lt"/>
              </a:rPr>
              <a:t>4%</a:t>
            </a:r>
            <a:endParaRPr lang="en-US" kern="0" dirty="0">
              <a:latin typeface="+mn-lt"/>
            </a:endParaRPr>
          </a:p>
          <a:p>
            <a:pPr marL="342900" indent="-342900" eaLnBrk="0" hangingPunct="0">
              <a:spcBef>
                <a:spcPts val="0"/>
              </a:spcBef>
              <a:spcAft>
                <a:spcPts val="0"/>
              </a:spcAft>
              <a:buFont typeface="Arial" pitchFamily="34" charset="0"/>
              <a:buChar char="•"/>
              <a:defRPr/>
            </a:pPr>
            <a:r>
              <a:rPr lang="en-US" kern="0" dirty="0" smtClean="0">
                <a:latin typeface="+mn-lt"/>
              </a:rPr>
              <a:t>Architecture</a:t>
            </a:r>
            <a:r>
              <a:rPr lang="en-US" kern="0" dirty="0">
                <a:latin typeface="+mn-lt"/>
              </a:rPr>
              <a:t>	</a:t>
            </a:r>
            <a:r>
              <a:rPr lang="en-US" kern="0" dirty="0" smtClean="0">
                <a:latin typeface="+mn-lt"/>
              </a:rPr>
              <a:t>			2%</a:t>
            </a:r>
            <a:endParaRPr lang="en-US" kern="0" dirty="0">
              <a:latin typeface="+mn-lt"/>
            </a:endParaRPr>
          </a:p>
          <a:p>
            <a:pPr marL="342900" indent="-342900" eaLnBrk="0" hangingPunct="0">
              <a:spcBef>
                <a:spcPts val="0"/>
              </a:spcBef>
              <a:spcAft>
                <a:spcPts val="0"/>
              </a:spcAft>
              <a:buFont typeface="Arial" pitchFamily="34" charset="0"/>
              <a:buChar char="•"/>
              <a:defRPr/>
            </a:pPr>
            <a:r>
              <a:rPr lang="en-US" kern="0" dirty="0">
                <a:latin typeface="+mn-lt"/>
              </a:rPr>
              <a:t>Arts &amp; </a:t>
            </a:r>
            <a:r>
              <a:rPr lang="en-US" kern="0" dirty="0" smtClean="0">
                <a:latin typeface="+mn-lt"/>
              </a:rPr>
              <a:t>Sciences</a:t>
            </a:r>
            <a:r>
              <a:rPr lang="en-US" kern="0" dirty="0">
                <a:latin typeface="+mn-lt"/>
              </a:rPr>
              <a:t>	</a:t>
            </a:r>
            <a:r>
              <a:rPr lang="en-US" kern="0" dirty="0" smtClean="0">
                <a:latin typeface="+mn-lt"/>
              </a:rPr>
              <a:t>			23%</a:t>
            </a:r>
            <a:endParaRPr lang="en-US" kern="0" dirty="0">
              <a:latin typeface="+mn-lt"/>
            </a:endParaRPr>
          </a:p>
          <a:p>
            <a:pPr marL="342900" indent="-342900" eaLnBrk="0" hangingPunct="0">
              <a:spcBef>
                <a:spcPts val="0"/>
              </a:spcBef>
              <a:spcAft>
                <a:spcPts val="0"/>
              </a:spcAft>
              <a:buFont typeface="Arial" pitchFamily="34" charset="0"/>
              <a:buChar char="•"/>
              <a:defRPr/>
            </a:pPr>
            <a:r>
              <a:rPr lang="en-US" kern="0" dirty="0">
                <a:latin typeface="+mn-lt"/>
              </a:rPr>
              <a:t>Business </a:t>
            </a:r>
            <a:r>
              <a:rPr lang="en-US" kern="0" dirty="0" smtClean="0">
                <a:latin typeface="+mn-lt"/>
              </a:rPr>
              <a:t>Administration</a:t>
            </a:r>
            <a:r>
              <a:rPr lang="en-US" kern="0" dirty="0">
                <a:latin typeface="+mn-lt"/>
              </a:rPr>
              <a:t>	</a:t>
            </a:r>
            <a:r>
              <a:rPr lang="en-US" kern="0" dirty="0" smtClean="0">
                <a:latin typeface="+mn-lt"/>
              </a:rPr>
              <a:t>		24%</a:t>
            </a:r>
            <a:endParaRPr lang="en-US" kern="0" dirty="0">
              <a:latin typeface="+mn-lt"/>
            </a:endParaRPr>
          </a:p>
          <a:p>
            <a:pPr marL="342900" indent="-342900" eaLnBrk="0" hangingPunct="0">
              <a:spcBef>
                <a:spcPts val="0"/>
              </a:spcBef>
              <a:spcAft>
                <a:spcPts val="0"/>
              </a:spcAft>
              <a:buFont typeface="Arial" pitchFamily="34" charset="0"/>
              <a:buChar char="•"/>
              <a:defRPr/>
            </a:pPr>
            <a:r>
              <a:rPr lang="en-US" kern="0" dirty="0" smtClean="0">
                <a:latin typeface="+mn-lt"/>
              </a:rPr>
              <a:t>Education</a:t>
            </a:r>
            <a:r>
              <a:rPr lang="en-US" kern="0" dirty="0">
                <a:latin typeface="+mn-lt"/>
              </a:rPr>
              <a:t>	</a:t>
            </a:r>
            <a:r>
              <a:rPr lang="en-US" kern="0" dirty="0" smtClean="0">
                <a:latin typeface="+mn-lt"/>
              </a:rPr>
              <a:t>			7%</a:t>
            </a:r>
            <a:endParaRPr lang="en-US" kern="0" dirty="0">
              <a:latin typeface="+mn-lt"/>
            </a:endParaRPr>
          </a:p>
          <a:p>
            <a:pPr marL="342900" indent="-342900" eaLnBrk="0" hangingPunct="0">
              <a:spcBef>
                <a:spcPts val="0"/>
              </a:spcBef>
              <a:spcAft>
                <a:spcPts val="0"/>
              </a:spcAft>
              <a:buFont typeface="Arial" pitchFamily="34" charset="0"/>
              <a:buChar char="•"/>
              <a:defRPr/>
            </a:pPr>
            <a:r>
              <a:rPr lang="en-US" kern="0" dirty="0" smtClean="0">
                <a:latin typeface="+mn-lt"/>
              </a:rPr>
              <a:t>Engineering</a:t>
            </a:r>
            <a:r>
              <a:rPr lang="en-US" kern="0" dirty="0">
                <a:latin typeface="+mn-lt"/>
              </a:rPr>
              <a:t>	</a:t>
            </a:r>
            <a:r>
              <a:rPr lang="en-US" kern="0" dirty="0" smtClean="0">
                <a:latin typeface="+mn-lt"/>
              </a:rPr>
              <a:t>			9%</a:t>
            </a:r>
            <a:endParaRPr lang="en-US" kern="0" dirty="0">
              <a:latin typeface="+mn-lt"/>
            </a:endParaRPr>
          </a:p>
          <a:p>
            <a:pPr marL="342900" indent="-342900" eaLnBrk="0" hangingPunct="0">
              <a:spcBef>
                <a:spcPts val="0"/>
              </a:spcBef>
              <a:spcAft>
                <a:spcPts val="0"/>
              </a:spcAft>
              <a:buFont typeface="Arial" pitchFamily="34" charset="0"/>
              <a:buChar char="•"/>
              <a:defRPr/>
            </a:pPr>
            <a:r>
              <a:rPr lang="en-US" kern="0" dirty="0">
                <a:latin typeface="+mn-lt"/>
              </a:rPr>
              <a:t>Human </a:t>
            </a:r>
            <a:r>
              <a:rPr lang="en-US" kern="0" dirty="0" smtClean="0">
                <a:latin typeface="+mn-lt"/>
              </a:rPr>
              <a:t>Sciences</a:t>
            </a:r>
            <a:r>
              <a:rPr lang="en-US" kern="0" dirty="0">
                <a:latin typeface="+mn-lt"/>
              </a:rPr>
              <a:t>	</a:t>
            </a:r>
            <a:r>
              <a:rPr lang="en-US" kern="0" dirty="0" smtClean="0">
                <a:latin typeface="+mn-lt"/>
              </a:rPr>
              <a:t>		19%</a:t>
            </a:r>
            <a:endParaRPr lang="en-US" kern="0" dirty="0">
              <a:latin typeface="+mn-lt"/>
            </a:endParaRPr>
          </a:p>
          <a:p>
            <a:pPr marL="342900" indent="-342900" eaLnBrk="0" hangingPunct="0">
              <a:spcBef>
                <a:spcPts val="0"/>
              </a:spcBef>
              <a:spcAft>
                <a:spcPts val="0"/>
              </a:spcAft>
              <a:buFont typeface="Arial" pitchFamily="34" charset="0"/>
              <a:buChar char="•"/>
              <a:defRPr/>
            </a:pPr>
            <a:r>
              <a:rPr lang="en-US" kern="0" dirty="0">
                <a:latin typeface="+mn-lt"/>
              </a:rPr>
              <a:t>Mass </a:t>
            </a:r>
            <a:r>
              <a:rPr lang="en-US" kern="0" dirty="0" smtClean="0">
                <a:latin typeface="+mn-lt"/>
              </a:rPr>
              <a:t>Communication</a:t>
            </a:r>
            <a:r>
              <a:rPr lang="en-US" kern="0" dirty="0">
                <a:latin typeface="+mn-lt"/>
              </a:rPr>
              <a:t>	</a:t>
            </a:r>
            <a:r>
              <a:rPr lang="en-US" kern="0" dirty="0" smtClean="0">
                <a:latin typeface="+mn-lt"/>
              </a:rPr>
              <a:t>		10%</a:t>
            </a:r>
          </a:p>
          <a:p>
            <a:pPr marL="342900" indent="-342900" eaLnBrk="0" hangingPunct="0">
              <a:spcBef>
                <a:spcPts val="0"/>
              </a:spcBef>
              <a:spcAft>
                <a:spcPts val="0"/>
              </a:spcAft>
              <a:buFont typeface="Arial" pitchFamily="34" charset="0"/>
              <a:buChar char="•"/>
              <a:defRPr/>
            </a:pPr>
            <a:r>
              <a:rPr lang="en-US" kern="0" dirty="0" smtClean="0">
                <a:latin typeface="+mn-lt"/>
              </a:rPr>
              <a:t>Health Sciences Center Nursing		2%</a:t>
            </a:r>
          </a:p>
          <a:p>
            <a:pPr eaLnBrk="0" hangingPunct="0">
              <a:spcBef>
                <a:spcPts val="0"/>
              </a:spcBef>
              <a:spcAft>
                <a:spcPts val="0"/>
              </a:spcAft>
              <a:defRPr/>
            </a:pPr>
            <a:endParaRPr lang="en-US" sz="1400" kern="0" dirty="0">
              <a:latin typeface="+mn-lt"/>
            </a:endParaRPr>
          </a:p>
        </p:txBody>
      </p:sp>
      <p:sp>
        <p:nvSpPr>
          <p:cNvPr id="9" name="Rectangle 11"/>
          <p:cNvSpPr txBox="1">
            <a:spLocks noChangeArrowheads="1"/>
          </p:cNvSpPr>
          <p:nvPr/>
        </p:nvSpPr>
        <p:spPr>
          <a:xfrm>
            <a:off x="344488" y="-25400"/>
            <a:ext cx="10465025"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dirty="0" smtClean="0">
                <a:solidFill>
                  <a:schemeClr val="bg1"/>
                </a:solidFill>
              </a:rPr>
              <a:t>Tech Activities Board (TAB)</a:t>
            </a:r>
            <a:endParaRPr lang="en-US" altLang="en-US" sz="1400" dirty="0" smtClean="0">
              <a:solidFill>
                <a:schemeClr val="bg1"/>
              </a:solidFill>
            </a:endParaRPr>
          </a:p>
        </p:txBody>
      </p:sp>
      <p:sp>
        <p:nvSpPr>
          <p:cNvPr id="10" name="TextBox 9"/>
          <p:cNvSpPr txBox="1"/>
          <p:nvPr/>
        </p:nvSpPr>
        <p:spPr>
          <a:xfrm>
            <a:off x="7882875" y="1587406"/>
            <a:ext cx="4445479" cy="2123658"/>
          </a:xfrm>
          <a:prstGeom prst="rect">
            <a:avLst/>
          </a:prstGeom>
          <a:noFill/>
        </p:spPr>
        <p:txBody>
          <a:bodyPr wrap="square" rtlCol="0">
            <a:spAutoFit/>
          </a:bodyPr>
          <a:lstStyle/>
          <a:p>
            <a:pPr>
              <a:lnSpc>
                <a:spcPct val="150000"/>
              </a:lnSpc>
              <a:defRPr/>
            </a:pPr>
            <a:r>
              <a:rPr lang="en-US" sz="2000" dirty="0"/>
              <a:t>Currently Employed </a:t>
            </a:r>
          </a:p>
          <a:p>
            <a:pPr marL="285750" indent="-285750">
              <a:buFont typeface="Arial" panose="020B0604020202020204" pitchFamily="34" charset="0"/>
              <a:buChar char="•"/>
              <a:defRPr/>
            </a:pPr>
            <a:r>
              <a:rPr lang="en-US" dirty="0"/>
              <a:t>Yes		</a:t>
            </a:r>
            <a:r>
              <a:rPr lang="en-US" dirty="0" smtClean="0"/>
              <a:t>50</a:t>
            </a:r>
            <a:r>
              <a:rPr lang="en-US" dirty="0"/>
              <a:t>%</a:t>
            </a:r>
          </a:p>
          <a:p>
            <a:pPr marL="285750" indent="-285750">
              <a:buFont typeface="Arial" panose="020B0604020202020204" pitchFamily="34" charset="0"/>
              <a:buChar char="•"/>
              <a:defRPr/>
            </a:pPr>
            <a:r>
              <a:rPr lang="en-US" dirty="0"/>
              <a:t>No		50%</a:t>
            </a:r>
          </a:p>
          <a:p>
            <a:pPr>
              <a:lnSpc>
                <a:spcPct val="150000"/>
              </a:lnSpc>
              <a:defRPr/>
            </a:pPr>
            <a:r>
              <a:rPr lang="en-US" sz="2000" dirty="0"/>
              <a:t>Other Student Organization Involvement </a:t>
            </a:r>
          </a:p>
          <a:p>
            <a:pPr marL="285750" indent="-285750">
              <a:buFont typeface="Arial" panose="020B0604020202020204" pitchFamily="34" charset="0"/>
              <a:buChar char="•"/>
              <a:defRPr/>
            </a:pPr>
            <a:r>
              <a:rPr lang="en-US" dirty="0"/>
              <a:t>Yes		64%</a:t>
            </a:r>
          </a:p>
          <a:p>
            <a:pPr marL="285750" indent="-285750">
              <a:buFont typeface="Arial" panose="020B0604020202020204" pitchFamily="34" charset="0"/>
              <a:buChar char="•"/>
              <a:defRPr/>
            </a:pPr>
            <a:r>
              <a:rPr lang="en-US" dirty="0"/>
              <a:t>No		36</a:t>
            </a:r>
            <a:r>
              <a:rPr lang="en-US" dirty="0" smtClean="0"/>
              <a:t>%</a:t>
            </a:r>
            <a:endParaRPr lang="en-US" dirty="0"/>
          </a:p>
        </p:txBody>
      </p:sp>
      <p:sp>
        <p:nvSpPr>
          <p:cNvPr id="8" name="Rectangle 11"/>
          <p:cNvSpPr txBox="1">
            <a:spLocks noChangeArrowheads="1"/>
          </p:cNvSpPr>
          <p:nvPr/>
        </p:nvSpPr>
        <p:spPr>
          <a:xfrm>
            <a:off x="344488" y="322334"/>
            <a:ext cx="10465025"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dirty="0" smtClean="0">
                <a:solidFill>
                  <a:schemeClr val="bg1"/>
                </a:solidFill>
              </a:rPr>
              <a:t>Tech Activities Board (TAB)</a:t>
            </a:r>
          </a:p>
          <a:p>
            <a:pPr algn="l"/>
            <a:r>
              <a:rPr lang="en-US" altLang="en-US" sz="2600" dirty="0" smtClean="0">
                <a:solidFill>
                  <a:schemeClr val="bg1"/>
                </a:solidFill>
              </a:rPr>
              <a:t>2013-2014</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7840" r="1033" b="9484"/>
          <a:stretch/>
        </p:blipFill>
        <p:spPr>
          <a:xfrm>
            <a:off x="0" y="1815126"/>
            <a:ext cx="4756760" cy="2619829"/>
          </a:xfrm>
          <a:prstGeom prst="rect">
            <a:avLst/>
          </a:prstGeom>
        </p:spPr>
      </p:pic>
    </p:spTree>
    <p:extLst>
      <p:ext uri="{BB962C8B-B14F-4D97-AF65-F5344CB8AC3E}">
        <p14:creationId xmlns:p14="http://schemas.microsoft.com/office/powerpoint/2010/main" val="12302712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44488" y="1690777"/>
            <a:ext cx="11525459" cy="55017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1200"/>
              </a:spcBef>
              <a:spcAft>
                <a:spcPct val="0"/>
              </a:spcAft>
              <a:buFontTx/>
              <a:buNone/>
              <a:defRPr/>
            </a:pPr>
            <a:r>
              <a:rPr lang="en-US" sz="1800" dirty="0" smtClean="0"/>
              <a:t>CONCERTS is responsible for planning and implementing various musical entertainment acts to campus for concert events like </a:t>
            </a:r>
            <a:r>
              <a:rPr lang="en-US" sz="1800" dirty="0" err="1" smtClean="0"/>
              <a:t>RaiderGate</a:t>
            </a:r>
            <a:r>
              <a:rPr lang="en-US" sz="1800" dirty="0" smtClean="0"/>
              <a:t> student tailgate, Raider City Limits spring concert, and Arbor Day.</a:t>
            </a:r>
          </a:p>
          <a:p>
            <a:pPr algn="l">
              <a:spcBef>
                <a:spcPts val="1200"/>
              </a:spcBef>
              <a:spcAft>
                <a:spcPct val="0"/>
              </a:spcAft>
              <a:buFontTx/>
              <a:buNone/>
              <a:defRPr/>
            </a:pPr>
            <a:r>
              <a:rPr lang="en-US" sz="1800" dirty="0" smtClean="0"/>
              <a:t>DAYTIME is responsible for planning and implementing a series of make-and-take events, novelties, and other home-grown activities during the lunch hour and throughout the day.</a:t>
            </a:r>
          </a:p>
          <a:p>
            <a:pPr algn="l">
              <a:spcBef>
                <a:spcPts val="1200"/>
              </a:spcBef>
              <a:spcAft>
                <a:spcPct val="0"/>
              </a:spcAft>
              <a:buFontTx/>
              <a:buNone/>
              <a:defRPr/>
            </a:pPr>
            <a:r>
              <a:rPr lang="en-US" sz="1800" dirty="0" smtClean="0"/>
              <a:t>FILMS is responsible for screening movies throughout the semester, including new releases and classics, as well as hosting a night at Stars and Stripes Drive-In theatre and Dive-In movies at the Leisure Pool.</a:t>
            </a:r>
          </a:p>
          <a:p>
            <a:pPr algn="l">
              <a:spcBef>
                <a:spcPts val="1200"/>
              </a:spcBef>
              <a:spcAft>
                <a:spcPct val="0"/>
              </a:spcAft>
              <a:buFontTx/>
              <a:buNone/>
              <a:defRPr/>
            </a:pPr>
            <a:r>
              <a:rPr lang="en-US" sz="1800" dirty="0" smtClean="0"/>
              <a:t>HOMECOMING is responsible for Texas Tech Homecoming Week programming, including various events such as Student Organization Sing, Pep Rally, Bonfire, Parade, and Homecoming Court, as well as any other programs related to Homecoming.</a:t>
            </a:r>
          </a:p>
          <a:p>
            <a:pPr algn="l">
              <a:spcBef>
                <a:spcPts val="1200"/>
              </a:spcBef>
              <a:spcAft>
                <a:spcPct val="0"/>
              </a:spcAft>
              <a:buFontTx/>
              <a:buNone/>
              <a:defRPr/>
            </a:pPr>
            <a:r>
              <a:rPr lang="en-US" sz="1800" dirty="0" smtClean="0"/>
              <a:t>NIGHTLIFE is responsible for hosting live entertainment acts and speaker engagements in the evening and on weekends, including magicians, comedians, hypnotists, mentalists, lecturers, and more.</a:t>
            </a:r>
          </a:p>
          <a:p>
            <a:pPr algn="l">
              <a:spcBef>
                <a:spcPts val="1200"/>
              </a:spcBef>
              <a:spcAft>
                <a:spcPct val="0"/>
              </a:spcAft>
              <a:buFontTx/>
              <a:buNone/>
              <a:defRPr/>
            </a:pPr>
            <a:r>
              <a:rPr lang="en-US" sz="1800" dirty="0" smtClean="0"/>
              <a:t>OUTREACH is responsible for community outreach programming and creating partnerships and connections on campus and in the greater Lubbock community, through programs including Service Week, Diversity Week, and monthly service opportunities. </a:t>
            </a:r>
          </a:p>
          <a:p>
            <a:pPr algn="l">
              <a:spcBef>
                <a:spcPts val="1200"/>
              </a:spcBef>
              <a:spcAft>
                <a:spcPct val="0"/>
              </a:spcAft>
              <a:buFontTx/>
              <a:buNone/>
              <a:defRPr/>
            </a:pPr>
            <a:r>
              <a:rPr lang="en-US" sz="1800" dirty="0" smtClean="0"/>
              <a:t>SPECIAL PROGRAMS is responsible for planning special events on campus including volleyball tournaments, laser tag, and Murder Mystery Dinner, as well as off-campus excursions to the Corn Maize, Adrenaline City, and Cosmic Bowling.</a:t>
            </a:r>
            <a:endParaRPr lang="en-US" sz="1800" dirty="0">
              <a:solidFill>
                <a:srgbClr val="FF0000"/>
              </a:solidFill>
            </a:endParaRPr>
          </a:p>
        </p:txBody>
      </p:sp>
      <p:sp>
        <p:nvSpPr>
          <p:cNvPr id="6" name="Rectangle 11"/>
          <p:cNvSpPr txBox="1">
            <a:spLocks noChangeArrowheads="1"/>
          </p:cNvSpPr>
          <p:nvPr/>
        </p:nvSpPr>
        <p:spPr>
          <a:xfrm>
            <a:off x="344488" y="396815"/>
            <a:ext cx="10465025" cy="910566"/>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5200" dirty="0" smtClean="0">
                <a:solidFill>
                  <a:schemeClr val="bg1"/>
                </a:solidFill>
              </a:rPr>
              <a:t>Tech Activities Board (TAB)</a:t>
            </a:r>
          </a:p>
          <a:p>
            <a:pPr algn="l"/>
            <a:r>
              <a:rPr lang="en-US" altLang="en-US" sz="2400" dirty="0" smtClean="0">
                <a:solidFill>
                  <a:schemeClr val="bg1"/>
                </a:solidFill>
              </a:rPr>
              <a:t>TAB Committees</a:t>
            </a:r>
          </a:p>
        </p:txBody>
      </p:sp>
    </p:spTree>
    <p:extLst>
      <p:ext uri="{BB962C8B-B14F-4D97-AF65-F5344CB8AC3E}">
        <p14:creationId xmlns:p14="http://schemas.microsoft.com/office/powerpoint/2010/main" val="2002887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txBox="1">
            <a:spLocks noChangeArrowheads="1"/>
          </p:cNvSpPr>
          <p:nvPr/>
        </p:nvSpPr>
        <p:spPr>
          <a:xfrm>
            <a:off x="514350" y="3003171"/>
            <a:ext cx="12118751" cy="53879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Tx/>
              <a:buNone/>
            </a:pPr>
            <a:r>
              <a:rPr lang="en-US" altLang="en-US" sz="1100" dirty="0" smtClean="0"/>
              <a:t> </a:t>
            </a:r>
          </a:p>
          <a:p>
            <a:pPr>
              <a:buFontTx/>
              <a:buNone/>
            </a:pPr>
            <a:endParaRPr lang="en-US" altLang="en-US" sz="1100" b="1" dirty="0" smtClean="0"/>
          </a:p>
          <a:p>
            <a:pPr>
              <a:buFontTx/>
              <a:buNone/>
            </a:pPr>
            <a:endParaRPr lang="en-US" altLang="en-US" sz="2000" b="1" dirty="0" smtClean="0"/>
          </a:p>
          <a:p>
            <a:pPr>
              <a:buFontTx/>
              <a:buNone/>
            </a:pPr>
            <a:endParaRPr lang="en-US" altLang="en-US" sz="2000" b="1" dirty="0" smtClean="0"/>
          </a:p>
        </p:txBody>
      </p:sp>
      <p:sp>
        <p:nvSpPr>
          <p:cNvPr id="7" name="Content Placeholder 2"/>
          <p:cNvSpPr txBox="1">
            <a:spLocks/>
          </p:cNvSpPr>
          <p:nvPr/>
        </p:nvSpPr>
        <p:spPr>
          <a:xfrm>
            <a:off x="438419" y="1642499"/>
            <a:ext cx="4990697" cy="5351172"/>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0"/>
              </a:spcBef>
            </a:pPr>
            <a:r>
              <a:rPr lang="en-US" altLang="en-US" sz="1500" dirty="0" smtClean="0"/>
              <a:t>Make Your Own Air Freshener	</a:t>
            </a:r>
          </a:p>
          <a:p>
            <a:pPr algn="l">
              <a:lnSpc>
                <a:spcPct val="150000"/>
              </a:lnSpc>
              <a:spcBef>
                <a:spcPts val="0"/>
              </a:spcBef>
            </a:pPr>
            <a:r>
              <a:rPr lang="en-US" altLang="en-US" sz="1500" dirty="0" smtClean="0"/>
              <a:t>Comedy Night ft. Sammy Obeid &amp; Melissa Villasenor	</a:t>
            </a:r>
          </a:p>
          <a:p>
            <a:pPr algn="l">
              <a:lnSpc>
                <a:spcPct val="150000"/>
              </a:lnSpc>
              <a:spcBef>
                <a:spcPts val="0"/>
              </a:spcBef>
            </a:pPr>
            <a:r>
              <a:rPr lang="en-US" altLang="en-US" sz="1500" dirty="0" smtClean="0"/>
              <a:t>Indoor Volleyball Tournament 	</a:t>
            </a:r>
          </a:p>
          <a:p>
            <a:pPr algn="l">
              <a:lnSpc>
                <a:spcPct val="150000"/>
              </a:lnSpc>
              <a:spcBef>
                <a:spcPts val="0"/>
              </a:spcBef>
            </a:pPr>
            <a:r>
              <a:rPr lang="en-US" altLang="en-US" sz="1500" dirty="0" smtClean="0"/>
              <a:t>Dive-In Movie			</a:t>
            </a:r>
          </a:p>
          <a:p>
            <a:pPr algn="l">
              <a:lnSpc>
                <a:spcPct val="150000"/>
              </a:lnSpc>
              <a:spcBef>
                <a:spcPts val="0"/>
              </a:spcBef>
            </a:pPr>
            <a:r>
              <a:rPr lang="en-US" altLang="en-US" sz="1500" dirty="0" smtClean="0"/>
              <a:t>Poster Sale			</a:t>
            </a:r>
            <a:endParaRPr lang="en-US" altLang="en-US" sz="1500" dirty="0"/>
          </a:p>
          <a:p>
            <a:pPr algn="l">
              <a:lnSpc>
                <a:spcPct val="150000"/>
              </a:lnSpc>
              <a:spcBef>
                <a:spcPts val="0"/>
              </a:spcBef>
            </a:pPr>
            <a:r>
              <a:rPr lang="en-US" altLang="en-US" sz="1500" dirty="0" smtClean="0"/>
              <a:t>Stamp-A-Ring			</a:t>
            </a:r>
          </a:p>
          <a:p>
            <a:pPr algn="l">
              <a:lnSpc>
                <a:spcPct val="150000"/>
              </a:lnSpc>
              <a:spcBef>
                <a:spcPts val="0"/>
              </a:spcBef>
            </a:pPr>
            <a:r>
              <a:rPr lang="en-US" altLang="en-US" sz="1500" dirty="0" smtClean="0"/>
              <a:t>The Great Gatsby		</a:t>
            </a:r>
          </a:p>
          <a:p>
            <a:pPr algn="l">
              <a:lnSpc>
                <a:spcPct val="150000"/>
              </a:lnSpc>
              <a:spcBef>
                <a:spcPts val="0"/>
              </a:spcBef>
            </a:pPr>
            <a:r>
              <a:rPr lang="en-US" altLang="en-US" sz="1500" dirty="0" smtClean="0"/>
              <a:t>Alternative Fuels </a:t>
            </a:r>
            <a:r>
              <a:rPr lang="en-US" altLang="en-US" sz="1500" dirty="0" err="1" smtClean="0"/>
              <a:t>Improv</a:t>
            </a:r>
            <a:r>
              <a:rPr lang="en-US" altLang="en-US" sz="1500" dirty="0" smtClean="0"/>
              <a:t>		</a:t>
            </a:r>
            <a:endParaRPr lang="en-US" altLang="en-US" sz="1500" dirty="0"/>
          </a:p>
          <a:p>
            <a:pPr algn="l">
              <a:lnSpc>
                <a:spcPct val="150000"/>
              </a:lnSpc>
              <a:spcBef>
                <a:spcPts val="0"/>
              </a:spcBef>
            </a:pPr>
            <a:r>
              <a:rPr lang="en-US" altLang="en-US" sz="1500" dirty="0" smtClean="0"/>
              <a:t>Adrenaline City		</a:t>
            </a:r>
          </a:p>
          <a:p>
            <a:pPr algn="l">
              <a:lnSpc>
                <a:spcPct val="150000"/>
              </a:lnSpc>
              <a:spcBef>
                <a:spcPts val="0"/>
              </a:spcBef>
            </a:pPr>
            <a:r>
              <a:rPr lang="en-US" altLang="en-US" sz="1500" dirty="0" err="1" smtClean="0"/>
              <a:t>RaiderGate</a:t>
            </a:r>
            <a:r>
              <a:rPr lang="en-US" altLang="en-US" sz="1500" dirty="0" smtClean="0"/>
              <a:t> ft. Joey Green Band			</a:t>
            </a:r>
          </a:p>
          <a:p>
            <a:pPr algn="l">
              <a:lnSpc>
                <a:spcPct val="150000"/>
              </a:lnSpc>
              <a:spcBef>
                <a:spcPts val="0"/>
              </a:spcBef>
            </a:pPr>
            <a:r>
              <a:rPr lang="en-US" altLang="en-US" sz="1500" dirty="0" smtClean="0"/>
              <a:t>Monster’s University		</a:t>
            </a:r>
            <a:endParaRPr lang="en-US" altLang="en-US" sz="1500" dirty="0"/>
          </a:p>
          <a:p>
            <a:pPr algn="l">
              <a:lnSpc>
                <a:spcPct val="150000"/>
              </a:lnSpc>
              <a:spcBef>
                <a:spcPts val="0"/>
              </a:spcBef>
            </a:pPr>
            <a:r>
              <a:rPr lang="en-US" altLang="en-US" sz="1500" dirty="0" smtClean="0"/>
              <a:t>Karaoke Night</a:t>
            </a:r>
          </a:p>
          <a:p>
            <a:pPr algn="l">
              <a:lnSpc>
                <a:spcPct val="150000"/>
              </a:lnSpc>
              <a:spcBef>
                <a:spcPts val="0"/>
              </a:spcBef>
            </a:pPr>
            <a:r>
              <a:rPr lang="en-US" altLang="en-US" sz="1500" dirty="0" smtClean="0"/>
              <a:t>Volunteer Fair</a:t>
            </a:r>
          </a:p>
          <a:p>
            <a:pPr algn="l">
              <a:lnSpc>
                <a:spcPct val="150000"/>
              </a:lnSpc>
              <a:spcBef>
                <a:spcPts val="0"/>
              </a:spcBef>
            </a:pPr>
            <a:r>
              <a:rPr lang="en-US" altLang="en-US" sz="1500" dirty="0" smtClean="0"/>
              <a:t>Blood Drive			</a:t>
            </a:r>
            <a:endParaRPr lang="en-US" altLang="en-US" sz="1500" dirty="0"/>
          </a:p>
          <a:p>
            <a:pPr algn="l">
              <a:lnSpc>
                <a:spcPct val="150000"/>
              </a:lnSpc>
              <a:spcBef>
                <a:spcPts val="0"/>
              </a:spcBef>
            </a:pPr>
            <a:r>
              <a:rPr lang="en-US" altLang="en-US" sz="1500" dirty="0" smtClean="0"/>
              <a:t>TCU Tailgate			</a:t>
            </a:r>
          </a:p>
          <a:p>
            <a:pPr algn="l">
              <a:lnSpc>
                <a:spcPct val="150000"/>
              </a:lnSpc>
              <a:spcBef>
                <a:spcPts val="0"/>
              </a:spcBef>
            </a:pPr>
            <a:r>
              <a:rPr lang="en-US" altLang="en-US" sz="1500" dirty="0" smtClean="0"/>
              <a:t>Cupcake Wars			</a:t>
            </a:r>
            <a:endParaRPr lang="en-US" altLang="en-US" sz="1500" dirty="0"/>
          </a:p>
          <a:p>
            <a:pPr algn="l">
              <a:lnSpc>
                <a:spcPct val="150000"/>
              </a:lnSpc>
              <a:spcBef>
                <a:spcPts val="0"/>
              </a:spcBef>
            </a:pPr>
            <a:r>
              <a:rPr lang="en-US" altLang="en-US" sz="1500" dirty="0" smtClean="0"/>
              <a:t>Movie in the Park - Iron Man		</a:t>
            </a:r>
          </a:p>
          <a:p>
            <a:pPr algn="l">
              <a:lnSpc>
                <a:spcPct val="150000"/>
              </a:lnSpc>
              <a:spcBef>
                <a:spcPts val="0"/>
              </a:spcBef>
            </a:pPr>
            <a:r>
              <a:rPr lang="en-US" altLang="en-US" sz="1500" dirty="0" smtClean="0"/>
              <a:t>Make Your Own Dog Tag		</a:t>
            </a:r>
          </a:p>
          <a:p>
            <a:pPr algn="l">
              <a:lnSpc>
                <a:spcPct val="150000"/>
              </a:lnSpc>
              <a:spcBef>
                <a:spcPts val="0"/>
              </a:spcBef>
            </a:pPr>
            <a:r>
              <a:rPr lang="en-US" altLang="en-US" sz="1200" dirty="0" smtClean="0"/>
              <a:t>	</a:t>
            </a:r>
            <a:r>
              <a:rPr lang="en-US" altLang="en-US" sz="1200" dirty="0" smtClean="0">
                <a:solidFill>
                  <a:srgbClr val="FF0000"/>
                </a:solidFill>
              </a:rPr>
              <a:t>		</a:t>
            </a:r>
            <a:endParaRPr lang="en-US" altLang="en-US" sz="1200" dirty="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9459" y="5334384"/>
            <a:ext cx="2151594" cy="1369512"/>
          </a:xfrm>
          <a:prstGeom prst="rect">
            <a:avLst/>
          </a:prstGeom>
        </p:spPr>
      </p:pic>
      <p:sp>
        <p:nvSpPr>
          <p:cNvPr id="9" name="Content Placeholder 2"/>
          <p:cNvSpPr txBox="1">
            <a:spLocks/>
          </p:cNvSpPr>
          <p:nvPr/>
        </p:nvSpPr>
        <p:spPr>
          <a:xfrm>
            <a:off x="4622174" y="1642499"/>
            <a:ext cx="4398270" cy="532497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spcBef>
                <a:spcPts val="0"/>
              </a:spcBef>
            </a:pPr>
            <a:r>
              <a:rPr lang="en-US" altLang="en-US" sz="1400" dirty="0"/>
              <a:t>Craig </a:t>
            </a:r>
            <a:r>
              <a:rPr lang="en-US" altLang="en-US" sz="1400" dirty="0" err="1"/>
              <a:t>Karges</a:t>
            </a:r>
            <a:r>
              <a:rPr lang="en-US" altLang="en-US" sz="1400" dirty="0"/>
              <a:t>, Magician &amp; Mentalist	</a:t>
            </a:r>
          </a:p>
          <a:p>
            <a:pPr algn="l">
              <a:lnSpc>
                <a:spcPct val="140000"/>
              </a:lnSpc>
              <a:spcBef>
                <a:spcPts val="0"/>
              </a:spcBef>
            </a:pPr>
            <a:r>
              <a:rPr lang="en-US" altLang="en-US" sz="1400" dirty="0"/>
              <a:t>2 </a:t>
            </a:r>
            <a:r>
              <a:rPr lang="en-US" altLang="en-US" sz="1400" dirty="0" smtClean="0"/>
              <a:t>Guns</a:t>
            </a:r>
          </a:p>
          <a:p>
            <a:pPr algn="l">
              <a:lnSpc>
                <a:spcPct val="140000"/>
              </a:lnSpc>
              <a:spcBef>
                <a:spcPts val="0"/>
              </a:spcBef>
            </a:pPr>
            <a:r>
              <a:rPr lang="en-US" altLang="en-US" sz="1400" dirty="0" smtClean="0"/>
              <a:t>Interactive Game Night		</a:t>
            </a:r>
          </a:p>
          <a:p>
            <a:pPr algn="l">
              <a:lnSpc>
                <a:spcPct val="140000"/>
              </a:lnSpc>
              <a:spcBef>
                <a:spcPts val="0"/>
              </a:spcBef>
            </a:pPr>
            <a:r>
              <a:rPr lang="en-US" altLang="en-US" sz="1400" dirty="0" smtClean="0"/>
              <a:t>Homecoming Kickoff		</a:t>
            </a:r>
            <a:endParaRPr lang="en-US" altLang="en-US" sz="1400" dirty="0"/>
          </a:p>
          <a:p>
            <a:pPr algn="l">
              <a:lnSpc>
                <a:spcPct val="140000"/>
              </a:lnSpc>
              <a:spcBef>
                <a:spcPts val="0"/>
              </a:spcBef>
            </a:pPr>
            <a:r>
              <a:rPr lang="en-US" altLang="en-US" sz="1400" dirty="0" smtClean="0"/>
              <a:t>Homecoming Scavenger Hunt		</a:t>
            </a:r>
          </a:p>
          <a:p>
            <a:pPr algn="l">
              <a:lnSpc>
                <a:spcPct val="140000"/>
              </a:lnSpc>
              <a:spcBef>
                <a:spcPts val="0"/>
              </a:spcBef>
            </a:pPr>
            <a:r>
              <a:rPr lang="en-US" altLang="en-US" sz="1400" dirty="0" smtClean="0"/>
              <a:t>Spin Art Frisbee		</a:t>
            </a:r>
          </a:p>
          <a:p>
            <a:pPr algn="l">
              <a:lnSpc>
                <a:spcPct val="140000"/>
              </a:lnSpc>
              <a:spcBef>
                <a:spcPts val="0"/>
              </a:spcBef>
            </a:pPr>
            <a:r>
              <a:rPr lang="en-US" altLang="en-US" sz="1400" dirty="0" smtClean="0"/>
              <a:t>Student Organization Sing		</a:t>
            </a:r>
            <a:endParaRPr lang="en-US" altLang="en-US" sz="1400" dirty="0"/>
          </a:p>
          <a:p>
            <a:pPr algn="l">
              <a:lnSpc>
                <a:spcPct val="140000"/>
              </a:lnSpc>
              <a:spcBef>
                <a:spcPts val="0"/>
              </a:spcBef>
            </a:pPr>
            <a:r>
              <a:rPr lang="en-US" altLang="en-US" sz="1400" dirty="0" smtClean="0"/>
              <a:t>Inflatable Twister		</a:t>
            </a:r>
            <a:endParaRPr lang="en-US" altLang="en-US" sz="1400" dirty="0"/>
          </a:p>
          <a:p>
            <a:pPr algn="l">
              <a:lnSpc>
                <a:spcPct val="140000"/>
              </a:lnSpc>
              <a:spcBef>
                <a:spcPts val="0"/>
              </a:spcBef>
            </a:pPr>
            <a:r>
              <a:rPr lang="en-US" altLang="en-US" sz="1400" dirty="0" err="1" smtClean="0"/>
              <a:t>Techsan</a:t>
            </a:r>
            <a:r>
              <a:rPr lang="en-US" altLang="en-US" sz="1400" dirty="0" smtClean="0"/>
              <a:t> Memorial		</a:t>
            </a:r>
            <a:endParaRPr lang="en-US" altLang="en-US" sz="1400" dirty="0"/>
          </a:p>
          <a:p>
            <a:pPr algn="l">
              <a:lnSpc>
                <a:spcPct val="140000"/>
              </a:lnSpc>
              <a:spcBef>
                <a:spcPts val="0"/>
              </a:spcBef>
              <a:buFontTx/>
              <a:buNone/>
            </a:pPr>
            <a:r>
              <a:rPr lang="en-US" altLang="en-US" sz="1400" dirty="0" smtClean="0"/>
              <a:t>Rowdy Raider Rally		</a:t>
            </a:r>
          </a:p>
          <a:p>
            <a:pPr algn="l">
              <a:lnSpc>
                <a:spcPct val="140000"/>
              </a:lnSpc>
              <a:spcBef>
                <a:spcPts val="0"/>
              </a:spcBef>
              <a:buFontTx/>
              <a:buNone/>
            </a:pPr>
            <a:r>
              <a:rPr lang="en-US" altLang="en-US" sz="1400" dirty="0" smtClean="0"/>
              <a:t>Pep Rally &amp; Bonfire		</a:t>
            </a:r>
          </a:p>
          <a:p>
            <a:pPr algn="l">
              <a:lnSpc>
                <a:spcPct val="140000"/>
              </a:lnSpc>
              <a:spcBef>
                <a:spcPts val="0"/>
              </a:spcBef>
              <a:buFontTx/>
              <a:buNone/>
            </a:pPr>
            <a:r>
              <a:rPr lang="en-US" altLang="en-US" sz="1400" dirty="0" err="1" smtClean="0"/>
              <a:t>RaiderGate</a:t>
            </a:r>
            <a:r>
              <a:rPr lang="en-US" altLang="en-US" sz="1400" dirty="0" smtClean="0"/>
              <a:t> ft. William Clark Green		</a:t>
            </a:r>
          </a:p>
          <a:p>
            <a:pPr algn="l">
              <a:lnSpc>
                <a:spcPct val="140000"/>
              </a:lnSpc>
              <a:spcBef>
                <a:spcPts val="0"/>
              </a:spcBef>
              <a:buFontTx/>
              <a:buNone/>
            </a:pPr>
            <a:r>
              <a:rPr lang="en-US" altLang="en-US" sz="1400" dirty="0" smtClean="0"/>
              <a:t>Make Your Own Emergency Bracelet	</a:t>
            </a:r>
          </a:p>
          <a:p>
            <a:pPr algn="l">
              <a:lnSpc>
                <a:spcPct val="140000"/>
              </a:lnSpc>
              <a:spcBef>
                <a:spcPts val="0"/>
              </a:spcBef>
              <a:buFontTx/>
              <a:buNone/>
            </a:pPr>
            <a:r>
              <a:rPr lang="en-US" altLang="en-US" sz="1400" dirty="0" smtClean="0"/>
              <a:t>Comedy Night ft. Gina </a:t>
            </a:r>
            <a:r>
              <a:rPr lang="en-US" altLang="en-US" sz="1400" dirty="0" err="1" smtClean="0"/>
              <a:t>Brillon</a:t>
            </a:r>
            <a:r>
              <a:rPr lang="en-US" altLang="en-US" sz="1400" dirty="0" smtClean="0"/>
              <a:t> &amp; Vladimir </a:t>
            </a:r>
            <a:r>
              <a:rPr lang="en-US" altLang="en-US" sz="1400" dirty="0" err="1" smtClean="0"/>
              <a:t>Caamano</a:t>
            </a:r>
            <a:r>
              <a:rPr lang="en-US" altLang="en-US" sz="1400" dirty="0" smtClean="0"/>
              <a:t>	</a:t>
            </a:r>
          </a:p>
          <a:p>
            <a:pPr algn="l">
              <a:lnSpc>
                <a:spcPct val="140000"/>
              </a:lnSpc>
              <a:spcBef>
                <a:spcPts val="0"/>
              </a:spcBef>
              <a:buFontTx/>
              <a:buNone/>
            </a:pPr>
            <a:r>
              <a:rPr lang="en-US" altLang="en-US" sz="1400" dirty="0" smtClean="0"/>
              <a:t>The Conjuring		</a:t>
            </a:r>
          </a:p>
          <a:p>
            <a:pPr algn="l">
              <a:lnSpc>
                <a:spcPct val="140000"/>
              </a:lnSpc>
              <a:spcBef>
                <a:spcPts val="0"/>
              </a:spcBef>
              <a:buFontTx/>
              <a:buNone/>
            </a:pPr>
            <a:r>
              <a:rPr lang="en-US" altLang="en-US" sz="1400" dirty="0" smtClean="0"/>
              <a:t>Corn Maize			</a:t>
            </a:r>
          </a:p>
          <a:p>
            <a:pPr algn="l">
              <a:lnSpc>
                <a:spcPct val="140000"/>
              </a:lnSpc>
              <a:spcBef>
                <a:spcPts val="0"/>
              </a:spcBef>
              <a:buFontTx/>
              <a:buNone/>
            </a:pPr>
            <a:r>
              <a:rPr lang="en-US" altLang="en-US" sz="1400" dirty="0" smtClean="0"/>
              <a:t>Open Mic Night		</a:t>
            </a:r>
          </a:p>
          <a:p>
            <a:pPr algn="l">
              <a:lnSpc>
                <a:spcPct val="140000"/>
              </a:lnSpc>
              <a:spcBef>
                <a:spcPts val="0"/>
              </a:spcBef>
              <a:buFontTx/>
              <a:buNone/>
            </a:pPr>
            <a:r>
              <a:rPr lang="en-US" altLang="en-US" sz="1400" dirty="0" smtClean="0"/>
              <a:t>Poetry Slam			</a:t>
            </a:r>
            <a:r>
              <a:rPr lang="en-US" altLang="en-US" sz="1400" dirty="0" smtClean="0">
                <a:solidFill>
                  <a:srgbClr val="FF0000"/>
                </a:solidFill>
              </a:rPr>
              <a:t>	</a:t>
            </a:r>
            <a:r>
              <a:rPr lang="en-US" altLang="en-US" sz="1200" dirty="0" smtClean="0">
                <a:solidFill>
                  <a:srgbClr val="FF0000"/>
                </a:solidFill>
              </a:rPr>
              <a:t>	</a:t>
            </a:r>
          </a:p>
          <a:p>
            <a:pPr algn="l">
              <a:buFontTx/>
              <a:buNone/>
            </a:pPr>
            <a:endParaRPr lang="en-US" altLang="en-US" sz="1100"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0" name="Content Placeholder 2"/>
          <p:cNvSpPr txBox="1">
            <a:spLocks/>
          </p:cNvSpPr>
          <p:nvPr/>
        </p:nvSpPr>
        <p:spPr>
          <a:xfrm>
            <a:off x="4546243" y="1648496"/>
            <a:ext cx="4398270" cy="5055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ltLang="en-US" sz="1100" b="1"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1" name="Content Placeholder 2"/>
          <p:cNvSpPr txBox="1">
            <a:spLocks/>
          </p:cNvSpPr>
          <p:nvPr/>
        </p:nvSpPr>
        <p:spPr>
          <a:xfrm>
            <a:off x="9096375" y="1642499"/>
            <a:ext cx="4398270" cy="53249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spcBef>
                <a:spcPts val="0"/>
              </a:spcBef>
            </a:pPr>
            <a:r>
              <a:rPr lang="en-US" altLang="en-US" sz="1400" dirty="0"/>
              <a:t>Movie Monster Photos		</a:t>
            </a:r>
          </a:p>
          <a:p>
            <a:pPr algn="l">
              <a:lnSpc>
                <a:spcPct val="140000"/>
              </a:lnSpc>
              <a:spcBef>
                <a:spcPts val="0"/>
              </a:spcBef>
            </a:pPr>
            <a:r>
              <a:rPr lang="en-US" altLang="en-US" sz="1400" dirty="0" err="1"/>
              <a:t>RaiderGate</a:t>
            </a:r>
            <a:r>
              <a:rPr lang="en-US" altLang="en-US" sz="1400" dirty="0"/>
              <a:t> ft. Six Market </a:t>
            </a:r>
            <a:r>
              <a:rPr lang="en-US" altLang="en-US" sz="1400" dirty="0" smtClean="0"/>
              <a:t>Boulevard</a:t>
            </a:r>
          </a:p>
          <a:p>
            <a:pPr algn="l">
              <a:lnSpc>
                <a:spcPct val="140000"/>
              </a:lnSpc>
              <a:spcBef>
                <a:spcPts val="0"/>
              </a:spcBef>
            </a:pPr>
            <a:r>
              <a:rPr lang="en-US" altLang="en-US" sz="1400" dirty="0" smtClean="0"/>
              <a:t>The Mud Room		</a:t>
            </a:r>
          </a:p>
          <a:p>
            <a:pPr algn="l">
              <a:lnSpc>
                <a:spcPct val="130000"/>
              </a:lnSpc>
              <a:spcBef>
                <a:spcPts val="0"/>
              </a:spcBef>
              <a:buFontTx/>
              <a:buNone/>
            </a:pPr>
            <a:r>
              <a:rPr lang="en-US" altLang="en-US" sz="1400" dirty="0" smtClean="0"/>
              <a:t>We’re The Millers		</a:t>
            </a:r>
          </a:p>
          <a:p>
            <a:pPr algn="l">
              <a:lnSpc>
                <a:spcPct val="130000"/>
              </a:lnSpc>
              <a:spcBef>
                <a:spcPts val="0"/>
              </a:spcBef>
              <a:buFontTx/>
              <a:buNone/>
            </a:pPr>
            <a:r>
              <a:rPr lang="en-US" altLang="en-US" sz="1400" dirty="0" smtClean="0"/>
              <a:t>Do You Remember Being a Fifth Grader	</a:t>
            </a:r>
          </a:p>
          <a:p>
            <a:pPr algn="l">
              <a:lnSpc>
                <a:spcPct val="130000"/>
              </a:lnSpc>
              <a:spcBef>
                <a:spcPts val="0"/>
              </a:spcBef>
              <a:buFontTx/>
              <a:buNone/>
            </a:pPr>
            <a:r>
              <a:rPr lang="en-US" altLang="en-US" sz="1400" dirty="0" err="1" smtClean="0"/>
              <a:t>RaiderGate</a:t>
            </a:r>
            <a:r>
              <a:rPr lang="en-US" altLang="en-US" sz="1400" dirty="0" smtClean="0"/>
              <a:t> ft. Tyler and the Tribe		</a:t>
            </a:r>
          </a:p>
          <a:p>
            <a:pPr algn="l">
              <a:lnSpc>
                <a:spcPct val="130000"/>
              </a:lnSpc>
              <a:spcBef>
                <a:spcPts val="0"/>
              </a:spcBef>
              <a:buFontTx/>
              <a:buNone/>
            </a:pPr>
            <a:r>
              <a:rPr lang="en-US" altLang="en-US" sz="1400" dirty="0" smtClean="0"/>
              <a:t>Drinking Buddies		</a:t>
            </a:r>
          </a:p>
          <a:p>
            <a:pPr algn="l">
              <a:lnSpc>
                <a:spcPct val="130000"/>
              </a:lnSpc>
              <a:spcBef>
                <a:spcPts val="0"/>
              </a:spcBef>
              <a:buFontTx/>
              <a:buNone/>
            </a:pPr>
            <a:r>
              <a:rPr lang="en-US" altLang="en-US" sz="1400" dirty="0" smtClean="0"/>
              <a:t>Open Mic Night		</a:t>
            </a:r>
          </a:p>
          <a:p>
            <a:pPr algn="l">
              <a:lnSpc>
                <a:spcPct val="130000"/>
              </a:lnSpc>
              <a:spcBef>
                <a:spcPts val="0"/>
              </a:spcBef>
              <a:buFontTx/>
              <a:buNone/>
            </a:pPr>
            <a:r>
              <a:rPr lang="en-US" altLang="en-US" sz="1400" dirty="0" smtClean="0"/>
              <a:t>Tom DeLuca, Hypnotist		</a:t>
            </a:r>
          </a:p>
          <a:p>
            <a:pPr algn="l">
              <a:lnSpc>
                <a:spcPct val="130000"/>
              </a:lnSpc>
              <a:spcBef>
                <a:spcPts val="0"/>
              </a:spcBef>
              <a:buFontTx/>
              <a:buNone/>
            </a:pPr>
            <a:r>
              <a:rPr lang="en-US" altLang="en-US" sz="1400" dirty="0" smtClean="0"/>
              <a:t>Make Your Own Ornament		</a:t>
            </a:r>
          </a:p>
          <a:p>
            <a:pPr algn="l">
              <a:lnSpc>
                <a:spcPct val="130000"/>
              </a:lnSpc>
              <a:spcBef>
                <a:spcPts val="0"/>
              </a:spcBef>
              <a:buFontTx/>
              <a:buNone/>
            </a:pPr>
            <a:r>
              <a:rPr lang="en-US" altLang="en-US" sz="1400" dirty="0" smtClean="0"/>
              <a:t>Murder </a:t>
            </a:r>
            <a:r>
              <a:rPr lang="en-US" altLang="en-US" sz="1400" dirty="0" err="1" smtClean="0"/>
              <a:t>Myster</a:t>
            </a:r>
            <a:r>
              <a:rPr lang="en-US" altLang="en-US" sz="1400" dirty="0" smtClean="0"/>
              <a:t> Dinner		</a:t>
            </a:r>
          </a:p>
          <a:p>
            <a:pPr algn="l">
              <a:lnSpc>
                <a:spcPct val="130000"/>
              </a:lnSpc>
              <a:spcBef>
                <a:spcPts val="0"/>
              </a:spcBef>
              <a:buFontTx/>
              <a:buNone/>
            </a:pPr>
            <a:r>
              <a:rPr lang="en-US" altLang="en-US" sz="1400" dirty="0" smtClean="0"/>
              <a:t>All Day Movie – The Gremlins		</a:t>
            </a:r>
          </a:p>
          <a:p>
            <a:pPr algn="l">
              <a:lnSpc>
                <a:spcPct val="130000"/>
              </a:lnSpc>
              <a:spcBef>
                <a:spcPts val="0"/>
              </a:spcBef>
              <a:buFontTx/>
              <a:buNone/>
            </a:pPr>
            <a:r>
              <a:rPr lang="en-US" altLang="en-US" sz="1400" dirty="0" smtClean="0"/>
              <a:t>Rest &amp; Relaxation Night	</a:t>
            </a:r>
            <a:r>
              <a:rPr lang="en-US" altLang="en-US" sz="1400" dirty="0" smtClean="0">
                <a:solidFill>
                  <a:srgbClr val="FF0000"/>
                </a:solidFill>
              </a:rPr>
              <a:t>	</a:t>
            </a:r>
            <a:r>
              <a:rPr lang="en-US" altLang="en-US" sz="1200" dirty="0" smtClean="0">
                <a:solidFill>
                  <a:srgbClr val="FF0000"/>
                </a:solidFill>
              </a:rPr>
              <a:t>		</a:t>
            </a: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2" name="Rectangle 11"/>
          <p:cNvSpPr txBox="1">
            <a:spLocks noChangeArrowheads="1"/>
          </p:cNvSpPr>
          <p:nvPr/>
        </p:nvSpPr>
        <p:spPr>
          <a:xfrm>
            <a:off x="344488" y="-25400"/>
            <a:ext cx="10465025"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dirty="0" smtClean="0">
                <a:solidFill>
                  <a:schemeClr val="bg1"/>
                </a:solidFill>
              </a:rPr>
              <a:t>Tech Activities Board (TAB)</a:t>
            </a:r>
            <a:endParaRPr lang="en-US" altLang="en-US" sz="1400" dirty="0" smtClean="0">
              <a:solidFill>
                <a:schemeClr val="bg1"/>
              </a:solidFill>
            </a:endParaRPr>
          </a:p>
        </p:txBody>
      </p:sp>
      <p:sp>
        <p:nvSpPr>
          <p:cNvPr id="13" name="TextBox 12"/>
          <p:cNvSpPr txBox="1"/>
          <p:nvPr/>
        </p:nvSpPr>
        <p:spPr>
          <a:xfrm>
            <a:off x="438419" y="1065850"/>
            <a:ext cx="6208422" cy="461665"/>
          </a:xfrm>
          <a:prstGeom prst="rect">
            <a:avLst/>
          </a:prstGeom>
          <a:noFill/>
        </p:spPr>
        <p:txBody>
          <a:bodyPr wrap="square" rtlCol="0">
            <a:spAutoFit/>
          </a:bodyPr>
          <a:lstStyle/>
          <a:p>
            <a:r>
              <a:rPr lang="en-US" sz="2400" dirty="0" smtClean="0">
                <a:solidFill>
                  <a:schemeClr val="bg1"/>
                </a:solidFill>
              </a:rPr>
              <a:t>Fall 2013 - Events Assessed</a:t>
            </a:r>
            <a:endParaRPr lang="en-US" sz="2400" dirty="0">
              <a:solidFill>
                <a:schemeClr val="bg1"/>
              </a:solidFill>
            </a:endParaRPr>
          </a:p>
        </p:txBody>
      </p:sp>
    </p:spTree>
    <p:extLst>
      <p:ext uri="{BB962C8B-B14F-4D97-AF65-F5344CB8AC3E}">
        <p14:creationId xmlns:p14="http://schemas.microsoft.com/office/powerpoint/2010/main" val="14376641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38419" y="1642499"/>
            <a:ext cx="4990697" cy="5351172"/>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0"/>
              </a:spcBef>
            </a:pPr>
            <a:r>
              <a:rPr lang="en-US" altLang="en-US" sz="1500" dirty="0" smtClean="0"/>
              <a:t>“Before I Graduate” Wall</a:t>
            </a:r>
          </a:p>
          <a:p>
            <a:pPr algn="l">
              <a:lnSpc>
                <a:spcPct val="150000"/>
              </a:lnSpc>
              <a:spcBef>
                <a:spcPts val="0"/>
              </a:spcBef>
            </a:pPr>
            <a:r>
              <a:rPr lang="en-US" altLang="en-US" sz="1500" dirty="0" smtClean="0"/>
              <a:t>Make Your Own Travel Mug</a:t>
            </a:r>
          </a:p>
          <a:p>
            <a:pPr algn="l">
              <a:lnSpc>
                <a:spcPct val="150000"/>
              </a:lnSpc>
              <a:spcBef>
                <a:spcPts val="0"/>
              </a:spcBef>
            </a:pPr>
            <a:r>
              <a:rPr lang="en-US" altLang="en-US" sz="1500" dirty="0" smtClean="0"/>
              <a:t>Fire &amp; Ice Festival</a:t>
            </a:r>
          </a:p>
          <a:p>
            <a:pPr algn="l">
              <a:lnSpc>
                <a:spcPct val="150000"/>
              </a:lnSpc>
              <a:spcBef>
                <a:spcPts val="0"/>
              </a:spcBef>
            </a:pPr>
            <a:r>
              <a:rPr lang="en-US" altLang="en-US" sz="1500" dirty="0" smtClean="0"/>
              <a:t>Comedy Night ft. Cocoa Brown</a:t>
            </a:r>
          </a:p>
          <a:p>
            <a:pPr algn="l">
              <a:lnSpc>
                <a:spcPct val="150000"/>
              </a:lnSpc>
              <a:spcBef>
                <a:spcPts val="0"/>
              </a:spcBef>
            </a:pPr>
            <a:r>
              <a:rPr lang="en-US" altLang="en-US" sz="1500" dirty="0" smtClean="0"/>
              <a:t>Indoor Volleyball Tournament</a:t>
            </a:r>
          </a:p>
          <a:p>
            <a:pPr algn="l">
              <a:lnSpc>
                <a:spcPct val="150000"/>
              </a:lnSpc>
              <a:spcBef>
                <a:spcPts val="0"/>
              </a:spcBef>
            </a:pPr>
            <a:r>
              <a:rPr lang="en-US" altLang="en-US" sz="1500" dirty="0" smtClean="0"/>
              <a:t>Poster Sale</a:t>
            </a:r>
          </a:p>
          <a:p>
            <a:pPr algn="l">
              <a:lnSpc>
                <a:spcPct val="150000"/>
              </a:lnSpc>
              <a:spcBef>
                <a:spcPts val="0"/>
              </a:spcBef>
            </a:pPr>
            <a:r>
              <a:rPr lang="en-US" altLang="en-US" sz="1500" dirty="0" smtClean="0"/>
              <a:t>About Time</a:t>
            </a:r>
          </a:p>
          <a:p>
            <a:pPr algn="l">
              <a:lnSpc>
                <a:spcPct val="150000"/>
              </a:lnSpc>
              <a:spcBef>
                <a:spcPts val="0"/>
              </a:spcBef>
            </a:pPr>
            <a:r>
              <a:rPr lang="en-US" altLang="en-US" sz="1500" dirty="0" smtClean="0"/>
              <a:t>Mr. </a:t>
            </a:r>
            <a:r>
              <a:rPr lang="en-US" altLang="en-US" sz="1500" dirty="0" err="1" smtClean="0"/>
              <a:t>Gatti’s</a:t>
            </a:r>
            <a:r>
              <a:rPr lang="en-US" altLang="en-US" sz="1500" dirty="0" smtClean="0"/>
              <a:t> Night</a:t>
            </a:r>
          </a:p>
          <a:p>
            <a:pPr algn="l">
              <a:lnSpc>
                <a:spcPct val="150000"/>
              </a:lnSpc>
              <a:spcBef>
                <a:spcPts val="0"/>
              </a:spcBef>
            </a:pPr>
            <a:r>
              <a:rPr lang="en-US" altLang="en-US" sz="1500" dirty="0" smtClean="0"/>
              <a:t>Poetry Slam</a:t>
            </a:r>
          </a:p>
          <a:p>
            <a:pPr algn="l">
              <a:lnSpc>
                <a:spcPct val="150000"/>
              </a:lnSpc>
              <a:spcBef>
                <a:spcPts val="0"/>
              </a:spcBef>
            </a:pPr>
            <a:r>
              <a:rPr lang="en-US" altLang="en-US" sz="1500" dirty="0" smtClean="0"/>
              <a:t>Open Mic Night</a:t>
            </a:r>
          </a:p>
          <a:p>
            <a:pPr algn="l">
              <a:lnSpc>
                <a:spcPct val="150000"/>
              </a:lnSpc>
              <a:spcBef>
                <a:spcPts val="0"/>
              </a:spcBef>
            </a:pPr>
            <a:r>
              <a:rPr lang="en-US" altLang="en-US" sz="1500" dirty="0" smtClean="0"/>
              <a:t>Blood Drive</a:t>
            </a:r>
          </a:p>
          <a:p>
            <a:pPr algn="l">
              <a:lnSpc>
                <a:spcPct val="150000"/>
              </a:lnSpc>
              <a:spcBef>
                <a:spcPts val="0"/>
              </a:spcBef>
            </a:pPr>
            <a:r>
              <a:rPr lang="en-US" altLang="en-US" sz="1500" dirty="0" smtClean="0"/>
              <a:t>Mashed Potato Mash-</a:t>
            </a:r>
            <a:r>
              <a:rPr lang="en-US" altLang="en-US" sz="1500" dirty="0" err="1" smtClean="0"/>
              <a:t>terpieces</a:t>
            </a:r>
            <a:endParaRPr lang="en-US" altLang="en-US" sz="1500" dirty="0" smtClean="0"/>
          </a:p>
          <a:p>
            <a:pPr algn="l">
              <a:lnSpc>
                <a:spcPct val="150000"/>
              </a:lnSpc>
              <a:spcBef>
                <a:spcPts val="0"/>
              </a:spcBef>
            </a:pPr>
            <a:r>
              <a:rPr lang="en-US" altLang="en-US" sz="1500" dirty="0" smtClean="0"/>
              <a:t>Reel Rock Film Festival/</a:t>
            </a:r>
          </a:p>
          <a:p>
            <a:pPr algn="l">
              <a:lnSpc>
                <a:spcPct val="150000"/>
              </a:lnSpc>
              <a:spcBef>
                <a:spcPts val="0"/>
              </a:spcBef>
            </a:pPr>
            <a:r>
              <a:rPr lang="en-US" altLang="en-US" sz="1500" dirty="0"/>
              <a:t>	</a:t>
            </a:r>
            <a:r>
              <a:rPr lang="en-US" altLang="en-US" sz="1500" dirty="0" smtClean="0"/>
              <a:t>Vertical Plains Climbing Competition</a:t>
            </a:r>
          </a:p>
          <a:p>
            <a:pPr algn="l">
              <a:lnSpc>
                <a:spcPct val="150000"/>
              </a:lnSpc>
              <a:spcBef>
                <a:spcPts val="0"/>
              </a:spcBef>
            </a:pPr>
            <a:r>
              <a:rPr lang="en-US" altLang="en-US" sz="1500" dirty="0" smtClean="0"/>
              <a:t>Valentine’s Themed Karaoke Night</a:t>
            </a:r>
          </a:p>
          <a:p>
            <a:pPr algn="l">
              <a:lnSpc>
                <a:spcPct val="150000"/>
              </a:lnSpc>
              <a:spcBef>
                <a:spcPts val="0"/>
              </a:spcBef>
            </a:pPr>
            <a:r>
              <a:rPr lang="en-US" altLang="en-US" sz="1500" dirty="0" smtClean="0"/>
              <a:t>Catching Fire</a:t>
            </a:r>
          </a:p>
          <a:p>
            <a:pPr algn="l">
              <a:lnSpc>
                <a:spcPct val="150000"/>
              </a:lnSpc>
              <a:spcBef>
                <a:spcPts val="0"/>
              </a:spcBef>
            </a:pPr>
            <a:r>
              <a:rPr lang="en-US" altLang="en-US" sz="1500" dirty="0" smtClean="0"/>
              <a:t>Matador Mashup</a:t>
            </a:r>
          </a:p>
          <a:p>
            <a:pPr algn="l">
              <a:lnSpc>
                <a:spcPct val="150000"/>
              </a:lnSpc>
              <a:spcBef>
                <a:spcPts val="0"/>
              </a:spcBef>
            </a:pPr>
            <a:r>
              <a:rPr lang="en-US" altLang="en-US" sz="1500" dirty="0" smtClean="0"/>
              <a:t>Superhero Photos	</a:t>
            </a:r>
          </a:p>
          <a:p>
            <a:pPr algn="l">
              <a:lnSpc>
                <a:spcPct val="150000"/>
              </a:lnSpc>
              <a:spcBef>
                <a:spcPts val="0"/>
              </a:spcBef>
            </a:pPr>
            <a:r>
              <a:rPr lang="en-US" altLang="en-US" sz="1200" dirty="0" smtClean="0">
                <a:solidFill>
                  <a:srgbClr val="FF0000"/>
                </a:solidFill>
              </a:rPr>
              <a:t>		</a:t>
            </a:r>
            <a:endParaRPr lang="en-US" altLang="en-US" sz="1200" dirty="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9" name="Content Placeholder 2"/>
          <p:cNvSpPr txBox="1">
            <a:spLocks/>
          </p:cNvSpPr>
          <p:nvPr/>
        </p:nvSpPr>
        <p:spPr>
          <a:xfrm>
            <a:off x="4622174" y="1642499"/>
            <a:ext cx="4398270" cy="53249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pPr>
            <a:r>
              <a:rPr lang="en-US" altLang="en-US" sz="1400" dirty="0" smtClean="0"/>
              <a:t>Matt Grisham, Hypnotist</a:t>
            </a:r>
          </a:p>
          <a:p>
            <a:pPr algn="l">
              <a:lnSpc>
                <a:spcPct val="130000"/>
              </a:lnSpc>
              <a:spcBef>
                <a:spcPts val="0"/>
              </a:spcBef>
            </a:pPr>
            <a:r>
              <a:rPr lang="en-US" altLang="en-US" sz="1400" dirty="0" smtClean="0"/>
              <a:t>Skate Night</a:t>
            </a:r>
          </a:p>
          <a:p>
            <a:pPr algn="l">
              <a:lnSpc>
                <a:spcPct val="130000"/>
              </a:lnSpc>
              <a:spcBef>
                <a:spcPts val="0"/>
              </a:spcBef>
            </a:pPr>
            <a:r>
              <a:rPr lang="en-US" altLang="en-US" sz="1400" dirty="0" smtClean="0"/>
              <a:t>Make Your Own Fish Tank</a:t>
            </a:r>
          </a:p>
          <a:p>
            <a:pPr algn="l">
              <a:lnSpc>
                <a:spcPct val="130000"/>
              </a:lnSpc>
              <a:spcBef>
                <a:spcPts val="0"/>
              </a:spcBef>
            </a:pPr>
            <a:r>
              <a:rPr lang="en-US" altLang="en-US" sz="1400" dirty="0" smtClean="0"/>
              <a:t>Thor</a:t>
            </a:r>
          </a:p>
          <a:p>
            <a:pPr algn="l">
              <a:lnSpc>
                <a:spcPct val="130000"/>
              </a:lnSpc>
              <a:spcBef>
                <a:spcPts val="0"/>
              </a:spcBef>
            </a:pPr>
            <a:r>
              <a:rPr lang="en-US" altLang="en-US" sz="1400" dirty="0" smtClean="0"/>
              <a:t>Red Raider Showcase Auditions</a:t>
            </a:r>
          </a:p>
          <a:p>
            <a:pPr algn="l">
              <a:lnSpc>
                <a:spcPct val="130000"/>
              </a:lnSpc>
              <a:spcBef>
                <a:spcPts val="0"/>
              </a:spcBef>
            </a:pPr>
            <a:r>
              <a:rPr lang="en-US" altLang="en-US" sz="1400" dirty="0" err="1" smtClean="0"/>
              <a:t>Poolapoolooza</a:t>
            </a:r>
            <a:endParaRPr lang="en-US" altLang="en-US" sz="1400" dirty="0" smtClean="0"/>
          </a:p>
          <a:p>
            <a:pPr algn="l">
              <a:lnSpc>
                <a:spcPct val="130000"/>
              </a:lnSpc>
              <a:spcBef>
                <a:spcPts val="0"/>
              </a:spcBef>
            </a:pPr>
            <a:r>
              <a:rPr lang="en-US" altLang="en-US" sz="1400" dirty="0" smtClean="0"/>
              <a:t>Open Mic Night</a:t>
            </a:r>
          </a:p>
          <a:p>
            <a:pPr algn="l">
              <a:lnSpc>
                <a:spcPct val="130000"/>
              </a:lnSpc>
              <a:spcBef>
                <a:spcPts val="0"/>
              </a:spcBef>
            </a:pPr>
            <a:r>
              <a:rPr lang="en-US" altLang="en-US" sz="1400" dirty="0" smtClean="0"/>
              <a:t>Karaoke Night</a:t>
            </a:r>
          </a:p>
          <a:p>
            <a:pPr algn="l">
              <a:lnSpc>
                <a:spcPct val="130000"/>
              </a:lnSpc>
              <a:spcBef>
                <a:spcPts val="0"/>
              </a:spcBef>
            </a:pPr>
            <a:r>
              <a:rPr lang="en-US" altLang="en-US" sz="1400" dirty="0" smtClean="0"/>
              <a:t>Gravity</a:t>
            </a:r>
          </a:p>
          <a:p>
            <a:pPr algn="l">
              <a:lnSpc>
                <a:spcPct val="130000"/>
              </a:lnSpc>
              <a:spcBef>
                <a:spcPts val="0"/>
              </a:spcBef>
            </a:pPr>
            <a:r>
              <a:rPr lang="en-US" altLang="en-US" sz="1400" dirty="0" smtClean="0"/>
              <a:t>Decorate Your Own Cookie</a:t>
            </a:r>
          </a:p>
          <a:p>
            <a:pPr algn="l">
              <a:lnSpc>
                <a:spcPct val="130000"/>
              </a:lnSpc>
              <a:spcBef>
                <a:spcPts val="0"/>
              </a:spcBef>
            </a:pPr>
            <a:r>
              <a:rPr lang="en-US" altLang="en-US" sz="1400" dirty="0" smtClean="0"/>
              <a:t>Harry Potter House Cup Competition</a:t>
            </a:r>
          </a:p>
          <a:p>
            <a:pPr algn="l">
              <a:lnSpc>
                <a:spcPct val="130000"/>
              </a:lnSpc>
              <a:spcBef>
                <a:spcPts val="0"/>
              </a:spcBef>
            </a:pPr>
            <a:r>
              <a:rPr lang="en-US" altLang="en-US" sz="1400" dirty="0" smtClean="0"/>
              <a:t>Singer/Songwriter Competition</a:t>
            </a:r>
          </a:p>
          <a:p>
            <a:pPr algn="l">
              <a:lnSpc>
                <a:spcPct val="130000"/>
              </a:lnSpc>
              <a:spcBef>
                <a:spcPts val="0"/>
              </a:spcBef>
            </a:pPr>
            <a:r>
              <a:rPr lang="en-US" altLang="en-US" sz="1400" dirty="0" smtClean="0"/>
              <a:t>Make Your Own Piggy Bank</a:t>
            </a:r>
          </a:p>
          <a:p>
            <a:pPr algn="l">
              <a:lnSpc>
                <a:spcPct val="130000"/>
              </a:lnSpc>
              <a:spcBef>
                <a:spcPts val="0"/>
              </a:spcBef>
            </a:pPr>
            <a:r>
              <a:rPr lang="en-US" altLang="en-US" sz="1400" dirty="0" smtClean="0"/>
              <a:t>Spirit Scavenger Hunt</a:t>
            </a:r>
          </a:p>
          <a:p>
            <a:pPr algn="l">
              <a:lnSpc>
                <a:spcPct val="130000"/>
              </a:lnSpc>
              <a:spcBef>
                <a:spcPts val="0"/>
              </a:spcBef>
            </a:pPr>
            <a:r>
              <a:rPr lang="en-US" altLang="en-US" sz="1400" dirty="0" smtClean="0"/>
              <a:t>Flying Tortillas </a:t>
            </a:r>
            <a:r>
              <a:rPr lang="en-US" altLang="en-US" sz="1400" dirty="0" err="1" smtClean="0"/>
              <a:t>Improv</a:t>
            </a:r>
            <a:endParaRPr lang="en-US" altLang="en-US" sz="1400" dirty="0" smtClean="0"/>
          </a:p>
          <a:p>
            <a:pPr algn="l">
              <a:lnSpc>
                <a:spcPct val="130000"/>
              </a:lnSpc>
              <a:spcBef>
                <a:spcPts val="0"/>
              </a:spcBef>
            </a:pPr>
            <a:r>
              <a:rPr lang="en-US" altLang="en-US" sz="1400" dirty="0" smtClean="0"/>
              <a:t>Pop Art Pics</a:t>
            </a:r>
          </a:p>
          <a:p>
            <a:pPr algn="l">
              <a:lnSpc>
                <a:spcPct val="130000"/>
              </a:lnSpc>
              <a:spcBef>
                <a:spcPts val="0"/>
              </a:spcBef>
            </a:pPr>
            <a:r>
              <a:rPr lang="en-US" altLang="en-US" sz="1400" dirty="0" smtClean="0"/>
              <a:t>Drive-In Movie</a:t>
            </a:r>
          </a:p>
          <a:p>
            <a:pPr algn="l">
              <a:lnSpc>
                <a:spcPct val="130000"/>
              </a:lnSpc>
              <a:spcBef>
                <a:spcPts val="0"/>
              </a:spcBef>
            </a:pPr>
            <a:r>
              <a:rPr lang="en-US" altLang="en-US" sz="1400" dirty="0" smtClean="0"/>
              <a:t>Raider City Limits ft. Crash Kings</a:t>
            </a:r>
          </a:p>
          <a:p>
            <a:pPr algn="l">
              <a:lnSpc>
                <a:spcPct val="130000"/>
              </a:lnSpc>
              <a:spcBef>
                <a:spcPts val="0"/>
              </a:spcBef>
            </a:pPr>
            <a:r>
              <a:rPr lang="en-US" altLang="en-US" sz="1200" dirty="0">
                <a:solidFill>
                  <a:srgbClr val="FF0000"/>
                </a:solidFill>
              </a:rPr>
              <a:t>	</a:t>
            </a:r>
          </a:p>
          <a:p>
            <a:pPr algn="l">
              <a:buFontTx/>
              <a:buNone/>
            </a:pPr>
            <a:endParaRPr lang="en-US" altLang="en-US" sz="1100"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0" name="Content Placeholder 2"/>
          <p:cNvSpPr txBox="1">
            <a:spLocks/>
          </p:cNvSpPr>
          <p:nvPr/>
        </p:nvSpPr>
        <p:spPr>
          <a:xfrm>
            <a:off x="4546243" y="1648496"/>
            <a:ext cx="4398270" cy="5055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ltLang="en-US" sz="1100" b="1" dirty="0" smtClean="0">
              <a:solidFill>
                <a:srgbClr val="FF0000"/>
              </a:solidFill>
            </a:endParaRP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1" name="Content Placeholder 2"/>
          <p:cNvSpPr txBox="1">
            <a:spLocks/>
          </p:cNvSpPr>
          <p:nvPr/>
        </p:nvSpPr>
        <p:spPr>
          <a:xfrm>
            <a:off x="9096375" y="1642499"/>
            <a:ext cx="4398270" cy="53249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pPr>
            <a:r>
              <a:rPr lang="en-US" altLang="en-US" sz="1400" dirty="0"/>
              <a:t>Diversity </a:t>
            </a:r>
            <a:r>
              <a:rPr lang="en-US" altLang="en-US" sz="1400" dirty="0" smtClean="0"/>
              <a:t>Week</a:t>
            </a:r>
          </a:p>
          <a:p>
            <a:pPr algn="l">
              <a:lnSpc>
                <a:spcPct val="130000"/>
              </a:lnSpc>
              <a:spcBef>
                <a:spcPts val="0"/>
              </a:spcBef>
            </a:pPr>
            <a:r>
              <a:rPr lang="en-US" altLang="en-US" sz="1400" dirty="0" smtClean="0"/>
              <a:t>Lone Survivor</a:t>
            </a:r>
          </a:p>
          <a:p>
            <a:pPr algn="l">
              <a:lnSpc>
                <a:spcPct val="130000"/>
              </a:lnSpc>
              <a:spcBef>
                <a:spcPts val="0"/>
              </a:spcBef>
            </a:pPr>
            <a:r>
              <a:rPr lang="en-US" altLang="en-US" sz="1400" dirty="0" smtClean="0"/>
              <a:t>Texas Tech Traditions Photo Op</a:t>
            </a:r>
          </a:p>
          <a:p>
            <a:pPr algn="l">
              <a:lnSpc>
                <a:spcPct val="130000"/>
              </a:lnSpc>
              <a:spcBef>
                <a:spcPts val="0"/>
              </a:spcBef>
            </a:pPr>
            <a:r>
              <a:rPr lang="en-US" altLang="en-US" sz="1400" dirty="0" smtClean="0"/>
              <a:t>Red Raider Showcase</a:t>
            </a:r>
          </a:p>
          <a:p>
            <a:pPr algn="l">
              <a:lnSpc>
                <a:spcPct val="130000"/>
              </a:lnSpc>
              <a:spcBef>
                <a:spcPts val="0"/>
              </a:spcBef>
            </a:pPr>
            <a:r>
              <a:rPr lang="en-US" altLang="en-US" sz="1400" dirty="0" smtClean="0"/>
              <a:t>Arbor Day	</a:t>
            </a:r>
          </a:p>
          <a:p>
            <a:pPr algn="l">
              <a:lnSpc>
                <a:spcPct val="130000"/>
              </a:lnSpc>
              <a:spcBef>
                <a:spcPts val="0"/>
              </a:spcBef>
            </a:pPr>
            <a:r>
              <a:rPr lang="en-US" altLang="en-US" sz="1400" dirty="0" smtClean="0"/>
              <a:t>Return to Mogadishu</a:t>
            </a:r>
          </a:p>
          <a:p>
            <a:pPr algn="l">
              <a:lnSpc>
                <a:spcPct val="130000"/>
              </a:lnSpc>
              <a:spcBef>
                <a:spcPts val="0"/>
              </a:spcBef>
            </a:pPr>
            <a:r>
              <a:rPr lang="en-US" altLang="en-US" sz="1400" dirty="0" smtClean="0"/>
              <a:t>Operation Care Package</a:t>
            </a:r>
          </a:p>
          <a:p>
            <a:pPr algn="l">
              <a:lnSpc>
                <a:spcPct val="130000"/>
              </a:lnSpc>
              <a:spcBef>
                <a:spcPts val="0"/>
              </a:spcBef>
            </a:pPr>
            <a:r>
              <a:rPr lang="en-US" altLang="en-US" sz="1400" dirty="0" smtClean="0"/>
              <a:t>Capture the Flag</a:t>
            </a:r>
          </a:p>
          <a:p>
            <a:pPr algn="l">
              <a:lnSpc>
                <a:spcPct val="130000"/>
              </a:lnSpc>
              <a:spcBef>
                <a:spcPts val="0"/>
              </a:spcBef>
            </a:pPr>
            <a:r>
              <a:rPr lang="en-US" altLang="en-US" sz="1400" dirty="0" err="1" smtClean="0"/>
              <a:t>Batalla</a:t>
            </a:r>
            <a:r>
              <a:rPr lang="en-US" altLang="en-US" sz="1400" dirty="0" smtClean="0"/>
              <a:t> de Puebla: Cinco de Mayo</a:t>
            </a:r>
          </a:p>
          <a:p>
            <a:pPr algn="l">
              <a:lnSpc>
                <a:spcPct val="130000"/>
              </a:lnSpc>
              <a:spcBef>
                <a:spcPts val="0"/>
              </a:spcBef>
              <a:buFontTx/>
              <a:buNone/>
            </a:pPr>
            <a:r>
              <a:rPr lang="en-US" altLang="en-US" sz="1400" dirty="0" smtClean="0"/>
              <a:t>All Day Movie – Frozen		</a:t>
            </a:r>
          </a:p>
          <a:p>
            <a:pPr algn="l">
              <a:lnSpc>
                <a:spcPct val="130000"/>
              </a:lnSpc>
              <a:spcBef>
                <a:spcPts val="0"/>
              </a:spcBef>
              <a:buFontTx/>
              <a:buNone/>
            </a:pPr>
            <a:r>
              <a:rPr lang="en-US" altLang="en-US" sz="1400" dirty="0" smtClean="0"/>
              <a:t>Rest &amp; Relaxation Night	</a:t>
            </a:r>
            <a:r>
              <a:rPr lang="en-US" altLang="en-US" sz="1400" dirty="0" smtClean="0">
                <a:solidFill>
                  <a:srgbClr val="FF0000"/>
                </a:solidFill>
              </a:rPr>
              <a:t>	</a:t>
            </a:r>
            <a:r>
              <a:rPr lang="en-US" altLang="en-US" sz="1200" dirty="0" smtClean="0">
                <a:solidFill>
                  <a:srgbClr val="FF0000"/>
                </a:solidFill>
              </a:rPr>
              <a:t>		</a:t>
            </a:r>
          </a:p>
          <a:p>
            <a:pPr algn="l"/>
            <a:endParaRPr lang="en-US" altLang="en-US" sz="1100" b="1" dirty="0" smtClean="0">
              <a:solidFill>
                <a:srgbClr val="FF0000"/>
              </a:solidFill>
            </a:endParaRPr>
          </a:p>
          <a:p>
            <a:pPr algn="l"/>
            <a:endParaRPr lang="en-US" altLang="en-US" sz="1100" b="1" dirty="0" smtClean="0">
              <a:solidFill>
                <a:srgbClr val="FF0000"/>
              </a:solidFill>
            </a:endParaRPr>
          </a:p>
        </p:txBody>
      </p:sp>
      <p:sp>
        <p:nvSpPr>
          <p:cNvPr id="12" name="Rectangle 11"/>
          <p:cNvSpPr txBox="1">
            <a:spLocks noChangeArrowheads="1"/>
          </p:cNvSpPr>
          <p:nvPr/>
        </p:nvSpPr>
        <p:spPr>
          <a:xfrm>
            <a:off x="344488" y="-25400"/>
            <a:ext cx="10465025"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dirty="0" smtClean="0">
                <a:solidFill>
                  <a:schemeClr val="bg1"/>
                </a:solidFill>
              </a:rPr>
              <a:t>Tech Activities Board (TAB)</a:t>
            </a:r>
            <a:endParaRPr lang="en-US" altLang="en-US" sz="1400" dirty="0" smtClean="0">
              <a:solidFill>
                <a:schemeClr val="bg1"/>
              </a:solidFill>
            </a:endParaRPr>
          </a:p>
        </p:txBody>
      </p:sp>
      <p:sp>
        <p:nvSpPr>
          <p:cNvPr id="13" name="TextBox 12"/>
          <p:cNvSpPr txBox="1"/>
          <p:nvPr/>
        </p:nvSpPr>
        <p:spPr>
          <a:xfrm>
            <a:off x="438419" y="1065850"/>
            <a:ext cx="6208422" cy="461665"/>
          </a:xfrm>
          <a:prstGeom prst="rect">
            <a:avLst/>
          </a:prstGeom>
          <a:noFill/>
        </p:spPr>
        <p:txBody>
          <a:bodyPr wrap="square" rtlCol="0">
            <a:spAutoFit/>
          </a:bodyPr>
          <a:lstStyle/>
          <a:p>
            <a:r>
              <a:rPr lang="en-US" sz="2400" dirty="0" smtClean="0">
                <a:solidFill>
                  <a:schemeClr val="bg1"/>
                </a:solidFill>
              </a:rPr>
              <a:t>Spring 2014 - Events Assessed</a:t>
            </a:r>
            <a:endParaRPr lang="en-US" sz="2400" dirty="0">
              <a:solidFill>
                <a:schemeClr val="bg1"/>
              </a:solidFil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9459" y="5334384"/>
            <a:ext cx="2151594" cy="1369512"/>
          </a:xfrm>
          <a:prstGeom prst="rect">
            <a:avLst/>
          </a:prstGeom>
        </p:spPr>
      </p:pic>
    </p:spTree>
    <p:extLst>
      <p:ext uri="{BB962C8B-B14F-4D97-AF65-F5344CB8AC3E}">
        <p14:creationId xmlns:p14="http://schemas.microsoft.com/office/powerpoint/2010/main" val="5985326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43955" y="5612829"/>
            <a:ext cx="9537882" cy="1323439"/>
          </a:xfrm>
          <a:prstGeom prst="rect">
            <a:avLst/>
          </a:prstGeom>
          <a:noFill/>
        </p:spPr>
        <p:txBody>
          <a:bodyPr wrap="square">
            <a:spAutoFit/>
          </a:bodyPr>
          <a:lstStyle/>
          <a:p>
            <a:pPr algn="just">
              <a:defRPr/>
            </a:pPr>
            <a:r>
              <a:rPr lang="en-US" sz="2000" dirty="0"/>
              <a:t>The TAB evaluation asks participants to identity ethnicity to determine </a:t>
            </a:r>
            <a:r>
              <a:rPr lang="en-US" sz="2000" dirty="0" smtClean="0"/>
              <a:t>if TAB event attendance is reflective of the Texas Tech student population.  </a:t>
            </a:r>
            <a:r>
              <a:rPr lang="en-US" sz="2000" dirty="0"/>
              <a:t>Approximately </a:t>
            </a:r>
            <a:r>
              <a:rPr lang="en-US" sz="2000" dirty="0" smtClean="0"/>
              <a:t>24% </a:t>
            </a:r>
            <a:r>
              <a:rPr lang="en-US" sz="2000" dirty="0"/>
              <a:t>of the students </a:t>
            </a:r>
            <a:r>
              <a:rPr lang="en-US" sz="2000" dirty="0" smtClean="0"/>
              <a:t>were </a:t>
            </a:r>
            <a:r>
              <a:rPr lang="en-US" sz="2000" dirty="0"/>
              <a:t>Hispanic/Latino, 13% of the </a:t>
            </a:r>
            <a:r>
              <a:rPr lang="en-US" sz="2000" dirty="0" smtClean="0"/>
              <a:t>attendees </a:t>
            </a:r>
            <a:r>
              <a:rPr lang="en-US" sz="2000" dirty="0"/>
              <a:t>identified as African-American and 6% were </a:t>
            </a:r>
            <a:r>
              <a:rPr lang="en-US" sz="2000" dirty="0" smtClean="0"/>
              <a:t>Asian-American.  </a:t>
            </a:r>
            <a:endParaRPr lang="en-US" sz="2000" dirty="0"/>
          </a:p>
        </p:txBody>
      </p:sp>
      <p:sp>
        <p:nvSpPr>
          <p:cNvPr id="7" name="Rectangle 11"/>
          <p:cNvSpPr txBox="1">
            <a:spLocks noChangeArrowheads="1"/>
          </p:cNvSpPr>
          <p:nvPr/>
        </p:nvSpPr>
        <p:spPr>
          <a:xfrm>
            <a:off x="554542" y="380164"/>
            <a:ext cx="7489825"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dirty="0" smtClean="0">
                <a:solidFill>
                  <a:schemeClr val="bg1"/>
                </a:solidFill>
              </a:rPr>
              <a:t>Tech Activities Board (TAB)</a:t>
            </a:r>
            <a:br>
              <a:rPr lang="en-US" altLang="en-US" dirty="0" smtClean="0">
                <a:solidFill>
                  <a:schemeClr val="bg1"/>
                </a:solidFill>
              </a:rPr>
            </a:br>
            <a:r>
              <a:rPr lang="en-US" altLang="en-US" sz="2800" dirty="0" smtClean="0">
                <a:solidFill>
                  <a:schemeClr val="bg1"/>
                </a:solidFill>
              </a:rPr>
              <a:t>Ethnicity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33112">
            <a:off x="499292" y="2024498"/>
            <a:ext cx="4494632" cy="3370976"/>
          </a:xfrm>
          <a:prstGeom prst="rect">
            <a:avLst/>
          </a:prstGeom>
        </p:spPr>
      </p:pic>
      <p:sp>
        <p:nvSpPr>
          <p:cNvPr id="8" name="TextBox 7"/>
          <p:cNvSpPr txBox="1"/>
          <p:nvPr/>
        </p:nvSpPr>
        <p:spPr>
          <a:xfrm>
            <a:off x="10429473" y="4661108"/>
            <a:ext cx="1239520" cy="307777"/>
          </a:xfrm>
          <a:prstGeom prst="rect">
            <a:avLst/>
          </a:prstGeom>
          <a:noFill/>
        </p:spPr>
        <p:txBody>
          <a:bodyPr wrap="square" rtlCol="0">
            <a:spAutoFit/>
          </a:bodyPr>
          <a:lstStyle/>
          <a:p>
            <a:r>
              <a:rPr lang="en-US" sz="1400" dirty="0" smtClean="0">
                <a:latin typeface="+mn-lt"/>
              </a:rPr>
              <a:t>N= 666</a:t>
            </a:r>
            <a:endParaRPr lang="en-US" sz="1400" dirty="0">
              <a:latin typeface="+mn-lt"/>
            </a:endParaRPr>
          </a:p>
        </p:txBody>
      </p:sp>
      <p:graphicFrame>
        <p:nvGraphicFramePr>
          <p:cNvPr id="9" name="Chart 8"/>
          <p:cNvGraphicFramePr>
            <a:graphicFrameLocks/>
          </p:cNvGraphicFramePr>
          <p:nvPr>
            <p:extLst>
              <p:ext uri="{D42A27DB-BD31-4B8C-83A1-F6EECF244321}">
                <p14:modId xmlns:p14="http://schemas.microsoft.com/office/powerpoint/2010/main" val="492639905"/>
              </p:ext>
            </p:extLst>
          </p:nvPr>
        </p:nvGraphicFramePr>
        <p:xfrm>
          <a:off x="4801929" y="1678454"/>
          <a:ext cx="7079908" cy="3934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1989668"/>
      </p:ext>
    </p:extLst>
  </p:cSld>
  <p:clrMapOvr>
    <a:masterClrMapping/>
  </p:clrMapOvr>
  <p:timing>
    <p:tnLst>
      <p:par>
        <p:cTn id="1" dur="indefinite" restart="never" nodeType="tmRoot"/>
      </p:par>
    </p:tnLst>
  </p:timing>
</p:sld>
</file>

<file path=ppt/theme/theme1.xml><?xml version="1.0" encoding="utf-8"?>
<a:theme xmlns:a="http://schemas.openxmlformats.org/drawingml/2006/main" name="SU&amp;A SU Assessment Dat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SU&amp;A SU Assessment Data</Template>
  <TotalTime>26539</TotalTime>
  <Words>3104</Words>
  <Application>Microsoft Office PowerPoint</Application>
  <PresentationFormat>Widescreen</PresentationFormat>
  <Paragraphs>742</Paragraphs>
  <Slides>41</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Segoe UI</vt:lpstr>
      <vt:lpstr>SU&amp;A SU Assessment Data</vt:lpstr>
      <vt:lpstr>Texas Tech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Holt, Kelsey</dc:creator>
  <cp:lastModifiedBy>Maginness, Claire</cp:lastModifiedBy>
  <cp:revision>97</cp:revision>
  <cp:lastPrinted>2014-07-10T21:38:34Z</cp:lastPrinted>
  <dcterms:created xsi:type="dcterms:W3CDTF">2014-06-12T17:16:55Z</dcterms:created>
  <dcterms:modified xsi:type="dcterms:W3CDTF">2015-05-05T14:31:16Z</dcterms:modified>
</cp:coreProperties>
</file>