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7"/>
  </p:notesMasterIdLst>
  <p:handoutMasterIdLst>
    <p:handoutMasterId r:id="rId38"/>
  </p:handoutMasterIdLst>
  <p:sldIdLst>
    <p:sldId id="277" r:id="rId2"/>
    <p:sldId id="309" r:id="rId3"/>
    <p:sldId id="267" r:id="rId4"/>
    <p:sldId id="307" r:id="rId5"/>
    <p:sldId id="316" r:id="rId6"/>
    <p:sldId id="317" r:id="rId7"/>
    <p:sldId id="278" r:id="rId8"/>
    <p:sldId id="279" r:id="rId9"/>
    <p:sldId id="281" r:id="rId10"/>
    <p:sldId id="325" r:id="rId11"/>
    <p:sldId id="311" r:id="rId12"/>
    <p:sldId id="287" r:id="rId13"/>
    <p:sldId id="282" r:id="rId14"/>
    <p:sldId id="283" r:id="rId15"/>
    <p:sldId id="280" r:id="rId16"/>
    <p:sldId id="291" r:id="rId17"/>
    <p:sldId id="285" r:id="rId18"/>
    <p:sldId id="284" r:id="rId19"/>
    <p:sldId id="286" r:id="rId20"/>
    <p:sldId id="312" r:id="rId21"/>
    <p:sldId id="289" r:id="rId22"/>
    <p:sldId id="292" r:id="rId23"/>
    <p:sldId id="294" r:id="rId24"/>
    <p:sldId id="293" r:id="rId25"/>
    <p:sldId id="295" r:id="rId26"/>
    <p:sldId id="296" r:id="rId27"/>
    <p:sldId id="288" r:id="rId28"/>
    <p:sldId id="305" r:id="rId29"/>
    <p:sldId id="315" r:id="rId30"/>
    <p:sldId id="304" r:id="rId31"/>
    <p:sldId id="310" r:id="rId32"/>
    <p:sldId id="306" r:id="rId33"/>
    <p:sldId id="314" r:id="rId34"/>
    <p:sldId id="313" r:id="rId35"/>
    <p:sldId id="274"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54" autoAdjust="0"/>
    <p:restoredTop sz="94614" autoAdjust="0"/>
  </p:normalViewPr>
  <p:slideViewPr>
    <p:cSldViewPr snapToGrid="0">
      <p:cViewPr varScale="1">
        <p:scale>
          <a:sx n="128" d="100"/>
          <a:sy n="128" d="100"/>
        </p:scale>
        <p:origin x="752" y="176"/>
      </p:cViewPr>
      <p:guideLst>
        <p:guide pos="3840"/>
        <p:guide orient="horz" pos="2160"/>
      </p:guideLst>
    </p:cSldViewPr>
  </p:slideViewPr>
  <p:notesTextViewPr>
    <p:cViewPr>
      <p:scale>
        <a:sx n="1" d="1"/>
        <a:sy n="1" d="1"/>
      </p:scale>
      <p:origin x="0" y="0"/>
    </p:cViewPr>
  </p:notesTextViewPr>
  <p:notesViewPr>
    <p:cSldViewPr snapToGrid="0">
      <p:cViewPr varScale="1">
        <p:scale>
          <a:sx n="82" d="100"/>
          <a:sy n="82" d="100"/>
        </p:scale>
        <p:origin x="2994"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DD71D7-55AC-46BD-81B3-09AB2F9EFBD8}" type="datetimeFigureOut">
              <a:rPr lang="en-US" smtClean="0"/>
              <a:t>8/1/24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40BD58-3BFF-4EAF-BB8B-AC67FE801E47}" type="slidenum">
              <a:rPr lang="en-US" smtClean="0"/>
              <a:t>‹#›</a:t>
            </a:fld>
            <a:endParaRPr lang="en-US"/>
          </a:p>
        </p:txBody>
      </p:sp>
    </p:spTree>
    <p:extLst>
      <p:ext uri="{BB962C8B-B14F-4D97-AF65-F5344CB8AC3E}">
        <p14:creationId xmlns:p14="http://schemas.microsoft.com/office/powerpoint/2010/main" val="4010594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9424F-BB59-4F4E-9822-4CA3E770FFD2}" type="datetimeFigureOut">
              <a:rPr lang="en-US" smtClean="0"/>
              <a:t>8/1/24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22CDD-9D6C-4F63-9EC2-648226624108}" type="slidenum">
              <a:rPr lang="en-US" smtClean="0"/>
              <a:t>‹#›</a:t>
            </a:fld>
            <a:endParaRPr lang="en-US"/>
          </a:p>
        </p:txBody>
      </p:sp>
    </p:spTree>
    <p:extLst>
      <p:ext uri="{BB962C8B-B14F-4D97-AF65-F5344CB8AC3E}">
        <p14:creationId xmlns:p14="http://schemas.microsoft.com/office/powerpoint/2010/main" val="851026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22CDD-9D6C-4F63-9EC2-648226624108}" type="slidenum">
              <a:rPr lang="en-US" smtClean="0"/>
              <a:t>4</a:t>
            </a:fld>
            <a:endParaRPr lang="en-US"/>
          </a:p>
        </p:txBody>
      </p:sp>
    </p:spTree>
    <p:extLst>
      <p:ext uri="{BB962C8B-B14F-4D97-AF65-F5344CB8AC3E}">
        <p14:creationId xmlns:p14="http://schemas.microsoft.com/office/powerpoint/2010/main" val="2336889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22CDD-9D6C-4F63-9EC2-648226624108}" type="slidenum">
              <a:rPr lang="en-US" smtClean="0"/>
              <a:t>35</a:t>
            </a:fld>
            <a:endParaRPr lang="en-US"/>
          </a:p>
        </p:txBody>
      </p:sp>
    </p:spTree>
    <p:extLst>
      <p:ext uri="{BB962C8B-B14F-4D97-AF65-F5344CB8AC3E}">
        <p14:creationId xmlns:p14="http://schemas.microsoft.com/office/powerpoint/2010/main" val="25277592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B7D9D035-A296-4372-A895-66C923C9895B}" type="datetimeFigureOut">
              <a:rPr lang="en-US" smtClean="0"/>
              <a:t>8/1/24</a:t>
            </a:fld>
            <a:endParaRPr lang="en-U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BEB2203C-96E6-45F0-AAA8-AE96178602C3}" type="slidenum">
              <a:rPr lang="en-US" smtClean="0"/>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078D2D74-F4EF-4BD6-B281-2F263266E990}"/>
              </a:ext>
            </a:extLst>
          </p:cNvPr>
          <p:cNvSpPr/>
          <p:nvPr userDrawn="1"/>
        </p:nvSpPr>
        <p:spPr>
          <a:xfrm>
            <a:off x="0" y="5888736"/>
            <a:ext cx="12192000" cy="109728"/>
          </a:xfrm>
          <a:prstGeom prst="rect">
            <a:avLst/>
          </a:prstGeom>
          <a:ln>
            <a:noFill/>
          </a:ln>
          <a:effectLst>
            <a:outerShdw blurRad="25400" dist="254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925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B93266-8FB4-430B-8AE3-3A53F50E1A0B}" type="datetime1">
              <a:rPr lang="en-US" smtClean="0"/>
              <a:pPr/>
              <a:t>8/1/24</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415994081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B93266-8FB4-430B-8AE3-3A53F50E1A0B}" type="datetime1">
              <a:rPr lang="en-US" smtClean="0"/>
              <a:pPr/>
              <a:t>8/1/24</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301066009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B93266-8FB4-430B-8AE3-3A53F50E1A0B}" type="datetime1">
              <a:rPr lang="en-US" smtClean="0"/>
              <a:pPr/>
              <a:t>8/1/24</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90792214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B93266-8FB4-430B-8AE3-3A53F50E1A0B}" type="datetime1">
              <a:rPr lang="en-US" smtClean="0"/>
              <a:pPr/>
              <a:t>8/1/24</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152784393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8B93266-8FB4-430B-8AE3-3A53F50E1A0B}" type="datetime1">
              <a:rPr lang="en-US" smtClean="0"/>
              <a:pPr/>
              <a:t>8/1/24</a:t>
            </a:fld>
            <a:endParaRPr lang="en-US" dirty="0"/>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41877403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8B93266-8FB4-430B-8AE3-3A53F50E1A0B}" type="datetime1">
              <a:rPr lang="en-US" smtClean="0"/>
              <a:pPr/>
              <a:t>8/1/24</a:t>
            </a:fld>
            <a:endParaRPr lang="en-US" dirty="0"/>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98534366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B93266-8FB4-430B-8AE3-3A53F50E1A0B}" type="datetime1">
              <a:rPr lang="en-US" smtClean="0"/>
              <a:pPr/>
              <a:t>8/1/24</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40524851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B93266-8FB4-430B-8AE3-3A53F50E1A0B}" type="datetime1">
              <a:rPr lang="en-US" smtClean="0"/>
              <a:pPr/>
              <a:t>8/1/24</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1936757974"/>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AD63E2-E931-4653-BB33-A910E07D11B2}" type="datetime1">
              <a:rPr lang="en-US" smtClean="0"/>
              <a:pPr/>
              <a:t>8/1/24</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73716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B93266-8FB4-430B-8AE3-3A53F50E1A0B}" type="datetime1">
              <a:rPr lang="en-US" smtClean="0"/>
              <a:pPr/>
              <a:t>8/1/24</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100083933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D9D035-A296-4372-A895-66C923C9895B}" type="datetimeFigureOut">
              <a:rPr lang="en-US" smtClean="0"/>
              <a:t>8/1/24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B2203C-96E6-45F0-AAA8-AE96178602C3}" type="slidenum">
              <a:rPr lang="en-US" smtClean="0"/>
              <a:t>‹#›</a:t>
            </a:fld>
            <a:endParaRPr lang="en-US"/>
          </a:p>
        </p:txBody>
      </p:sp>
      <p:sp>
        <p:nvSpPr>
          <p:cNvPr id="7" name="Rectangle 6">
            <a:extLst>
              <a:ext uri="{FF2B5EF4-FFF2-40B4-BE49-F238E27FC236}">
                <a16:creationId xmlns:a16="http://schemas.microsoft.com/office/drawing/2014/main" id="{FEC07108-14D9-4C99-9B26-131DA7779C31}"/>
              </a:ext>
            </a:extLst>
          </p:cNvPr>
          <p:cNvSpPr/>
          <p:nvPr userDrawn="1"/>
        </p:nvSpPr>
        <p:spPr>
          <a:xfrm>
            <a:off x="7707084"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9610076-1E84-424E-8548-DD2A3F8ACDC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hidden">
          <a:xfrm>
            <a:off x="7761948" y="283"/>
            <a:ext cx="4427508" cy="6856286"/>
          </a:xfrm>
          <a:prstGeom prst="rect">
            <a:avLst/>
          </a:prstGeom>
        </p:spPr>
      </p:pic>
    </p:spTree>
    <p:extLst>
      <p:ext uri="{BB962C8B-B14F-4D97-AF65-F5344CB8AC3E}">
        <p14:creationId xmlns:p14="http://schemas.microsoft.com/office/powerpoint/2010/main" val="218950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8B93266-8FB4-430B-8AE3-3A53F50E1A0B}" type="datetime1">
              <a:rPr lang="en-US" smtClean="0"/>
              <a:pPr/>
              <a:t>8/1/24</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69440741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8B93266-8FB4-430B-8AE3-3A53F50E1A0B}" type="datetime1">
              <a:rPr lang="en-US" smtClean="0"/>
              <a:pPr/>
              <a:t>8/1/24</a:t>
            </a:fld>
            <a:endParaRPr lang="en-US" dirty="0"/>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52935395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425771-5E10-4A19-AB0E-909293152332}" type="datetime1">
              <a:rPr lang="en-US" smtClean="0"/>
              <a:pPr/>
              <a:t>8/1/24</a:t>
            </a:fld>
            <a:endParaRPr lang="en-US" dirty="0"/>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56357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06FD5-B03F-45D5-A178-114C548C0032}" type="datetime1">
              <a:rPr lang="en-US" smtClean="0"/>
              <a:pPr/>
              <a:t>8/1/24</a:t>
            </a:fld>
            <a:endParaRPr lang="en-US" dirty="0"/>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00225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B93266-8FB4-430B-8AE3-3A53F50E1A0B}" type="datetime1">
              <a:rPr lang="en-US" smtClean="0"/>
              <a:pPr/>
              <a:t>8/1/24</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89993336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1E0B12-F9DE-47EF-A076-CF602073F1B2}" type="datetime1">
              <a:rPr lang="en-US" smtClean="0"/>
              <a:pPr/>
              <a:t>8/1/24</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
        <p:nvSpPr>
          <p:cNvPr id="8" name="Rectangle 7">
            <a:extLst>
              <a:ext uri="{FF2B5EF4-FFF2-40B4-BE49-F238E27FC236}">
                <a16:creationId xmlns:a16="http://schemas.microsoft.com/office/drawing/2014/main" id="{5C341868-410E-47D6-B565-A47C8E2B2384}"/>
              </a:ext>
            </a:extLst>
          </p:cNvPr>
          <p:cNvSpPr/>
          <p:nvPr userDrawn="1"/>
        </p:nvSpPr>
        <p:spPr>
          <a:xfrm>
            <a:off x="7711702"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56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8B93266-8FB4-430B-8AE3-3A53F50E1A0B}" type="datetime1">
              <a:rPr lang="en-US" smtClean="0"/>
              <a:pPr/>
              <a:t>8/1/24</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r>
              <a:rPr lang="en-US"/>
              <a:t>Add a footer</a:t>
            </a:r>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E31375A4-56A4-47D6-9801-1991572033F7}" type="slidenum">
              <a:rPr lang="en-US" smtClean="0"/>
              <a:pPr/>
              <a:t>‹#›</a:t>
            </a:fld>
            <a:endParaRPr lang="en-US"/>
          </a:p>
        </p:txBody>
      </p:sp>
      <p:sp>
        <p:nvSpPr>
          <p:cNvPr id="14" name="Rectangle 13">
            <a:extLst>
              <a:ext uri="{FF2B5EF4-FFF2-40B4-BE49-F238E27FC236}">
                <a16:creationId xmlns:a16="http://schemas.microsoft.com/office/drawing/2014/main" id="{1A267C9C-1432-4EEE-9AE7-37F0E50B3B18}"/>
              </a:ext>
            </a:extLst>
          </p:cNvPr>
          <p:cNvSpPr/>
          <p:nvPr userDrawn="1"/>
        </p:nvSpPr>
        <p:spPr>
          <a:xfrm>
            <a:off x="0" y="6257036"/>
            <a:ext cx="12192000" cy="54864"/>
          </a:xfrm>
          <a:prstGeom prst="rect">
            <a:avLst/>
          </a:prstGeom>
          <a:ln>
            <a:noFill/>
          </a:ln>
          <a:effectLst>
            <a:innerShdw blurRad="25400" dist="127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82351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8.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image" Target="../media/image2.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hyperlink" Target="http://www.healthselectoftexas.com/"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hyperlink" Target="https://www.depts.ttu.edu/hr/EmpBenefits/NewEmpIns.php" TargetMode="Externa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8.pn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8.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8.png"/><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8.pn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8.png"/><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8.png"/><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8.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8.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www.ers.texas.gov/" TargetMode="External"/></Relationships>
</file>

<file path=ppt/slides/_rels/slide29.xml.rels><?xml version="1.0" encoding="UTF-8" standalone="yes"?>
<Relationships xmlns="http://schemas.openxmlformats.org/package/2006/relationships"><Relationship Id="rId2" Type="http://schemas.openxmlformats.org/officeDocument/2006/relationships/hyperlink" Target="mailto:hr.esc@ttu.edu" TargetMode="Externa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hyperlink" Target="http://www.ers.texas.gov/" TargetMode="External"/><Relationship Id="rId4" Type="http://schemas.openxmlformats.org/officeDocument/2006/relationships/hyperlink" Target="https://www.depts.ttu.edu/hr/EmpBenefits/NewEmpIns.php"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mailto:hrs.employee.services@ttu.edu" TargetMode="External"/><Relationship Id="rId2" Type="http://schemas.openxmlformats.org/officeDocument/2006/relationships/hyperlink" Target="https://www.depts.ttu.edu/hr/EmpBenefits/NewEmpIns.php" TargetMode="Externa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2" Type="http://schemas.openxmlformats.org/officeDocument/2006/relationships/hyperlink" Target="mailto:hrs.employe.services@ttu.edu" TargetMode="Externa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8.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mailto:hrs.employee.services@ttu.edu"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8.png"/><Relationship Id="rId5" Type="http://schemas.openxmlformats.org/officeDocument/2006/relationships/image" Target="../media/image28.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BE67D62-3E62-470C-98D6-3BA21088C4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1" name="Freeform 11">
            <a:extLst>
              <a:ext uri="{FF2B5EF4-FFF2-40B4-BE49-F238E27FC236}">
                <a16:creationId xmlns:a16="http://schemas.microsoft.com/office/drawing/2014/main" id="{9060346B-3FED-4DD4-B8C1-DC55FABE7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Freeform 13">
            <a:extLst>
              <a:ext uri="{FF2B5EF4-FFF2-40B4-BE49-F238E27FC236}">
                <a16:creationId xmlns:a16="http://schemas.microsoft.com/office/drawing/2014/main" id="{B553EB7A-0120-4C88-A02C-26C1D1F4C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Freeform 25">
            <a:extLst>
              <a:ext uri="{FF2B5EF4-FFF2-40B4-BE49-F238E27FC236}">
                <a16:creationId xmlns:a16="http://schemas.microsoft.com/office/drawing/2014/main" id="{D4327787-BC11-4A2F-BB05-F74869A7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Freeform 14">
            <a:extLst>
              <a:ext uri="{FF2B5EF4-FFF2-40B4-BE49-F238E27FC236}">
                <a16:creationId xmlns:a16="http://schemas.microsoft.com/office/drawing/2014/main" id="{7C3D022D-958E-4B8D-B601-804671385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9" name="5-Point Star 24">
            <a:extLst>
              <a:ext uri="{FF2B5EF4-FFF2-40B4-BE49-F238E27FC236}">
                <a16:creationId xmlns:a16="http://schemas.microsoft.com/office/drawing/2014/main" id="{0BF0E6E8-886A-4302-8457-1BF7C47C4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1" name="Picture 40">
            <a:extLst>
              <a:ext uri="{FF2B5EF4-FFF2-40B4-BE49-F238E27FC236}">
                <a16:creationId xmlns:a16="http://schemas.microsoft.com/office/drawing/2014/main" id="{D187ADFF-DAAC-4757-9491-875EBEE848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3" name="Rectangle 42">
            <a:extLst>
              <a:ext uri="{FF2B5EF4-FFF2-40B4-BE49-F238E27FC236}">
                <a16:creationId xmlns:a16="http://schemas.microsoft.com/office/drawing/2014/main" id="{BD180C9B-D2FE-4CB3-8D1C-913AD8411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954" y="457201"/>
            <a:ext cx="11261749" cy="3343894"/>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5" name="Rectangle 44">
            <a:extLst>
              <a:ext uri="{FF2B5EF4-FFF2-40B4-BE49-F238E27FC236}">
                <a16:creationId xmlns:a16="http://schemas.microsoft.com/office/drawing/2014/main" id="{8810EDEC-A3A4-4D35-87E0-89013638D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6974"/>
            <a:ext cx="12188952" cy="260102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B93CF554-54B4-469A-9EF7-6267548559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4" y="4491323"/>
            <a:ext cx="12201086" cy="0"/>
          </a:xfrm>
          <a:prstGeom prst="line">
            <a:avLst/>
          </a:pr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85912" y="4714814"/>
            <a:ext cx="10818199" cy="1075211"/>
          </a:xfrm>
        </p:spPr>
        <p:txBody>
          <a:bodyPr vert="horz" lIns="91440" tIns="45720" rIns="91440" bIns="45720" rtlCol="0" anchor="b">
            <a:noAutofit/>
          </a:bodyPr>
          <a:lstStyle/>
          <a:p>
            <a:pPr algn="ctr"/>
            <a:r>
              <a:rPr lang="en-US" dirty="0">
                <a:solidFill>
                  <a:schemeClr val="accent1"/>
                </a:solidFill>
                <a:latin typeface="Calibri" panose="020F0502020204030204" pitchFamily="34" charset="0"/>
                <a:cs typeface="Calibri" panose="020F0502020204030204" pitchFamily="34" charset="0"/>
              </a:rPr>
              <a:t>Welcome to Benefits Orientation</a:t>
            </a:r>
          </a:p>
        </p:txBody>
      </p:sp>
      <p:sp>
        <p:nvSpPr>
          <p:cNvPr id="49" name="5-Point Star 8">
            <a:extLst>
              <a:ext uri="{FF2B5EF4-FFF2-40B4-BE49-F238E27FC236}">
                <a16:creationId xmlns:a16="http://schemas.microsoft.com/office/drawing/2014/main" id="{23C1315D-C915-4BB9-917F-F80BCCDE1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3408" y="6388943"/>
            <a:ext cx="373049" cy="373049"/>
          </a:xfrm>
          <a:prstGeom prst="star5">
            <a:avLst>
              <a:gd name="adj" fmla="val 26693"/>
              <a:gd name="hf" fmla="val 105146"/>
              <a:gd name="vf" fmla="val 110557"/>
            </a:avLst>
          </a:prstGeom>
          <a:solidFill>
            <a:schemeClr val="tx1">
              <a:lumMod val="65000"/>
              <a:lumOff val="35000"/>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Subtitle 2"/>
          <p:cNvSpPr>
            <a:spLocks noGrp="1"/>
          </p:cNvSpPr>
          <p:nvPr>
            <p:ph idx="1"/>
          </p:nvPr>
        </p:nvSpPr>
        <p:spPr>
          <a:xfrm>
            <a:off x="685913" y="5797647"/>
            <a:ext cx="10811424" cy="555439"/>
          </a:xfrm>
        </p:spPr>
        <p:txBody>
          <a:bodyPr vert="horz" lIns="91440" tIns="45720" rIns="91440" bIns="45720" rtlCol="0" anchor="t">
            <a:normAutofit fontScale="92500" lnSpcReduction="10000"/>
          </a:bodyPr>
          <a:lstStyle/>
          <a:p>
            <a:pPr marL="0" indent="0" algn="ctr">
              <a:buNone/>
            </a:pPr>
            <a:r>
              <a:rPr lang="en-US" sz="2800" dirty="0">
                <a:solidFill>
                  <a:schemeClr val="bg1">
                    <a:lumMod val="50000"/>
                  </a:schemeClr>
                </a:solidFill>
                <a:latin typeface="Calibri" panose="020F0502020204030204" pitchFamily="34" charset="0"/>
                <a:cs typeface="Calibri" panose="020F0502020204030204" pitchFamily="34" charset="0"/>
              </a:rPr>
              <a:t>Texas Tech University Human Resources</a:t>
            </a:r>
          </a:p>
          <a:p>
            <a:pPr marL="0" indent="0" algn="ctr">
              <a:buNone/>
            </a:pPr>
            <a:endParaRPr lang="en-US" sz="2800" dirty="0">
              <a:solidFill>
                <a:schemeClr val="bg1">
                  <a:lumMod val="50000"/>
                </a:schemeClr>
              </a:solidFill>
            </a:endParaRPr>
          </a:p>
        </p:txBody>
      </p:sp>
      <p:pic>
        <p:nvPicPr>
          <p:cNvPr id="4" name="Picture 3">
            <a:extLst>
              <a:ext uri="{FF2B5EF4-FFF2-40B4-BE49-F238E27FC236}">
                <a16:creationId xmlns:a16="http://schemas.microsoft.com/office/drawing/2014/main" id="{E36BCF5B-04FC-4D50-BD29-A8099F33BE39}"/>
              </a:ext>
            </a:extLst>
          </p:cNvPr>
          <p:cNvPicPr>
            <a:picLocks noChangeAspect="1"/>
          </p:cNvPicPr>
          <p:nvPr/>
        </p:nvPicPr>
        <p:blipFill rotWithShape="1">
          <a:blip r:embed="rId6"/>
          <a:srcRect l="6567" r="16968"/>
          <a:stretch/>
        </p:blipFill>
        <p:spPr>
          <a:xfrm>
            <a:off x="685913" y="691545"/>
            <a:ext cx="3516782" cy="2874505"/>
          </a:xfrm>
          <a:prstGeom prst="rect">
            <a:avLst/>
          </a:prstGeom>
        </p:spPr>
      </p:pic>
      <p:pic>
        <p:nvPicPr>
          <p:cNvPr id="6" name="Picture 5">
            <a:extLst>
              <a:ext uri="{FF2B5EF4-FFF2-40B4-BE49-F238E27FC236}">
                <a16:creationId xmlns:a16="http://schemas.microsoft.com/office/drawing/2014/main" id="{A2F25D0B-A8F0-48B4-8F54-8F0D719BEF6D}"/>
              </a:ext>
            </a:extLst>
          </p:cNvPr>
          <p:cNvPicPr>
            <a:picLocks noChangeAspect="1"/>
          </p:cNvPicPr>
          <p:nvPr/>
        </p:nvPicPr>
        <p:blipFill rotWithShape="1">
          <a:blip r:embed="rId7"/>
          <a:srcRect l="7883" r="23301" b="3"/>
          <a:stretch/>
        </p:blipFill>
        <p:spPr>
          <a:xfrm>
            <a:off x="4333232" y="691545"/>
            <a:ext cx="3516782" cy="2874505"/>
          </a:xfrm>
          <a:prstGeom prst="rect">
            <a:avLst/>
          </a:prstGeom>
        </p:spPr>
      </p:pic>
      <p:pic>
        <p:nvPicPr>
          <p:cNvPr id="5" name="Picture 4">
            <a:extLst>
              <a:ext uri="{FF2B5EF4-FFF2-40B4-BE49-F238E27FC236}">
                <a16:creationId xmlns:a16="http://schemas.microsoft.com/office/drawing/2014/main" id="{5475B645-77FC-435F-8E6B-B5C96A8D5B7F}"/>
              </a:ext>
            </a:extLst>
          </p:cNvPr>
          <p:cNvPicPr>
            <a:picLocks noChangeAspect="1"/>
          </p:cNvPicPr>
          <p:nvPr/>
        </p:nvPicPr>
        <p:blipFill rotWithShape="1">
          <a:blip r:embed="rId8"/>
          <a:srcRect l="18020" r="10716" b="1"/>
          <a:stretch/>
        </p:blipFill>
        <p:spPr>
          <a:xfrm>
            <a:off x="7980551" y="691546"/>
            <a:ext cx="3516782" cy="2874505"/>
          </a:xfrm>
          <a:prstGeom prst="rect">
            <a:avLst/>
          </a:prstGeom>
        </p:spPr>
      </p:pic>
      <p:pic>
        <p:nvPicPr>
          <p:cNvPr id="50" name="Audio 49">
            <a:extLst>
              <a:ext uri="{FF2B5EF4-FFF2-40B4-BE49-F238E27FC236}">
                <a16:creationId xmlns:a16="http://schemas.microsoft.com/office/drawing/2014/main" id="{11AD0FE4-ECCD-E174-E001-3B2A7DCDA8D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3226357"/>
      </p:ext>
    </p:extLst>
  </p:cSld>
  <p:clrMapOvr>
    <a:masterClrMapping/>
  </p:clrMapOvr>
  <mc:AlternateContent xmlns:mc="http://schemas.openxmlformats.org/markup-compatibility/2006">
    <mc:Choice xmlns:p14="http://schemas.microsoft.com/office/powerpoint/2010/main" Requires="p14">
      <p:transition spd="med" p14:dur="700" advTm="18091">
        <p:fade/>
      </p:transition>
    </mc:Choice>
    <mc:Fallback>
      <p:transition spd="med" advTm="180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88" y="-1"/>
            <a:ext cx="5296555" cy="637563"/>
          </a:xfrm>
        </p:spPr>
        <p:txBody>
          <a:bodyPr>
            <a:normAutofit/>
          </a:bodyPr>
          <a:lstStyle/>
          <a:p>
            <a:r>
              <a:rPr lang="en-US" sz="3600" b="1" cap="none" dirty="0" err="1">
                <a:solidFill>
                  <a:schemeClr val="tx1"/>
                </a:solidFill>
                <a:latin typeface="Calibri" panose="020F0502020204030204" pitchFamily="34" charset="0"/>
                <a:cs typeface="Calibri" panose="020F0502020204030204" pitchFamily="34" charset="0"/>
              </a:rPr>
              <a:t>HealthSelect</a:t>
            </a:r>
            <a:r>
              <a:rPr lang="en-US" sz="3600" b="1" cap="none" dirty="0">
                <a:solidFill>
                  <a:schemeClr val="tx1"/>
                </a:solidFill>
                <a:latin typeface="Calibri" panose="020F0502020204030204" pitchFamily="34" charset="0"/>
                <a:cs typeface="Calibri" panose="020F0502020204030204" pitchFamily="34" charset="0"/>
              </a:rPr>
              <a:t> of Texas</a:t>
            </a:r>
          </a:p>
        </p:txBody>
      </p:sp>
      <p:sp>
        <p:nvSpPr>
          <p:cNvPr id="3" name="TextBox 2">
            <a:extLst>
              <a:ext uri="{FF2B5EF4-FFF2-40B4-BE49-F238E27FC236}">
                <a16:creationId xmlns:a16="http://schemas.microsoft.com/office/drawing/2014/main" id="{D3402C4C-26D7-4530-A13C-FD9DB6D87484}"/>
              </a:ext>
            </a:extLst>
          </p:cNvPr>
          <p:cNvSpPr txBox="1"/>
          <p:nvPr/>
        </p:nvSpPr>
        <p:spPr>
          <a:xfrm>
            <a:off x="3786809" y="5792845"/>
            <a:ext cx="7718693" cy="338554"/>
          </a:xfrm>
          <a:prstGeom prst="rect">
            <a:avLst/>
          </a:prstGeom>
          <a:noFill/>
        </p:spPr>
        <p:txBody>
          <a:bodyPr wrap="square" rtlCol="0">
            <a:spAutoFit/>
          </a:bodyPr>
          <a:lstStyle/>
          <a:p>
            <a:r>
              <a:rPr lang="en-US" sz="1600" b="1" dirty="0">
                <a:solidFill>
                  <a:schemeClr val="bg1">
                    <a:lumMod val="95000"/>
                  </a:schemeClr>
                </a:solidFill>
                <a:latin typeface="Calibri" panose="020F0502020204030204" pitchFamily="34" charset="0"/>
                <a:cs typeface="Calibri" panose="020F0502020204030204" pitchFamily="34" charset="0"/>
              </a:rPr>
              <a:t>See pages 15-18  of New Employee Benefits Guide or visit </a:t>
            </a:r>
            <a:r>
              <a:rPr lang="en-US" sz="1600" b="1" dirty="0" err="1">
                <a:solidFill>
                  <a:schemeClr val="bg1">
                    <a:lumMod val="95000"/>
                  </a:schemeClr>
                </a:solidFill>
                <a:latin typeface="Calibri" panose="020F0502020204030204" pitchFamily="34" charset="0"/>
                <a:cs typeface="Calibri" panose="020F0502020204030204" pitchFamily="34" charset="0"/>
              </a:rPr>
              <a:t>www.healthselectoftexas.com</a:t>
            </a:r>
            <a:endParaRPr lang="en-US" sz="1600" b="1" dirty="0">
              <a:solidFill>
                <a:schemeClr val="bg1">
                  <a:lumMod val="95000"/>
                </a:schemeClr>
              </a:solidFill>
              <a:latin typeface="Calibri" panose="020F0502020204030204" pitchFamily="34" charset="0"/>
              <a:cs typeface="Calibri" panose="020F0502020204030204" pitchFamily="34" charset="0"/>
            </a:endParaRPr>
          </a:p>
        </p:txBody>
      </p:sp>
      <p:graphicFrame>
        <p:nvGraphicFramePr>
          <p:cNvPr id="16" name="Table 16">
            <a:extLst>
              <a:ext uri="{FF2B5EF4-FFF2-40B4-BE49-F238E27FC236}">
                <a16:creationId xmlns:a16="http://schemas.microsoft.com/office/drawing/2014/main" id="{3CA5A0E2-D1DF-4B5C-8120-316B919C4471}"/>
              </a:ext>
            </a:extLst>
          </p:cNvPr>
          <p:cNvGraphicFramePr>
            <a:graphicFrameLocks noGrp="1"/>
          </p:cNvGraphicFramePr>
          <p:nvPr>
            <p:ph idx="1"/>
          </p:nvPr>
        </p:nvGraphicFramePr>
        <p:xfrm>
          <a:off x="487017" y="824948"/>
          <a:ext cx="10833652" cy="4174436"/>
        </p:xfrm>
        <a:graphic>
          <a:graphicData uri="http://schemas.openxmlformats.org/drawingml/2006/table">
            <a:tbl>
              <a:tblPr firstRow="1" bandRow="1">
                <a:tableStyleId>{B301B821-A1FF-4177-AEE7-76D212191A09}</a:tableStyleId>
              </a:tblPr>
              <a:tblGrid>
                <a:gridCol w="3597762">
                  <a:extLst>
                    <a:ext uri="{9D8B030D-6E8A-4147-A177-3AD203B41FA5}">
                      <a16:colId xmlns:a16="http://schemas.microsoft.com/office/drawing/2014/main" val="2100097308"/>
                    </a:ext>
                  </a:extLst>
                </a:gridCol>
                <a:gridCol w="3617945">
                  <a:extLst>
                    <a:ext uri="{9D8B030D-6E8A-4147-A177-3AD203B41FA5}">
                      <a16:colId xmlns:a16="http://schemas.microsoft.com/office/drawing/2014/main" val="152998719"/>
                    </a:ext>
                  </a:extLst>
                </a:gridCol>
                <a:gridCol w="3617945">
                  <a:extLst>
                    <a:ext uri="{9D8B030D-6E8A-4147-A177-3AD203B41FA5}">
                      <a16:colId xmlns:a16="http://schemas.microsoft.com/office/drawing/2014/main" val="2392603723"/>
                    </a:ext>
                  </a:extLst>
                </a:gridCol>
              </a:tblGrid>
              <a:tr h="487251">
                <a:tc>
                  <a:txBody>
                    <a:bodyPr/>
                    <a:lstStyle/>
                    <a:p>
                      <a:pPr algn="ctr"/>
                      <a:r>
                        <a:rPr lang="en-US" sz="2000" dirty="0">
                          <a:latin typeface="Calibri" panose="020F0502020204030204" pitchFamily="34" charset="0"/>
                          <a:cs typeface="Calibri" panose="020F0502020204030204" pitchFamily="34" charset="0"/>
                        </a:rPr>
                        <a:t>Benefit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latin typeface="Calibri" panose="020F0502020204030204" pitchFamily="34" charset="0"/>
                          <a:cs typeface="Calibri" panose="020F0502020204030204" pitchFamily="34" charset="0"/>
                        </a:rPr>
                        <a:t>In Network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latin typeface="Calibri" panose="020F0502020204030204" pitchFamily="34" charset="0"/>
                          <a:cs typeface="Calibri" panose="020F0502020204030204" pitchFamily="34" charset="0"/>
                        </a:rPr>
                        <a:t>Out of Network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0482969"/>
                  </a:ext>
                </a:extLst>
              </a:tr>
              <a:tr h="808721">
                <a:tc>
                  <a:txBody>
                    <a:bodyPr/>
                    <a:lstStyle/>
                    <a:p>
                      <a:r>
                        <a:rPr lang="en-US" b="1" dirty="0">
                          <a:latin typeface="Calibri" panose="020F0502020204030204" pitchFamily="34" charset="0"/>
                          <a:cs typeface="Calibri" panose="020F0502020204030204" pitchFamily="34" charset="0"/>
                        </a:rPr>
                        <a:t>Annual Deductible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libri" panose="020F0502020204030204" pitchFamily="34" charset="0"/>
                          <a:cs typeface="Calibri" panose="020F0502020204030204" pitchFamily="34" charset="0"/>
                        </a:rPr>
                        <a:t>None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libri" panose="020F0502020204030204" pitchFamily="34" charset="0"/>
                          <a:cs typeface="Calibri" panose="020F0502020204030204" pitchFamily="34" charset="0"/>
                        </a:rPr>
                        <a:t>$500 individual</a:t>
                      </a:r>
                    </a:p>
                    <a:p>
                      <a:pPr algn="ctr"/>
                      <a:r>
                        <a:rPr lang="en-US" dirty="0">
                          <a:latin typeface="Calibri" panose="020F0502020204030204" pitchFamily="34" charset="0"/>
                          <a:cs typeface="Calibri" panose="020F0502020204030204" pitchFamily="34" charset="0"/>
                        </a:rPr>
                        <a:t>$1,500 family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6825148"/>
                  </a:ext>
                </a:extLst>
              </a:tr>
              <a:tr h="462127">
                <a:tc>
                  <a:txBody>
                    <a:bodyPr/>
                    <a:lstStyle/>
                    <a:p>
                      <a:r>
                        <a:rPr lang="en-US" b="1" dirty="0">
                          <a:latin typeface="Calibri" panose="020F0502020204030204" pitchFamily="34" charset="0"/>
                          <a:cs typeface="Calibri" panose="020F0502020204030204" pitchFamily="34" charset="0"/>
                        </a:rPr>
                        <a:t>Coinsurance Max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libri" panose="020F0502020204030204" pitchFamily="34" charset="0"/>
                          <a:cs typeface="Calibri" panose="020F0502020204030204" pitchFamily="34" charset="0"/>
                        </a:rPr>
                        <a:t>$2,000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libri" panose="020F0502020204030204" pitchFamily="34" charset="0"/>
                          <a:cs typeface="Calibri" panose="020F0502020204030204" pitchFamily="34" charset="0"/>
                        </a:rPr>
                        <a:t>$7,000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1155214"/>
                  </a:ext>
                </a:extLst>
              </a:tr>
              <a:tr h="462127">
                <a:tc>
                  <a:txBody>
                    <a:bodyPr/>
                    <a:lstStyle/>
                    <a:p>
                      <a:r>
                        <a:rPr lang="en-US" b="1" dirty="0">
                          <a:latin typeface="Calibri" panose="020F0502020204030204" pitchFamily="34" charset="0"/>
                          <a:cs typeface="Calibri" panose="020F0502020204030204" pitchFamily="34" charset="0"/>
                        </a:rPr>
                        <a:t>PCP Required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libri" panose="020F0502020204030204" pitchFamily="34" charset="0"/>
                          <a:cs typeface="Calibri" panose="020F0502020204030204" pitchFamily="34" charset="0"/>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libri" panose="020F0502020204030204" pitchFamily="34" charset="0"/>
                          <a:cs typeface="Calibri" panose="020F0502020204030204" pitchFamily="34" charset="0"/>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3943536"/>
                  </a:ext>
                </a:extLst>
              </a:tr>
              <a:tr h="497361">
                <a:tc>
                  <a:txBody>
                    <a:bodyPr/>
                    <a:lstStyle/>
                    <a:p>
                      <a:r>
                        <a:rPr lang="en-US" b="1" dirty="0">
                          <a:latin typeface="Calibri" panose="020F0502020204030204" pitchFamily="34" charset="0"/>
                          <a:cs typeface="Calibri" panose="020F0502020204030204" pitchFamily="34" charset="0"/>
                        </a:rPr>
                        <a:t>PCP Copay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libri" panose="020F0502020204030204" pitchFamily="34" charset="0"/>
                          <a:cs typeface="Calibri" panose="020F050202020403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libri" panose="020F0502020204030204" pitchFamily="34" charset="0"/>
                          <a:cs typeface="Calibri" panose="020F0502020204030204" pitchFamily="34" charset="0"/>
                        </a:rPr>
                        <a:t>40% - after deductible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2678643"/>
                  </a:ext>
                </a:extLst>
              </a:tr>
              <a:tr h="497361">
                <a:tc>
                  <a:txBody>
                    <a:bodyPr/>
                    <a:lstStyle/>
                    <a:p>
                      <a:r>
                        <a:rPr lang="en-US" b="1" dirty="0">
                          <a:latin typeface="Calibri" panose="020F0502020204030204" pitchFamily="34" charset="0"/>
                          <a:cs typeface="Calibri" panose="020F0502020204030204" pitchFamily="34" charset="0"/>
                        </a:rPr>
                        <a:t>Specialist Copay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libri" panose="020F0502020204030204" pitchFamily="34" charset="0"/>
                          <a:cs typeface="Calibri" panose="020F0502020204030204" pitchFamily="34"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libri" panose="020F0502020204030204" pitchFamily="34" charset="0"/>
                          <a:cs typeface="Calibri" panose="020F0502020204030204" pitchFamily="34" charset="0"/>
                        </a:rPr>
                        <a:t>40% - after deductible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4787890"/>
                  </a:ext>
                </a:extLst>
              </a:tr>
              <a:tr h="497361">
                <a:tc>
                  <a:txBody>
                    <a:bodyPr/>
                    <a:lstStyle/>
                    <a:p>
                      <a:r>
                        <a:rPr lang="en-US" b="1" dirty="0">
                          <a:latin typeface="Calibri" panose="020F0502020204030204" pitchFamily="34" charset="0"/>
                          <a:cs typeface="Calibri" panose="020F0502020204030204" pitchFamily="34" charset="0"/>
                        </a:rPr>
                        <a:t>Urgent Care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libri" panose="020F0502020204030204" pitchFamily="34" charset="0"/>
                          <a:cs typeface="Calibri" panose="020F0502020204030204" pitchFamily="34" charset="0"/>
                        </a:rPr>
                        <a:t>$50 copay + 20% coinsurance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libri" panose="020F0502020204030204" pitchFamily="34" charset="0"/>
                          <a:cs typeface="Calibri" panose="020F0502020204030204" pitchFamily="34" charset="0"/>
                        </a:rPr>
                        <a:t>40% - after deductible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9422361"/>
                  </a:ext>
                </a:extLst>
              </a:tr>
              <a:tr h="462127">
                <a:tc>
                  <a:txBody>
                    <a:bodyPr/>
                    <a:lstStyle/>
                    <a:p>
                      <a:r>
                        <a:rPr lang="en-US" b="1" dirty="0">
                          <a:latin typeface="Calibri" panose="020F0502020204030204" pitchFamily="34" charset="0"/>
                          <a:cs typeface="Calibri" panose="020F0502020204030204" pitchFamily="34" charset="0"/>
                        </a:rPr>
                        <a:t>Annual Eye Exam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libri" panose="020F0502020204030204" pitchFamily="34" charset="0"/>
                          <a:cs typeface="Calibri" panose="020F0502020204030204" pitchFamily="34"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libri" panose="020F0502020204030204" pitchFamily="34" charset="0"/>
                          <a:cs typeface="Calibri" panose="020F0502020204030204" pitchFamily="34" charset="0"/>
                        </a:rPr>
                        <a:t>40% - after deductible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7539863"/>
                  </a:ext>
                </a:extLst>
              </a:tr>
            </a:tbl>
          </a:graphicData>
        </a:graphic>
      </p:graphicFrame>
      <p:pic>
        <p:nvPicPr>
          <p:cNvPr id="9" name="Picture 8">
            <a:extLst>
              <a:ext uri="{FF2B5EF4-FFF2-40B4-BE49-F238E27FC236}">
                <a16:creationId xmlns:a16="http://schemas.microsoft.com/office/drawing/2014/main" id="{19F7077D-E234-48D1-94E6-609B3DC6D079}"/>
              </a:ext>
            </a:extLst>
          </p:cNvPr>
          <p:cNvPicPr>
            <a:picLocks noChangeAspect="1"/>
          </p:cNvPicPr>
          <p:nvPr/>
        </p:nvPicPr>
        <p:blipFill>
          <a:blip r:embed="rId4"/>
          <a:stretch>
            <a:fillRect/>
          </a:stretch>
        </p:blipFill>
        <p:spPr>
          <a:xfrm>
            <a:off x="8744772" y="179950"/>
            <a:ext cx="2676899" cy="485843"/>
          </a:xfrm>
          <a:prstGeom prst="rect">
            <a:avLst/>
          </a:prstGeom>
        </p:spPr>
      </p:pic>
      <p:pic>
        <p:nvPicPr>
          <p:cNvPr id="22" name="Audio 21">
            <a:extLst>
              <a:ext uri="{FF2B5EF4-FFF2-40B4-BE49-F238E27FC236}">
                <a16:creationId xmlns:a16="http://schemas.microsoft.com/office/drawing/2014/main" id="{3D565F88-0059-5CD3-2634-0F13043E54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17639063"/>
      </p:ext>
    </p:extLst>
  </p:cSld>
  <p:clrMapOvr>
    <a:masterClrMapping/>
  </p:clrMapOvr>
  <mc:AlternateContent xmlns:mc="http://schemas.openxmlformats.org/markup-compatibility/2006">
    <mc:Choice xmlns:p14="http://schemas.microsoft.com/office/powerpoint/2010/main" Requires="p14">
      <p:transition spd="med" p14:dur="700" advTm="68508">
        <p:fade/>
      </p:transition>
    </mc:Choice>
    <mc:Fallback>
      <p:transition spd="med" advTm="685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002" y="0"/>
            <a:ext cx="8607105" cy="1098345"/>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Designating a Primary Care Physician</a:t>
            </a:r>
          </a:p>
        </p:txBody>
      </p:sp>
      <p:sp>
        <p:nvSpPr>
          <p:cNvPr id="4" name="TextBox 3">
            <a:extLst>
              <a:ext uri="{FF2B5EF4-FFF2-40B4-BE49-F238E27FC236}">
                <a16:creationId xmlns:a16="http://schemas.microsoft.com/office/drawing/2014/main" id="{057BE391-CF30-4D6C-8B20-DDDD91EA6755}"/>
              </a:ext>
            </a:extLst>
          </p:cNvPr>
          <p:cNvSpPr txBox="1"/>
          <p:nvPr/>
        </p:nvSpPr>
        <p:spPr>
          <a:xfrm>
            <a:off x="370848" y="956478"/>
            <a:ext cx="6934413" cy="452431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To select a PCP, please complete the </a:t>
            </a:r>
            <a:r>
              <a:rPr lang="en-US" sz="2400" b="1" dirty="0">
                <a:latin typeface="Calibri" panose="020F0502020204030204" pitchFamily="34" charset="0"/>
                <a:cs typeface="Calibri" panose="020F0502020204030204" pitchFamily="34" charset="0"/>
              </a:rPr>
              <a:t>PCP Supplemental Information Form for Employees </a:t>
            </a:r>
            <a:r>
              <a:rPr lang="en-US" sz="2400" dirty="0">
                <a:latin typeface="Calibri" panose="020F0502020204030204" pitchFamily="34" charset="0"/>
                <a:cs typeface="Calibri" panose="020F0502020204030204" pitchFamily="34" charset="0"/>
              </a:rPr>
              <a:t>and mail to the </a:t>
            </a:r>
            <a:r>
              <a:rPr lang="en-US" sz="2400" dirty="0" err="1">
                <a:latin typeface="Calibri" panose="020F0502020204030204" pitchFamily="34" charset="0"/>
                <a:cs typeface="Calibri" panose="020F0502020204030204" pitchFamily="34" charset="0"/>
              </a:rPr>
              <a:t>HealthSelect</a:t>
            </a:r>
            <a:r>
              <a:rPr lang="en-US" sz="2400" dirty="0">
                <a:latin typeface="Calibri" panose="020F0502020204030204" pitchFamily="34" charset="0"/>
                <a:cs typeface="Calibri" panose="020F0502020204030204" pitchFamily="34" charset="0"/>
              </a:rPr>
              <a:t> address on the bottom, left-hand corner of the form. </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This form can be found on the TTU HR website under </a:t>
            </a:r>
            <a:r>
              <a:rPr lang="en-US" sz="2400" b="1" dirty="0">
                <a:latin typeface="Calibri" panose="020F0502020204030204" pitchFamily="34" charset="0"/>
                <a:cs typeface="Calibri" panose="020F0502020204030204" pitchFamily="34" charset="0"/>
              </a:rPr>
              <a:t>Employee Benefits -&gt; New and Newly Benefits Eligible -&gt;Your First 60 Days </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For a list of physicians in the </a:t>
            </a:r>
            <a:r>
              <a:rPr lang="en-US" sz="2400" dirty="0" err="1">
                <a:latin typeface="Calibri" panose="020F0502020204030204" pitchFamily="34" charset="0"/>
                <a:cs typeface="Calibri" panose="020F0502020204030204" pitchFamily="34" charset="0"/>
              </a:rPr>
              <a:t>HealthSelect</a:t>
            </a:r>
            <a:r>
              <a:rPr lang="en-US" sz="2400" dirty="0">
                <a:latin typeface="Calibri" panose="020F0502020204030204" pitchFamily="34" charset="0"/>
                <a:cs typeface="Calibri" panose="020F0502020204030204" pitchFamily="34" charset="0"/>
              </a:rPr>
              <a:t> network, please visit </a:t>
            </a:r>
            <a:r>
              <a:rPr lang="en-US" sz="2400" dirty="0">
                <a:latin typeface="Calibri" panose="020F0502020204030204" pitchFamily="34" charset="0"/>
                <a:cs typeface="Calibri" panose="020F0502020204030204" pitchFamily="34" charset="0"/>
                <a:hlinkClick r:id="rId4"/>
              </a:rPr>
              <a:t>www.healthselectoftexas.com</a:t>
            </a:r>
            <a:endParaRPr lang="en-U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Click </a:t>
            </a:r>
            <a:r>
              <a:rPr lang="en-US" sz="2400" b="1" dirty="0">
                <a:latin typeface="Calibri" panose="020F0502020204030204" pitchFamily="34" charset="0"/>
                <a:cs typeface="Calibri" panose="020F0502020204030204" pitchFamily="34" charset="0"/>
              </a:rPr>
              <a:t>Find Doctor or Hospital</a:t>
            </a:r>
            <a:endParaRPr lang="en-US" sz="2400" dirty="0">
              <a:latin typeface="Calibri" panose="020F0502020204030204" pitchFamily="34" charset="0"/>
              <a:cs typeface="Calibri" panose="020F0502020204030204" pitchFamily="34" charset="0"/>
            </a:endParaRPr>
          </a:p>
        </p:txBody>
      </p:sp>
      <p:pic>
        <p:nvPicPr>
          <p:cNvPr id="5" name="Picture 4" descr="A medical form with text and numbers&#10;&#10;Description automatically generated">
            <a:extLst>
              <a:ext uri="{FF2B5EF4-FFF2-40B4-BE49-F238E27FC236}">
                <a16:creationId xmlns:a16="http://schemas.microsoft.com/office/drawing/2014/main" id="{BD472E29-C61D-6C8C-EBFF-D39A5996D0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5107" y="317499"/>
            <a:ext cx="3943689" cy="5117861"/>
          </a:xfrm>
          <a:prstGeom prst="rect">
            <a:avLst/>
          </a:prstGeom>
        </p:spPr>
      </p:pic>
      <p:pic>
        <p:nvPicPr>
          <p:cNvPr id="18" name="Audio 17">
            <a:extLst>
              <a:ext uri="{FF2B5EF4-FFF2-40B4-BE49-F238E27FC236}">
                <a16:creationId xmlns:a16="http://schemas.microsoft.com/office/drawing/2014/main" id="{5E22D6F0-B3E8-8728-B860-BC13A8DB0C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66126186"/>
      </p:ext>
    </p:extLst>
  </p:cSld>
  <p:clrMapOvr>
    <a:masterClrMapping/>
  </p:clrMapOvr>
  <mc:AlternateContent xmlns:mc="http://schemas.openxmlformats.org/markup-compatibility/2006">
    <mc:Choice xmlns:p14="http://schemas.microsoft.com/office/powerpoint/2010/main" Requires="p14">
      <p:transition spd="med" p14:dur="700" advTm="147836">
        <p:fade/>
      </p:transition>
    </mc:Choice>
    <mc:Fallback>
      <p:transition spd="med" advTm="1478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699" y="0"/>
            <a:ext cx="5977543" cy="1149292"/>
          </a:xfrm>
        </p:spPr>
        <p:txBody>
          <a:bodyPr>
            <a:normAutofit/>
          </a:bodyPr>
          <a:lstStyle/>
          <a:p>
            <a:r>
              <a:rPr lang="en-US" sz="3600" b="1" cap="none" dirty="0" err="1">
                <a:solidFill>
                  <a:schemeClr val="tx1"/>
                </a:solidFill>
                <a:latin typeface="Calibri" panose="020F0502020204030204" pitchFamily="34" charset="0"/>
                <a:cs typeface="Calibri" panose="020F0502020204030204" pitchFamily="34" charset="0"/>
              </a:rPr>
              <a:t>TexFlex</a:t>
            </a:r>
            <a:r>
              <a:rPr lang="en-US" sz="3600" b="1" cap="none" dirty="0">
                <a:solidFill>
                  <a:schemeClr val="tx1"/>
                </a:solidFill>
                <a:latin typeface="Calibri" panose="020F0502020204030204" pitchFamily="34" charset="0"/>
                <a:cs typeface="Calibri" panose="020F0502020204030204" pitchFamily="34" charset="0"/>
              </a:rPr>
              <a:t> Health Care FSA</a:t>
            </a:r>
          </a:p>
        </p:txBody>
      </p:sp>
      <p:sp>
        <p:nvSpPr>
          <p:cNvPr id="6" name="Content Placeholder 5">
            <a:extLst>
              <a:ext uri="{FF2B5EF4-FFF2-40B4-BE49-F238E27FC236}">
                <a16:creationId xmlns:a16="http://schemas.microsoft.com/office/drawing/2014/main" id="{B797C85D-FC13-4797-AA23-85B7F55C9409}"/>
              </a:ext>
            </a:extLst>
          </p:cNvPr>
          <p:cNvSpPr>
            <a:spLocks noGrp="1"/>
          </p:cNvSpPr>
          <p:nvPr>
            <p:ph idx="1"/>
          </p:nvPr>
        </p:nvSpPr>
        <p:spPr>
          <a:xfrm>
            <a:off x="1362076" y="896817"/>
            <a:ext cx="8925181" cy="1851346"/>
          </a:xfrm>
        </p:spPr>
        <p:txBody>
          <a:bodyPr>
            <a:normAutofit/>
          </a:bodyPr>
          <a:lstStyle/>
          <a:p>
            <a:pPr marL="0" indent="0" algn="ctr">
              <a:buNone/>
            </a:pPr>
            <a:r>
              <a:rPr lang="en-US" sz="2200" cap="none" dirty="0">
                <a:latin typeface="Calibri" panose="020F0502020204030204" pitchFamily="34" charset="0"/>
                <a:cs typeface="Calibri" panose="020F0502020204030204" pitchFamily="34" charset="0"/>
              </a:rPr>
              <a:t>Allows you to set aside money pre-tax from your paycheck to cover eligible out-of-pocket health care expenses</a:t>
            </a:r>
          </a:p>
          <a:p>
            <a:pPr algn="ctr"/>
            <a:r>
              <a:rPr lang="en-US" sz="2200" cap="none" dirty="0">
                <a:latin typeface="Calibri" panose="020F0502020204030204" pitchFamily="34" charset="0"/>
                <a:cs typeface="Calibri" panose="020F0502020204030204" pitchFamily="34" charset="0"/>
              </a:rPr>
              <a:t>Available only to </a:t>
            </a:r>
            <a:r>
              <a:rPr lang="en-US" sz="2200" b="1" cap="none" dirty="0" err="1">
                <a:latin typeface="Calibri" panose="020F0502020204030204" pitchFamily="34" charset="0"/>
                <a:cs typeface="Calibri" panose="020F0502020204030204" pitchFamily="34" charset="0"/>
              </a:rPr>
              <a:t>HealthSelect</a:t>
            </a:r>
            <a:r>
              <a:rPr lang="en-US" sz="2200" b="1" cap="none" dirty="0">
                <a:latin typeface="Calibri" panose="020F0502020204030204" pitchFamily="34" charset="0"/>
                <a:cs typeface="Calibri" panose="020F0502020204030204" pitchFamily="34" charset="0"/>
              </a:rPr>
              <a:t> of Texas </a:t>
            </a:r>
            <a:r>
              <a:rPr lang="en-US" sz="2200" cap="none" dirty="0">
                <a:latin typeface="Calibri" panose="020F0502020204030204" pitchFamily="34" charset="0"/>
                <a:cs typeface="Calibri" panose="020F0502020204030204" pitchFamily="34" charset="0"/>
              </a:rPr>
              <a:t>participants</a:t>
            </a:r>
          </a:p>
          <a:p>
            <a:pPr marL="0" indent="0" algn="ctr">
              <a:buNone/>
            </a:pPr>
            <a:endParaRPr lang="en-US" sz="1900" cap="none"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FF30BBF1-2573-4CE8-AC37-447FAC426F6A}"/>
              </a:ext>
            </a:extLst>
          </p:cNvPr>
          <p:cNvSpPr txBox="1"/>
          <p:nvPr/>
        </p:nvSpPr>
        <p:spPr>
          <a:xfrm>
            <a:off x="6478660" y="5831048"/>
            <a:ext cx="4903009" cy="369332"/>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See Pages 30-31 of New Employee Benefits Guide</a:t>
            </a:r>
          </a:p>
        </p:txBody>
      </p:sp>
      <p:graphicFrame>
        <p:nvGraphicFramePr>
          <p:cNvPr id="4" name="Table 4">
            <a:extLst>
              <a:ext uri="{FF2B5EF4-FFF2-40B4-BE49-F238E27FC236}">
                <a16:creationId xmlns:a16="http://schemas.microsoft.com/office/drawing/2014/main" id="{43364654-8330-45DE-8941-B113CDE9DA83}"/>
              </a:ext>
            </a:extLst>
          </p:cNvPr>
          <p:cNvGraphicFramePr>
            <a:graphicFrameLocks noGrp="1"/>
          </p:cNvGraphicFramePr>
          <p:nvPr>
            <p:extLst>
              <p:ext uri="{D42A27DB-BD31-4B8C-83A1-F6EECF244321}">
                <p14:modId xmlns:p14="http://schemas.microsoft.com/office/powerpoint/2010/main" val="3262464111"/>
              </p:ext>
            </p:extLst>
          </p:nvPr>
        </p:nvGraphicFramePr>
        <p:xfrm>
          <a:off x="904875" y="2407224"/>
          <a:ext cx="9925049" cy="3048000"/>
        </p:xfrm>
        <a:graphic>
          <a:graphicData uri="http://schemas.openxmlformats.org/drawingml/2006/table">
            <a:tbl>
              <a:tblPr firstRow="1" bandRow="1">
                <a:tableStyleId>{B301B821-A1FF-4177-AEE7-76D212191A09}</a:tableStyleId>
              </a:tblPr>
              <a:tblGrid>
                <a:gridCol w="4114887">
                  <a:extLst>
                    <a:ext uri="{9D8B030D-6E8A-4147-A177-3AD203B41FA5}">
                      <a16:colId xmlns:a16="http://schemas.microsoft.com/office/drawing/2014/main" val="2380411134"/>
                    </a:ext>
                  </a:extLst>
                </a:gridCol>
                <a:gridCol w="5810162">
                  <a:extLst>
                    <a:ext uri="{9D8B030D-6E8A-4147-A177-3AD203B41FA5}">
                      <a16:colId xmlns:a16="http://schemas.microsoft.com/office/drawing/2014/main" val="2436499643"/>
                    </a:ext>
                  </a:extLst>
                </a:gridCol>
              </a:tblGrid>
              <a:tr h="317489">
                <a:tc>
                  <a:txBody>
                    <a:bodyPr/>
                    <a:lstStyle/>
                    <a:p>
                      <a:pPr algn="ctr"/>
                      <a:endParaRPr lang="en-US" dirty="0"/>
                    </a:p>
                  </a:txBody>
                  <a:tcPr/>
                </a:tc>
                <a:tc>
                  <a:txBody>
                    <a:bodyPr/>
                    <a:lstStyle/>
                    <a:p>
                      <a:pPr algn="ctr"/>
                      <a:r>
                        <a:rPr lang="en-US" sz="2000" b="1" dirty="0">
                          <a:latin typeface="Calibri" panose="020F0502020204030204" pitchFamily="34" charset="0"/>
                          <a:cs typeface="Calibri" panose="020F0502020204030204" pitchFamily="34" charset="0"/>
                        </a:rPr>
                        <a:t>Health Care FSA</a:t>
                      </a:r>
                    </a:p>
                  </a:txBody>
                  <a:tcPr/>
                </a:tc>
                <a:extLst>
                  <a:ext uri="{0D108BD9-81ED-4DB2-BD59-A6C34878D82A}">
                    <a16:rowId xmlns:a16="http://schemas.microsoft.com/office/drawing/2014/main" val="307294835"/>
                  </a:ext>
                </a:extLst>
              </a:tr>
              <a:tr h="502691">
                <a:tc>
                  <a:txBody>
                    <a:bodyPr/>
                    <a:lstStyle/>
                    <a:p>
                      <a:pPr algn="ctr"/>
                      <a:r>
                        <a:rPr lang="en-US" sz="1800" b="1" dirty="0">
                          <a:latin typeface="Calibri" panose="020F0502020204030204" pitchFamily="34" charset="0"/>
                          <a:cs typeface="Calibri" panose="020F0502020204030204" pitchFamily="34" charset="0"/>
                        </a:rPr>
                        <a:t>Annual Contribution</a:t>
                      </a:r>
                    </a:p>
                    <a:p>
                      <a:pPr algn="ctr"/>
                      <a:r>
                        <a:rPr lang="en-US" sz="1800" b="1" dirty="0">
                          <a:latin typeface="Calibri" panose="020F0502020204030204" pitchFamily="34" charset="0"/>
                          <a:cs typeface="Calibri" panose="020F0502020204030204" pitchFamily="34" charset="0"/>
                        </a:rPr>
                        <a:t>(Plan Year September 1 to August 31)</a:t>
                      </a:r>
                    </a:p>
                  </a:txBody>
                  <a:tcPr/>
                </a:tc>
                <a:tc>
                  <a:txBody>
                    <a:bodyPr/>
                    <a:lstStyle/>
                    <a:p>
                      <a:pPr algn="ctr"/>
                      <a:r>
                        <a:rPr lang="en-US" sz="1800" dirty="0">
                          <a:latin typeface="Calibri" panose="020F0502020204030204" pitchFamily="34" charset="0"/>
                          <a:cs typeface="Calibri" panose="020F0502020204030204" pitchFamily="34" charset="0"/>
                        </a:rPr>
                        <a:t>Minimum: $180</a:t>
                      </a:r>
                    </a:p>
                    <a:p>
                      <a:pPr algn="ctr"/>
                      <a:r>
                        <a:rPr lang="en-US" sz="1800" dirty="0">
                          <a:latin typeface="Calibri" panose="020F0502020204030204" pitchFamily="34" charset="0"/>
                          <a:cs typeface="Calibri" panose="020F0502020204030204" pitchFamily="34" charset="0"/>
                        </a:rPr>
                        <a:t>Maximum: $3,200</a:t>
                      </a:r>
                    </a:p>
                  </a:txBody>
                  <a:tcPr/>
                </a:tc>
                <a:extLst>
                  <a:ext uri="{0D108BD9-81ED-4DB2-BD59-A6C34878D82A}">
                    <a16:rowId xmlns:a16="http://schemas.microsoft.com/office/drawing/2014/main" val="1563685556"/>
                  </a:ext>
                </a:extLst>
              </a:tr>
              <a:tr h="464087">
                <a:tc>
                  <a:txBody>
                    <a:bodyPr/>
                    <a:lstStyle/>
                    <a:p>
                      <a:pPr algn="ctr"/>
                      <a:r>
                        <a:rPr lang="en-US" sz="1800" b="1" dirty="0">
                          <a:latin typeface="Calibri" panose="020F0502020204030204" pitchFamily="34" charset="0"/>
                          <a:cs typeface="Calibri" panose="020F0502020204030204" pitchFamily="34" charset="0"/>
                        </a:rPr>
                        <a:t>Eligible Expenses</a:t>
                      </a:r>
                    </a:p>
                  </a:txBody>
                  <a:tcPr/>
                </a:tc>
                <a:tc>
                  <a:txBody>
                    <a:bodyPr/>
                    <a:lstStyle/>
                    <a:p>
                      <a:pPr algn="ctr"/>
                      <a:r>
                        <a:rPr lang="en-US" sz="1800" dirty="0">
                          <a:latin typeface="Calibri" panose="020F0502020204030204" pitchFamily="34" charset="0"/>
                          <a:cs typeface="Calibri" panose="020F0502020204030204" pitchFamily="34" charset="0"/>
                        </a:rPr>
                        <a:t>Medical, dental, vision, and prescription drug expenses, including copays and coinsurance</a:t>
                      </a:r>
                    </a:p>
                  </a:txBody>
                  <a:tcPr/>
                </a:tc>
                <a:extLst>
                  <a:ext uri="{0D108BD9-81ED-4DB2-BD59-A6C34878D82A}">
                    <a16:rowId xmlns:a16="http://schemas.microsoft.com/office/drawing/2014/main" val="1308705720"/>
                  </a:ext>
                </a:extLst>
              </a:tr>
              <a:tr h="291032">
                <a:tc>
                  <a:txBody>
                    <a:bodyPr/>
                    <a:lstStyle/>
                    <a:p>
                      <a:pPr algn="ctr"/>
                      <a:r>
                        <a:rPr lang="en-US" sz="1800" b="1" dirty="0">
                          <a:latin typeface="Calibri" panose="020F0502020204030204" pitchFamily="34" charset="0"/>
                          <a:cs typeface="Calibri" panose="020F0502020204030204" pitchFamily="34" charset="0"/>
                        </a:rPr>
                        <a:t>Debit Card</a:t>
                      </a:r>
                    </a:p>
                  </a:txBody>
                  <a:tcPr/>
                </a:tc>
                <a:tc>
                  <a:txBody>
                    <a:bodyPr/>
                    <a:lstStyle/>
                    <a:p>
                      <a:pPr algn="ctr"/>
                      <a:r>
                        <a:rPr lang="en-US" sz="1800" dirty="0">
                          <a:latin typeface="Calibri" panose="020F0502020204030204" pitchFamily="34" charset="0"/>
                          <a:cs typeface="Calibri" panose="020F0502020204030204" pitchFamily="34" charset="0"/>
                        </a:rPr>
                        <a:t>Yes</a:t>
                      </a:r>
                    </a:p>
                  </a:txBody>
                  <a:tcPr/>
                </a:tc>
                <a:extLst>
                  <a:ext uri="{0D108BD9-81ED-4DB2-BD59-A6C34878D82A}">
                    <a16:rowId xmlns:a16="http://schemas.microsoft.com/office/drawing/2014/main" val="348055087"/>
                  </a:ext>
                </a:extLst>
              </a:tr>
              <a:tr h="291032">
                <a:tc>
                  <a:txBody>
                    <a:bodyPr/>
                    <a:lstStyle/>
                    <a:p>
                      <a:pPr algn="ctr"/>
                      <a:r>
                        <a:rPr lang="en-US" sz="1800" b="1" dirty="0">
                          <a:latin typeface="Calibri" panose="020F0502020204030204" pitchFamily="34" charset="0"/>
                          <a:cs typeface="Calibri" panose="020F0502020204030204" pitchFamily="34" charset="0"/>
                        </a:rPr>
                        <a:t>Rollover</a:t>
                      </a:r>
                    </a:p>
                  </a:txBody>
                  <a:tcPr/>
                </a:tc>
                <a:tc>
                  <a:txBody>
                    <a:bodyPr/>
                    <a:lstStyle/>
                    <a:p>
                      <a:pPr algn="ctr"/>
                      <a:r>
                        <a:rPr lang="en-US" sz="1800" dirty="0">
                          <a:latin typeface="Calibri" panose="020F0502020204030204" pitchFamily="34" charset="0"/>
                          <a:cs typeface="Calibri" panose="020F0502020204030204" pitchFamily="34" charset="0"/>
                        </a:rPr>
                        <a:t>Up to $640 </a:t>
                      </a:r>
                    </a:p>
                  </a:txBody>
                  <a:tcPr/>
                </a:tc>
                <a:extLst>
                  <a:ext uri="{0D108BD9-81ED-4DB2-BD59-A6C34878D82A}">
                    <a16:rowId xmlns:a16="http://schemas.microsoft.com/office/drawing/2014/main" val="841380842"/>
                  </a:ext>
                </a:extLst>
              </a:tr>
              <a:tr h="502691">
                <a:tc>
                  <a:txBody>
                    <a:bodyPr/>
                    <a:lstStyle/>
                    <a:p>
                      <a:pPr algn="ctr"/>
                      <a:r>
                        <a:rPr lang="en-US" sz="1800" b="1" dirty="0">
                          <a:latin typeface="Calibri" panose="020F0502020204030204" pitchFamily="34" charset="0"/>
                          <a:cs typeface="Calibri" panose="020F0502020204030204" pitchFamily="34" charset="0"/>
                        </a:rPr>
                        <a:t>Submit Claims</a:t>
                      </a:r>
                    </a:p>
                  </a:txBody>
                  <a:tcPr/>
                </a:tc>
                <a:tc>
                  <a:txBody>
                    <a:bodyPr/>
                    <a:lstStyle/>
                    <a:p>
                      <a:pPr algn="ctr"/>
                      <a:r>
                        <a:rPr lang="en-US" sz="1800" dirty="0">
                          <a:latin typeface="Calibri" panose="020F0502020204030204" pitchFamily="34" charset="0"/>
                          <a:cs typeface="Calibri" panose="020F0502020204030204" pitchFamily="34" charset="0"/>
                        </a:rPr>
                        <a:t>Submit all claims by December 31</a:t>
                      </a:r>
                      <a:r>
                        <a:rPr lang="en-US" sz="1800" baseline="30000" dirty="0">
                          <a:latin typeface="Calibri" panose="020F0502020204030204" pitchFamily="34" charset="0"/>
                          <a:cs typeface="Calibri" panose="020F0502020204030204" pitchFamily="34" charset="0"/>
                        </a:rPr>
                        <a:t>st</a:t>
                      </a:r>
                      <a:r>
                        <a:rPr lang="en-US" sz="1800" dirty="0">
                          <a:latin typeface="Calibri" panose="020F0502020204030204" pitchFamily="34" charset="0"/>
                          <a:cs typeface="Calibri" panose="020F0502020204030204" pitchFamily="34" charset="0"/>
                        </a:rPr>
                        <a:t> for expenses incurred between September 1 and August 31</a:t>
                      </a:r>
                    </a:p>
                  </a:txBody>
                  <a:tcPr/>
                </a:tc>
                <a:extLst>
                  <a:ext uri="{0D108BD9-81ED-4DB2-BD59-A6C34878D82A}">
                    <a16:rowId xmlns:a16="http://schemas.microsoft.com/office/drawing/2014/main" val="2648046392"/>
                  </a:ext>
                </a:extLst>
              </a:tr>
            </a:tbl>
          </a:graphicData>
        </a:graphic>
      </p:graphicFrame>
      <p:pic>
        <p:nvPicPr>
          <p:cNvPr id="7" name="Picture 6" descr="A green letter on a white background&#10;&#10;Description automatically generated">
            <a:extLst>
              <a:ext uri="{FF2B5EF4-FFF2-40B4-BE49-F238E27FC236}">
                <a16:creationId xmlns:a16="http://schemas.microsoft.com/office/drawing/2014/main" id="{C35B07E0-60D2-D7F7-42A3-2932401D8B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0754" y="278234"/>
            <a:ext cx="3289170" cy="603014"/>
          </a:xfrm>
          <a:prstGeom prst="rect">
            <a:avLst/>
          </a:prstGeom>
        </p:spPr>
      </p:pic>
      <p:pic>
        <p:nvPicPr>
          <p:cNvPr id="32" name="Audio 31">
            <a:extLst>
              <a:ext uri="{FF2B5EF4-FFF2-40B4-BE49-F238E27FC236}">
                <a16:creationId xmlns:a16="http://schemas.microsoft.com/office/drawing/2014/main" id="{591552C5-58F9-814D-6C31-765FDDDACF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21180739"/>
      </p:ext>
    </p:extLst>
  </p:cSld>
  <p:clrMapOvr>
    <a:masterClrMapping/>
  </p:clrMapOvr>
  <mc:AlternateContent xmlns:mc="http://schemas.openxmlformats.org/markup-compatibility/2006">
    <mc:Choice xmlns:p14="http://schemas.microsoft.com/office/powerpoint/2010/main" Requires="p14">
      <p:transition spd="med" p14:dur="700" advTm="73372">
        <p:fade/>
      </p:transition>
    </mc:Choice>
    <mc:Fallback>
      <p:transition spd="med" advTm="733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43" y="0"/>
            <a:ext cx="7605007" cy="1266245"/>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Consumer Directed </a:t>
            </a:r>
            <a:r>
              <a:rPr lang="en-US" sz="3600" b="1" cap="none" dirty="0" err="1">
                <a:solidFill>
                  <a:schemeClr val="tx1"/>
                </a:solidFill>
                <a:latin typeface="Calibri" panose="020F0502020204030204" pitchFamily="34" charset="0"/>
                <a:cs typeface="Calibri" panose="020F0502020204030204" pitchFamily="34" charset="0"/>
              </a:rPr>
              <a:t>HealthSelect</a:t>
            </a:r>
            <a:r>
              <a:rPr lang="en-US" sz="3600" b="1" cap="none" dirty="0">
                <a:solidFill>
                  <a:schemeClr val="tx1"/>
                </a:solidFill>
                <a:latin typeface="Calibri" panose="020F0502020204030204" pitchFamily="34" charset="0"/>
                <a:cs typeface="Calibri" panose="020F0502020204030204" pitchFamily="34" charset="0"/>
              </a:rPr>
              <a:t> </a:t>
            </a:r>
            <a:br>
              <a:rPr lang="en-US" sz="3600" b="1" cap="none" dirty="0">
                <a:solidFill>
                  <a:schemeClr val="tx1"/>
                </a:solidFill>
                <a:latin typeface="Calibri" panose="020F0502020204030204" pitchFamily="34" charset="0"/>
                <a:cs typeface="Calibri" panose="020F0502020204030204" pitchFamily="34" charset="0"/>
              </a:rPr>
            </a:br>
            <a:r>
              <a:rPr lang="en-US" sz="3600" b="1" cap="none" dirty="0">
                <a:solidFill>
                  <a:schemeClr val="tx1"/>
                </a:solidFill>
                <a:latin typeface="Calibri" panose="020F0502020204030204" pitchFamily="34" charset="0"/>
                <a:cs typeface="Calibri" panose="020F0502020204030204" pitchFamily="34" charset="0"/>
              </a:rPr>
              <a:t>High Deductible Health Plan </a:t>
            </a:r>
          </a:p>
        </p:txBody>
      </p:sp>
      <p:graphicFrame>
        <p:nvGraphicFramePr>
          <p:cNvPr id="16" name="Table 16">
            <a:extLst>
              <a:ext uri="{FF2B5EF4-FFF2-40B4-BE49-F238E27FC236}">
                <a16:creationId xmlns:a16="http://schemas.microsoft.com/office/drawing/2014/main" id="{3CA5A0E2-D1DF-4B5C-8120-316B919C4471}"/>
              </a:ext>
            </a:extLst>
          </p:cNvPr>
          <p:cNvGraphicFramePr>
            <a:graphicFrameLocks noGrp="1"/>
          </p:cNvGraphicFramePr>
          <p:nvPr>
            <p:ph idx="1"/>
            <p:extLst>
              <p:ext uri="{D42A27DB-BD31-4B8C-83A1-F6EECF244321}">
                <p14:modId xmlns:p14="http://schemas.microsoft.com/office/powerpoint/2010/main" val="184515978"/>
              </p:ext>
            </p:extLst>
          </p:nvPr>
        </p:nvGraphicFramePr>
        <p:xfrm>
          <a:off x="1083365" y="1466645"/>
          <a:ext cx="9740348" cy="3387503"/>
        </p:xfrm>
        <a:graphic>
          <a:graphicData uri="http://schemas.openxmlformats.org/drawingml/2006/table">
            <a:tbl>
              <a:tblPr firstRow="1" bandRow="1">
                <a:tableStyleId>{B301B821-A1FF-4177-AEE7-76D212191A09}</a:tableStyleId>
              </a:tblPr>
              <a:tblGrid>
                <a:gridCol w="2804730">
                  <a:extLst>
                    <a:ext uri="{9D8B030D-6E8A-4147-A177-3AD203B41FA5}">
                      <a16:colId xmlns:a16="http://schemas.microsoft.com/office/drawing/2014/main" val="2100097308"/>
                    </a:ext>
                  </a:extLst>
                </a:gridCol>
                <a:gridCol w="3688835">
                  <a:extLst>
                    <a:ext uri="{9D8B030D-6E8A-4147-A177-3AD203B41FA5}">
                      <a16:colId xmlns:a16="http://schemas.microsoft.com/office/drawing/2014/main" val="152998719"/>
                    </a:ext>
                  </a:extLst>
                </a:gridCol>
                <a:gridCol w="3246783">
                  <a:extLst>
                    <a:ext uri="{9D8B030D-6E8A-4147-A177-3AD203B41FA5}">
                      <a16:colId xmlns:a16="http://schemas.microsoft.com/office/drawing/2014/main" val="2392603723"/>
                    </a:ext>
                  </a:extLst>
                </a:gridCol>
              </a:tblGrid>
              <a:tr h="518089">
                <a:tc>
                  <a:txBody>
                    <a:bodyPr/>
                    <a:lstStyle/>
                    <a:p>
                      <a:pPr algn="ctr"/>
                      <a:r>
                        <a:rPr lang="en-US" sz="2400" dirty="0">
                          <a:latin typeface="Calibri" panose="020F0502020204030204" pitchFamily="34" charset="0"/>
                          <a:cs typeface="Calibri" panose="020F0502020204030204" pitchFamily="34" charset="0"/>
                        </a:rPr>
                        <a:t>Benefit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Calibri" panose="020F0502020204030204" pitchFamily="34" charset="0"/>
                          <a:cs typeface="Calibri" panose="020F0502020204030204" pitchFamily="34" charset="0"/>
                        </a:rPr>
                        <a:t>In Network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Calibri" panose="020F0502020204030204" pitchFamily="34" charset="0"/>
                          <a:cs typeface="Calibri" panose="020F0502020204030204" pitchFamily="34" charset="0"/>
                        </a:rPr>
                        <a:t>Out of Network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0482969"/>
                  </a:ext>
                </a:extLst>
              </a:tr>
              <a:tr h="836912">
                <a:tc>
                  <a:txBody>
                    <a:bodyPr/>
                    <a:lstStyle/>
                    <a:p>
                      <a:r>
                        <a:rPr lang="en-US" sz="2200" b="1" dirty="0">
                          <a:latin typeface="Calibri" panose="020F0502020204030204" pitchFamily="34" charset="0"/>
                          <a:cs typeface="Calibri" panose="020F0502020204030204" pitchFamily="34" charset="0"/>
                        </a:rPr>
                        <a:t>Annual Deductible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latin typeface="Calibri" panose="020F0502020204030204" pitchFamily="34" charset="0"/>
                          <a:cs typeface="Calibri" panose="020F0502020204030204" pitchFamily="34" charset="0"/>
                        </a:rPr>
                        <a:t>$2,100 individual</a:t>
                      </a:r>
                    </a:p>
                    <a:p>
                      <a:pPr algn="ctr"/>
                      <a:r>
                        <a:rPr lang="en-US" sz="2200" dirty="0">
                          <a:latin typeface="Calibri" panose="020F0502020204030204" pitchFamily="34" charset="0"/>
                          <a:cs typeface="Calibri" panose="020F0502020204030204" pitchFamily="34" charset="0"/>
                        </a:rPr>
                        <a:t>$4,200 family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latin typeface="Calibri" panose="020F0502020204030204" pitchFamily="34" charset="0"/>
                          <a:cs typeface="Calibri" panose="020F0502020204030204" pitchFamily="34" charset="0"/>
                        </a:rPr>
                        <a:t>$4,200 individual</a:t>
                      </a:r>
                    </a:p>
                    <a:p>
                      <a:pPr algn="ctr"/>
                      <a:r>
                        <a:rPr lang="en-US" sz="2200" dirty="0">
                          <a:latin typeface="Calibri" panose="020F0502020204030204" pitchFamily="34" charset="0"/>
                          <a:cs typeface="Calibri" panose="020F0502020204030204" pitchFamily="34" charset="0"/>
                        </a:rPr>
                        <a:t>$8,400 family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6825148"/>
                  </a:ext>
                </a:extLst>
              </a:tr>
              <a:tr h="1195590">
                <a:tc>
                  <a:txBody>
                    <a:bodyPr/>
                    <a:lstStyle/>
                    <a:p>
                      <a:r>
                        <a:rPr lang="en-US" sz="2200" b="1" dirty="0">
                          <a:latin typeface="Calibri" panose="020F0502020204030204" pitchFamily="34" charset="0"/>
                          <a:cs typeface="Calibri" panose="020F0502020204030204" pitchFamily="34" charset="0"/>
                        </a:rPr>
                        <a:t>Coinsurance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latin typeface="Calibri" panose="020F0502020204030204" pitchFamily="34" charset="0"/>
                          <a:cs typeface="Calibri" panose="020F0502020204030204" pitchFamily="34" charset="0"/>
                        </a:rPr>
                        <a:t>Plan pays – 80%</a:t>
                      </a:r>
                    </a:p>
                    <a:p>
                      <a:pPr algn="ctr"/>
                      <a:r>
                        <a:rPr lang="en-US" sz="2200" dirty="0">
                          <a:latin typeface="Calibri" panose="020F0502020204030204" pitchFamily="34" charset="0"/>
                          <a:cs typeface="Calibri" panose="020F0502020204030204" pitchFamily="34" charset="0"/>
                        </a:rPr>
                        <a:t>Participant pays – 20%</a:t>
                      </a:r>
                    </a:p>
                    <a:p>
                      <a:pPr algn="ctr"/>
                      <a:r>
                        <a:rPr lang="en-US" sz="2200" dirty="0">
                          <a:latin typeface="Calibri" panose="020F0502020204030204" pitchFamily="34" charset="0"/>
                          <a:cs typeface="Calibri" panose="020F0502020204030204" pitchFamily="34" charset="0"/>
                        </a:rPr>
                        <a:t>Preventive services – 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latin typeface="Calibri" panose="020F0502020204030204" pitchFamily="34" charset="0"/>
                          <a:cs typeface="Calibri" panose="020F0502020204030204" pitchFamily="34" charset="0"/>
                        </a:rPr>
                        <a:t>Plan pays – 60%</a:t>
                      </a:r>
                    </a:p>
                    <a:p>
                      <a:pPr algn="ctr"/>
                      <a:r>
                        <a:rPr lang="en-US" sz="2200" dirty="0">
                          <a:latin typeface="Calibri" panose="020F0502020204030204" pitchFamily="34" charset="0"/>
                          <a:cs typeface="Calibri" panose="020F0502020204030204" pitchFamily="34" charset="0"/>
                        </a:rPr>
                        <a:t>Participant pays – 40%</a:t>
                      </a:r>
                    </a:p>
                    <a:p>
                      <a:pPr algn="ctr"/>
                      <a:r>
                        <a:rPr lang="en-US" sz="2200" dirty="0">
                          <a:latin typeface="Calibri" panose="020F0502020204030204" pitchFamily="34" charset="0"/>
                          <a:cs typeface="Calibri" panose="020F0502020204030204" pitchFamily="34" charset="0"/>
                        </a:rPr>
                        <a:t>Preventive services – 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1155214"/>
                  </a:ext>
                </a:extLst>
              </a:tr>
              <a:tr h="836912">
                <a:tc>
                  <a:txBody>
                    <a:bodyPr/>
                    <a:lstStyle/>
                    <a:p>
                      <a:r>
                        <a:rPr lang="en-US" sz="2200" b="1" dirty="0">
                          <a:latin typeface="Calibri" panose="020F0502020204030204" pitchFamily="34" charset="0"/>
                          <a:cs typeface="Calibri" panose="020F0502020204030204" pitchFamily="34" charset="0"/>
                        </a:rPr>
                        <a:t>Out of Pocket Max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latin typeface="Calibri" panose="020F0502020204030204" pitchFamily="34" charset="0"/>
                          <a:cs typeface="Calibri" panose="020F0502020204030204" pitchFamily="34" charset="0"/>
                        </a:rPr>
                        <a:t>$8,050 individual</a:t>
                      </a:r>
                    </a:p>
                    <a:p>
                      <a:pPr algn="ctr"/>
                      <a:r>
                        <a:rPr lang="en-US" sz="2200" dirty="0">
                          <a:latin typeface="Calibri" panose="020F0502020204030204" pitchFamily="34" charset="0"/>
                          <a:cs typeface="Calibri" panose="020F0502020204030204" pitchFamily="34" charset="0"/>
                        </a:rPr>
                        <a:t>$16,100 family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latin typeface="Calibri" panose="020F0502020204030204" pitchFamily="34" charset="0"/>
                          <a:cs typeface="Calibri" panose="020F0502020204030204" pitchFamily="34" charset="0"/>
                        </a:rPr>
                        <a:t>None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3943536"/>
                  </a:ext>
                </a:extLst>
              </a:tr>
            </a:tbl>
          </a:graphicData>
        </a:graphic>
      </p:graphicFrame>
      <p:pic>
        <p:nvPicPr>
          <p:cNvPr id="9" name="Picture 8">
            <a:extLst>
              <a:ext uri="{FF2B5EF4-FFF2-40B4-BE49-F238E27FC236}">
                <a16:creationId xmlns:a16="http://schemas.microsoft.com/office/drawing/2014/main" id="{19F7077D-E234-48D1-94E6-609B3DC6D079}"/>
              </a:ext>
            </a:extLst>
          </p:cNvPr>
          <p:cNvPicPr>
            <a:picLocks noChangeAspect="1"/>
          </p:cNvPicPr>
          <p:nvPr/>
        </p:nvPicPr>
        <p:blipFill>
          <a:blip r:embed="rId4"/>
          <a:stretch>
            <a:fillRect/>
          </a:stretch>
        </p:blipFill>
        <p:spPr>
          <a:xfrm>
            <a:off x="8735470" y="240758"/>
            <a:ext cx="2676899" cy="485843"/>
          </a:xfrm>
          <a:prstGeom prst="rect">
            <a:avLst/>
          </a:prstGeom>
        </p:spPr>
      </p:pic>
      <p:sp>
        <p:nvSpPr>
          <p:cNvPr id="5" name="TextBox 4">
            <a:extLst>
              <a:ext uri="{FF2B5EF4-FFF2-40B4-BE49-F238E27FC236}">
                <a16:creationId xmlns:a16="http://schemas.microsoft.com/office/drawing/2014/main" id="{9482852D-9F83-47E6-A487-7ED2D29D8085}"/>
              </a:ext>
            </a:extLst>
          </p:cNvPr>
          <p:cNvSpPr txBox="1"/>
          <p:nvPr/>
        </p:nvSpPr>
        <p:spPr>
          <a:xfrm>
            <a:off x="3245233" y="4954164"/>
            <a:ext cx="5416611" cy="369332"/>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Please note: Deductible includes prescription expenses</a:t>
            </a:r>
          </a:p>
        </p:txBody>
      </p:sp>
      <p:sp>
        <p:nvSpPr>
          <p:cNvPr id="4" name="TextBox 3">
            <a:extLst>
              <a:ext uri="{FF2B5EF4-FFF2-40B4-BE49-F238E27FC236}">
                <a16:creationId xmlns:a16="http://schemas.microsoft.com/office/drawing/2014/main" id="{984C17BB-55EA-5D33-9EC2-EF36BD68876C}"/>
              </a:ext>
            </a:extLst>
          </p:cNvPr>
          <p:cNvSpPr txBox="1"/>
          <p:nvPr/>
        </p:nvSpPr>
        <p:spPr>
          <a:xfrm>
            <a:off x="3786809" y="5792845"/>
            <a:ext cx="7718693" cy="338554"/>
          </a:xfrm>
          <a:prstGeom prst="rect">
            <a:avLst/>
          </a:prstGeom>
          <a:noFill/>
        </p:spPr>
        <p:txBody>
          <a:bodyPr wrap="square" rtlCol="0">
            <a:spAutoFit/>
          </a:bodyPr>
          <a:lstStyle/>
          <a:p>
            <a:r>
              <a:rPr lang="en-US" sz="1600" b="1" dirty="0">
                <a:solidFill>
                  <a:schemeClr val="bg1">
                    <a:lumMod val="95000"/>
                  </a:schemeClr>
                </a:solidFill>
                <a:latin typeface="Calibri" panose="020F0502020204030204" pitchFamily="34" charset="0"/>
                <a:cs typeface="Calibri" panose="020F0502020204030204" pitchFamily="34" charset="0"/>
              </a:rPr>
              <a:t>See pages 15-18  of New Employee Benefits Guide or visit </a:t>
            </a:r>
            <a:r>
              <a:rPr lang="en-US" sz="1600" b="1" dirty="0" err="1">
                <a:solidFill>
                  <a:schemeClr val="bg1">
                    <a:lumMod val="95000"/>
                  </a:schemeClr>
                </a:solidFill>
                <a:latin typeface="Calibri" panose="020F0502020204030204" pitchFamily="34" charset="0"/>
                <a:cs typeface="Calibri" panose="020F0502020204030204" pitchFamily="34" charset="0"/>
              </a:rPr>
              <a:t>www.healthselectoftexas.com</a:t>
            </a:r>
            <a:endParaRPr lang="en-US" sz="1600" b="1" dirty="0">
              <a:solidFill>
                <a:schemeClr val="bg1">
                  <a:lumMod val="95000"/>
                </a:schemeClr>
              </a:solidFill>
              <a:latin typeface="Calibri" panose="020F0502020204030204" pitchFamily="34" charset="0"/>
              <a:cs typeface="Calibri" panose="020F0502020204030204" pitchFamily="34" charset="0"/>
            </a:endParaRPr>
          </a:p>
        </p:txBody>
      </p:sp>
      <p:pic>
        <p:nvPicPr>
          <p:cNvPr id="6" name="Audio 5">
            <a:extLst>
              <a:ext uri="{FF2B5EF4-FFF2-40B4-BE49-F238E27FC236}">
                <a16:creationId xmlns:a16="http://schemas.microsoft.com/office/drawing/2014/main" id="{D1420DB7-0251-6B3A-3180-96822C5CDF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95306281"/>
      </p:ext>
    </p:extLst>
  </p:cSld>
  <p:clrMapOvr>
    <a:masterClrMapping/>
  </p:clrMapOvr>
  <mc:AlternateContent xmlns:mc="http://schemas.openxmlformats.org/markup-compatibility/2006">
    <mc:Choice xmlns:p14="http://schemas.microsoft.com/office/powerpoint/2010/main" Requires="p14">
      <p:transition spd="med" p14:dur="700" advTm="78076">
        <p:fade/>
      </p:transition>
    </mc:Choice>
    <mc:Fallback>
      <p:transition spd="med" advTm="780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810" y="0"/>
            <a:ext cx="7168780" cy="886935"/>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Health Savings Account (HSA)</a:t>
            </a:r>
          </a:p>
        </p:txBody>
      </p:sp>
      <p:sp>
        <p:nvSpPr>
          <p:cNvPr id="3" name="TextBox 2">
            <a:extLst>
              <a:ext uri="{FF2B5EF4-FFF2-40B4-BE49-F238E27FC236}">
                <a16:creationId xmlns:a16="http://schemas.microsoft.com/office/drawing/2014/main" id="{D3402C4C-26D7-4530-A13C-FD9DB6D87484}"/>
              </a:ext>
            </a:extLst>
          </p:cNvPr>
          <p:cNvSpPr txBox="1"/>
          <p:nvPr/>
        </p:nvSpPr>
        <p:spPr>
          <a:xfrm>
            <a:off x="6916722" y="5792845"/>
            <a:ext cx="4588780" cy="338554"/>
          </a:xfrm>
          <a:prstGeom prst="rect">
            <a:avLst/>
          </a:prstGeom>
          <a:noFill/>
        </p:spPr>
        <p:txBody>
          <a:bodyPr wrap="square" rtlCol="0">
            <a:spAutoFit/>
          </a:bodyPr>
          <a:lstStyle/>
          <a:p>
            <a:r>
              <a:rPr lang="en-US" sz="1600" b="1" dirty="0">
                <a:solidFill>
                  <a:schemeClr val="bg1">
                    <a:lumMod val="95000"/>
                  </a:schemeClr>
                </a:solidFill>
                <a:latin typeface="Calibri" panose="020F0502020204030204" pitchFamily="34" charset="0"/>
                <a:cs typeface="Calibri" panose="020F0502020204030204" pitchFamily="34" charset="0"/>
              </a:rPr>
              <a:t>See pages 11-12 of New Employee Benefits Guide</a:t>
            </a:r>
          </a:p>
        </p:txBody>
      </p:sp>
      <p:sp>
        <p:nvSpPr>
          <p:cNvPr id="18" name="Content Placeholder 17">
            <a:extLst>
              <a:ext uri="{FF2B5EF4-FFF2-40B4-BE49-F238E27FC236}">
                <a16:creationId xmlns:a16="http://schemas.microsoft.com/office/drawing/2014/main" id="{6791A710-A62A-4E42-98BF-C3B1C2B84DED}"/>
              </a:ext>
            </a:extLst>
          </p:cNvPr>
          <p:cNvSpPr>
            <a:spLocks noGrp="1"/>
          </p:cNvSpPr>
          <p:nvPr>
            <p:ph idx="1"/>
          </p:nvPr>
        </p:nvSpPr>
        <p:spPr>
          <a:xfrm>
            <a:off x="238125" y="772101"/>
            <a:ext cx="11267377" cy="2755352"/>
          </a:xfrm>
        </p:spPr>
        <p:txBody>
          <a:bodyPr>
            <a:normAutofit/>
          </a:bodyPr>
          <a:lstStyle/>
          <a:p>
            <a:pPr marL="0" indent="0" algn="ctr">
              <a:buNone/>
            </a:pPr>
            <a:r>
              <a:rPr lang="en-US" sz="2200" cap="none" dirty="0">
                <a:latin typeface="Calibri" panose="020F0502020204030204" pitchFamily="34" charset="0"/>
                <a:cs typeface="Calibri" panose="020F0502020204030204" pitchFamily="34" charset="0"/>
              </a:rPr>
              <a:t>Participants who choose to enroll in the Consumer Directed </a:t>
            </a:r>
            <a:r>
              <a:rPr lang="en-US" sz="2200" cap="none" dirty="0" err="1">
                <a:latin typeface="Calibri" panose="020F0502020204030204" pitchFamily="34" charset="0"/>
                <a:cs typeface="Calibri" panose="020F0502020204030204" pitchFamily="34" charset="0"/>
              </a:rPr>
              <a:t>HealthSelect</a:t>
            </a:r>
            <a:r>
              <a:rPr lang="en-US" sz="2200" cap="none" dirty="0">
                <a:latin typeface="Calibri" panose="020F0502020204030204" pitchFamily="34" charset="0"/>
                <a:cs typeface="Calibri" panose="020F0502020204030204" pitchFamily="34" charset="0"/>
              </a:rPr>
              <a:t> plan </a:t>
            </a:r>
            <a:r>
              <a:rPr lang="en-US" sz="2200" b="1" u="sng" cap="none" dirty="0">
                <a:latin typeface="Calibri" panose="020F0502020204030204" pitchFamily="34" charset="0"/>
                <a:cs typeface="Calibri" panose="020F0502020204030204" pitchFamily="34" charset="0"/>
              </a:rPr>
              <a:t>must</a:t>
            </a:r>
            <a:r>
              <a:rPr lang="en-US" sz="2200" cap="none" dirty="0">
                <a:latin typeface="Calibri" panose="020F0502020204030204" pitchFamily="34" charset="0"/>
                <a:cs typeface="Calibri" panose="020F0502020204030204" pitchFamily="34" charset="0"/>
              </a:rPr>
              <a:t> set-up a Health Savings Account</a:t>
            </a:r>
          </a:p>
          <a:p>
            <a:pPr marL="0" indent="0" algn="ctr">
              <a:buNone/>
            </a:pPr>
            <a:r>
              <a:rPr lang="en-US" sz="2200" b="1" cap="none" dirty="0">
                <a:latin typeface="Calibri" panose="020F0502020204030204" pitchFamily="34" charset="0"/>
                <a:cs typeface="Calibri" panose="020F0502020204030204" pitchFamily="34" charset="0"/>
              </a:rPr>
              <a:t>The money in your HSA is owned by you and is yours to take, even if you leave employment or retire. The funds rollover from year to year.</a:t>
            </a:r>
          </a:p>
          <a:p>
            <a:pPr marL="0" indent="0" algn="ctr">
              <a:buNone/>
            </a:pPr>
            <a:endParaRPr lang="en-US" sz="1600" cap="none" dirty="0">
              <a:latin typeface="Calibri" panose="020F0502020204030204" pitchFamily="34" charset="0"/>
              <a:cs typeface="Calibri" panose="020F0502020204030204" pitchFamily="34" charset="0"/>
            </a:endParaRPr>
          </a:p>
        </p:txBody>
      </p:sp>
      <p:graphicFrame>
        <p:nvGraphicFramePr>
          <p:cNvPr id="5" name="Table 5">
            <a:extLst>
              <a:ext uri="{FF2B5EF4-FFF2-40B4-BE49-F238E27FC236}">
                <a16:creationId xmlns:a16="http://schemas.microsoft.com/office/drawing/2014/main" id="{78F73A6F-8B5C-4B70-8D29-1B540F8BFE0F}"/>
              </a:ext>
            </a:extLst>
          </p:cNvPr>
          <p:cNvGraphicFramePr>
            <a:graphicFrameLocks noGrp="1"/>
          </p:cNvGraphicFramePr>
          <p:nvPr>
            <p:extLst>
              <p:ext uri="{D42A27DB-BD31-4B8C-83A1-F6EECF244321}">
                <p14:modId xmlns:p14="http://schemas.microsoft.com/office/powerpoint/2010/main" val="884700245"/>
              </p:ext>
            </p:extLst>
          </p:nvPr>
        </p:nvGraphicFramePr>
        <p:xfrm>
          <a:off x="566529" y="2862470"/>
          <a:ext cx="10743282" cy="2176884"/>
        </p:xfrm>
        <a:graphic>
          <a:graphicData uri="http://schemas.openxmlformats.org/drawingml/2006/table">
            <a:tbl>
              <a:tblPr firstRow="1" bandRow="1">
                <a:tableStyleId>{B301B821-A1FF-4177-AEE7-76D212191A09}</a:tableStyleId>
              </a:tblPr>
              <a:tblGrid>
                <a:gridCol w="3581094">
                  <a:extLst>
                    <a:ext uri="{9D8B030D-6E8A-4147-A177-3AD203B41FA5}">
                      <a16:colId xmlns:a16="http://schemas.microsoft.com/office/drawing/2014/main" val="3670241932"/>
                    </a:ext>
                  </a:extLst>
                </a:gridCol>
                <a:gridCol w="3581094">
                  <a:extLst>
                    <a:ext uri="{9D8B030D-6E8A-4147-A177-3AD203B41FA5}">
                      <a16:colId xmlns:a16="http://schemas.microsoft.com/office/drawing/2014/main" val="2732209622"/>
                    </a:ext>
                  </a:extLst>
                </a:gridCol>
                <a:gridCol w="3581094">
                  <a:extLst>
                    <a:ext uri="{9D8B030D-6E8A-4147-A177-3AD203B41FA5}">
                      <a16:colId xmlns:a16="http://schemas.microsoft.com/office/drawing/2014/main" val="908845893"/>
                    </a:ext>
                  </a:extLst>
                </a:gridCol>
              </a:tblGrid>
              <a:tr h="609613">
                <a:tc>
                  <a:txBody>
                    <a:bodyPr/>
                    <a:lstStyle/>
                    <a:p>
                      <a:pPr algn="ctr"/>
                      <a:r>
                        <a:rPr lang="en-US" sz="2400" dirty="0">
                          <a:latin typeface="Calibri" panose="020F0502020204030204" pitchFamily="34" charset="0"/>
                          <a:cs typeface="Calibri" panose="020F0502020204030204" pitchFamily="34" charset="0"/>
                        </a:rPr>
                        <a:t>Annual Contribution</a:t>
                      </a:r>
                    </a:p>
                  </a:txBody>
                  <a:tcPr/>
                </a:tc>
                <a:tc>
                  <a:txBody>
                    <a:bodyPr/>
                    <a:lstStyle/>
                    <a:p>
                      <a:pPr algn="ctr"/>
                      <a:r>
                        <a:rPr lang="en-US" sz="2400" dirty="0">
                          <a:latin typeface="Calibri" panose="020F0502020204030204" pitchFamily="34" charset="0"/>
                          <a:cs typeface="Calibri" panose="020F0502020204030204" pitchFamily="34" charset="0"/>
                        </a:rPr>
                        <a:t>Individual</a:t>
                      </a:r>
                    </a:p>
                  </a:txBody>
                  <a:tcPr/>
                </a:tc>
                <a:tc>
                  <a:txBody>
                    <a:bodyPr/>
                    <a:lstStyle/>
                    <a:p>
                      <a:pPr algn="ctr"/>
                      <a:r>
                        <a:rPr lang="en-US" sz="2400" dirty="0">
                          <a:latin typeface="Calibri" panose="020F0502020204030204" pitchFamily="34" charset="0"/>
                          <a:cs typeface="Calibri" panose="020F0502020204030204" pitchFamily="34" charset="0"/>
                        </a:rPr>
                        <a:t>Family</a:t>
                      </a:r>
                    </a:p>
                  </a:txBody>
                  <a:tcPr/>
                </a:tc>
                <a:extLst>
                  <a:ext uri="{0D108BD9-81ED-4DB2-BD59-A6C34878D82A}">
                    <a16:rowId xmlns:a16="http://schemas.microsoft.com/office/drawing/2014/main" val="2325257456"/>
                  </a:ext>
                </a:extLst>
              </a:tr>
              <a:tr h="526546">
                <a:tc>
                  <a:txBody>
                    <a:bodyPr/>
                    <a:lstStyle/>
                    <a:p>
                      <a:pPr algn="ctr"/>
                      <a:r>
                        <a:rPr lang="en-US" sz="2400" dirty="0">
                          <a:latin typeface="Calibri" panose="020F0502020204030204" pitchFamily="34" charset="0"/>
                          <a:cs typeface="Calibri" panose="020F0502020204030204" pitchFamily="34" charset="0"/>
                        </a:rPr>
                        <a:t>State</a:t>
                      </a:r>
                    </a:p>
                  </a:txBody>
                  <a:tcPr/>
                </a:tc>
                <a:tc>
                  <a:txBody>
                    <a:bodyPr/>
                    <a:lstStyle/>
                    <a:p>
                      <a:pPr algn="ctr"/>
                      <a:r>
                        <a:rPr lang="en-US" sz="2400" dirty="0">
                          <a:latin typeface="Calibri" panose="020F0502020204030204" pitchFamily="34" charset="0"/>
                          <a:cs typeface="Calibri" panose="020F0502020204030204" pitchFamily="34" charset="0"/>
                        </a:rPr>
                        <a:t>$540</a:t>
                      </a:r>
                    </a:p>
                  </a:txBody>
                  <a:tcPr/>
                </a:tc>
                <a:tc>
                  <a:txBody>
                    <a:bodyPr/>
                    <a:lstStyle/>
                    <a:p>
                      <a:pPr algn="ctr"/>
                      <a:r>
                        <a:rPr lang="en-US" sz="2400" dirty="0">
                          <a:latin typeface="Calibri" panose="020F0502020204030204" pitchFamily="34" charset="0"/>
                          <a:cs typeface="Calibri" panose="020F0502020204030204" pitchFamily="34" charset="0"/>
                        </a:rPr>
                        <a:t>$1,080</a:t>
                      </a:r>
                    </a:p>
                  </a:txBody>
                  <a:tcPr/>
                </a:tc>
                <a:extLst>
                  <a:ext uri="{0D108BD9-81ED-4DB2-BD59-A6C34878D82A}">
                    <a16:rowId xmlns:a16="http://schemas.microsoft.com/office/drawing/2014/main" val="1658649575"/>
                  </a:ext>
                </a:extLst>
              </a:tr>
              <a:tr h="510164">
                <a:tc>
                  <a:txBody>
                    <a:bodyPr/>
                    <a:lstStyle/>
                    <a:p>
                      <a:pPr algn="ctr"/>
                      <a:r>
                        <a:rPr lang="en-US" sz="2400" dirty="0">
                          <a:latin typeface="Calibri" panose="020F0502020204030204" pitchFamily="34" charset="0"/>
                          <a:cs typeface="Calibri" panose="020F0502020204030204" pitchFamily="34" charset="0"/>
                        </a:rPr>
                        <a:t>Employee</a:t>
                      </a:r>
                    </a:p>
                  </a:txBody>
                  <a:tcPr/>
                </a:tc>
                <a:tc>
                  <a:txBody>
                    <a:bodyPr/>
                    <a:lstStyle/>
                    <a:p>
                      <a:pPr algn="ctr"/>
                      <a:r>
                        <a:rPr lang="en-US" sz="2400" dirty="0">
                          <a:latin typeface="Calibri" panose="020F0502020204030204" pitchFamily="34" charset="0"/>
                          <a:cs typeface="Calibri" panose="020F0502020204030204" pitchFamily="34" charset="0"/>
                        </a:rPr>
                        <a:t>$3,610</a:t>
                      </a:r>
                    </a:p>
                  </a:txBody>
                  <a:tcPr/>
                </a:tc>
                <a:tc>
                  <a:txBody>
                    <a:bodyPr/>
                    <a:lstStyle/>
                    <a:p>
                      <a:pPr algn="ctr"/>
                      <a:r>
                        <a:rPr lang="en-US" sz="2400" dirty="0">
                          <a:latin typeface="Calibri" panose="020F0502020204030204" pitchFamily="34" charset="0"/>
                          <a:cs typeface="Calibri" panose="020F0502020204030204" pitchFamily="34" charset="0"/>
                        </a:rPr>
                        <a:t>$7,220</a:t>
                      </a:r>
                    </a:p>
                  </a:txBody>
                  <a:tcPr/>
                </a:tc>
                <a:extLst>
                  <a:ext uri="{0D108BD9-81ED-4DB2-BD59-A6C34878D82A}">
                    <a16:rowId xmlns:a16="http://schemas.microsoft.com/office/drawing/2014/main" val="2620608493"/>
                  </a:ext>
                </a:extLst>
              </a:tr>
              <a:tr h="530561">
                <a:tc>
                  <a:txBody>
                    <a:bodyPr/>
                    <a:lstStyle/>
                    <a:p>
                      <a:pPr algn="ctr"/>
                      <a:r>
                        <a:rPr lang="en-US" sz="2400" dirty="0">
                          <a:latin typeface="Calibri" panose="020F0502020204030204" pitchFamily="34" charset="0"/>
                          <a:cs typeface="Calibri" panose="020F0502020204030204" pitchFamily="34" charset="0"/>
                        </a:rPr>
                        <a:t>IRS Maximum</a:t>
                      </a:r>
                    </a:p>
                  </a:txBody>
                  <a:tcPr/>
                </a:tc>
                <a:tc>
                  <a:txBody>
                    <a:bodyPr/>
                    <a:lstStyle/>
                    <a:p>
                      <a:pPr algn="ctr"/>
                      <a:r>
                        <a:rPr lang="en-US" sz="2400" dirty="0">
                          <a:latin typeface="Calibri" panose="020F0502020204030204" pitchFamily="34" charset="0"/>
                          <a:cs typeface="Calibri" panose="020F0502020204030204" pitchFamily="34" charset="0"/>
                        </a:rPr>
                        <a:t>$4,300</a:t>
                      </a:r>
                    </a:p>
                  </a:txBody>
                  <a:tcPr/>
                </a:tc>
                <a:tc>
                  <a:txBody>
                    <a:bodyPr/>
                    <a:lstStyle/>
                    <a:p>
                      <a:pPr algn="ctr"/>
                      <a:r>
                        <a:rPr lang="en-US" sz="2400" dirty="0">
                          <a:latin typeface="Calibri" panose="020F0502020204030204" pitchFamily="34" charset="0"/>
                          <a:cs typeface="Calibri" panose="020F0502020204030204" pitchFamily="34" charset="0"/>
                        </a:rPr>
                        <a:t>$8,550</a:t>
                      </a:r>
                    </a:p>
                  </a:txBody>
                  <a:tcPr/>
                </a:tc>
                <a:extLst>
                  <a:ext uri="{0D108BD9-81ED-4DB2-BD59-A6C34878D82A}">
                    <a16:rowId xmlns:a16="http://schemas.microsoft.com/office/drawing/2014/main" val="1898560936"/>
                  </a:ext>
                </a:extLst>
              </a:tr>
            </a:tbl>
          </a:graphicData>
        </a:graphic>
      </p:graphicFrame>
      <p:sp>
        <p:nvSpPr>
          <p:cNvPr id="6" name="TextBox 5">
            <a:extLst>
              <a:ext uri="{FF2B5EF4-FFF2-40B4-BE49-F238E27FC236}">
                <a16:creationId xmlns:a16="http://schemas.microsoft.com/office/drawing/2014/main" id="{DAF6CFC8-CC2A-4CDE-8A8E-F2EEB16D0757}"/>
              </a:ext>
            </a:extLst>
          </p:cNvPr>
          <p:cNvSpPr txBox="1"/>
          <p:nvPr/>
        </p:nvSpPr>
        <p:spPr>
          <a:xfrm>
            <a:off x="2744713" y="5174455"/>
            <a:ext cx="6437532" cy="369332"/>
          </a:xfrm>
          <a:prstGeom prst="rect">
            <a:avLst/>
          </a:prstGeom>
          <a:noFill/>
        </p:spPr>
        <p:txBody>
          <a:bodyPr wrap="none" rtlCol="0">
            <a:spAutoFit/>
          </a:bodyPr>
          <a:lstStyle/>
          <a:p>
            <a:r>
              <a:rPr lang="en-US" sz="1800" i="1" cap="none" dirty="0">
                <a:latin typeface="Calibri" panose="020F0502020204030204" pitchFamily="34" charset="0"/>
                <a:cs typeface="Calibri" panose="020F0502020204030204" pitchFamily="34" charset="0"/>
              </a:rPr>
              <a:t>Additional $1,000 per year catch up for individual age 55 and older.</a:t>
            </a:r>
            <a:endParaRPr lang="en-US" i="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6B70AE6D-D636-AE2D-7003-86C4C134E2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1112" y="164468"/>
            <a:ext cx="2146924" cy="370778"/>
          </a:xfrm>
          <a:prstGeom prst="rect">
            <a:avLst/>
          </a:prstGeom>
        </p:spPr>
      </p:pic>
      <p:pic>
        <p:nvPicPr>
          <p:cNvPr id="7" name="Audio 6">
            <a:extLst>
              <a:ext uri="{FF2B5EF4-FFF2-40B4-BE49-F238E27FC236}">
                <a16:creationId xmlns:a16="http://schemas.microsoft.com/office/drawing/2014/main" id="{DC90F857-BBE6-4CDE-BA8A-D421F7E726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69982438"/>
      </p:ext>
    </p:extLst>
  </p:cSld>
  <p:clrMapOvr>
    <a:masterClrMapping/>
  </p:clrMapOvr>
  <mc:AlternateContent xmlns:mc="http://schemas.openxmlformats.org/markup-compatibility/2006">
    <mc:Choice xmlns:p14="http://schemas.microsoft.com/office/powerpoint/2010/main" Requires="p14">
      <p:transition spd="med" p14:dur="700" advTm="77692">
        <p:fade/>
      </p:transition>
    </mc:Choice>
    <mc:Fallback>
      <p:transition spd="med" advTm="776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65" y="0"/>
            <a:ext cx="6989277" cy="947956"/>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Prescription Benefits</a:t>
            </a:r>
          </a:p>
        </p:txBody>
      </p:sp>
      <p:graphicFrame>
        <p:nvGraphicFramePr>
          <p:cNvPr id="7" name="Table 7">
            <a:extLst>
              <a:ext uri="{FF2B5EF4-FFF2-40B4-BE49-F238E27FC236}">
                <a16:creationId xmlns:a16="http://schemas.microsoft.com/office/drawing/2014/main" id="{C2889FEE-DC6A-45A6-9BEB-DBBCFC43ECCB}"/>
              </a:ext>
            </a:extLst>
          </p:cNvPr>
          <p:cNvGraphicFramePr>
            <a:graphicFrameLocks noGrp="1"/>
          </p:cNvGraphicFramePr>
          <p:nvPr>
            <p:ph idx="1"/>
            <p:extLst>
              <p:ext uri="{D42A27DB-BD31-4B8C-83A1-F6EECF244321}">
                <p14:modId xmlns:p14="http://schemas.microsoft.com/office/powerpoint/2010/main" val="3096931508"/>
              </p:ext>
            </p:extLst>
          </p:nvPr>
        </p:nvGraphicFramePr>
        <p:xfrm>
          <a:off x="426417" y="911938"/>
          <a:ext cx="10746481" cy="4480560"/>
        </p:xfrm>
        <a:graphic>
          <a:graphicData uri="http://schemas.openxmlformats.org/drawingml/2006/table">
            <a:tbl>
              <a:tblPr firstRow="1" bandRow="1">
                <a:tableStyleId>{B301B821-A1FF-4177-AEE7-76D212191A09}</a:tableStyleId>
              </a:tblPr>
              <a:tblGrid>
                <a:gridCol w="2813048">
                  <a:extLst>
                    <a:ext uri="{9D8B030D-6E8A-4147-A177-3AD203B41FA5}">
                      <a16:colId xmlns:a16="http://schemas.microsoft.com/office/drawing/2014/main" val="1170016763"/>
                    </a:ext>
                  </a:extLst>
                </a:gridCol>
                <a:gridCol w="4351273">
                  <a:extLst>
                    <a:ext uri="{9D8B030D-6E8A-4147-A177-3AD203B41FA5}">
                      <a16:colId xmlns:a16="http://schemas.microsoft.com/office/drawing/2014/main" val="2173056843"/>
                    </a:ext>
                  </a:extLst>
                </a:gridCol>
                <a:gridCol w="3582160">
                  <a:extLst>
                    <a:ext uri="{9D8B030D-6E8A-4147-A177-3AD203B41FA5}">
                      <a16:colId xmlns:a16="http://schemas.microsoft.com/office/drawing/2014/main" val="1799344093"/>
                    </a:ext>
                  </a:extLst>
                </a:gridCol>
              </a:tblGrid>
              <a:tr h="320140">
                <a:tc>
                  <a:txBody>
                    <a:bodyPr/>
                    <a:lstStyle/>
                    <a:p>
                      <a:endParaRPr lang="en-US" dirty="0">
                        <a:latin typeface="Calibri" panose="020F0502020204030204" pitchFamily="34" charset="0"/>
                        <a:cs typeface="Calibri" panose="020F0502020204030204" pitchFamily="34" charset="0"/>
                      </a:endParaRPr>
                    </a:p>
                  </a:txBody>
                  <a:tcPr/>
                </a:tc>
                <a:tc>
                  <a:txBody>
                    <a:bodyPr/>
                    <a:lstStyle/>
                    <a:p>
                      <a:pPr algn="ctr"/>
                      <a:r>
                        <a:rPr lang="en-US" sz="1800" dirty="0" err="1">
                          <a:latin typeface="Calibri" panose="020F0502020204030204" pitchFamily="34" charset="0"/>
                          <a:cs typeface="Calibri" panose="020F0502020204030204" pitchFamily="34" charset="0"/>
                        </a:rPr>
                        <a:t>HealthSelect</a:t>
                      </a:r>
                      <a:r>
                        <a:rPr lang="en-US" sz="1800" dirty="0">
                          <a:latin typeface="Calibri" panose="020F0502020204030204" pitchFamily="34" charset="0"/>
                          <a:cs typeface="Calibri" panose="020F0502020204030204" pitchFamily="34" charset="0"/>
                        </a:rPr>
                        <a:t> of Texas</a:t>
                      </a:r>
                    </a:p>
                  </a:txBody>
                  <a:tcPr/>
                </a:tc>
                <a:tc>
                  <a:txBody>
                    <a:bodyPr/>
                    <a:lstStyle/>
                    <a:p>
                      <a:pPr algn="ctr"/>
                      <a:r>
                        <a:rPr lang="en-US" sz="1800" dirty="0">
                          <a:latin typeface="Calibri" panose="020F0502020204030204" pitchFamily="34" charset="0"/>
                          <a:cs typeface="Calibri" panose="020F0502020204030204" pitchFamily="34" charset="0"/>
                        </a:rPr>
                        <a:t>Consumer Directed </a:t>
                      </a:r>
                      <a:r>
                        <a:rPr lang="en-US" sz="1800" dirty="0" err="1">
                          <a:latin typeface="Calibri" panose="020F0502020204030204" pitchFamily="34" charset="0"/>
                          <a:cs typeface="Calibri" panose="020F0502020204030204" pitchFamily="34" charset="0"/>
                        </a:rPr>
                        <a:t>HealthSelect</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67343463"/>
                  </a:ext>
                </a:extLst>
              </a:tr>
              <a:tr h="506888">
                <a:tc>
                  <a:txBody>
                    <a:bodyPr/>
                    <a:lstStyle/>
                    <a:p>
                      <a:pPr algn="ctr"/>
                      <a:r>
                        <a:rPr lang="en-US" sz="2000" dirty="0">
                          <a:latin typeface="Calibri" panose="020F0502020204030204" pitchFamily="34" charset="0"/>
                          <a:cs typeface="Calibri" panose="020F0502020204030204" pitchFamily="34" charset="0"/>
                        </a:rPr>
                        <a:t>Deductible</a:t>
                      </a:r>
                    </a:p>
                  </a:txBody>
                  <a:tcPr/>
                </a:tc>
                <a:tc>
                  <a:txBody>
                    <a:bodyPr/>
                    <a:lstStyle/>
                    <a:p>
                      <a:pPr algn="ctr"/>
                      <a:r>
                        <a:rPr lang="en-US" sz="1600" dirty="0">
                          <a:latin typeface="Calibri" panose="020F0502020204030204" pitchFamily="34" charset="0"/>
                          <a:cs typeface="Calibri" panose="020F0502020204030204" pitchFamily="34" charset="0"/>
                        </a:rPr>
                        <a:t>$50 per participant</a:t>
                      </a:r>
                    </a:p>
                  </a:txBody>
                  <a:tcPr/>
                </a:tc>
                <a:tc>
                  <a:txBody>
                    <a:bodyPr/>
                    <a:lstStyle/>
                    <a:p>
                      <a:pPr algn="ctr"/>
                      <a:r>
                        <a:rPr lang="en-US" sz="1600" dirty="0">
                          <a:latin typeface="Calibri" panose="020F0502020204030204" pitchFamily="34" charset="0"/>
                          <a:cs typeface="Calibri" panose="020F0502020204030204" pitchFamily="34" charset="0"/>
                        </a:rPr>
                        <a:t>$2,100 individual</a:t>
                      </a:r>
                    </a:p>
                    <a:p>
                      <a:pPr algn="ctr"/>
                      <a:r>
                        <a:rPr lang="en-US" sz="1600" dirty="0">
                          <a:latin typeface="Calibri" panose="020F0502020204030204" pitchFamily="34" charset="0"/>
                          <a:cs typeface="Calibri" panose="020F0502020204030204" pitchFamily="34" charset="0"/>
                        </a:rPr>
                        <a:t>$4,200 family</a:t>
                      </a:r>
                    </a:p>
                  </a:txBody>
                  <a:tcPr/>
                </a:tc>
                <a:extLst>
                  <a:ext uri="{0D108BD9-81ED-4DB2-BD59-A6C34878D82A}">
                    <a16:rowId xmlns:a16="http://schemas.microsoft.com/office/drawing/2014/main" val="1413929203"/>
                  </a:ext>
                </a:extLst>
              </a:tr>
              <a:tr h="1147167">
                <a:tc>
                  <a:txBody>
                    <a:bodyPr/>
                    <a:lstStyle/>
                    <a:p>
                      <a:pPr algn="ctr"/>
                      <a:r>
                        <a:rPr lang="en-US" sz="2000" dirty="0">
                          <a:latin typeface="Calibri" panose="020F0502020204030204" pitchFamily="34" charset="0"/>
                          <a:cs typeface="Calibri" panose="020F0502020204030204" pitchFamily="34" charset="0"/>
                        </a:rPr>
                        <a:t>Copay: In-network</a:t>
                      </a:r>
                    </a:p>
                  </a:txBody>
                  <a:tcPr/>
                </a:tc>
                <a:tc>
                  <a:txBody>
                    <a:bodyPr/>
                    <a:lstStyle/>
                    <a:p>
                      <a:pPr algn="ctr"/>
                      <a:r>
                        <a:rPr lang="en-US" sz="1400" dirty="0">
                          <a:latin typeface="Calibri" panose="020F0502020204030204" pitchFamily="34" charset="0"/>
                          <a:cs typeface="Calibri" panose="020F0502020204030204" pitchFamily="34" charset="0"/>
                        </a:rPr>
                        <a:t>Up to a 30-day supply of </a:t>
                      </a:r>
                    </a:p>
                    <a:p>
                      <a:pPr algn="ctr"/>
                      <a:r>
                        <a:rPr lang="en-US" sz="1400" b="1" dirty="0">
                          <a:latin typeface="Calibri" panose="020F0502020204030204" pitchFamily="34" charset="0"/>
                          <a:cs typeface="Calibri" panose="020F0502020204030204" pitchFamily="34" charset="0"/>
                        </a:rPr>
                        <a:t>Non-maintenance medications</a:t>
                      </a:r>
                      <a:r>
                        <a:rPr lang="en-US" sz="1400" dirty="0">
                          <a:latin typeface="Calibri" panose="020F0502020204030204" pitchFamily="34" charset="0"/>
                          <a:cs typeface="Calibri" panose="020F0502020204030204" pitchFamily="34" charset="0"/>
                        </a:rPr>
                        <a:t>:</a:t>
                      </a:r>
                    </a:p>
                    <a:p>
                      <a:pPr algn="ctr"/>
                      <a:r>
                        <a:rPr lang="en-US" sz="1400" dirty="0">
                          <a:latin typeface="Calibri" panose="020F0502020204030204" pitchFamily="34" charset="0"/>
                          <a:cs typeface="Calibri" panose="020F0502020204030204" pitchFamily="34" charset="0"/>
                        </a:rPr>
                        <a:t>Tier 1: $10  Tier 2: $35  Tier 3: $60</a:t>
                      </a:r>
                    </a:p>
                    <a:p>
                      <a:pPr algn="ctr"/>
                      <a:r>
                        <a:rPr lang="en-US" sz="1400" b="1" dirty="0">
                          <a:latin typeface="Calibri" panose="020F0502020204030204" pitchFamily="34" charset="0"/>
                          <a:cs typeface="Calibri" panose="020F0502020204030204" pitchFamily="34" charset="0"/>
                        </a:rPr>
                        <a:t>Maintenance medications:</a:t>
                      </a:r>
                    </a:p>
                    <a:p>
                      <a:pPr algn="ctr"/>
                      <a:r>
                        <a:rPr lang="en-US" sz="1400" b="0" dirty="0">
                          <a:latin typeface="Calibri" panose="020F0502020204030204" pitchFamily="34" charset="0"/>
                          <a:cs typeface="Calibri" panose="020F0502020204030204" pitchFamily="34" charset="0"/>
                        </a:rPr>
                        <a:t>Tier 1: $10  Tier 2: $45  Tier 3: $75</a:t>
                      </a:r>
                    </a:p>
                  </a:txBody>
                  <a:tcPr/>
                </a:tc>
                <a:tc>
                  <a:txBody>
                    <a:bodyPr/>
                    <a:lstStyle/>
                    <a:p>
                      <a:pPr algn="ctr"/>
                      <a:r>
                        <a:rPr lang="en-US" sz="1400" dirty="0">
                          <a:latin typeface="Calibri" panose="020F0502020204030204" pitchFamily="34" charset="0"/>
                          <a:cs typeface="Calibri" panose="020F0502020204030204" pitchFamily="34" charset="0"/>
                        </a:rPr>
                        <a:t>20% coinsurance after the annual deductible is met</a:t>
                      </a:r>
                    </a:p>
                  </a:txBody>
                  <a:tcPr/>
                </a:tc>
                <a:extLst>
                  <a:ext uri="{0D108BD9-81ED-4DB2-BD59-A6C34878D82A}">
                    <a16:rowId xmlns:a16="http://schemas.microsoft.com/office/drawing/2014/main" val="3961325203"/>
                  </a:ext>
                </a:extLst>
              </a:tr>
              <a:tr h="720314">
                <a:tc>
                  <a:txBody>
                    <a:bodyPr/>
                    <a:lstStyle/>
                    <a:p>
                      <a:pPr algn="ctr"/>
                      <a:r>
                        <a:rPr lang="en-US" sz="2000" dirty="0">
                          <a:latin typeface="Calibri" panose="020F0502020204030204" pitchFamily="34" charset="0"/>
                          <a:cs typeface="Calibri" panose="020F0502020204030204" pitchFamily="34" charset="0"/>
                        </a:rPr>
                        <a:t>Extended Days Supply</a:t>
                      </a:r>
                    </a:p>
                    <a:p>
                      <a:pPr algn="ctr"/>
                      <a:r>
                        <a:rPr lang="en-US" sz="2000" dirty="0">
                          <a:latin typeface="Calibri" panose="020F0502020204030204" pitchFamily="34" charset="0"/>
                          <a:cs typeface="Calibri" panose="020F0502020204030204" pitchFamily="34" charset="0"/>
                        </a:rPr>
                        <a:t>In-Network</a:t>
                      </a:r>
                    </a:p>
                  </a:txBody>
                  <a:tcPr/>
                </a:tc>
                <a:tc>
                  <a:txBody>
                    <a:bodyPr/>
                    <a:lstStyle/>
                    <a:p>
                      <a:pPr algn="ctr"/>
                      <a:r>
                        <a:rPr lang="en-US" sz="1400" b="1" dirty="0">
                          <a:latin typeface="Calibri" panose="020F0502020204030204" pitchFamily="34" charset="0"/>
                          <a:cs typeface="Calibri" panose="020F0502020204030204" pitchFamily="34" charset="0"/>
                        </a:rPr>
                        <a:t>90-day Supply:</a:t>
                      </a:r>
                    </a:p>
                    <a:p>
                      <a:pPr algn="ctr"/>
                      <a:r>
                        <a:rPr lang="en-US" sz="1400" dirty="0">
                          <a:latin typeface="Calibri" panose="020F0502020204030204" pitchFamily="34" charset="0"/>
                          <a:cs typeface="Calibri" panose="020F0502020204030204" pitchFamily="34" charset="0"/>
                        </a:rPr>
                        <a:t>Tier 1: $30  Tier 2: $105  Tier 3: $180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20% coinsurance after the annual deductible is met</a:t>
                      </a:r>
                    </a:p>
                    <a:p>
                      <a:pPr algn="ctr"/>
                      <a:endParaRPr lang="en-US"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446860511"/>
                  </a:ext>
                </a:extLst>
              </a:tr>
              <a:tr h="506888">
                <a:tc>
                  <a:txBody>
                    <a:bodyPr/>
                    <a:lstStyle/>
                    <a:p>
                      <a:pPr algn="ctr"/>
                      <a:r>
                        <a:rPr lang="en-US" sz="2000" dirty="0">
                          <a:latin typeface="Calibri" panose="020F0502020204030204" pitchFamily="34" charset="0"/>
                          <a:cs typeface="Calibri" panose="020F0502020204030204" pitchFamily="34" charset="0"/>
                        </a:rPr>
                        <a:t>Copay: Out-of-network</a:t>
                      </a:r>
                    </a:p>
                  </a:txBody>
                  <a:tcPr/>
                </a:tc>
                <a:tc>
                  <a:txBody>
                    <a:bodyPr/>
                    <a:lstStyle/>
                    <a:p>
                      <a:pPr algn="ctr"/>
                      <a:r>
                        <a:rPr lang="en-US" sz="1400" dirty="0">
                          <a:latin typeface="Calibri" panose="020F0502020204030204" pitchFamily="34" charset="0"/>
                          <a:cs typeface="Calibri" panose="020F0502020204030204" pitchFamily="34" charset="0"/>
                        </a:rPr>
                        <a:t>Copay PLUS 40% coinsurance for all tiers</a:t>
                      </a:r>
                    </a:p>
                  </a:txBody>
                  <a:tcPr/>
                </a:tc>
                <a:tc>
                  <a:txBody>
                    <a:bodyPr/>
                    <a:lstStyle/>
                    <a:p>
                      <a:pPr algn="ctr"/>
                      <a:r>
                        <a:rPr lang="en-US" sz="1400" dirty="0">
                          <a:latin typeface="Calibri" panose="020F0502020204030204" pitchFamily="34" charset="0"/>
                          <a:cs typeface="Calibri" panose="020F0502020204030204" pitchFamily="34" charset="0"/>
                        </a:rPr>
                        <a:t>40% coinsurance after the annual deductible is met</a:t>
                      </a:r>
                    </a:p>
                  </a:txBody>
                  <a:tcPr/>
                </a:tc>
                <a:extLst>
                  <a:ext uri="{0D108BD9-81ED-4DB2-BD59-A6C34878D82A}">
                    <a16:rowId xmlns:a16="http://schemas.microsoft.com/office/drawing/2014/main" val="3220349956"/>
                  </a:ext>
                </a:extLst>
              </a:tr>
              <a:tr h="293461">
                <a:tc>
                  <a:txBody>
                    <a:bodyPr/>
                    <a:lstStyle/>
                    <a:p>
                      <a:pPr algn="ctr"/>
                      <a:r>
                        <a:rPr lang="en-US" sz="2000" dirty="0">
                          <a:latin typeface="Calibri" panose="020F0502020204030204" pitchFamily="34" charset="0"/>
                          <a:cs typeface="Calibri" panose="020F0502020204030204" pitchFamily="34" charset="0"/>
                        </a:rPr>
                        <a:t>Mail Order</a:t>
                      </a:r>
                    </a:p>
                  </a:txBody>
                  <a:tcPr/>
                </a:tc>
                <a:tc>
                  <a:txBody>
                    <a:bodyPr/>
                    <a:lstStyle/>
                    <a:p>
                      <a:pPr algn="ctr"/>
                      <a:r>
                        <a:rPr lang="en-US" sz="1400" dirty="0">
                          <a:latin typeface="Calibri" panose="020F0502020204030204" pitchFamily="34" charset="0"/>
                          <a:cs typeface="Calibri" panose="020F0502020204030204" pitchFamily="34" charset="0"/>
                        </a:rPr>
                        <a:t>Yes</a:t>
                      </a:r>
                    </a:p>
                  </a:txBody>
                  <a:tcPr/>
                </a:tc>
                <a:tc>
                  <a:txBody>
                    <a:bodyPr/>
                    <a:lstStyle/>
                    <a:p>
                      <a:pPr algn="ctr"/>
                      <a:r>
                        <a:rPr lang="en-US" sz="1400" dirty="0">
                          <a:latin typeface="Calibri" panose="020F0502020204030204" pitchFamily="34" charset="0"/>
                          <a:cs typeface="Calibri" panose="020F0502020204030204" pitchFamily="34" charset="0"/>
                        </a:rPr>
                        <a:t>Yes</a:t>
                      </a:r>
                    </a:p>
                  </a:txBody>
                  <a:tcPr/>
                </a:tc>
                <a:extLst>
                  <a:ext uri="{0D108BD9-81ED-4DB2-BD59-A6C34878D82A}">
                    <a16:rowId xmlns:a16="http://schemas.microsoft.com/office/drawing/2014/main" val="883829468"/>
                  </a:ext>
                </a:extLst>
              </a:tr>
              <a:tr h="720314">
                <a:tc>
                  <a:txBody>
                    <a:bodyPr/>
                    <a:lstStyle/>
                    <a:p>
                      <a:pPr algn="ctr"/>
                      <a:r>
                        <a:rPr lang="en-US" sz="2000" dirty="0">
                          <a:latin typeface="Calibri" panose="020F0502020204030204" pitchFamily="34" charset="0"/>
                          <a:cs typeface="Calibri" panose="020F0502020204030204" pitchFamily="34" charset="0"/>
                        </a:rPr>
                        <a:t>Brand-name Drug Penalty</a:t>
                      </a:r>
                    </a:p>
                  </a:txBody>
                  <a:tcPr/>
                </a:tc>
                <a:tc gridSpan="2">
                  <a:txBody>
                    <a:bodyPr/>
                    <a:lstStyle/>
                    <a:p>
                      <a:pPr algn="ctr"/>
                      <a:r>
                        <a:rPr lang="en-US" sz="1400" dirty="0">
                          <a:latin typeface="Calibri" panose="020F0502020204030204" pitchFamily="34" charset="0"/>
                          <a:cs typeface="Calibri" panose="020F0502020204030204" pitchFamily="34" charset="0"/>
                        </a:rPr>
                        <a:t>If a generic drug is available and you choose the brand-name drug, you will pay the Tier 1 copay or coinsurance, as applicable, PLUS the difference in cost to the plan between the brand-name drug and the generic drug.</a:t>
                      </a:r>
                    </a:p>
                  </a:txBody>
                  <a:tcPr/>
                </a:tc>
                <a:tc hMerge="1">
                  <a:txBody>
                    <a:bodyPr/>
                    <a:lstStyle/>
                    <a:p>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90109914"/>
                  </a:ext>
                </a:extLst>
              </a:tr>
            </a:tbl>
          </a:graphicData>
        </a:graphic>
      </p:graphicFrame>
      <p:sp>
        <p:nvSpPr>
          <p:cNvPr id="3" name="TextBox 2">
            <a:extLst>
              <a:ext uri="{FF2B5EF4-FFF2-40B4-BE49-F238E27FC236}">
                <a16:creationId xmlns:a16="http://schemas.microsoft.com/office/drawing/2014/main" id="{649496F8-184B-4D9E-89AB-DF5BF2B9180B}"/>
              </a:ext>
            </a:extLst>
          </p:cNvPr>
          <p:cNvSpPr txBox="1"/>
          <p:nvPr/>
        </p:nvSpPr>
        <p:spPr>
          <a:xfrm>
            <a:off x="7291945" y="5776785"/>
            <a:ext cx="4029245" cy="338554"/>
          </a:xfrm>
          <a:prstGeom prst="rect">
            <a:avLst/>
          </a:prstGeom>
          <a:noFill/>
        </p:spPr>
        <p:txBody>
          <a:bodyPr wrap="none" rtlCol="0">
            <a:spAutoFit/>
          </a:bodyPr>
          <a:lstStyle/>
          <a:p>
            <a:r>
              <a:rPr lang="en-US" sz="1600" b="1" dirty="0">
                <a:solidFill>
                  <a:schemeClr val="bg1"/>
                </a:solidFill>
                <a:latin typeface="Calibri" panose="020F0502020204030204" pitchFamily="34" charset="0"/>
                <a:cs typeface="Calibri" panose="020F0502020204030204" pitchFamily="34" charset="0"/>
              </a:rPr>
              <a:t>See page 19 of New Employee Benefits Guide</a:t>
            </a:r>
          </a:p>
        </p:txBody>
      </p:sp>
      <p:pic>
        <p:nvPicPr>
          <p:cNvPr id="6" name="Picture 5" descr="A close-up of a logo&#10;&#10;Description automatically generated">
            <a:extLst>
              <a:ext uri="{FF2B5EF4-FFF2-40B4-BE49-F238E27FC236}">
                <a16:creationId xmlns:a16="http://schemas.microsoft.com/office/drawing/2014/main" id="{4E361E96-FE8F-B9FC-4D53-510BD8917C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3249" y="141596"/>
            <a:ext cx="2279649" cy="601065"/>
          </a:xfrm>
          <a:prstGeom prst="rect">
            <a:avLst/>
          </a:prstGeom>
        </p:spPr>
      </p:pic>
      <p:pic>
        <p:nvPicPr>
          <p:cNvPr id="5" name="Audio 4">
            <a:extLst>
              <a:ext uri="{FF2B5EF4-FFF2-40B4-BE49-F238E27FC236}">
                <a16:creationId xmlns:a16="http://schemas.microsoft.com/office/drawing/2014/main" id="{798C2952-33CD-00CC-A9B4-0AF85D102B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60314339"/>
      </p:ext>
    </p:extLst>
  </p:cSld>
  <p:clrMapOvr>
    <a:masterClrMapping/>
  </p:clrMapOvr>
  <mc:AlternateContent xmlns:mc="http://schemas.openxmlformats.org/markup-compatibility/2006">
    <mc:Choice xmlns:p14="http://schemas.microsoft.com/office/powerpoint/2010/main" Requires="p14">
      <p:transition spd="med" p14:dur="700" advTm="69756">
        <p:fade/>
      </p:transition>
    </mc:Choice>
    <mc:Fallback>
      <p:transition spd="med" advTm="697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65" y="0"/>
            <a:ext cx="6989277" cy="1174459"/>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Full-Time Medical Premiums</a:t>
            </a:r>
          </a:p>
        </p:txBody>
      </p:sp>
      <p:sp>
        <p:nvSpPr>
          <p:cNvPr id="3" name="TextBox 2">
            <a:extLst>
              <a:ext uri="{FF2B5EF4-FFF2-40B4-BE49-F238E27FC236}">
                <a16:creationId xmlns:a16="http://schemas.microsoft.com/office/drawing/2014/main" id="{FF30BBF1-2573-4CE8-AC37-447FAC426F6A}"/>
              </a:ext>
            </a:extLst>
          </p:cNvPr>
          <p:cNvSpPr txBox="1"/>
          <p:nvPr/>
        </p:nvSpPr>
        <p:spPr>
          <a:xfrm>
            <a:off x="6734640" y="5754848"/>
            <a:ext cx="4883453" cy="369332"/>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See page 34 of the New Employee Benefits Guide</a:t>
            </a:r>
          </a:p>
        </p:txBody>
      </p:sp>
      <p:graphicFrame>
        <p:nvGraphicFramePr>
          <p:cNvPr id="7" name="Table 7">
            <a:extLst>
              <a:ext uri="{FF2B5EF4-FFF2-40B4-BE49-F238E27FC236}">
                <a16:creationId xmlns:a16="http://schemas.microsoft.com/office/drawing/2014/main" id="{D1F7C5C0-24D2-4D6A-A2CF-8E9C82CECC35}"/>
              </a:ext>
            </a:extLst>
          </p:cNvPr>
          <p:cNvGraphicFramePr>
            <a:graphicFrameLocks noGrp="1"/>
          </p:cNvGraphicFramePr>
          <p:nvPr>
            <p:extLst>
              <p:ext uri="{D42A27DB-BD31-4B8C-83A1-F6EECF244321}">
                <p14:modId xmlns:p14="http://schemas.microsoft.com/office/powerpoint/2010/main" val="1651532770"/>
              </p:ext>
            </p:extLst>
          </p:nvPr>
        </p:nvGraphicFramePr>
        <p:xfrm>
          <a:off x="1302026" y="1013791"/>
          <a:ext cx="8915400" cy="4390410"/>
        </p:xfrm>
        <a:graphic>
          <a:graphicData uri="http://schemas.openxmlformats.org/drawingml/2006/table">
            <a:tbl>
              <a:tblPr firstRow="1" bandRow="1">
                <a:tableStyleId>{B301B821-A1FF-4177-AEE7-76D212191A09}</a:tableStyleId>
              </a:tblPr>
              <a:tblGrid>
                <a:gridCol w="2228850">
                  <a:extLst>
                    <a:ext uri="{9D8B030D-6E8A-4147-A177-3AD203B41FA5}">
                      <a16:colId xmlns:a16="http://schemas.microsoft.com/office/drawing/2014/main" val="992141572"/>
                    </a:ext>
                  </a:extLst>
                </a:gridCol>
                <a:gridCol w="2228850">
                  <a:extLst>
                    <a:ext uri="{9D8B030D-6E8A-4147-A177-3AD203B41FA5}">
                      <a16:colId xmlns:a16="http://schemas.microsoft.com/office/drawing/2014/main" val="2217410119"/>
                    </a:ext>
                  </a:extLst>
                </a:gridCol>
                <a:gridCol w="2228850">
                  <a:extLst>
                    <a:ext uri="{9D8B030D-6E8A-4147-A177-3AD203B41FA5}">
                      <a16:colId xmlns:a16="http://schemas.microsoft.com/office/drawing/2014/main" val="3127127133"/>
                    </a:ext>
                  </a:extLst>
                </a:gridCol>
                <a:gridCol w="2228850">
                  <a:extLst>
                    <a:ext uri="{9D8B030D-6E8A-4147-A177-3AD203B41FA5}">
                      <a16:colId xmlns:a16="http://schemas.microsoft.com/office/drawing/2014/main" val="3861802073"/>
                    </a:ext>
                  </a:extLst>
                </a:gridCol>
              </a:tblGrid>
              <a:tr h="428010">
                <a:tc>
                  <a:txBody>
                    <a:bodyPr/>
                    <a:lstStyle/>
                    <a:p>
                      <a:endParaRPr lang="en-US" sz="1400" dirty="0">
                        <a:latin typeface="Calibri" panose="020F0502020204030204" pitchFamily="34" charset="0"/>
                        <a:cs typeface="Calibri" panose="020F0502020204030204" pitchFamily="34" charset="0"/>
                      </a:endParaRPr>
                    </a:p>
                  </a:txBody>
                  <a:tcPr/>
                </a:tc>
                <a:tc>
                  <a:txBody>
                    <a:bodyPr/>
                    <a:lstStyle/>
                    <a:p>
                      <a:pPr algn="r"/>
                      <a:r>
                        <a:rPr lang="en-US" sz="2000" b="1" dirty="0">
                          <a:latin typeface="Calibri" panose="020F0502020204030204" pitchFamily="34" charset="0"/>
                          <a:cs typeface="Calibri" panose="020F0502020204030204" pitchFamily="34" charset="0"/>
                        </a:rPr>
                        <a:t>Premium</a:t>
                      </a:r>
                    </a:p>
                  </a:txBody>
                  <a:tcPr/>
                </a:tc>
                <a:tc>
                  <a:txBody>
                    <a:bodyPr/>
                    <a:lstStyle/>
                    <a:p>
                      <a:pPr algn="r"/>
                      <a:r>
                        <a:rPr lang="en-US" sz="2000" dirty="0">
                          <a:latin typeface="Calibri" panose="020F0502020204030204" pitchFamily="34" charset="0"/>
                          <a:cs typeface="Calibri" panose="020F0502020204030204" pitchFamily="34" charset="0"/>
                        </a:rPr>
                        <a:t>State Pays</a:t>
                      </a:r>
                    </a:p>
                  </a:txBody>
                  <a:tcPr/>
                </a:tc>
                <a:tc>
                  <a:txBody>
                    <a:bodyPr/>
                    <a:lstStyle/>
                    <a:p>
                      <a:pPr algn="r"/>
                      <a:r>
                        <a:rPr lang="en-US" sz="2000" dirty="0">
                          <a:latin typeface="Calibri" panose="020F0502020204030204" pitchFamily="34" charset="0"/>
                          <a:cs typeface="Calibri" panose="020F0502020204030204" pitchFamily="34" charset="0"/>
                        </a:rPr>
                        <a:t>You Pay</a:t>
                      </a:r>
                    </a:p>
                  </a:txBody>
                  <a:tcPr/>
                </a:tc>
                <a:extLst>
                  <a:ext uri="{0D108BD9-81ED-4DB2-BD59-A6C34878D82A}">
                    <a16:rowId xmlns:a16="http://schemas.microsoft.com/office/drawing/2014/main" val="3629143821"/>
                  </a:ext>
                </a:extLst>
              </a:tr>
              <a:tr h="362162">
                <a:tc gridSpan="4">
                  <a:txBody>
                    <a:bodyPr/>
                    <a:lstStyle/>
                    <a:p>
                      <a:r>
                        <a:rPr lang="en-US" sz="2000" b="1" dirty="0" err="1">
                          <a:latin typeface="Calibri" panose="020F0502020204030204" pitchFamily="34" charset="0"/>
                          <a:cs typeface="Calibri" panose="020F0502020204030204" pitchFamily="34" charset="0"/>
                        </a:rPr>
                        <a:t>HealthSelect</a:t>
                      </a:r>
                      <a:r>
                        <a:rPr lang="en-US" sz="2000" b="1" dirty="0">
                          <a:latin typeface="Calibri" panose="020F0502020204030204" pitchFamily="34" charset="0"/>
                          <a:cs typeface="Calibri" panose="020F0502020204030204" pitchFamily="34" charset="0"/>
                        </a:rPr>
                        <a:t> of Texas</a:t>
                      </a:r>
                    </a:p>
                  </a:txBody>
                  <a:tcPr/>
                </a:tc>
                <a:tc hMerge="1">
                  <a:txBody>
                    <a:bodyPr/>
                    <a:lstStyle/>
                    <a:p>
                      <a:endParaRPr lang="en-US" sz="1400" dirty="0">
                        <a:latin typeface="Calibri" panose="020F0502020204030204" pitchFamily="34" charset="0"/>
                        <a:cs typeface="Calibri" panose="020F0502020204030204" pitchFamily="34" charset="0"/>
                      </a:endParaRPr>
                    </a:p>
                  </a:txBody>
                  <a:tcPr/>
                </a:tc>
                <a:tc hMerge="1">
                  <a:txBody>
                    <a:bodyPr/>
                    <a:lstStyle/>
                    <a:p>
                      <a:endParaRPr lang="en-US" sz="1400" dirty="0">
                        <a:latin typeface="Calibri" panose="020F0502020204030204" pitchFamily="34" charset="0"/>
                        <a:cs typeface="Calibri" panose="020F0502020204030204" pitchFamily="34" charset="0"/>
                      </a:endParaRPr>
                    </a:p>
                  </a:txBody>
                  <a:tcPr/>
                </a:tc>
                <a:tc hMerge="1">
                  <a:txBody>
                    <a:bodyPr/>
                    <a:lstStyle/>
                    <a:p>
                      <a:endParaRPr lang="en-US"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4840354"/>
                  </a:ext>
                </a:extLst>
              </a:tr>
              <a:tr h="362162">
                <a:tc>
                  <a:txBody>
                    <a:bodyPr/>
                    <a:lstStyle/>
                    <a:p>
                      <a:r>
                        <a:rPr lang="en-US" sz="2000" dirty="0">
                          <a:latin typeface="Calibri" panose="020F0502020204030204" pitchFamily="34" charset="0"/>
                          <a:cs typeface="Calibri" panose="020F0502020204030204" pitchFamily="34" charset="0"/>
                        </a:rPr>
                        <a:t>You Only</a:t>
                      </a:r>
                    </a:p>
                  </a:txBody>
                  <a:tcPr/>
                </a:tc>
                <a:tc>
                  <a:txBody>
                    <a:bodyPr/>
                    <a:lstStyle/>
                    <a:p>
                      <a:pPr algn="r"/>
                      <a:r>
                        <a:rPr lang="en-US" sz="2000" dirty="0">
                          <a:latin typeface="Calibri" panose="020F0502020204030204" pitchFamily="34" charset="0"/>
                          <a:cs typeface="Calibri" panose="020F0502020204030204" pitchFamily="34" charset="0"/>
                        </a:rPr>
                        <a:t>$                     622.60</a:t>
                      </a:r>
                    </a:p>
                  </a:txBody>
                  <a:tcPr/>
                </a:tc>
                <a:tc>
                  <a:txBody>
                    <a:bodyPr/>
                    <a:lstStyle/>
                    <a:p>
                      <a:pPr algn="r"/>
                      <a:r>
                        <a:rPr lang="en-US" sz="2000" dirty="0">
                          <a:latin typeface="Calibri" panose="020F0502020204030204" pitchFamily="34" charset="0"/>
                          <a:cs typeface="Calibri" panose="020F0502020204030204" pitchFamily="34" charset="0"/>
                        </a:rPr>
                        <a:t>$                     622.60</a:t>
                      </a:r>
                    </a:p>
                  </a:txBody>
                  <a:tcPr/>
                </a:tc>
                <a:tc>
                  <a:txBody>
                    <a:bodyPr/>
                    <a:lstStyle/>
                    <a:p>
                      <a:pPr algn="r"/>
                      <a:r>
                        <a:rPr lang="en-US" sz="2000" b="1" dirty="0">
                          <a:latin typeface="Calibri" panose="020F0502020204030204" pitchFamily="34" charset="0"/>
                          <a:cs typeface="Calibri" panose="020F0502020204030204" pitchFamily="34" charset="0"/>
                        </a:rPr>
                        <a:t>$                         0.00</a:t>
                      </a:r>
                    </a:p>
                  </a:txBody>
                  <a:tcPr/>
                </a:tc>
                <a:extLst>
                  <a:ext uri="{0D108BD9-81ED-4DB2-BD59-A6C34878D82A}">
                    <a16:rowId xmlns:a16="http://schemas.microsoft.com/office/drawing/2014/main" val="909010720"/>
                  </a:ext>
                </a:extLst>
              </a:tr>
              <a:tr h="362162">
                <a:tc>
                  <a:txBody>
                    <a:bodyPr/>
                    <a:lstStyle/>
                    <a:p>
                      <a:r>
                        <a:rPr lang="en-US" sz="2000" dirty="0">
                          <a:latin typeface="Calibri" panose="020F0502020204030204" pitchFamily="34" charset="0"/>
                          <a:cs typeface="Calibri" panose="020F0502020204030204" pitchFamily="34" charset="0"/>
                        </a:rPr>
                        <a:t>You + Spouse</a:t>
                      </a:r>
                    </a:p>
                  </a:txBody>
                  <a:tcPr/>
                </a:tc>
                <a:tc>
                  <a:txBody>
                    <a:bodyPr/>
                    <a:lstStyle/>
                    <a:p>
                      <a:pPr algn="r"/>
                      <a:r>
                        <a:rPr lang="en-US" sz="2000" dirty="0">
                          <a:latin typeface="Calibri" panose="020F0502020204030204" pitchFamily="34" charset="0"/>
                          <a:cs typeface="Calibri" panose="020F0502020204030204" pitchFamily="34" charset="0"/>
                        </a:rPr>
                        <a:t>1,338.60</a:t>
                      </a:r>
                    </a:p>
                  </a:txBody>
                  <a:tcPr/>
                </a:tc>
                <a:tc>
                  <a:txBody>
                    <a:bodyPr/>
                    <a:lstStyle/>
                    <a:p>
                      <a:pPr algn="r"/>
                      <a:r>
                        <a:rPr lang="en-US" sz="2000" dirty="0">
                          <a:latin typeface="Calibri" panose="020F0502020204030204" pitchFamily="34" charset="0"/>
                          <a:cs typeface="Calibri" panose="020F0502020204030204" pitchFamily="34" charset="0"/>
                        </a:rPr>
                        <a:t>980.60</a:t>
                      </a:r>
                    </a:p>
                  </a:txBody>
                  <a:tcPr/>
                </a:tc>
                <a:tc>
                  <a:txBody>
                    <a:bodyPr/>
                    <a:lstStyle/>
                    <a:p>
                      <a:pPr algn="r"/>
                      <a:r>
                        <a:rPr lang="en-US" sz="2000" b="1" dirty="0">
                          <a:latin typeface="Calibri" panose="020F0502020204030204" pitchFamily="34" charset="0"/>
                          <a:cs typeface="Calibri" panose="020F0502020204030204" pitchFamily="34" charset="0"/>
                        </a:rPr>
                        <a:t>358.00</a:t>
                      </a:r>
                    </a:p>
                  </a:txBody>
                  <a:tcPr/>
                </a:tc>
                <a:extLst>
                  <a:ext uri="{0D108BD9-81ED-4DB2-BD59-A6C34878D82A}">
                    <a16:rowId xmlns:a16="http://schemas.microsoft.com/office/drawing/2014/main" val="1857034677"/>
                  </a:ext>
                </a:extLst>
              </a:tr>
              <a:tr h="362162">
                <a:tc>
                  <a:txBody>
                    <a:bodyPr/>
                    <a:lstStyle/>
                    <a:p>
                      <a:r>
                        <a:rPr lang="en-US" sz="2000" dirty="0">
                          <a:latin typeface="Calibri" panose="020F0502020204030204" pitchFamily="34" charset="0"/>
                          <a:cs typeface="Calibri" panose="020F0502020204030204" pitchFamily="34" charset="0"/>
                        </a:rPr>
                        <a:t>You + Children</a:t>
                      </a:r>
                    </a:p>
                  </a:txBody>
                  <a:tcPr/>
                </a:tc>
                <a:tc>
                  <a:txBody>
                    <a:bodyPr/>
                    <a:lstStyle/>
                    <a:p>
                      <a:pPr algn="r"/>
                      <a:r>
                        <a:rPr lang="en-US" sz="2000" dirty="0">
                          <a:latin typeface="Calibri" panose="020F0502020204030204" pitchFamily="34" charset="0"/>
                          <a:cs typeface="Calibri" panose="020F0502020204030204" pitchFamily="34" charset="0"/>
                        </a:rPr>
                        <a:t>1,102.00</a:t>
                      </a:r>
                    </a:p>
                  </a:txBody>
                  <a:tcPr/>
                </a:tc>
                <a:tc>
                  <a:txBody>
                    <a:bodyPr/>
                    <a:lstStyle/>
                    <a:p>
                      <a:pPr algn="r"/>
                      <a:r>
                        <a:rPr lang="en-US" sz="2000" dirty="0">
                          <a:latin typeface="Calibri" panose="020F0502020204030204" pitchFamily="34" charset="0"/>
                          <a:cs typeface="Calibri" panose="020F0502020204030204" pitchFamily="34" charset="0"/>
                        </a:rPr>
                        <a:t>862.30</a:t>
                      </a:r>
                    </a:p>
                  </a:txBody>
                  <a:tcPr/>
                </a:tc>
                <a:tc>
                  <a:txBody>
                    <a:bodyPr/>
                    <a:lstStyle/>
                    <a:p>
                      <a:pPr algn="r"/>
                      <a:r>
                        <a:rPr lang="en-US" sz="2000" b="1" dirty="0">
                          <a:latin typeface="Calibri" panose="020F0502020204030204" pitchFamily="34" charset="0"/>
                          <a:cs typeface="Calibri" panose="020F0502020204030204" pitchFamily="34" charset="0"/>
                        </a:rPr>
                        <a:t>239.70</a:t>
                      </a:r>
                    </a:p>
                  </a:txBody>
                  <a:tcPr/>
                </a:tc>
                <a:extLst>
                  <a:ext uri="{0D108BD9-81ED-4DB2-BD59-A6C34878D82A}">
                    <a16:rowId xmlns:a16="http://schemas.microsoft.com/office/drawing/2014/main" val="1057883236"/>
                  </a:ext>
                </a:extLst>
              </a:tr>
              <a:tr h="362162">
                <a:tc>
                  <a:txBody>
                    <a:bodyPr/>
                    <a:lstStyle/>
                    <a:p>
                      <a:r>
                        <a:rPr lang="en-US" sz="2000" dirty="0">
                          <a:latin typeface="Calibri" panose="020F0502020204030204" pitchFamily="34" charset="0"/>
                          <a:cs typeface="Calibri" panose="020F0502020204030204" pitchFamily="34" charset="0"/>
                        </a:rPr>
                        <a:t>You + Family</a:t>
                      </a:r>
                    </a:p>
                  </a:txBody>
                  <a:tcPr/>
                </a:tc>
                <a:tc>
                  <a:txBody>
                    <a:bodyPr/>
                    <a:lstStyle/>
                    <a:p>
                      <a:pPr algn="r"/>
                      <a:r>
                        <a:rPr lang="en-US" sz="2000" dirty="0">
                          <a:latin typeface="Calibri" panose="020F0502020204030204" pitchFamily="34" charset="0"/>
                          <a:cs typeface="Calibri" panose="020F0502020204030204" pitchFamily="34" charset="0"/>
                        </a:rPr>
                        <a:t>1,818.00</a:t>
                      </a:r>
                    </a:p>
                  </a:txBody>
                  <a:tcPr/>
                </a:tc>
                <a:tc>
                  <a:txBody>
                    <a:bodyPr/>
                    <a:lstStyle/>
                    <a:p>
                      <a:pPr algn="r"/>
                      <a:r>
                        <a:rPr lang="en-US" sz="2000" dirty="0">
                          <a:latin typeface="Calibri" panose="020F0502020204030204" pitchFamily="34" charset="0"/>
                          <a:cs typeface="Calibri" panose="020F0502020204030204" pitchFamily="34" charset="0"/>
                        </a:rPr>
                        <a:t>1,220.30</a:t>
                      </a:r>
                    </a:p>
                  </a:txBody>
                  <a:tcPr/>
                </a:tc>
                <a:tc>
                  <a:txBody>
                    <a:bodyPr/>
                    <a:lstStyle/>
                    <a:p>
                      <a:pPr algn="r"/>
                      <a:r>
                        <a:rPr lang="en-US" sz="2000" b="1" dirty="0">
                          <a:latin typeface="Calibri" panose="020F0502020204030204" pitchFamily="34" charset="0"/>
                          <a:cs typeface="Calibri" panose="020F0502020204030204" pitchFamily="34" charset="0"/>
                        </a:rPr>
                        <a:t>597.70</a:t>
                      </a:r>
                    </a:p>
                  </a:txBody>
                  <a:tcPr/>
                </a:tc>
                <a:extLst>
                  <a:ext uri="{0D108BD9-81ED-4DB2-BD59-A6C34878D82A}">
                    <a16:rowId xmlns:a16="http://schemas.microsoft.com/office/drawing/2014/main" val="3320226955"/>
                  </a:ext>
                </a:extLst>
              </a:tr>
              <a:tr h="362162">
                <a:tc gridSpan="4">
                  <a:txBody>
                    <a:bodyPr/>
                    <a:lstStyle/>
                    <a:p>
                      <a:r>
                        <a:rPr lang="en-US" sz="2000" b="1" dirty="0">
                          <a:latin typeface="Calibri" panose="020F0502020204030204" pitchFamily="34" charset="0"/>
                          <a:cs typeface="Calibri" panose="020F0502020204030204" pitchFamily="34" charset="0"/>
                        </a:rPr>
                        <a:t>Consumer Directed </a:t>
                      </a:r>
                      <a:r>
                        <a:rPr lang="en-US" sz="2000" b="1" dirty="0" err="1">
                          <a:latin typeface="Calibri" panose="020F0502020204030204" pitchFamily="34" charset="0"/>
                          <a:cs typeface="Calibri" panose="020F0502020204030204" pitchFamily="34" charset="0"/>
                        </a:rPr>
                        <a:t>HealthSelect</a:t>
                      </a:r>
                      <a:r>
                        <a:rPr lang="en-US" sz="2000" b="1" dirty="0">
                          <a:latin typeface="Calibri" panose="020F0502020204030204" pitchFamily="34" charset="0"/>
                          <a:cs typeface="Calibri" panose="020F0502020204030204" pitchFamily="34" charset="0"/>
                        </a:rPr>
                        <a:t> (HDHP)</a:t>
                      </a:r>
                    </a:p>
                  </a:txBody>
                  <a:tcPr/>
                </a:tc>
                <a:tc hMerge="1">
                  <a:txBody>
                    <a:bodyPr/>
                    <a:lstStyle/>
                    <a:p>
                      <a:endParaRPr lang="en-US" sz="1400" dirty="0">
                        <a:latin typeface="Calibri" panose="020F0502020204030204" pitchFamily="34" charset="0"/>
                        <a:cs typeface="Calibri" panose="020F0502020204030204" pitchFamily="34" charset="0"/>
                      </a:endParaRPr>
                    </a:p>
                  </a:txBody>
                  <a:tcPr/>
                </a:tc>
                <a:tc hMerge="1">
                  <a:txBody>
                    <a:bodyPr/>
                    <a:lstStyle/>
                    <a:p>
                      <a:endParaRPr lang="en-US" sz="1400" dirty="0">
                        <a:latin typeface="Calibri" panose="020F0502020204030204" pitchFamily="34" charset="0"/>
                        <a:cs typeface="Calibri" panose="020F0502020204030204" pitchFamily="34" charset="0"/>
                      </a:endParaRPr>
                    </a:p>
                  </a:txBody>
                  <a:tcPr/>
                </a:tc>
                <a:tc hMerge="1">
                  <a:txBody>
                    <a:bodyPr/>
                    <a:lstStyle/>
                    <a:p>
                      <a:endParaRPr lang="en-US"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672057226"/>
                  </a:ext>
                </a:extLst>
              </a:tr>
              <a:tr h="362162">
                <a:tc>
                  <a:txBody>
                    <a:bodyPr/>
                    <a:lstStyle/>
                    <a:p>
                      <a:r>
                        <a:rPr lang="en-US" sz="2000" dirty="0">
                          <a:latin typeface="Calibri" panose="020F0502020204030204" pitchFamily="34" charset="0"/>
                          <a:cs typeface="Calibri" panose="020F0502020204030204" pitchFamily="34" charset="0"/>
                        </a:rPr>
                        <a:t>You Only</a:t>
                      </a:r>
                    </a:p>
                  </a:txBody>
                  <a:tcPr/>
                </a:tc>
                <a:tc>
                  <a:txBody>
                    <a:bodyPr/>
                    <a:lstStyle/>
                    <a:p>
                      <a:pPr algn="r"/>
                      <a:r>
                        <a:rPr lang="en-US" sz="2000" dirty="0">
                          <a:latin typeface="Calibri" panose="020F0502020204030204" pitchFamily="34" charset="0"/>
                          <a:cs typeface="Calibri" panose="020F0502020204030204" pitchFamily="34" charset="0"/>
                        </a:rPr>
                        <a:t>$                     622.60</a:t>
                      </a:r>
                    </a:p>
                  </a:txBody>
                  <a:tcPr/>
                </a:tc>
                <a:tc>
                  <a:txBody>
                    <a:bodyPr/>
                    <a:lstStyle/>
                    <a:p>
                      <a:pPr algn="r"/>
                      <a:r>
                        <a:rPr lang="en-US" sz="2000" dirty="0">
                          <a:latin typeface="Calibri" panose="020F0502020204030204" pitchFamily="34" charset="0"/>
                          <a:cs typeface="Calibri" panose="020F0502020204030204" pitchFamily="34" charset="0"/>
                        </a:rPr>
                        <a:t>622.60</a:t>
                      </a:r>
                    </a:p>
                  </a:txBody>
                  <a:tcPr/>
                </a:tc>
                <a:tc>
                  <a:txBody>
                    <a:bodyPr/>
                    <a:lstStyle/>
                    <a:p>
                      <a:pPr algn="r"/>
                      <a:r>
                        <a:rPr lang="en-US" sz="2000" b="1" dirty="0">
                          <a:latin typeface="Calibri" panose="020F0502020204030204" pitchFamily="34" charset="0"/>
                          <a:cs typeface="Calibri" panose="020F0502020204030204" pitchFamily="34" charset="0"/>
                        </a:rPr>
                        <a:t>$                         0.00</a:t>
                      </a:r>
                    </a:p>
                  </a:txBody>
                  <a:tcPr/>
                </a:tc>
                <a:extLst>
                  <a:ext uri="{0D108BD9-81ED-4DB2-BD59-A6C34878D82A}">
                    <a16:rowId xmlns:a16="http://schemas.microsoft.com/office/drawing/2014/main" val="2642336903"/>
                  </a:ext>
                </a:extLst>
              </a:tr>
              <a:tr h="362162">
                <a:tc>
                  <a:txBody>
                    <a:bodyPr/>
                    <a:lstStyle/>
                    <a:p>
                      <a:r>
                        <a:rPr lang="en-US" sz="2000" dirty="0">
                          <a:latin typeface="Calibri" panose="020F0502020204030204" pitchFamily="34" charset="0"/>
                          <a:cs typeface="Calibri" panose="020F0502020204030204" pitchFamily="34" charset="0"/>
                        </a:rPr>
                        <a:t>You + Spouse</a:t>
                      </a:r>
                    </a:p>
                  </a:txBody>
                  <a:tcPr/>
                </a:tc>
                <a:tc>
                  <a:txBody>
                    <a:bodyPr/>
                    <a:lstStyle/>
                    <a:p>
                      <a:pPr algn="r"/>
                      <a:r>
                        <a:rPr lang="en-US" sz="2000" dirty="0">
                          <a:latin typeface="Calibri" panose="020F0502020204030204" pitchFamily="34" charset="0"/>
                          <a:cs typeface="Calibri" panose="020F0502020204030204" pitchFamily="34" charset="0"/>
                        </a:rPr>
                        <a:t>1,302.80</a:t>
                      </a:r>
                    </a:p>
                  </a:txBody>
                  <a:tcPr/>
                </a:tc>
                <a:tc>
                  <a:txBody>
                    <a:bodyPr/>
                    <a:lstStyle/>
                    <a:p>
                      <a:pPr algn="r"/>
                      <a:r>
                        <a:rPr lang="en-US" sz="2000" dirty="0">
                          <a:latin typeface="Calibri" panose="020F0502020204030204" pitchFamily="34" charset="0"/>
                          <a:cs typeface="Calibri" panose="020F0502020204030204" pitchFamily="34" charset="0"/>
                        </a:rPr>
                        <a:t>980.60</a:t>
                      </a:r>
                    </a:p>
                  </a:txBody>
                  <a:tcPr/>
                </a:tc>
                <a:tc>
                  <a:txBody>
                    <a:bodyPr/>
                    <a:lstStyle/>
                    <a:p>
                      <a:pPr algn="r"/>
                      <a:r>
                        <a:rPr lang="en-US" sz="2000" b="1" dirty="0">
                          <a:latin typeface="Calibri" panose="020F0502020204030204" pitchFamily="34" charset="0"/>
                          <a:cs typeface="Calibri" panose="020F0502020204030204" pitchFamily="34" charset="0"/>
                        </a:rPr>
                        <a:t>322.20</a:t>
                      </a:r>
                    </a:p>
                  </a:txBody>
                  <a:tcPr/>
                </a:tc>
                <a:extLst>
                  <a:ext uri="{0D108BD9-81ED-4DB2-BD59-A6C34878D82A}">
                    <a16:rowId xmlns:a16="http://schemas.microsoft.com/office/drawing/2014/main" val="2735346866"/>
                  </a:ext>
                </a:extLst>
              </a:tr>
              <a:tr h="362162">
                <a:tc>
                  <a:txBody>
                    <a:bodyPr/>
                    <a:lstStyle/>
                    <a:p>
                      <a:r>
                        <a:rPr lang="en-US" sz="2000" dirty="0">
                          <a:latin typeface="Calibri" panose="020F0502020204030204" pitchFamily="34" charset="0"/>
                          <a:cs typeface="Calibri" panose="020F0502020204030204" pitchFamily="34" charset="0"/>
                        </a:rPr>
                        <a:t>You + Children</a:t>
                      </a:r>
                    </a:p>
                  </a:txBody>
                  <a:tcPr/>
                </a:tc>
                <a:tc>
                  <a:txBody>
                    <a:bodyPr/>
                    <a:lstStyle/>
                    <a:p>
                      <a:pPr algn="r"/>
                      <a:r>
                        <a:rPr lang="en-US" sz="2000" dirty="0">
                          <a:latin typeface="Calibri" panose="020F0502020204030204" pitchFamily="34" charset="0"/>
                          <a:cs typeface="Calibri" panose="020F0502020204030204" pitchFamily="34" charset="0"/>
                        </a:rPr>
                        <a:t>1,078.02</a:t>
                      </a:r>
                    </a:p>
                  </a:txBody>
                  <a:tcPr/>
                </a:tc>
                <a:tc>
                  <a:txBody>
                    <a:bodyPr/>
                    <a:lstStyle/>
                    <a:p>
                      <a:pPr algn="r"/>
                      <a:r>
                        <a:rPr lang="en-US" sz="2000" dirty="0">
                          <a:latin typeface="Calibri" panose="020F0502020204030204" pitchFamily="34" charset="0"/>
                          <a:cs typeface="Calibri" panose="020F0502020204030204" pitchFamily="34" charset="0"/>
                        </a:rPr>
                        <a:t>862.30</a:t>
                      </a:r>
                    </a:p>
                  </a:txBody>
                  <a:tcPr/>
                </a:tc>
                <a:tc>
                  <a:txBody>
                    <a:bodyPr/>
                    <a:lstStyle/>
                    <a:p>
                      <a:pPr algn="r"/>
                      <a:r>
                        <a:rPr lang="en-US" sz="2000" b="1" dirty="0">
                          <a:latin typeface="Calibri" panose="020F0502020204030204" pitchFamily="34" charset="0"/>
                          <a:cs typeface="Calibri" panose="020F0502020204030204" pitchFamily="34" charset="0"/>
                        </a:rPr>
                        <a:t>215.72</a:t>
                      </a:r>
                    </a:p>
                  </a:txBody>
                  <a:tcPr/>
                </a:tc>
                <a:extLst>
                  <a:ext uri="{0D108BD9-81ED-4DB2-BD59-A6C34878D82A}">
                    <a16:rowId xmlns:a16="http://schemas.microsoft.com/office/drawing/2014/main" val="3262845784"/>
                  </a:ext>
                </a:extLst>
              </a:tr>
              <a:tr h="362162">
                <a:tc>
                  <a:txBody>
                    <a:bodyPr/>
                    <a:lstStyle/>
                    <a:p>
                      <a:r>
                        <a:rPr lang="en-US" sz="2000" dirty="0">
                          <a:latin typeface="Calibri" panose="020F0502020204030204" pitchFamily="34" charset="0"/>
                          <a:cs typeface="Calibri" panose="020F0502020204030204" pitchFamily="34" charset="0"/>
                        </a:rPr>
                        <a:t>You + Family</a:t>
                      </a:r>
                    </a:p>
                  </a:txBody>
                  <a:tcPr/>
                </a:tc>
                <a:tc>
                  <a:txBody>
                    <a:bodyPr/>
                    <a:lstStyle/>
                    <a:p>
                      <a:pPr algn="r"/>
                      <a:r>
                        <a:rPr lang="en-US" sz="2000" dirty="0">
                          <a:latin typeface="Calibri" panose="020F0502020204030204" pitchFamily="34" charset="0"/>
                          <a:cs typeface="Calibri" panose="020F0502020204030204" pitchFamily="34" charset="0"/>
                        </a:rPr>
                        <a:t>1,758.22</a:t>
                      </a:r>
                    </a:p>
                  </a:txBody>
                  <a:tcPr/>
                </a:tc>
                <a:tc>
                  <a:txBody>
                    <a:bodyPr/>
                    <a:lstStyle/>
                    <a:p>
                      <a:pPr algn="r"/>
                      <a:r>
                        <a:rPr lang="en-US" sz="2000" dirty="0">
                          <a:latin typeface="Calibri" panose="020F0502020204030204" pitchFamily="34" charset="0"/>
                          <a:cs typeface="Calibri" panose="020F0502020204030204" pitchFamily="34" charset="0"/>
                        </a:rPr>
                        <a:t>1,220.30</a:t>
                      </a:r>
                    </a:p>
                  </a:txBody>
                  <a:tcPr/>
                </a:tc>
                <a:tc>
                  <a:txBody>
                    <a:bodyPr/>
                    <a:lstStyle/>
                    <a:p>
                      <a:pPr algn="r"/>
                      <a:r>
                        <a:rPr lang="en-US" sz="2000" b="1" dirty="0">
                          <a:latin typeface="Calibri" panose="020F0502020204030204" pitchFamily="34" charset="0"/>
                          <a:cs typeface="Calibri" panose="020F0502020204030204" pitchFamily="34" charset="0"/>
                        </a:rPr>
                        <a:t>537.92</a:t>
                      </a:r>
                    </a:p>
                  </a:txBody>
                  <a:tcPr/>
                </a:tc>
                <a:extLst>
                  <a:ext uri="{0D108BD9-81ED-4DB2-BD59-A6C34878D82A}">
                    <a16:rowId xmlns:a16="http://schemas.microsoft.com/office/drawing/2014/main" val="3796905753"/>
                  </a:ext>
                </a:extLst>
              </a:tr>
            </a:tbl>
          </a:graphicData>
        </a:graphic>
      </p:graphicFrame>
      <p:pic>
        <p:nvPicPr>
          <p:cNvPr id="5" name="Audio 4">
            <a:extLst>
              <a:ext uri="{FF2B5EF4-FFF2-40B4-BE49-F238E27FC236}">
                <a16:creationId xmlns:a16="http://schemas.microsoft.com/office/drawing/2014/main" id="{456632F3-5BF4-9985-91F0-0663B5F02E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66916215"/>
      </p:ext>
    </p:extLst>
  </p:cSld>
  <p:clrMapOvr>
    <a:masterClrMapping/>
  </p:clrMapOvr>
  <mc:AlternateContent xmlns:mc="http://schemas.openxmlformats.org/markup-compatibility/2006">
    <mc:Choice xmlns:p14="http://schemas.microsoft.com/office/powerpoint/2010/main" Requires="p14">
      <p:transition spd="med" p14:dur="700" advTm="47388">
        <p:fade/>
      </p:transition>
    </mc:Choice>
    <mc:Fallback>
      <p:transition spd="med" advTm="473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65" y="0"/>
            <a:ext cx="6989277" cy="973124"/>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Virtual Visits</a:t>
            </a:r>
          </a:p>
        </p:txBody>
      </p:sp>
      <p:sp>
        <p:nvSpPr>
          <p:cNvPr id="6" name="Content Placeholder 5">
            <a:extLst>
              <a:ext uri="{FF2B5EF4-FFF2-40B4-BE49-F238E27FC236}">
                <a16:creationId xmlns:a16="http://schemas.microsoft.com/office/drawing/2014/main" id="{B797C85D-FC13-4797-AA23-85B7F55C9409}"/>
              </a:ext>
            </a:extLst>
          </p:cNvPr>
          <p:cNvSpPr>
            <a:spLocks noGrp="1"/>
          </p:cNvSpPr>
          <p:nvPr>
            <p:ph idx="1"/>
          </p:nvPr>
        </p:nvSpPr>
        <p:spPr>
          <a:xfrm>
            <a:off x="625908" y="973125"/>
            <a:ext cx="4930066" cy="4874600"/>
          </a:xfrm>
        </p:spPr>
        <p:txBody>
          <a:bodyPr>
            <a:normAutofit fontScale="85000" lnSpcReduction="20000"/>
          </a:bodyPr>
          <a:lstStyle/>
          <a:p>
            <a:pPr>
              <a:buClrTx/>
              <a:buSzPct val="100000"/>
            </a:pPr>
            <a:r>
              <a:rPr lang="en-US" sz="2600" cap="none" dirty="0">
                <a:latin typeface="Calibri" panose="020F0502020204030204" pitchFamily="34" charset="0"/>
                <a:cs typeface="Calibri" panose="020F0502020204030204" pitchFamily="34" charset="0"/>
              </a:rPr>
              <a:t>With Medical Virtual Visits, you have 24/7 access to Board Certified physicians via phone, secure video, or mobile app for a variety of non-emergency conditions such as cold/flu, ear infections, pink eye, nausea and more</a:t>
            </a:r>
          </a:p>
          <a:p>
            <a:pPr>
              <a:buClrTx/>
              <a:buSzPct val="100000"/>
            </a:pPr>
            <a:r>
              <a:rPr lang="en-US" sz="2600" b="1" cap="none" dirty="0">
                <a:latin typeface="Calibri" panose="020F0502020204030204" pitchFamily="34" charset="0"/>
                <a:cs typeface="Calibri" panose="020F0502020204030204" pitchFamily="34" charset="0"/>
              </a:rPr>
              <a:t>No cost </a:t>
            </a:r>
            <a:r>
              <a:rPr lang="en-US" sz="2600" cap="none" dirty="0">
                <a:latin typeface="Calibri" panose="020F0502020204030204" pitchFamily="34" charset="0"/>
                <a:cs typeface="Calibri" panose="020F0502020204030204" pitchFamily="34" charset="0"/>
              </a:rPr>
              <a:t>if enrolled in </a:t>
            </a:r>
            <a:r>
              <a:rPr lang="en-US" sz="2600" cap="none" dirty="0" err="1">
                <a:latin typeface="Calibri" panose="020F0502020204030204" pitchFamily="34" charset="0"/>
                <a:cs typeface="Calibri" panose="020F0502020204030204" pitchFamily="34" charset="0"/>
              </a:rPr>
              <a:t>HealthSelect</a:t>
            </a:r>
            <a:r>
              <a:rPr lang="en-US" sz="2600" cap="none" dirty="0">
                <a:latin typeface="Calibri" panose="020F0502020204030204" pitchFamily="34" charset="0"/>
                <a:cs typeface="Calibri" panose="020F0502020204030204" pitchFamily="34" charset="0"/>
              </a:rPr>
              <a:t> of Texas or </a:t>
            </a:r>
            <a:r>
              <a:rPr lang="en-US" sz="2600" cap="none" dirty="0" err="1">
                <a:latin typeface="Calibri" panose="020F0502020204030204" pitchFamily="34" charset="0"/>
                <a:cs typeface="Calibri" panose="020F0502020204030204" pitchFamily="34" charset="0"/>
              </a:rPr>
              <a:t>HealthSelect</a:t>
            </a:r>
            <a:r>
              <a:rPr lang="en-US" sz="2600" cap="none" dirty="0">
                <a:latin typeface="Calibri" panose="020F0502020204030204" pitchFamily="34" charset="0"/>
                <a:cs typeface="Calibri" panose="020F0502020204030204" pitchFamily="34" charset="0"/>
              </a:rPr>
              <a:t> of Texas Out-of-State</a:t>
            </a:r>
          </a:p>
          <a:p>
            <a:pPr>
              <a:buClrTx/>
              <a:buSzPct val="100000"/>
            </a:pPr>
            <a:r>
              <a:rPr lang="en-US" sz="2600" cap="none" dirty="0">
                <a:latin typeface="Calibri" panose="020F0502020204030204" pitchFamily="34" charset="0"/>
                <a:cs typeface="Calibri" panose="020F0502020204030204" pitchFamily="34" charset="0"/>
              </a:rPr>
              <a:t>Consumer Directed </a:t>
            </a:r>
            <a:r>
              <a:rPr lang="en-US" sz="2600" cap="none" dirty="0" err="1">
                <a:latin typeface="Calibri" panose="020F0502020204030204" pitchFamily="34" charset="0"/>
                <a:cs typeface="Calibri" panose="020F0502020204030204" pitchFamily="34" charset="0"/>
              </a:rPr>
              <a:t>HealthSelect</a:t>
            </a:r>
            <a:r>
              <a:rPr lang="en-US" sz="2600" cap="none" dirty="0">
                <a:latin typeface="Calibri" panose="020F0502020204030204" pitchFamily="34" charset="0"/>
                <a:cs typeface="Calibri" panose="020F0502020204030204" pitchFamily="34" charset="0"/>
              </a:rPr>
              <a:t> participants are subject to </a:t>
            </a:r>
            <a:r>
              <a:rPr lang="en-US" sz="2600" b="1" cap="none" dirty="0">
                <a:latin typeface="Calibri" panose="020F0502020204030204" pitchFamily="34" charset="0"/>
                <a:cs typeface="Calibri" panose="020F0502020204030204" pitchFamily="34" charset="0"/>
              </a:rPr>
              <a:t>deductible</a:t>
            </a:r>
            <a:r>
              <a:rPr lang="en-US" sz="2600" cap="none" dirty="0">
                <a:latin typeface="Calibri" panose="020F0502020204030204" pitchFamily="34" charset="0"/>
                <a:cs typeface="Calibri" panose="020F0502020204030204" pitchFamily="34" charset="0"/>
              </a:rPr>
              <a:t> and </a:t>
            </a:r>
            <a:r>
              <a:rPr lang="en-US" sz="2600" b="1" cap="none" dirty="0">
                <a:latin typeface="Calibri" panose="020F0502020204030204" pitchFamily="34" charset="0"/>
                <a:cs typeface="Calibri" panose="020F0502020204030204" pitchFamily="34" charset="0"/>
              </a:rPr>
              <a:t>coinsurance</a:t>
            </a:r>
          </a:p>
          <a:p>
            <a:endParaRPr lang="en-US" sz="1600" cap="none" dirty="0">
              <a:latin typeface="Calibri" panose="020F0502020204030204" pitchFamily="34" charset="0"/>
              <a:cs typeface="Calibri" panose="020F0502020204030204" pitchFamily="34" charset="0"/>
            </a:endParaRPr>
          </a:p>
          <a:p>
            <a:pPr marL="0" indent="0">
              <a:buNone/>
            </a:pPr>
            <a:endParaRPr lang="en-US" sz="1600" cap="none"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CE8C9D77-3B0C-4267-9208-16AE703BE5C6}"/>
              </a:ext>
            </a:extLst>
          </p:cNvPr>
          <p:cNvSpPr txBox="1"/>
          <p:nvPr/>
        </p:nvSpPr>
        <p:spPr>
          <a:xfrm>
            <a:off x="6296656" y="720566"/>
            <a:ext cx="4555435" cy="2708434"/>
          </a:xfrm>
          <a:prstGeom prst="rect">
            <a:avLst/>
          </a:prstGeom>
          <a:noFill/>
        </p:spPr>
        <p:txBody>
          <a:bodyPr wrap="square" rtlCol="0">
            <a:spAutoFit/>
          </a:bodyPr>
          <a:lstStyle/>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Virtual Visit providers may also send an e-prescription to your pharmacy if necessary</a:t>
            </a:r>
          </a:p>
          <a:p>
            <a:pPr marL="342900" indent="-342900">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PCP referrals are not required, but you must use a network virtual provider</a:t>
            </a:r>
          </a:p>
          <a:p>
            <a:pPr marL="285750" indent="-285750">
              <a:buClr>
                <a:schemeClr val="accent1"/>
              </a:buClr>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5C843E7F-BBCF-49B5-8F7C-69C43D603FA1}"/>
              </a:ext>
            </a:extLst>
          </p:cNvPr>
          <p:cNvPicPr>
            <a:picLocks noChangeAspect="1"/>
          </p:cNvPicPr>
          <p:nvPr/>
        </p:nvPicPr>
        <p:blipFill>
          <a:blip r:embed="rId4"/>
          <a:stretch>
            <a:fillRect/>
          </a:stretch>
        </p:blipFill>
        <p:spPr>
          <a:xfrm>
            <a:off x="6248400" y="3429000"/>
            <a:ext cx="4651948" cy="1843225"/>
          </a:xfrm>
          <a:prstGeom prst="rect">
            <a:avLst/>
          </a:prstGeom>
        </p:spPr>
      </p:pic>
      <p:pic>
        <p:nvPicPr>
          <p:cNvPr id="4" name="Audio 3">
            <a:extLst>
              <a:ext uri="{FF2B5EF4-FFF2-40B4-BE49-F238E27FC236}">
                <a16:creationId xmlns:a16="http://schemas.microsoft.com/office/drawing/2014/main" id="{AFB55A55-D7F4-9636-0850-11F28B99B5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49447581"/>
      </p:ext>
    </p:extLst>
  </p:cSld>
  <p:clrMapOvr>
    <a:masterClrMapping/>
  </p:clrMapOvr>
  <mc:AlternateContent xmlns:mc="http://schemas.openxmlformats.org/markup-compatibility/2006">
    <mc:Choice xmlns:p14="http://schemas.microsoft.com/office/powerpoint/2010/main" Requires="p14">
      <p:transition spd="med" p14:dur="700" advTm="71932">
        <p:fade/>
      </p:transition>
    </mc:Choice>
    <mc:Fallback>
      <p:transition spd="med" advTm="719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477" y="0"/>
            <a:ext cx="6989277" cy="1258348"/>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Tobacco Certification</a:t>
            </a:r>
          </a:p>
        </p:txBody>
      </p:sp>
      <p:sp>
        <p:nvSpPr>
          <p:cNvPr id="6" name="Content Placeholder 5">
            <a:extLst>
              <a:ext uri="{FF2B5EF4-FFF2-40B4-BE49-F238E27FC236}">
                <a16:creationId xmlns:a16="http://schemas.microsoft.com/office/drawing/2014/main" id="{B797C85D-FC13-4797-AA23-85B7F55C9409}"/>
              </a:ext>
            </a:extLst>
          </p:cNvPr>
          <p:cNvSpPr>
            <a:spLocks noGrp="1"/>
          </p:cNvSpPr>
          <p:nvPr>
            <p:ph idx="1"/>
          </p:nvPr>
        </p:nvSpPr>
        <p:spPr>
          <a:xfrm>
            <a:off x="117446" y="1258348"/>
            <a:ext cx="11283193" cy="4244829"/>
          </a:xfrm>
        </p:spPr>
        <p:txBody>
          <a:bodyPr>
            <a:noAutofit/>
          </a:bodyPr>
          <a:lstStyle/>
          <a:p>
            <a:pPr marL="0" indent="0" algn="ctr">
              <a:buNone/>
            </a:pPr>
            <a:r>
              <a:rPr lang="en-US" sz="2400" cap="none" dirty="0">
                <a:solidFill>
                  <a:schemeClr val="accent1"/>
                </a:solidFill>
                <a:latin typeface="Calibri" panose="020F0502020204030204" pitchFamily="34" charset="0"/>
                <a:cs typeface="Calibri" panose="020F0502020204030204" pitchFamily="34" charset="0"/>
              </a:rPr>
              <a:t>You </a:t>
            </a:r>
            <a:r>
              <a:rPr lang="en-US" sz="2400" b="1" cap="none" dirty="0">
                <a:solidFill>
                  <a:schemeClr val="accent1"/>
                </a:solidFill>
                <a:latin typeface="Calibri" panose="020F0502020204030204" pitchFamily="34" charset="0"/>
                <a:cs typeface="Calibri" panose="020F0502020204030204" pitchFamily="34" charset="0"/>
              </a:rPr>
              <a:t>MUST</a:t>
            </a:r>
            <a:r>
              <a:rPr lang="en-US" sz="2400" cap="none" dirty="0">
                <a:solidFill>
                  <a:schemeClr val="accent1"/>
                </a:solidFill>
                <a:latin typeface="Calibri" panose="020F0502020204030204" pitchFamily="34" charset="0"/>
                <a:cs typeface="Calibri" panose="020F0502020204030204" pitchFamily="34" charset="0"/>
              </a:rPr>
              <a:t> certify your status – whether you use tobacco or not!</a:t>
            </a:r>
          </a:p>
          <a:p>
            <a:pPr marL="0" indent="0" algn="ctr">
              <a:buNone/>
            </a:pPr>
            <a:r>
              <a:rPr lang="en-US" sz="2400" cap="none" dirty="0">
                <a:latin typeface="Calibri" panose="020F0502020204030204" pitchFamily="34" charset="0"/>
                <a:cs typeface="Calibri" panose="020F0502020204030204" pitchFamily="34" charset="0"/>
              </a:rPr>
              <a:t>Anyone enrolled in health insurance (including dependents of all ages) </a:t>
            </a:r>
            <a:r>
              <a:rPr lang="en-US" sz="2400" b="1" u="sng" cap="none" dirty="0">
                <a:latin typeface="Calibri" panose="020F0502020204030204" pitchFamily="34" charset="0"/>
                <a:cs typeface="Calibri" panose="020F0502020204030204" pitchFamily="34" charset="0"/>
              </a:rPr>
              <a:t>MUST</a:t>
            </a:r>
            <a:r>
              <a:rPr lang="en-US" sz="2400" cap="none" dirty="0">
                <a:latin typeface="Calibri" panose="020F0502020204030204" pitchFamily="34" charset="0"/>
                <a:cs typeface="Calibri" panose="020F0502020204030204" pitchFamily="34" charset="0"/>
              </a:rPr>
              <a:t> certify tobacco status as a user or non-user. Users, and those who fail to certify, pay a monthly tobacco user premium.</a:t>
            </a:r>
          </a:p>
          <a:p>
            <a:pPr marL="0" indent="0" algn="ctr">
              <a:buNone/>
            </a:pPr>
            <a:r>
              <a:rPr lang="en-US" sz="2400" cap="none" dirty="0">
                <a:solidFill>
                  <a:srgbClr val="CC3300"/>
                </a:solidFill>
                <a:latin typeface="Calibri" panose="020F0502020204030204" pitchFamily="34" charset="0"/>
                <a:cs typeface="Calibri" panose="020F0502020204030204" pitchFamily="34" charset="0"/>
              </a:rPr>
              <a:t>*</a:t>
            </a:r>
            <a:r>
              <a:rPr lang="en-US" sz="2400" cap="none" dirty="0">
                <a:latin typeface="Calibri" panose="020F0502020204030204" pitchFamily="34" charset="0"/>
                <a:cs typeface="Calibri" panose="020F0502020204030204" pitchFamily="34" charset="0"/>
              </a:rPr>
              <a:t>Tobacco products include, but are not limited to, cigarettes, cigars, pipe tobacco, chewing tobacco, snuff, dip, and all electronic cigarettes and vaping products.</a:t>
            </a:r>
          </a:p>
          <a:p>
            <a:pPr marL="0" indent="0" algn="ctr">
              <a:buNone/>
            </a:pPr>
            <a:r>
              <a:rPr lang="en-US" sz="2400" b="1" cap="none" dirty="0">
                <a:latin typeface="Calibri" panose="020F0502020204030204" pitchFamily="34" charset="0"/>
                <a:cs typeface="Calibri" panose="020F0502020204030204" pitchFamily="34" charset="0"/>
              </a:rPr>
              <a:t>ERS offers the Choose to Quit program to help employees and/or their dependents quit tobacco.</a:t>
            </a:r>
          </a:p>
        </p:txBody>
      </p:sp>
      <p:sp>
        <p:nvSpPr>
          <p:cNvPr id="3" name="TextBox 2">
            <a:extLst>
              <a:ext uri="{FF2B5EF4-FFF2-40B4-BE49-F238E27FC236}">
                <a16:creationId xmlns:a16="http://schemas.microsoft.com/office/drawing/2014/main" id="{FF30BBF1-2573-4CE8-AC37-447FAC426F6A}"/>
              </a:ext>
            </a:extLst>
          </p:cNvPr>
          <p:cNvSpPr txBox="1"/>
          <p:nvPr/>
        </p:nvSpPr>
        <p:spPr>
          <a:xfrm>
            <a:off x="7021585" y="5754848"/>
            <a:ext cx="4507068" cy="369332"/>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See page 14 of New Employee Benefits Guide</a:t>
            </a:r>
          </a:p>
        </p:txBody>
      </p:sp>
      <p:pic>
        <p:nvPicPr>
          <p:cNvPr id="5" name="Audio 4">
            <a:extLst>
              <a:ext uri="{FF2B5EF4-FFF2-40B4-BE49-F238E27FC236}">
                <a16:creationId xmlns:a16="http://schemas.microsoft.com/office/drawing/2014/main" id="{D466C53A-8E10-D83E-3E34-859D82BBB4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85503599"/>
      </p:ext>
    </p:extLst>
  </p:cSld>
  <p:clrMapOvr>
    <a:masterClrMapping/>
  </p:clrMapOvr>
  <mc:AlternateContent xmlns:mc="http://schemas.openxmlformats.org/markup-compatibility/2006">
    <mc:Choice xmlns:p14="http://schemas.microsoft.com/office/powerpoint/2010/main" Requires="p14">
      <p:transition spd="med" p14:dur="700" advTm="71164">
        <p:fade/>
      </p:transition>
    </mc:Choice>
    <mc:Fallback>
      <p:transition spd="med" advTm="711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43" y="0"/>
            <a:ext cx="6346659" cy="1098697"/>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Insurance Opt-Out Credit</a:t>
            </a:r>
          </a:p>
        </p:txBody>
      </p:sp>
      <p:sp>
        <p:nvSpPr>
          <p:cNvPr id="6" name="Content Placeholder 5">
            <a:extLst>
              <a:ext uri="{FF2B5EF4-FFF2-40B4-BE49-F238E27FC236}">
                <a16:creationId xmlns:a16="http://schemas.microsoft.com/office/drawing/2014/main" id="{B797C85D-FC13-4797-AA23-85B7F55C9409}"/>
              </a:ext>
            </a:extLst>
          </p:cNvPr>
          <p:cNvSpPr>
            <a:spLocks noGrp="1"/>
          </p:cNvSpPr>
          <p:nvPr>
            <p:ph idx="1"/>
          </p:nvPr>
        </p:nvSpPr>
        <p:spPr>
          <a:xfrm>
            <a:off x="134224" y="1434779"/>
            <a:ext cx="11394429" cy="3870646"/>
          </a:xfrm>
        </p:spPr>
        <p:txBody>
          <a:bodyPr>
            <a:noAutofit/>
          </a:bodyPr>
          <a:lstStyle/>
          <a:p>
            <a:pPr marL="0" indent="0" algn="ctr">
              <a:buNone/>
            </a:pPr>
            <a:r>
              <a:rPr lang="en-US" sz="2200" cap="none" dirty="0">
                <a:latin typeface="Calibri" panose="020F0502020204030204" pitchFamily="34" charset="0"/>
                <a:cs typeface="Calibri" panose="020F0502020204030204" pitchFamily="34" charset="0"/>
              </a:rPr>
              <a:t>Available to employees who choose to waive the health insurance offered to them by ERS because they have other health insurance coverage that is equal to, or better than, the GBP</a:t>
            </a:r>
          </a:p>
          <a:p>
            <a:pPr marL="0" indent="0" algn="ctr">
              <a:buNone/>
            </a:pPr>
            <a:r>
              <a:rPr lang="en-US" sz="2200" cap="none" dirty="0">
                <a:latin typeface="Calibri" panose="020F0502020204030204" pitchFamily="34" charset="0"/>
                <a:cs typeface="Calibri" panose="020F0502020204030204" pitchFamily="34" charset="0"/>
              </a:rPr>
              <a:t>The benefit:</a:t>
            </a:r>
          </a:p>
          <a:p>
            <a:pPr algn="ctr"/>
            <a:r>
              <a:rPr lang="en-US" sz="2200" cap="none" dirty="0">
                <a:latin typeface="Calibri" panose="020F0502020204030204" pitchFamily="34" charset="0"/>
                <a:cs typeface="Calibri" panose="020F0502020204030204" pitchFamily="34" charset="0"/>
              </a:rPr>
              <a:t>Up to $60 per month for Full-time employees</a:t>
            </a:r>
          </a:p>
          <a:p>
            <a:pPr algn="ctr"/>
            <a:r>
              <a:rPr lang="en-US" sz="2200" cap="none" dirty="0">
                <a:latin typeface="Calibri" panose="020F0502020204030204" pitchFamily="34" charset="0"/>
                <a:cs typeface="Calibri" panose="020F0502020204030204" pitchFamily="34" charset="0"/>
              </a:rPr>
              <a:t>Up to $30 per month for Part-time employees</a:t>
            </a:r>
          </a:p>
          <a:p>
            <a:pPr marL="0" indent="0" algn="ctr">
              <a:buNone/>
            </a:pPr>
            <a:r>
              <a:rPr lang="en-US" sz="2200" cap="none" dirty="0">
                <a:latin typeface="Calibri" panose="020F0502020204030204" pitchFamily="34" charset="0"/>
                <a:cs typeface="Calibri" panose="020F0502020204030204" pitchFamily="34" charset="0"/>
              </a:rPr>
              <a:t>There is no cash value. You can use the credit to apply towards your monthly dental, vision, and/or Voluntary Accidental Death &amp; Dismemberment premiums</a:t>
            </a:r>
          </a:p>
          <a:p>
            <a:pPr marL="0" indent="0" algn="ctr">
              <a:buNone/>
            </a:pPr>
            <a:r>
              <a:rPr lang="en-US" sz="2200" b="1" cap="none" dirty="0">
                <a:latin typeface="Calibri" panose="020F0502020204030204" pitchFamily="34" charset="0"/>
                <a:cs typeface="Calibri" panose="020F0502020204030204" pitchFamily="34" charset="0"/>
              </a:rPr>
              <a:t>Consider carefully</a:t>
            </a:r>
            <a:r>
              <a:rPr lang="en-US" sz="2200" cap="none" dirty="0">
                <a:latin typeface="Calibri" panose="020F0502020204030204" pitchFamily="34" charset="0"/>
                <a:cs typeface="Calibri" panose="020F0502020204030204" pitchFamily="34" charset="0"/>
              </a:rPr>
              <a:t>: If you opt-out of the GPB coverage, you forfeit the prescription drug coverage, as well as the $5,000 Basic Term Life and AD&amp;D coverage</a:t>
            </a:r>
          </a:p>
        </p:txBody>
      </p:sp>
      <p:sp>
        <p:nvSpPr>
          <p:cNvPr id="3" name="TextBox 2">
            <a:extLst>
              <a:ext uri="{FF2B5EF4-FFF2-40B4-BE49-F238E27FC236}">
                <a16:creationId xmlns:a16="http://schemas.microsoft.com/office/drawing/2014/main" id="{FF30BBF1-2573-4CE8-AC37-447FAC426F6A}"/>
              </a:ext>
            </a:extLst>
          </p:cNvPr>
          <p:cNvSpPr txBox="1"/>
          <p:nvPr/>
        </p:nvSpPr>
        <p:spPr>
          <a:xfrm>
            <a:off x="7021585" y="5754848"/>
            <a:ext cx="4507068" cy="369332"/>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See page 12 of New Employee Benefits Guide</a:t>
            </a:r>
          </a:p>
        </p:txBody>
      </p:sp>
      <p:pic>
        <p:nvPicPr>
          <p:cNvPr id="10" name="Audio 9">
            <a:extLst>
              <a:ext uri="{FF2B5EF4-FFF2-40B4-BE49-F238E27FC236}">
                <a16:creationId xmlns:a16="http://schemas.microsoft.com/office/drawing/2014/main" id="{06B0FD27-D8FC-0299-A0AE-E92C9FF83C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82557924"/>
      </p:ext>
    </p:extLst>
  </p:cSld>
  <p:clrMapOvr>
    <a:masterClrMapping/>
  </p:clrMapOvr>
  <mc:AlternateContent xmlns:mc="http://schemas.openxmlformats.org/markup-compatibility/2006">
    <mc:Choice xmlns:p14="http://schemas.microsoft.com/office/powerpoint/2010/main" Requires="p14">
      <p:transition spd="med" p14:dur="700" advTm="61596">
        <p:fade/>
      </p:transition>
    </mc:Choice>
    <mc:Fallback>
      <p:transition spd="med" advTm="615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55" y="0"/>
            <a:ext cx="5272868" cy="944457"/>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COBRA Acknowledgement</a:t>
            </a:r>
          </a:p>
        </p:txBody>
      </p:sp>
      <p:pic>
        <p:nvPicPr>
          <p:cNvPr id="8" name="Content Placeholder 5">
            <a:extLst>
              <a:ext uri="{FF2B5EF4-FFF2-40B4-BE49-F238E27FC236}">
                <a16:creationId xmlns:a16="http://schemas.microsoft.com/office/drawing/2014/main" id="{F96E0D09-8D7F-4939-9596-382F48FBFF8C}"/>
              </a:ext>
            </a:extLst>
          </p:cNvPr>
          <p:cNvPicPr>
            <a:picLocks noChangeAspect="1"/>
          </p:cNvPicPr>
          <p:nvPr/>
        </p:nvPicPr>
        <p:blipFill>
          <a:blip r:embed="rId4"/>
          <a:stretch>
            <a:fillRect/>
          </a:stretch>
        </p:blipFill>
        <p:spPr>
          <a:xfrm>
            <a:off x="5118981" y="2126270"/>
            <a:ext cx="6080322" cy="3250048"/>
          </a:xfrm>
          <a:prstGeom prst="rect">
            <a:avLst/>
          </a:prstGeom>
          <a:ln w="9525">
            <a:solidFill>
              <a:schemeClr val="tx1"/>
            </a:solidFill>
          </a:ln>
        </p:spPr>
      </p:pic>
      <p:sp>
        <p:nvSpPr>
          <p:cNvPr id="5" name="TextBox 4">
            <a:extLst>
              <a:ext uri="{FF2B5EF4-FFF2-40B4-BE49-F238E27FC236}">
                <a16:creationId xmlns:a16="http://schemas.microsoft.com/office/drawing/2014/main" id="{74AA955B-95ED-4BA7-829F-FB98B9DB05E5}"/>
              </a:ext>
            </a:extLst>
          </p:cNvPr>
          <p:cNvSpPr txBox="1"/>
          <p:nvPr/>
        </p:nvSpPr>
        <p:spPr>
          <a:xfrm>
            <a:off x="409575" y="1247686"/>
            <a:ext cx="7375408" cy="1015663"/>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COBRA Acknowledgement Form can be found on the HR Website at </a:t>
            </a:r>
            <a:r>
              <a:rPr lang="en-US" sz="2000" dirty="0">
                <a:latin typeface="Calibri" panose="020F0502020204030204" pitchFamily="34" charset="0"/>
                <a:cs typeface="Calibri" panose="020F0502020204030204" pitchFamily="34" charset="0"/>
                <a:hlinkClick r:id="rId5"/>
              </a:rPr>
              <a:t>https://www.depts.ttu.edu/hr/EmpBenefits/NewEmpIns.php</a:t>
            </a:r>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DAC2C16-5269-4CEC-84AF-FAD2726A0792}"/>
              </a:ext>
            </a:extLst>
          </p:cNvPr>
          <p:cNvSpPr txBox="1"/>
          <p:nvPr/>
        </p:nvSpPr>
        <p:spPr>
          <a:xfrm>
            <a:off x="409575" y="2466363"/>
            <a:ext cx="3717808" cy="1015663"/>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Please return your signed COBRA Acknowledgement to </a:t>
            </a:r>
            <a:r>
              <a:rPr lang="en-US" sz="2000" dirty="0" err="1">
                <a:latin typeface="Calibri" panose="020F0502020204030204" pitchFamily="34" charset="0"/>
                <a:cs typeface="Calibri" panose="020F0502020204030204" pitchFamily="34" charset="0"/>
              </a:rPr>
              <a:t>hr.esc@ttu.edu</a:t>
            </a:r>
            <a:endParaRPr lang="en-US" sz="2000" dirty="0">
              <a:latin typeface="Calibri" panose="020F0502020204030204" pitchFamily="34" charset="0"/>
              <a:cs typeface="Calibri" panose="020F0502020204030204" pitchFamily="34" charset="0"/>
            </a:endParaRPr>
          </a:p>
        </p:txBody>
      </p:sp>
      <p:pic>
        <p:nvPicPr>
          <p:cNvPr id="39" name="Audio 38">
            <a:extLst>
              <a:ext uri="{FF2B5EF4-FFF2-40B4-BE49-F238E27FC236}">
                <a16:creationId xmlns:a16="http://schemas.microsoft.com/office/drawing/2014/main" id="{D8510E08-7D39-77EE-3568-245364FDAD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86920139"/>
      </p:ext>
    </p:extLst>
  </p:cSld>
  <p:clrMapOvr>
    <a:masterClrMapping/>
  </p:clrMapOvr>
  <mc:AlternateContent xmlns:mc="http://schemas.openxmlformats.org/markup-compatibility/2006">
    <mc:Choice xmlns:p14="http://schemas.microsoft.com/office/powerpoint/2010/main" Requires="p14">
      <p:transition spd="med" p14:dur="700" advTm="54012">
        <p:fade/>
      </p:transition>
    </mc:Choice>
    <mc:Fallback>
      <p:transition spd="med" advTm="540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43" y="0"/>
            <a:ext cx="9704170" cy="1098697"/>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Requesting New Medical &amp; Prescription ID Cards</a:t>
            </a:r>
          </a:p>
        </p:txBody>
      </p:sp>
      <p:sp>
        <p:nvSpPr>
          <p:cNvPr id="6" name="Content Placeholder 5">
            <a:extLst>
              <a:ext uri="{FF2B5EF4-FFF2-40B4-BE49-F238E27FC236}">
                <a16:creationId xmlns:a16="http://schemas.microsoft.com/office/drawing/2014/main" id="{B797C85D-FC13-4797-AA23-85B7F55C9409}"/>
              </a:ext>
            </a:extLst>
          </p:cNvPr>
          <p:cNvSpPr>
            <a:spLocks noGrp="1"/>
          </p:cNvSpPr>
          <p:nvPr>
            <p:ph idx="1"/>
          </p:nvPr>
        </p:nvSpPr>
        <p:spPr>
          <a:xfrm>
            <a:off x="205142" y="1277601"/>
            <a:ext cx="5890857" cy="3870646"/>
          </a:xfrm>
        </p:spPr>
        <p:txBody>
          <a:bodyPr>
            <a:noAutofit/>
          </a:bodyPr>
          <a:lstStyle/>
          <a:p>
            <a:pPr marL="0" indent="0" algn="ctr">
              <a:buNone/>
            </a:pPr>
            <a:r>
              <a:rPr lang="en-US" sz="2800" b="1" cap="none" dirty="0">
                <a:latin typeface="Calibri" panose="020F0502020204030204" pitchFamily="34" charset="0"/>
                <a:cs typeface="Calibri" panose="020F0502020204030204" pitchFamily="34" charset="0"/>
              </a:rPr>
              <a:t>For Medical ID Card</a:t>
            </a:r>
          </a:p>
          <a:p>
            <a:pPr algn="ctr"/>
            <a:r>
              <a:rPr lang="en-US" sz="2800" cap="none" dirty="0">
                <a:latin typeface="Calibri" panose="020F0502020204030204" pitchFamily="34" charset="0"/>
                <a:cs typeface="Calibri" panose="020F0502020204030204" pitchFamily="34" charset="0"/>
              </a:rPr>
              <a:t>Call BlueCross BlueShield at 800.252.8039</a:t>
            </a:r>
          </a:p>
          <a:p>
            <a:pPr algn="ctr"/>
            <a:r>
              <a:rPr lang="en-US" sz="2800" cap="none" dirty="0">
                <a:latin typeface="Calibri" panose="020F0502020204030204" pitchFamily="34" charset="0"/>
                <a:cs typeface="Calibri" panose="020F0502020204030204" pitchFamily="34" charset="0"/>
              </a:rPr>
              <a:t>Provide </a:t>
            </a:r>
            <a:r>
              <a:rPr lang="en-US" sz="2800" b="1" cap="none" dirty="0">
                <a:latin typeface="Calibri" panose="020F0502020204030204" pitchFamily="34" charset="0"/>
                <a:cs typeface="Calibri" panose="020F0502020204030204" pitchFamily="34" charset="0"/>
              </a:rPr>
              <a:t>Group # 238000 or SSN</a:t>
            </a:r>
          </a:p>
          <a:p>
            <a:pPr algn="ctr"/>
            <a:r>
              <a:rPr lang="en-US" sz="2800" cap="none" dirty="0">
                <a:latin typeface="Calibri" panose="020F0502020204030204" pitchFamily="34" charset="0"/>
                <a:cs typeface="Calibri" panose="020F0502020204030204" pitchFamily="34" charset="0"/>
              </a:rPr>
              <a:t>Or access a digital copy by downloading the BCBSTX Mobile App</a:t>
            </a:r>
          </a:p>
          <a:p>
            <a:pPr marL="0" indent="0" algn="ctr">
              <a:buNone/>
            </a:pPr>
            <a:endParaRPr lang="en-US" sz="2200" b="1" cap="none"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1D0868E-99A4-064A-9AD8-617A4863FBFB}"/>
              </a:ext>
            </a:extLst>
          </p:cNvPr>
          <p:cNvSpPr txBox="1"/>
          <p:nvPr/>
        </p:nvSpPr>
        <p:spPr>
          <a:xfrm>
            <a:off x="6276007" y="1259802"/>
            <a:ext cx="5422350" cy="4247317"/>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For Prescription ID Card</a:t>
            </a:r>
          </a:p>
          <a:p>
            <a:pPr marL="457200" indent="-457200" algn="ctr">
              <a:buClr>
                <a:srgbClr val="CC3300"/>
              </a:buClr>
              <a:buSzPct val="16000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a:p>
            <a:pPr marL="457200" indent="-457200" algn="ctr">
              <a:buClr>
                <a:srgbClr val="CC3300"/>
              </a:buClr>
              <a:buSzPct val="160000"/>
              <a:buFont typeface="Arial" panose="020B0604020202020204" pitchFamily="34" charset="0"/>
              <a:buChar char="•"/>
            </a:pPr>
            <a:r>
              <a:rPr lang="en-US" sz="2800" dirty="0">
                <a:latin typeface="Calibri" panose="020F0502020204030204" pitchFamily="34" charset="0"/>
                <a:cs typeface="Calibri" panose="020F0502020204030204" pitchFamily="34" charset="0"/>
              </a:rPr>
              <a:t>Call Express Scripts at 855.828.9834</a:t>
            </a:r>
          </a:p>
          <a:p>
            <a:pPr marL="342900" indent="-342900" algn="ctr">
              <a:buClr>
                <a:srgbClr val="CC3300"/>
              </a:buClr>
              <a:buSzPct val="160000"/>
              <a:buFont typeface="Arial" panose="020B0604020202020204" pitchFamily="34" charset="0"/>
              <a:buChar char="•"/>
            </a:pPr>
            <a:r>
              <a:rPr lang="en-US" sz="2800" dirty="0">
                <a:latin typeface="Calibri" panose="020F0502020204030204" pitchFamily="34" charset="0"/>
                <a:cs typeface="Calibri" panose="020F0502020204030204" pitchFamily="34" charset="0"/>
              </a:rPr>
              <a:t>Provide </a:t>
            </a:r>
            <a:r>
              <a:rPr lang="en-US" sz="2800" b="1" dirty="0">
                <a:latin typeface="Calibri" panose="020F0502020204030204" pitchFamily="34" charset="0"/>
                <a:cs typeface="Calibri" panose="020F0502020204030204" pitchFamily="34" charset="0"/>
              </a:rPr>
              <a:t>Group # ERSOFTX or SSN</a:t>
            </a:r>
          </a:p>
          <a:p>
            <a:pPr algn="ctr">
              <a:buClr>
                <a:srgbClr val="CC3300"/>
              </a:buClr>
              <a:buSzPct val="160000"/>
            </a:pPr>
            <a:endParaRPr lang="en-US" sz="2800" dirty="0">
              <a:latin typeface="Calibri" panose="020F0502020204030204" pitchFamily="34" charset="0"/>
              <a:cs typeface="Calibri" panose="020F0502020204030204" pitchFamily="34" charset="0"/>
            </a:endParaRPr>
          </a:p>
          <a:p>
            <a:pPr marL="342900" indent="-342900" algn="ctr">
              <a:buClr>
                <a:srgbClr val="CC3300"/>
              </a:buClr>
              <a:buSzPct val="160000"/>
              <a:buFont typeface="Arial" panose="020B0604020202020204" pitchFamily="34" charset="0"/>
              <a:buChar char="•"/>
            </a:pPr>
            <a:r>
              <a:rPr lang="en-US" sz="2800" dirty="0">
                <a:latin typeface="Calibri" panose="020F0502020204030204" pitchFamily="34" charset="0"/>
                <a:cs typeface="Calibri" panose="020F0502020204030204" pitchFamily="34" charset="0"/>
              </a:rPr>
              <a:t>Or access a digital copy by downloading the Express Scripts app</a:t>
            </a:r>
          </a:p>
          <a:p>
            <a:endParaRPr lang="en-US" dirty="0"/>
          </a:p>
        </p:txBody>
      </p:sp>
      <p:sp>
        <p:nvSpPr>
          <p:cNvPr id="8" name="TextBox 7">
            <a:extLst>
              <a:ext uri="{FF2B5EF4-FFF2-40B4-BE49-F238E27FC236}">
                <a16:creationId xmlns:a16="http://schemas.microsoft.com/office/drawing/2014/main" id="{BAF2AB14-2E81-6040-94C2-0DC33DE73CB9}"/>
              </a:ext>
            </a:extLst>
          </p:cNvPr>
          <p:cNvSpPr txBox="1"/>
          <p:nvPr/>
        </p:nvSpPr>
        <p:spPr>
          <a:xfrm>
            <a:off x="54113" y="5706249"/>
            <a:ext cx="11281808" cy="707886"/>
          </a:xfrm>
          <a:prstGeom prst="rect">
            <a:avLst/>
          </a:prstGeom>
          <a:noFill/>
        </p:spPr>
        <p:txBody>
          <a:bodyPr wrap="square" rtlCol="0">
            <a:spAutoFit/>
          </a:bodyPr>
          <a:lstStyle/>
          <a:p>
            <a:r>
              <a:rPr lang="en-US" sz="2200" dirty="0">
                <a:latin typeface="Calibri" panose="020F0502020204030204" pitchFamily="34" charset="0"/>
                <a:cs typeface="Calibri" panose="020F0502020204030204" pitchFamily="34" charset="0"/>
              </a:rPr>
              <a:t>**The doctor’s office or pharmacy can also verify coverage with the appropriate Group # or SSN</a:t>
            </a:r>
          </a:p>
          <a:p>
            <a:endParaRPr lang="en-US" dirty="0"/>
          </a:p>
        </p:txBody>
      </p:sp>
      <p:pic>
        <p:nvPicPr>
          <p:cNvPr id="4" name="Audio 3">
            <a:extLst>
              <a:ext uri="{FF2B5EF4-FFF2-40B4-BE49-F238E27FC236}">
                <a16:creationId xmlns:a16="http://schemas.microsoft.com/office/drawing/2014/main" id="{EC3D8D4A-B58E-A719-6909-A5D24F1591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13690368"/>
      </p:ext>
    </p:extLst>
  </p:cSld>
  <p:clrMapOvr>
    <a:masterClrMapping/>
  </p:clrMapOvr>
  <mc:AlternateContent xmlns:mc="http://schemas.openxmlformats.org/markup-compatibility/2006">
    <mc:Choice xmlns:p14="http://schemas.microsoft.com/office/powerpoint/2010/main" Requires="p14">
      <p:transition spd="med" p14:dur="700" advTm="23964">
        <p:fade/>
      </p:transition>
    </mc:Choice>
    <mc:Fallback>
      <p:transition spd="med" advTm="239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455" y="0"/>
            <a:ext cx="6989277" cy="864066"/>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Dental Insurance</a:t>
            </a:r>
          </a:p>
        </p:txBody>
      </p:sp>
      <p:sp>
        <p:nvSpPr>
          <p:cNvPr id="3" name="TextBox 2">
            <a:extLst>
              <a:ext uri="{FF2B5EF4-FFF2-40B4-BE49-F238E27FC236}">
                <a16:creationId xmlns:a16="http://schemas.microsoft.com/office/drawing/2014/main" id="{FF30BBF1-2573-4CE8-AC37-447FAC426F6A}"/>
              </a:ext>
            </a:extLst>
          </p:cNvPr>
          <p:cNvSpPr txBox="1"/>
          <p:nvPr/>
        </p:nvSpPr>
        <p:spPr>
          <a:xfrm>
            <a:off x="6478660" y="5831048"/>
            <a:ext cx="4907497" cy="369332"/>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See pages 24-25 of New Employee Benefits Guide</a:t>
            </a:r>
          </a:p>
        </p:txBody>
      </p:sp>
      <p:graphicFrame>
        <p:nvGraphicFramePr>
          <p:cNvPr id="4" name="Table 4">
            <a:extLst>
              <a:ext uri="{FF2B5EF4-FFF2-40B4-BE49-F238E27FC236}">
                <a16:creationId xmlns:a16="http://schemas.microsoft.com/office/drawing/2014/main" id="{43364654-8330-45DE-8941-B113CDE9DA83}"/>
              </a:ext>
            </a:extLst>
          </p:cNvPr>
          <p:cNvGraphicFramePr>
            <a:graphicFrameLocks noGrp="1"/>
          </p:cNvGraphicFramePr>
          <p:nvPr>
            <p:extLst>
              <p:ext uri="{D42A27DB-BD31-4B8C-83A1-F6EECF244321}">
                <p14:modId xmlns:p14="http://schemas.microsoft.com/office/powerpoint/2010/main" val="1725500557"/>
              </p:ext>
            </p:extLst>
          </p:nvPr>
        </p:nvGraphicFramePr>
        <p:xfrm>
          <a:off x="300300" y="912642"/>
          <a:ext cx="10826082" cy="4206240"/>
        </p:xfrm>
        <a:graphic>
          <a:graphicData uri="http://schemas.openxmlformats.org/drawingml/2006/table">
            <a:tbl>
              <a:tblPr firstRow="1" bandRow="1">
                <a:tableStyleId>{B301B821-A1FF-4177-AEE7-76D212191A09}</a:tableStyleId>
              </a:tblPr>
              <a:tblGrid>
                <a:gridCol w="1155767">
                  <a:extLst>
                    <a:ext uri="{9D8B030D-6E8A-4147-A177-3AD203B41FA5}">
                      <a16:colId xmlns:a16="http://schemas.microsoft.com/office/drawing/2014/main" val="2380411134"/>
                    </a:ext>
                  </a:extLst>
                </a:gridCol>
                <a:gridCol w="1795244">
                  <a:extLst>
                    <a:ext uri="{9D8B030D-6E8A-4147-A177-3AD203B41FA5}">
                      <a16:colId xmlns:a16="http://schemas.microsoft.com/office/drawing/2014/main" val="2436499643"/>
                    </a:ext>
                  </a:extLst>
                </a:gridCol>
                <a:gridCol w="3624044">
                  <a:extLst>
                    <a:ext uri="{9D8B030D-6E8A-4147-A177-3AD203B41FA5}">
                      <a16:colId xmlns:a16="http://schemas.microsoft.com/office/drawing/2014/main" val="2155971150"/>
                    </a:ext>
                  </a:extLst>
                </a:gridCol>
                <a:gridCol w="4251027">
                  <a:extLst>
                    <a:ext uri="{9D8B030D-6E8A-4147-A177-3AD203B41FA5}">
                      <a16:colId xmlns:a16="http://schemas.microsoft.com/office/drawing/2014/main" val="1280900217"/>
                    </a:ext>
                  </a:extLst>
                </a:gridCol>
              </a:tblGrid>
              <a:tr h="317489">
                <a:tc>
                  <a:txBody>
                    <a:bodyPr/>
                    <a:lstStyle/>
                    <a:p>
                      <a:pPr algn="ctr"/>
                      <a:endParaRPr lang="en-US" sz="1400" dirty="0">
                        <a:latin typeface="Calibri" panose="020F0502020204030204" pitchFamily="34" charset="0"/>
                        <a:cs typeface="Calibri" panose="020F0502020204030204" pitchFamily="34" charset="0"/>
                      </a:endParaRPr>
                    </a:p>
                  </a:txBody>
                  <a:tcPr/>
                </a:tc>
                <a:tc>
                  <a:txBody>
                    <a:bodyPr/>
                    <a:lstStyle/>
                    <a:p>
                      <a:pPr algn="ctr"/>
                      <a:r>
                        <a:rPr lang="en-US" sz="1800" b="1" dirty="0">
                          <a:latin typeface="Calibri" panose="020F0502020204030204" pitchFamily="34" charset="0"/>
                          <a:cs typeface="Calibri" panose="020F0502020204030204" pitchFamily="34" charset="0"/>
                        </a:rPr>
                        <a:t>DeltaCare USA DHMO</a:t>
                      </a:r>
                    </a:p>
                  </a:txBody>
                  <a:tcPr/>
                </a:tc>
                <a:tc gridSpan="2">
                  <a:txBody>
                    <a:bodyPr/>
                    <a:lstStyle/>
                    <a:p>
                      <a:pPr algn="ctr"/>
                      <a:r>
                        <a:rPr lang="en-US" sz="1800" b="1" dirty="0">
                          <a:latin typeface="Calibri" panose="020F0502020204030204" pitchFamily="34" charset="0"/>
                          <a:cs typeface="Calibri" panose="020F0502020204030204" pitchFamily="34" charset="0"/>
                        </a:rPr>
                        <a:t>State of Texas Dental Choice Plan PPO</a:t>
                      </a:r>
                    </a:p>
                  </a:txBody>
                  <a:tcPr/>
                </a:tc>
                <a:tc hMerge="1">
                  <a:txBody>
                    <a:bodyPr/>
                    <a:lstStyle/>
                    <a:p>
                      <a:pPr algn="ctr"/>
                      <a:endParaRPr lang="en-US" sz="1400" b="1"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07294835"/>
                  </a:ext>
                </a:extLst>
              </a:tr>
              <a:tr h="502691">
                <a:tc>
                  <a:txBody>
                    <a:bodyPr/>
                    <a:lstStyle/>
                    <a:p>
                      <a:pPr algn="ctr"/>
                      <a:r>
                        <a:rPr lang="en-US" sz="1400" b="1" dirty="0">
                          <a:latin typeface="Calibri" panose="020F0502020204030204" pitchFamily="34" charset="0"/>
                          <a:cs typeface="Calibri" panose="020F0502020204030204" pitchFamily="34" charset="0"/>
                        </a:rPr>
                        <a:t>Can I go to any dentist?</a:t>
                      </a:r>
                    </a:p>
                  </a:txBody>
                  <a:tcPr anchor="ctr"/>
                </a:tc>
                <a:tc>
                  <a:txBody>
                    <a:bodyPr/>
                    <a:lstStyle/>
                    <a:p>
                      <a:pPr algn="ctr"/>
                      <a:r>
                        <a:rPr lang="en-US" sz="1400" dirty="0">
                          <a:latin typeface="Calibri" panose="020F0502020204030204" pitchFamily="34" charset="0"/>
                          <a:cs typeface="Calibri" panose="020F0502020204030204" pitchFamily="34" charset="0"/>
                        </a:rPr>
                        <a:t>You must designate a Primary Care Dentist</a:t>
                      </a:r>
                    </a:p>
                  </a:txBody>
                  <a:tcPr/>
                </a:tc>
                <a:tc>
                  <a:txBody>
                    <a:bodyPr/>
                    <a:lstStyle/>
                    <a:p>
                      <a:pPr algn="ctr"/>
                      <a:r>
                        <a:rPr lang="en-US" sz="1400" dirty="0">
                          <a:latin typeface="Calibri" panose="020F0502020204030204" pitchFamily="34" charset="0"/>
                          <a:cs typeface="Calibri" panose="020F0502020204030204" pitchFamily="34" charset="0"/>
                        </a:rPr>
                        <a:t>In-network/participating dentist</a:t>
                      </a:r>
                    </a:p>
                  </a:txBody>
                  <a:tcPr/>
                </a:tc>
                <a:tc>
                  <a:txBody>
                    <a:bodyPr/>
                    <a:lstStyle/>
                    <a:p>
                      <a:pPr algn="ctr"/>
                      <a:r>
                        <a:rPr lang="en-US" sz="1400" dirty="0">
                          <a:latin typeface="Calibri" panose="020F0502020204030204" pitchFamily="34" charset="0"/>
                          <a:cs typeface="Calibri" panose="020F0502020204030204" pitchFamily="34" charset="0"/>
                        </a:rPr>
                        <a:t>Out-of-network/non-participating dentist</a:t>
                      </a:r>
                    </a:p>
                  </a:txBody>
                  <a:tcPr/>
                </a:tc>
                <a:extLst>
                  <a:ext uri="{0D108BD9-81ED-4DB2-BD59-A6C34878D82A}">
                    <a16:rowId xmlns:a16="http://schemas.microsoft.com/office/drawing/2014/main" val="1563685556"/>
                  </a:ext>
                </a:extLst>
              </a:tr>
              <a:tr h="464087">
                <a:tc>
                  <a:txBody>
                    <a:bodyPr/>
                    <a:lstStyle/>
                    <a:p>
                      <a:pPr algn="ctr"/>
                      <a:r>
                        <a:rPr lang="en-US" sz="1400" b="1" dirty="0">
                          <a:latin typeface="Calibri" panose="020F0502020204030204" pitchFamily="34" charset="0"/>
                          <a:cs typeface="Calibri" panose="020F0502020204030204" pitchFamily="34" charset="0"/>
                        </a:rPr>
                        <a:t>Deductible?</a:t>
                      </a:r>
                    </a:p>
                  </a:txBody>
                  <a:tcPr anchor="ctr"/>
                </a:tc>
                <a:tc>
                  <a:txBody>
                    <a:bodyPr/>
                    <a:lstStyle/>
                    <a:p>
                      <a:pPr algn="ctr"/>
                      <a:r>
                        <a:rPr lang="en-US" sz="1400" dirty="0">
                          <a:latin typeface="Calibri" panose="020F0502020204030204" pitchFamily="34" charset="0"/>
                          <a:cs typeface="Calibri" panose="020F0502020204030204" pitchFamily="34" charset="0"/>
                        </a:rPr>
                        <a:t>No</a:t>
                      </a:r>
                    </a:p>
                  </a:txBody>
                  <a:tcPr anchor="ctr"/>
                </a:tc>
                <a:tc>
                  <a:txBody>
                    <a:bodyPr/>
                    <a:lstStyle/>
                    <a:p>
                      <a:pPr algn="ctr"/>
                      <a:r>
                        <a:rPr lang="en-US" sz="1400" dirty="0">
                          <a:latin typeface="Calibri" panose="020F0502020204030204" pitchFamily="34" charset="0"/>
                          <a:cs typeface="Calibri" panose="020F0502020204030204" pitchFamily="34" charset="0"/>
                        </a:rPr>
                        <a:t>Preventive: Individual - $0; Family - $0</a:t>
                      </a:r>
                    </a:p>
                    <a:p>
                      <a:pPr algn="ctr"/>
                      <a:r>
                        <a:rPr lang="en-US" sz="1400" dirty="0">
                          <a:latin typeface="Calibri" panose="020F0502020204030204" pitchFamily="34" charset="0"/>
                          <a:cs typeface="Calibri" panose="020F0502020204030204" pitchFamily="34" charset="0"/>
                        </a:rPr>
                        <a:t>Combined Basic/Major: Individual - $50; Family - $150</a:t>
                      </a:r>
                    </a:p>
                    <a:p>
                      <a:pPr algn="ctr"/>
                      <a:r>
                        <a:rPr lang="en-US" sz="1400" dirty="0">
                          <a:latin typeface="Calibri" panose="020F0502020204030204" pitchFamily="34" charset="0"/>
                          <a:cs typeface="Calibri" panose="020F0502020204030204" pitchFamily="34" charset="0"/>
                        </a:rPr>
                        <a:t>Orthodontic services: no deductible</a:t>
                      </a:r>
                    </a:p>
                  </a:txBody>
                  <a:tcPr/>
                </a:tc>
                <a:tc>
                  <a:txBody>
                    <a:bodyPr/>
                    <a:lstStyle/>
                    <a:p>
                      <a:pPr algn="ctr"/>
                      <a:r>
                        <a:rPr lang="en-US" sz="1400" dirty="0">
                          <a:latin typeface="Calibri" panose="020F0502020204030204" pitchFamily="34" charset="0"/>
                          <a:cs typeface="Calibri" panose="020F0502020204030204" pitchFamily="34" charset="0"/>
                        </a:rPr>
                        <a:t>Preventive: Individual - $50; Family - $150</a:t>
                      </a:r>
                    </a:p>
                    <a:p>
                      <a:pPr algn="ctr"/>
                      <a:r>
                        <a:rPr lang="en-US" sz="1400" dirty="0">
                          <a:latin typeface="Calibri" panose="020F0502020204030204" pitchFamily="34" charset="0"/>
                          <a:cs typeface="Calibri" panose="020F0502020204030204" pitchFamily="34" charset="0"/>
                        </a:rPr>
                        <a:t>Combined Basic/Major: Individual - $100; Family - $300</a:t>
                      </a:r>
                    </a:p>
                    <a:p>
                      <a:pPr algn="ctr"/>
                      <a:r>
                        <a:rPr lang="en-US" sz="1400" dirty="0">
                          <a:latin typeface="Calibri" panose="020F0502020204030204" pitchFamily="34" charset="0"/>
                          <a:cs typeface="Calibri" panose="020F0502020204030204" pitchFamily="34" charset="0"/>
                        </a:rPr>
                        <a:t>Orthodontic services: no deductible</a:t>
                      </a:r>
                    </a:p>
                  </a:txBody>
                  <a:tcPr/>
                </a:tc>
                <a:extLst>
                  <a:ext uri="{0D108BD9-81ED-4DB2-BD59-A6C34878D82A}">
                    <a16:rowId xmlns:a16="http://schemas.microsoft.com/office/drawing/2014/main" val="1308705720"/>
                  </a:ext>
                </a:extLst>
              </a:tr>
              <a:tr h="291032">
                <a:tc>
                  <a:txBody>
                    <a:bodyPr/>
                    <a:lstStyle/>
                    <a:p>
                      <a:pPr algn="ctr"/>
                      <a:r>
                        <a:rPr lang="en-US" sz="1400" b="1" dirty="0">
                          <a:latin typeface="Calibri" panose="020F0502020204030204" pitchFamily="34" charset="0"/>
                          <a:cs typeface="Calibri" panose="020F0502020204030204" pitchFamily="34" charset="0"/>
                        </a:rPr>
                        <a:t>Copays or coinsurance?</a:t>
                      </a:r>
                    </a:p>
                  </a:txBody>
                  <a:tcPr anchor="ctr"/>
                </a:tc>
                <a:tc>
                  <a:txBody>
                    <a:bodyPr/>
                    <a:lstStyle/>
                    <a:p>
                      <a:pPr algn="ctr"/>
                      <a:r>
                        <a:rPr lang="en-US" sz="1400" dirty="0">
                          <a:latin typeface="Calibri" panose="020F0502020204030204" pitchFamily="34" charset="0"/>
                          <a:cs typeface="Calibri" panose="020F0502020204030204" pitchFamily="34" charset="0"/>
                        </a:rPr>
                        <a:t>Copays vary according to service</a:t>
                      </a:r>
                    </a:p>
                  </a:txBody>
                  <a:tcPr anchor="ctr"/>
                </a:tc>
                <a:tc>
                  <a:txBody>
                    <a:bodyPr/>
                    <a:lstStyle/>
                    <a:p>
                      <a:pPr algn="ctr"/>
                      <a:r>
                        <a:rPr lang="en-US" sz="1400" dirty="0">
                          <a:latin typeface="Calibri" panose="020F0502020204030204" pitchFamily="34" charset="0"/>
                          <a:cs typeface="Calibri" panose="020F0502020204030204" pitchFamily="34" charset="0"/>
                        </a:rPr>
                        <a:t>Preventive &amp; Diagnostic: no charge</a:t>
                      </a:r>
                    </a:p>
                    <a:p>
                      <a:pPr algn="ctr"/>
                      <a:r>
                        <a:rPr lang="en-US" sz="1400" dirty="0">
                          <a:latin typeface="Calibri" panose="020F0502020204030204" pitchFamily="34" charset="0"/>
                          <a:cs typeface="Calibri" panose="020F0502020204030204" pitchFamily="34" charset="0"/>
                        </a:rPr>
                        <a:t>Basic service: 10% coinsurance after meeting deductible</a:t>
                      </a:r>
                    </a:p>
                    <a:p>
                      <a:pPr algn="ctr"/>
                      <a:r>
                        <a:rPr lang="en-US" sz="1400" dirty="0">
                          <a:latin typeface="Calibri" panose="020F0502020204030204" pitchFamily="34" charset="0"/>
                          <a:cs typeface="Calibri" panose="020F0502020204030204" pitchFamily="34" charset="0"/>
                        </a:rPr>
                        <a:t>Major services: 50% coinsurance after meeting deductible</a:t>
                      </a:r>
                    </a:p>
                  </a:txBody>
                  <a:tcPr/>
                </a:tc>
                <a:tc>
                  <a:txBody>
                    <a:bodyPr/>
                    <a:lstStyle/>
                    <a:p>
                      <a:pPr algn="ctr"/>
                      <a:r>
                        <a:rPr lang="en-US" sz="1400" dirty="0">
                          <a:latin typeface="Calibri" panose="020F0502020204030204" pitchFamily="34" charset="0"/>
                          <a:cs typeface="Calibri" panose="020F0502020204030204" pitchFamily="34" charset="0"/>
                        </a:rPr>
                        <a:t>Preventive &amp; Diagnostic: 10% coinsurance after meeting deductible</a:t>
                      </a:r>
                    </a:p>
                    <a:p>
                      <a:pPr algn="ctr"/>
                      <a:r>
                        <a:rPr lang="en-US" sz="1400" dirty="0">
                          <a:latin typeface="Calibri" panose="020F0502020204030204" pitchFamily="34" charset="0"/>
                          <a:cs typeface="Calibri" panose="020F0502020204030204" pitchFamily="34" charset="0"/>
                        </a:rPr>
                        <a:t>Basic service: 30% coinsurance after meeting deductible</a:t>
                      </a:r>
                    </a:p>
                    <a:p>
                      <a:pPr algn="ctr"/>
                      <a:r>
                        <a:rPr lang="en-US" sz="1400" dirty="0">
                          <a:latin typeface="Calibri" panose="020F0502020204030204" pitchFamily="34" charset="0"/>
                          <a:cs typeface="Calibri" panose="020F0502020204030204" pitchFamily="34" charset="0"/>
                        </a:rPr>
                        <a:t>Major services: 60% coinsurance after meeting deductible</a:t>
                      </a:r>
                    </a:p>
                    <a:p>
                      <a:pPr algn="ctr"/>
                      <a:endParaRPr lang="en-US"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48055087"/>
                  </a:ext>
                </a:extLst>
              </a:tr>
              <a:tr h="291032">
                <a:tc>
                  <a:txBody>
                    <a:bodyPr/>
                    <a:lstStyle/>
                    <a:p>
                      <a:pPr algn="ctr"/>
                      <a:r>
                        <a:rPr lang="en-US" sz="1400" b="1" dirty="0">
                          <a:latin typeface="Calibri" panose="020F0502020204030204" pitchFamily="34" charset="0"/>
                          <a:cs typeface="Calibri" panose="020F0502020204030204" pitchFamily="34" charset="0"/>
                        </a:rPr>
                        <a:t>Maximum calendar year benefit</a:t>
                      </a:r>
                    </a:p>
                  </a:txBody>
                  <a:tcPr anchor="ctr"/>
                </a:tc>
                <a:tc>
                  <a:txBody>
                    <a:bodyPr/>
                    <a:lstStyle/>
                    <a:p>
                      <a:pPr algn="ctr"/>
                      <a:r>
                        <a:rPr lang="en-US" sz="1400" dirty="0">
                          <a:latin typeface="Calibri" panose="020F0502020204030204" pitchFamily="34" charset="0"/>
                          <a:cs typeface="Calibri" panose="020F0502020204030204" pitchFamily="34" charset="0"/>
                        </a:rPr>
                        <a:t>Unlimited</a:t>
                      </a:r>
                    </a:p>
                  </a:txBody>
                  <a:tcPr anchor="ctr"/>
                </a:tc>
                <a:tc>
                  <a:txBody>
                    <a:bodyPr/>
                    <a:lstStyle/>
                    <a:p>
                      <a:pPr algn="ctr"/>
                      <a:r>
                        <a:rPr lang="en-US" sz="1400" dirty="0">
                          <a:latin typeface="Calibri" panose="020F0502020204030204" pitchFamily="34" charset="0"/>
                          <a:cs typeface="Calibri" panose="020F0502020204030204" pitchFamily="34" charset="0"/>
                        </a:rPr>
                        <a:t>$2,000 per covered individual</a:t>
                      </a:r>
                    </a:p>
                    <a:p>
                      <a:pPr algn="ctr"/>
                      <a:r>
                        <a:rPr lang="en-US" sz="1400" dirty="0">
                          <a:latin typeface="Calibri" panose="020F0502020204030204" pitchFamily="34" charset="0"/>
                          <a:cs typeface="Calibri" panose="020F0502020204030204" pitchFamily="34" charset="0"/>
                        </a:rPr>
                        <a:t>(includes orthodontic extractions)</a:t>
                      </a:r>
                    </a:p>
                  </a:txBody>
                  <a:tcPr/>
                </a:tc>
                <a:tc>
                  <a:txBody>
                    <a:bodyPr/>
                    <a:lstStyle/>
                    <a:p>
                      <a:pPr algn="ctr"/>
                      <a:r>
                        <a:rPr lang="en-US" sz="1400" dirty="0">
                          <a:latin typeface="Calibri" panose="020F0502020204030204" pitchFamily="34" charset="0"/>
                          <a:cs typeface="Calibri" panose="020F0502020204030204" pitchFamily="34" charset="0"/>
                        </a:rPr>
                        <a:t>$2,000 per covered individual</a:t>
                      </a:r>
                    </a:p>
                    <a:p>
                      <a:pPr algn="ctr"/>
                      <a:r>
                        <a:rPr lang="en-US" sz="1400" dirty="0">
                          <a:latin typeface="Calibri" panose="020F0502020204030204" pitchFamily="34" charset="0"/>
                          <a:cs typeface="Calibri" panose="020F0502020204030204" pitchFamily="34" charset="0"/>
                        </a:rPr>
                        <a:t>(includes orthodontic extractions)</a:t>
                      </a:r>
                    </a:p>
                    <a:p>
                      <a:pPr algn="ctr"/>
                      <a:endParaRPr lang="en-US"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841380842"/>
                  </a:ext>
                </a:extLst>
              </a:tr>
            </a:tbl>
          </a:graphicData>
        </a:graphic>
      </p:graphicFrame>
      <p:pic>
        <p:nvPicPr>
          <p:cNvPr id="9" name="Picture 4" descr="Related image">
            <a:extLst>
              <a:ext uri="{FF2B5EF4-FFF2-40B4-BE49-F238E27FC236}">
                <a16:creationId xmlns:a16="http://schemas.microsoft.com/office/drawing/2014/main" id="{3E36C73E-DBFC-4D50-8EB6-FF1E41F37D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8852" y="40629"/>
            <a:ext cx="27178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574FFC9A-A34C-433F-B3E3-33C498AA6A6F}"/>
              </a:ext>
            </a:extLst>
          </p:cNvPr>
          <p:cNvSpPr txBox="1"/>
          <p:nvPr/>
        </p:nvSpPr>
        <p:spPr>
          <a:xfrm>
            <a:off x="3968215" y="5167458"/>
            <a:ext cx="3490251" cy="461665"/>
          </a:xfrm>
          <a:prstGeom prst="rect">
            <a:avLst/>
          </a:prstGeom>
          <a:noFill/>
        </p:spPr>
        <p:txBody>
          <a:bodyPr wrap="none" rtlCol="0">
            <a:spAutoFit/>
          </a:bodyPr>
          <a:lstStyle/>
          <a:p>
            <a:r>
              <a:rPr lang="en-US" sz="1600" b="1"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www.ersdentalplans.com</a:t>
            </a:r>
            <a:endParaRPr lang="en-US" sz="1600" b="1" dirty="0">
              <a:latin typeface="Calibri" panose="020F0502020204030204" pitchFamily="34" charset="0"/>
              <a:cs typeface="Calibri" panose="020F0502020204030204" pitchFamily="34" charset="0"/>
            </a:endParaRPr>
          </a:p>
        </p:txBody>
      </p:sp>
      <p:pic>
        <p:nvPicPr>
          <p:cNvPr id="6" name="Audio 5">
            <a:extLst>
              <a:ext uri="{FF2B5EF4-FFF2-40B4-BE49-F238E27FC236}">
                <a16:creationId xmlns:a16="http://schemas.microsoft.com/office/drawing/2014/main" id="{AAC472D1-C90E-A63B-F833-5701E3E08D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91012424"/>
      </p:ext>
    </p:extLst>
  </p:cSld>
  <p:clrMapOvr>
    <a:masterClrMapping/>
  </p:clrMapOvr>
  <mc:AlternateContent xmlns:mc="http://schemas.openxmlformats.org/markup-compatibility/2006">
    <mc:Choice xmlns:p14="http://schemas.microsoft.com/office/powerpoint/2010/main" Requires="p14">
      <p:transition spd="med" p14:dur="700" advTm="110300">
        <p:fade/>
      </p:transition>
    </mc:Choice>
    <mc:Fallback>
      <p:transition spd="med" advTm="110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76" y="0"/>
            <a:ext cx="4484303" cy="911671"/>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Vision Insurance</a:t>
            </a:r>
          </a:p>
        </p:txBody>
      </p:sp>
      <p:sp>
        <p:nvSpPr>
          <p:cNvPr id="3" name="TextBox 2">
            <a:extLst>
              <a:ext uri="{FF2B5EF4-FFF2-40B4-BE49-F238E27FC236}">
                <a16:creationId xmlns:a16="http://schemas.microsoft.com/office/drawing/2014/main" id="{FF30BBF1-2573-4CE8-AC37-447FAC426F6A}"/>
              </a:ext>
            </a:extLst>
          </p:cNvPr>
          <p:cNvSpPr txBox="1"/>
          <p:nvPr/>
        </p:nvSpPr>
        <p:spPr>
          <a:xfrm>
            <a:off x="6721940" y="5831048"/>
            <a:ext cx="4582088" cy="369332"/>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See page 26 of New Employee Benefits Guide</a:t>
            </a:r>
          </a:p>
        </p:txBody>
      </p:sp>
      <p:graphicFrame>
        <p:nvGraphicFramePr>
          <p:cNvPr id="6" name="Table 7">
            <a:extLst>
              <a:ext uri="{FF2B5EF4-FFF2-40B4-BE49-F238E27FC236}">
                <a16:creationId xmlns:a16="http://schemas.microsoft.com/office/drawing/2014/main" id="{D24EC6C1-E13E-434C-AC19-DDDB2BB75826}"/>
              </a:ext>
            </a:extLst>
          </p:cNvPr>
          <p:cNvGraphicFramePr>
            <a:graphicFrameLocks noGrp="1"/>
          </p:cNvGraphicFramePr>
          <p:nvPr>
            <p:extLst>
              <p:ext uri="{D42A27DB-BD31-4B8C-83A1-F6EECF244321}">
                <p14:modId xmlns:p14="http://schemas.microsoft.com/office/powerpoint/2010/main" val="3822477236"/>
              </p:ext>
            </p:extLst>
          </p:nvPr>
        </p:nvGraphicFramePr>
        <p:xfrm>
          <a:off x="1125578" y="1113631"/>
          <a:ext cx="8654525" cy="3686970"/>
        </p:xfrm>
        <a:graphic>
          <a:graphicData uri="http://schemas.openxmlformats.org/drawingml/2006/table">
            <a:tbl>
              <a:tblPr firstRow="1" bandRow="1">
                <a:tableStyleId>{B301B821-A1FF-4177-AEE7-76D212191A09}</a:tableStyleId>
              </a:tblPr>
              <a:tblGrid>
                <a:gridCol w="3087175">
                  <a:extLst>
                    <a:ext uri="{9D8B030D-6E8A-4147-A177-3AD203B41FA5}">
                      <a16:colId xmlns:a16="http://schemas.microsoft.com/office/drawing/2014/main" val="2026866046"/>
                    </a:ext>
                  </a:extLst>
                </a:gridCol>
                <a:gridCol w="2356247">
                  <a:extLst>
                    <a:ext uri="{9D8B030D-6E8A-4147-A177-3AD203B41FA5}">
                      <a16:colId xmlns:a16="http://schemas.microsoft.com/office/drawing/2014/main" val="884667970"/>
                    </a:ext>
                  </a:extLst>
                </a:gridCol>
                <a:gridCol w="3211103">
                  <a:extLst>
                    <a:ext uri="{9D8B030D-6E8A-4147-A177-3AD203B41FA5}">
                      <a16:colId xmlns:a16="http://schemas.microsoft.com/office/drawing/2014/main" val="3586645909"/>
                    </a:ext>
                  </a:extLst>
                </a:gridCol>
              </a:tblGrid>
              <a:tr h="500966">
                <a:tc gridSpan="3">
                  <a:txBody>
                    <a:bodyPr/>
                    <a:lstStyle/>
                    <a:p>
                      <a:pPr algn="ctr"/>
                      <a:r>
                        <a:rPr lang="en-US" sz="2000" dirty="0">
                          <a:latin typeface="Calibri" panose="020F0502020204030204" pitchFamily="34" charset="0"/>
                          <a:cs typeface="Calibri" panose="020F0502020204030204" pitchFamily="34" charset="0"/>
                        </a:rPr>
                        <a:t>State of Texas Vision</a:t>
                      </a:r>
                    </a:p>
                  </a:txBody>
                  <a:tcPr/>
                </a:tc>
                <a:tc hMerge="1">
                  <a:txBody>
                    <a:bodyPr/>
                    <a:lstStyle/>
                    <a:p>
                      <a:r>
                        <a:rPr lang="en-US" dirty="0">
                          <a:latin typeface="Calibri" panose="020F0502020204030204" pitchFamily="34" charset="0"/>
                          <a:cs typeface="Calibri" panose="020F0502020204030204" pitchFamily="34" charset="0"/>
                        </a:rPr>
                        <a:t>State of Texas Vision</a:t>
                      </a:r>
                    </a:p>
                  </a:txBody>
                  <a:tcPr/>
                </a:tc>
                <a:tc hMerge="1">
                  <a:txBody>
                    <a:bodyPr/>
                    <a:lstStyle/>
                    <a:p>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23824284"/>
                  </a:ext>
                </a:extLst>
              </a:tr>
              <a:tr h="430410">
                <a:tc>
                  <a:txBody>
                    <a:bodyPr/>
                    <a:lstStyle/>
                    <a:p>
                      <a:endParaRPr lang="en-US" sz="1600" dirty="0">
                        <a:latin typeface="Calibri" panose="020F0502020204030204" pitchFamily="34" charset="0"/>
                        <a:cs typeface="Calibri" panose="020F0502020204030204" pitchFamily="34" charset="0"/>
                      </a:endParaRPr>
                    </a:p>
                  </a:txBody>
                  <a:tcPr/>
                </a:tc>
                <a:tc>
                  <a:txBody>
                    <a:bodyPr/>
                    <a:lstStyle/>
                    <a:p>
                      <a:pPr algn="ctr"/>
                      <a:r>
                        <a:rPr lang="en-US" sz="1600" b="1" dirty="0">
                          <a:latin typeface="Calibri" panose="020F0502020204030204" pitchFamily="34" charset="0"/>
                          <a:cs typeface="Calibri" panose="020F0502020204030204" pitchFamily="34" charset="0"/>
                        </a:rPr>
                        <a:t>In-Network</a:t>
                      </a:r>
                    </a:p>
                  </a:txBody>
                  <a:tcPr/>
                </a:tc>
                <a:tc>
                  <a:txBody>
                    <a:bodyPr/>
                    <a:lstStyle/>
                    <a:p>
                      <a:pPr algn="ctr"/>
                      <a:r>
                        <a:rPr lang="en-US" sz="1600" b="1" dirty="0">
                          <a:latin typeface="Calibri" panose="020F0502020204030204" pitchFamily="34" charset="0"/>
                          <a:cs typeface="Calibri" panose="020F0502020204030204" pitchFamily="34" charset="0"/>
                        </a:rPr>
                        <a:t>Out-of-Network</a:t>
                      </a:r>
                    </a:p>
                  </a:txBody>
                  <a:tcPr/>
                </a:tc>
                <a:extLst>
                  <a:ext uri="{0D108BD9-81ED-4DB2-BD59-A6C34878D82A}">
                    <a16:rowId xmlns:a16="http://schemas.microsoft.com/office/drawing/2014/main" val="2535576340"/>
                  </a:ext>
                </a:extLst>
              </a:tr>
              <a:tr h="430410">
                <a:tc>
                  <a:txBody>
                    <a:bodyPr/>
                    <a:lstStyle/>
                    <a:p>
                      <a:r>
                        <a:rPr lang="en-US" sz="1600" b="1" dirty="0">
                          <a:latin typeface="Calibri" panose="020F0502020204030204" pitchFamily="34" charset="0"/>
                          <a:cs typeface="Calibri" panose="020F0502020204030204" pitchFamily="34" charset="0"/>
                        </a:rPr>
                        <a:t>Routine eye exam</a:t>
                      </a:r>
                    </a:p>
                  </a:txBody>
                  <a:tcPr/>
                </a:tc>
                <a:tc>
                  <a:txBody>
                    <a:bodyPr/>
                    <a:lstStyle/>
                    <a:p>
                      <a:pPr algn="ctr"/>
                      <a:r>
                        <a:rPr lang="en-US" sz="1600" dirty="0">
                          <a:latin typeface="Calibri" panose="020F0502020204030204" pitchFamily="34" charset="0"/>
                          <a:cs typeface="Calibri" panose="020F0502020204030204" pitchFamily="34" charset="0"/>
                        </a:rPr>
                        <a:t>$15 copay</a:t>
                      </a:r>
                    </a:p>
                  </a:txBody>
                  <a:tcPr/>
                </a:tc>
                <a:tc>
                  <a:txBody>
                    <a:bodyPr/>
                    <a:lstStyle/>
                    <a:p>
                      <a:pPr algn="ctr"/>
                      <a:r>
                        <a:rPr lang="en-US" sz="1600" dirty="0">
                          <a:latin typeface="Calibri" panose="020F0502020204030204" pitchFamily="34" charset="0"/>
                          <a:cs typeface="Calibri" panose="020F0502020204030204" pitchFamily="34" charset="0"/>
                        </a:rPr>
                        <a:t>Up to $40 after $15 copay</a:t>
                      </a:r>
                    </a:p>
                  </a:txBody>
                  <a:tcPr/>
                </a:tc>
                <a:extLst>
                  <a:ext uri="{0D108BD9-81ED-4DB2-BD59-A6C34878D82A}">
                    <a16:rowId xmlns:a16="http://schemas.microsoft.com/office/drawing/2014/main" val="2014666489"/>
                  </a:ext>
                </a:extLst>
              </a:tr>
              <a:tr h="732182">
                <a:tc>
                  <a:txBody>
                    <a:bodyPr/>
                    <a:lstStyle/>
                    <a:p>
                      <a:r>
                        <a:rPr lang="en-US" sz="1600" b="1" dirty="0">
                          <a:latin typeface="Calibri" panose="020F0502020204030204" pitchFamily="34" charset="0"/>
                          <a:cs typeface="Calibri" panose="020F0502020204030204" pitchFamily="34" charset="0"/>
                        </a:rPr>
                        <a:t>Frames or contact lenses</a:t>
                      </a:r>
                    </a:p>
                  </a:txBody>
                  <a:tcPr/>
                </a:tc>
                <a:tc>
                  <a:txBody>
                    <a:bodyPr/>
                    <a:lstStyle/>
                    <a:p>
                      <a:pPr algn="ctr"/>
                      <a:r>
                        <a:rPr lang="en-US" sz="1600" dirty="0">
                          <a:latin typeface="Calibri" panose="020F0502020204030204" pitchFamily="34" charset="0"/>
                          <a:cs typeface="Calibri" panose="020F0502020204030204" pitchFamily="34" charset="0"/>
                        </a:rPr>
                        <a:t>$200 retail allowance</a:t>
                      </a:r>
                    </a:p>
                  </a:txBody>
                  <a:tcPr/>
                </a:tc>
                <a:tc>
                  <a:txBody>
                    <a:bodyPr/>
                    <a:lstStyle/>
                    <a:p>
                      <a:pPr algn="ctr"/>
                      <a:r>
                        <a:rPr lang="en-US" sz="1600" dirty="0">
                          <a:latin typeface="Calibri" panose="020F0502020204030204" pitchFamily="34" charset="0"/>
                          <a:cs typeface="Calibri" panose="020F0502020204030204" pitchFamily="34" charset="0"/>
                        </a:rPr>
                        <a:t>Up to $75 or up to $150 retail</a:t>
                      </a:r>
                    </a:p>
                  </a:txBody>
                  <a:tcPr/>
                </a:tc>
                <a:extLst>
                  <a:ext uri="{0D108BD9-81ED-4DB2-BD59-A6C34878D82A}">
                    <a16:rowId xmlns:a16="http://schemas.microsoft.com/office/drawing/2014/main" val="468665618"/>
                  </a:ext>
                </a:extLst>
              </a:tr>
              <a:tr h="732182">
                <a:tc>
                  <a:txBody>
                    <a:bodyPr/>
                    <a:lstStyle/>
                    <a:p>
                      <a:r>
                        <a:rPr lang="en-US" sz="1600" b="1" dirty="0">
                          <a:latin typeface="Calibri" panose="020F0502020204030204" pitchFamily="34" charset="0"/>
                          <a:cs typeface="Calibri" panose="020F0502020204030204" pitchFamily="34" charset="0"/>
                        </a:rPr>
                        <a:t>Standard contact lens fitting</a:t>
                      </a:r>
                    </a:p>
                  </a:txBody>
                  <a:tcPr/>
                </a:tc>
                <a:tc>
                  <a:txBody>
                    <a:bodyPr/>
                    <a:lstStyle/>
                    <a:p>
                      <a:pPr algn="ctr"/>
                      <a:r>
                        <a:rPr lang="en-US" sz="1600" dirty="0">
                          <a:latin typeface="Calibri" panose="020F0502020204030204" pitchFamily="34" charset="0"/>
                          <a:cs typeface="Calibri" panose="020F0502020204030204" pitchFamily="34" charset="0"/>
                        </a:rPr>
                        <a:t>$25 copay</a:t>
                      </a:r>
                    </a:p>
                  </a:txBody>
                  <a:tcPr/>
                </a:tc>
                <a:tc>
                  <a:txBody>
                    <a:bodyPr/>
                    <a:lstStyle/>
                    <a:p>
                      <a:pPr algn="ctr"/>
                      <a:r>
                        <a:rPr lang="en-US" sz="1600" dirty="0">
                          <a:latin typeface="Calibri" panose="020F0502020204030204" pitchFamily="34" charset="0"/>
                          <a:cs typeface="Calibri" panose="020F0502020204030204" pitchFamily="34" charset="0"/>
                        </a:rPr>
                        <a:t>Up to $100 retail</a:t>
                      </a:r>
                    </a:p>
                  </a:txBody>
                  <a:tcPr/>
                </a:tc>
                <a:extLst>
                  <a:ext uri="{0D108BD9-81ED-4DB2-BD59-A6C34878D82A}">
                    <a16:rowId xmlns:a16="http://schemas.microsoft.com/office/drawing/2014/main" val="2114327174"/>
                  </a:ext>
                </a:extLst>
              </a:tr>
              <a:tr h="430410">
                <a:tc>
                  <a:txBody>
                    <a:bodyPr/>
                    <a:lstStyle/>
                    <a:p>
                      <a:r>
                        <a:rPr lang="en-US" sz="1600" b="1" dirty="0">
                          <a:latin typeface="Calibri" panose="020F0502020204030204" pitchFamily="34" charset="0"/>
                          <a:cs typeface="Calibri" panose="020F0502020204030204" pitchFamily="34" charset="0"/>
                        </a:rPr>
                        <a:t>Single vision lenses</a:t>
                      </a:r>
                    </a:p>
                  </a:txBody>
                  <a:tcPr/>
                </a:tc>
                <a:tc>
                  <a:txBody>
                    <a:bodyPr/>
                    <a:lstStyle/>
                    <a:p>
                      <a:pPr algn="ctr"/>
                      <a:r>
                        <a:rPr lang="en-US" sz="1600" dirty="0">
                          <a:latin typeface="Calibri" panose="020F0502020204030204" pitchFamily="34" charset="0"/>
                          <a:cs typeface="Calibri" panose="020F0502020204030204" pitchFamily="34" charset="0"/>
                        </a:rPr>
                        <a:t>$10 copay</a:t>
                      </a:r>
                    </a:p>
                  </a:txBody>
                  <a:tcPr/>
                </a:tc>
                <a:tc>
                  <a:txBody>
                    <a:bodyPr/>
                    <a:lstStyle/>
                    <a:p>
                      <a:pPr algn="ctr"/>
                      <a:r>
                        <a:rPr lang="en-US" sz="1600" dirty="0">
                          <a:latin typeface="Calibri" panose="020F0502020204030204" pitchFamily="34" charset="0"/>
                          <a:cs typeface="Calibri" panose="020F0502020204030204" pitchFamily="34" charset="0"/>
                        </a:rPr>
                        <a:t>Up to $30 retail</a:t>
                      </a:r>
                    </a:p>
                  </a:txBody>
                  <a:tcPr/>
                </a:tc>
                <a:extLst>
                  <a:ext uri="{0D108BD9-81ED-4DB2-BD59-A6C34878D82A}">
                    <a16:rowId xmlns:a16="http://schemas.microsoft.com/office/drawing/2014/main" val="2769741398"/>
                  </a:ext>
                </a:extLst>
              </a:tr>
              <a:tr h="430410">
                <a:tc>
                  <a:txBody>
                    <a:bodyPr/>
                    <a:lstStyle/>
                    <a:p>
                      <a:r>
                        <a:rPr lang="en-US" sz="1600" b="1" dirty="0">
                          <a:latin typeface="Calibri" panose="020F0502020204030204" pitchFamily="34" charset="0"/>
                          <a:cs typeface="Calibri" panose="020F0502020204030204" pitchFamily="34" charset="0"/>
                        </a:rPr>
                        <a:t>Bifocal lenses</a:t>
                      </a:r>
                    </a:p>
                  </a:txBody>
                  <a:tcPr/>
                </a:tc>
                <a:tc>
                  <a:txBody>
                    <a:bodyPr/>
                    <a:lstStyle/>
                    <a:p>
                      <a:pPr algn="ctr"/>
                      <a:r>
                        <a:rPr lang="en-US" sz="1600" dirty="0">
                          <a:latin typeface="Calibri" panose="020F0502020204030204" pitchFamily="34" charset="0"/>
                          <a:cs typeface="Calibri" panose="020F0502020204030204" pitchFamily="34" charset="0"/>
                        </a:rPr>
                        <a:t>$15 copay</a:t>
                      </a:r>
                    </a:p>
                  </a:txBody>
                  <a:tcPr/>
                </a:tc>
                <a:tc>
                  <a:txBody>
                    <a:bodyPr/>
                    <a:lstStyle/>
                    <a:p>
                      <a:pPr algn="ctr"/>
                      <a:r>
                        <a:rPr lang="en-US" sz="1600" dirty="0">
                          <a:latin typeface="Calibri" panose="020F0502020204030204" pitchFamily="34" charset="0"/>
                          <a:cs typeface="Calibri" panose="020F0502020204030204" pitchFamily="34" charset="0"/>
                        </a:rPr>
                        <a:t>Up to $45 retail</a:t>
                      </a:r>
                    </a:p>
                  </a:txBody>
                  <a:tcPr/>
                </a:tc>
                <a:extLst>
                  <a:ext uri="{0D108BD9-81ED-4DB2-BD59-A6C34878D82A}">
                    <a16:rowId xmlns:a16="http://schemas.microsoft.com/office/drawing/2014/main" val="510985186"/>
                  </a:ext>
                </a:extLst>
              </a:tr>
            </a:tbl>
          </a:graphicData>
        </a:graphic>
      </p:graphicFrame>
      <p:sp>
        <p:nvSpPr>
          <p:cNvPr id="7" name="TextBox 6">
            <a:extLst>
              <a:ext uri="{FF2B5EF4-FFF2-40B4-BE49-F238E27FC236}">
                <a16:creationId xmlns:a16="http://schemas.microsoft.com/office/drawing/2014/main" id="{7489C143-9371-4406-B350-19B831F96AEF}"/>
              </a:ext>
            </a:extLst>
          </p:cNvPr>
          <p:cNvSpPr txBox="1"/>
          <p:nvPr/>
        </p:nvSpPr>
        <p:spPr>
          <a:xfrm>
            <a:off x="3658977" y="4860237"/>
            <a:ext cx="4391294" cy="461665"/>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www.stateoftexasvision.com</a:t>
            </a:r>
          </a:p>
        </p:txBody>
      </p:sp>
      <p:pic>
        <p:nvPicPr>
          <p:cNvPr id="10" name="Picture 9" descr="A green and white logo&#10;&#10;Description automatically generated">
            <a:extLst>
              <a:ext uri="{FF2B5EF4-FFF2-40B4-BE49-F238E27FC236}">
                <a16:creationId xmlns:a16="http://schemas.microsoft.com/office/drawing/2014/main" id="{151C7368-CF53-B2B5-8BA3-76C7EEF955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45147" y="83184"/>
            <a:ext cx="2014060" cy="903130"/>
          </a:xfrm>
          <a:prstGeom prst="rect">
            <a:avLst/>
          </a:prstGeom>
        </p:spPr>
      </p:pic>
      <p:pic>
        <p:nvPicPr>
          <p:cNvPr id="5" name="Audio 4">
            <a:extLst>
              <a:ext uri="{FF2B5EF4-FFF2-40B4-BE49-F238E27FC236}">
                <a16:creationId xmlns:a16="http://schemas.microsoft.com/office/drawing/2014/main" id="{7F497320-FB6C-8626-4D29-5782E92A0B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49468590"/>
      </p:ext>
    </p:extLst>
  </p:cSld>
  <p:clrMapOvr>
    <a:masterClrMapping/>
  </p:clrMapOvr>
  <mc:AlternateContent xmlns:mc="http://schemas.openxmlformats.org/markup-compatibility/2006">
    <mc:Choice xmlns:p14="http://schemas.microsoft.com/office/powerpoint/2010/main" Requires="p14">
      <p:transition spd="med" p14:dur="700" advTm="59932">
        <p:fade/>
      </p:transition>
    </mc:Choice>
    <mc:Fallback>
      <p:transition spd="med" advTm="599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420" y="0"/>
            <a:ext cx="5717485" cy="1023457"/>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Evidence of Insurability (EOI)</a:t>
            </a:r>
          </a:p>
        </p:txBody>
      </p:sp>
      <p:sp>
        <p:nvSpPr>
          <p:cNvPr id="3" name="TextBox 2">
            <a:extLst>
              <a:ext uri="{FF2B5EF4-FFF2-40B4-BE49-F238E27FC236}">
                <a16:creationId xmlns:a16="http://schemas.microsoft.com/office/drawing/2014/main" id="{FF30BBF1-2573-4CE8-AC37-447FAC426F6A}"/>
              </a:ext>
            </a:extLst>
          </p:cNvPr>
          <p:cNvSpPr txBox="1"/>
          <p:nvPr/>
        </p:nvSpPr>
        <p:spPr>
          <a:xfrm>
            <a:off x="6721940" y="5831048"/>
            <a:ext cx="4507068" cy="369332"/>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See Page 26 of New Employee Benefits Guide</a:t>
            </a:r>
          </a:p>
        </p:txBody>
      </p:sp>
      <p:pic>
        <p:nvPicPr>
          <p:cNvPr id="8" name="Picture 4" descr="https://pbs.twimg.com/profile_images/730835737378070528/xkKZyRAM.jpg">
            <a:extLst>
              <a:ext uri="{FF2B5EF4-FFF2-40B4-BE49-F238E27FC236}">
                <a16:creationId xmlns:a16="http://schemas.microsoft.com/office/drawing/2014/main" id="{A529201F-0CC3-4D39-B681-E977229CD3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0924" b="23830"/>
          <a:stretch>
            <a:fillRect/>
          </a:stretch>
        </p:blipFill>
        <p:spPr bwMode="auto">
          <a:xfrm>
            <a:off x="9928845" y="258296"/>
            <a:ext cx="130016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0B11225-6489-4110-8561-081F5C4C9E07}"/>
              </a:ext>
            </a:extLst>
          </p:cNvPr>
          <p:cNvSpPr txBox="1"/>
          <p:nvPr/>
        </p:nvSpPr>
        <p:spPr>
          <a:xfrm>
            <a:off x="440034" y="1023457"/>
            <a:ext cx="10398542" cy="4401205"/>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Some benefit elections, such as </a:t>
            </a:r>
            <a:r>
              <a:rPr lang="en-US" sz="2000" dirty="0">
                <a:solidFill>
                  <a:schemeClr val="accent1"/>
                </a:solidFill>
                <a:latin typeface="Calibri" panose="020F0502020204030204" pitchFamily="34" charset="0"/>
                <a:cs typeface="Calibri" panose="020F0502020204030204" pitchFamily="34" charset="0"/>
              </a:rPr>
              <a:t>life insurance </a:t>
            </a:r>
            <a:r>
              <a:rPr lang="en-US" sz="2000" dirty="0">
                <a:latin typeface="Calibri" panose="020F0502020204030204" pitchFamily="34" charset="0"/>
                <a:cs typeface="Calibri" panose="020F0502020204030204" pitchFamily="34" charset="0"/>
              </a:rPr>
              <a:t>or </a:t>
            </a:r>
            <a:r>
              <a:rPr lang="en-US" sz="2000" dirty="0">
                <a:solidFill>
                  <a:schemeClr val="accent1"/>
                </a:solidFill>
                <a:latin typeface="Calibri" panose="020F0502020204030204" pitchFamily="34" charset="0"/>
                <a:cs typeface="Calibri" panose="020F0502020204030204" pitchFamily="34" charset="0"/>
              </a:rPr>
              <a:t>disability insurance</a:t>
            </a:r>
            <a:r>
              <a:rPr lang="en-US" sz="2000" dirty="0">
                <a:latin typeface="Calibri" panose="020F0502020204030204" pitchFamily="34" charset="0"/>
                <a:cs typeface="Calibri" panose="020F0502020204030204" pitchFamily="34" charset="0"/>
              </a:rPr>
              <a:t>, require proof of good health.</a:t>
            </a:r>
          </a:p>
          <a:p>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EOI is an application process through which you provide information on the condition of your health or your dependent’s health in order to be considered for certain types of insurance coverage</a:t>
            </a:r>
          </a:p>
          <a:p>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You will indicate if you prefer to receive your EOI application by mail or email</a:t>
            </a:r>
          </a:p>
          <a:p>
            <a:pPr marL="742950" lvl="1"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Submitting your completed EOI application online is quicker and more efficient</a:t>
            </a:r>
          </a:p>
          <a:p>
            <a:pPr marL="742950" lvl="1" indent="-28575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The underwriter will review your application. ERS will then update your benefit information accordingly</a:t>
            </a:r>
          </a:p>
          <a:p>
            <a:pPr marL="285750" indent="-28575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algn="ctr"/>
            <a:r>
              <a:rPr lang="en-US" sz="2000" b="1" i="1" dirty="0">
                <a:solidFill>
                  <a:schemeClr val="accent1"/>
                </a:solidFill>
                <a:latin typeface="Calibri" panose="020F0502020204030204" pitchFamily="34" charset="0"/>
                <a:cs typeface="Calibri" panose="020F0502020204030204" pitchFamily="34" charset="0"/>
              </a:rPr>
              <a:t>** Please note: EOI is not required for elections made during your Initial Eligibility Period </a:t>
            </a:r>
          </a:p>
          <a:p>
            <a:pPr algn="ctr"/>
            <a:r>
              <a:rPr lang="en-US" sz="2000" b="1" i="1" dirty="0">
                <a:solidFill>
                  <a:schemeClr val="accent1"/>
                </a:solidFill>
                <a:latin typeface="Calibri" panose="020F0502020204030204" pitchFamily="34" charset="0"/>
                <a:cs typeface="Calibri" panose="020F0502020204030204" pitchFamily="34" charset="0"/>
              </a:rPr>
              <a:t>(first 31 days of hire)</a:t>
            </a:r>
          </a:p>
        </p:txBody>
      </p:sp>
      <p:pic>
        <p:nvPicPr>
          <p:cNvPr id="5" name="Audio 4">
            <a:extLst>
              <a:ext uri="{FF2B5EF4-FFF2-40B4-BE49-F238E27FC236}">
                <a16:creationId xmlns:a16="http://schemas.microsoft.com/office/drawing/2014/main" id="{2C90104E-32BF-B6C5-F2F2-CBA22EA746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1911283"/>
      </p:ext>
    </p:extLst>
  </p:cSld>
  <p:clrMapOvr>
    <a:masterClrMapping/>
  </p:clrMapOvr>
  <mc:AlternateContent xmlns:mc="http://schemas.openxmlformats.org/markup-compatibility/2006">
    <mc:Choice xmlns:p14="http://schemas.microsoft.com/office/powerpoint/2010/main" Requires="p14">
      <p:transition spd="med" p14:dur="700" advTm="61116">
        <p:fade/>
      </p:transition>
    </mc:Choice>
    <mc:Fallback>
      <p:transition spd="med" advTm="611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639" y="0"/>
            <a:ext cx="6476301" cy="1031846"/>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Optional Term Life Insurance</a:t>
            </a:r>
          </a:p>
        </p:txBody>
      </p:sp>
      <p:sp>
        <p:nvSpPr>
          <p:cNvPr id="3" name="TextBox 2">
            <a:extLst>
              <a:ext uri="{FF2B5EF4-FFF2-40B4-BE49-F238E27FC236}">
                <a16:creationId xmlns:a16="http://schemas.microsoft.com/office/drawing/2014/main" id="{FF30BBF1-2573-4CE8-AC37-447FAC426F6A}"/>
              </a:ext>
            </a:extLst>
          </p:cNvPr>
          <p:cNvSpPr txBox="1"/>
          <p:nvPr/>
        </p:nvSpPr>
        <p:spPr>
          <a:xfrm>
            <a:off x="6721940" y="5831048"/>
            <a:ext cx="4507068" cy="369332"/>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See page 27 of New Employee Benefits Guide</a:t>
            </a:r>
          </a:p>
        </p:txBody>
      </p:sp>
      <p:pic>
        <p:nvPicPr>
          <p:cNvPr id="8" name="Picture 4" descr="https://pbs.twimg.com/profile_images/730835737378070528/xkKZyRAM.jpg">
            <a:extLst>
              <a:ext uri="{FF2B5EF4-FFF2-40B4-BE49-F238E27FC236}">
                <a16:creationId xmlns:a16="http://schemas.microsoft.com/office/drawing/2014/main" id="{A529201F-0CC3-4D39-B681-E977229CD3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0924" b="23830"/>
          <a:stretch>
            <a:fillRect/>
          </a:stretch>
        </p:blipFill>
        <p:spPr bwMode="auto">
          <a:xfrm>
            <a:off x="9979266" y="298845"/>
            <a:ext cx="130016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0B11225-6489-4110-8561-081F5C4C9E07}"/>
              </a:ext>
            </a:extLst>
          </p:cNvPr>
          <p:cNvSpPr txBox="1"/>
          <p:nvPr/>
        </p:nvSpPr>
        <p:spPr>
          <a:xfrm>
            <a:off x="179977" y="1218708"/>
            <a:ext cx="7042944" cy="707886"/>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This life insurance coverage provides you with additional financial protection to help secure the future for those who depend on you</a:t>
            </a:r>
          </a:p>
        </p:txBody>
      </p:sp>
      <p:sp>
        <p:nvSpPr>
          <p:cNvPr id="10" name="TextBox 9">
            <a:extLst>
              <a:ext uri="{FF2B5EF4-FFF2-40B4-BE49-F238E27FC236}">
                <a16:creationId xmlns:a16="http://schemas.microsoft.com/office/drawing/2014/main" id="{831187F6-A12E-41F2-A7BD-DE12BAE63990}"/>
              </a:ext>
            </a:extLst>
          </p:cNvPr>
          <p:cNvSpPr txBox="1"/>
          <p:nvPr/>
        </p:nvSpPr>
        <p:spPr>
          <a:xfrm>
            <a:off x="397460" y="2421233"/>
            <a:ext cx="4409092" cy="2739211"/>
          </a:xfrm>
          <a:prstGeom prst="rect">
            <a:avLst/>
          </a:prstGeom>
          <a:noFill/>
        </p:spPr>
        <p:txBody>
          <a:bodyPr wrap="none" rtlCol="0">
            <a:spAutoFit/>
          </a:bodyPr>
          <a:lstStyle/>
          <a:p>
            <a:pPr algn="ctr"/>
            <a:r>
              <a:rPr lang="en-US" sz="2800" b="1" dirty="0">
                <a:latin typeface="Calibri" panose="020F0502020204030204" pitchFamily="34" charset="0"/>
                <a:cs typeface="Calibri" panose="020F0502020204030204" pitchFamily="34" charset="0"/>
              </a:rPr>
              <a:t>Optional Term Life</a:t>
            </a:r>
          </a:p>
          <a:p>
            <a:pPr algn="ctr"/>
            <a:r>
              <a:rPr lang="en-US" sz="2400" dirty="0">
                <a:latin typeface="Calibri" panose="020F0502020204030204" pitchFamily="34" charset="0"/>
                <a:cs typeface="Calibri" panose="020F0502020204030204" pitchFamily="34" charset="0"/>
              </a:rPr>
              <a:t>(employee only)</a:t>
            </a:r>
          </a:p>
          <a:p>
            <a:pPr algn="ctr"/>
            <a:endParaRPr lang="en-US" sz="20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1 X your annual salary</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2 X your annual salary</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3 X your annual salary</a:t>
            </a:r>
            <a:r>
              <a:rPr lang="en-US" sz="2000" dirty="0">
                <a:solidFill>
                  <a:schemeClr val="accent1"/>
                </a:solidFill>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4 X your annual salary</a:t>
            </a:r>
            <a:r>
              <a:rPr lang="en-US" sz="2000" dirty="0">
                <a:solidFill>
                  <a:schemeClr val="accent1"/>
                </a:solidFill>
                <a:latin typeface="Calibri" panose="020F0502020204030204" pitchFamily="34" charset="0"/>
                <a:cs typeface="Calibri" panose="020F0502020204030204" pitchFamily="34" charset="0"/>
              </a:rPr>
              <a:t>*</a:t>
            </a:r>
          </a:p>
          <a:p>
            <a:r>
              <a:rPr lang="en-US" sz="2000" dirty="0">
                <a:solidFill>
                  <a:srgbClr val="CC3300"/>
                </a:solidFill>
                <a:latin typeface="Calibri" panose="020F0502020204030204" pitchFamily="34" charset="0"/>
                <a:cs typeface="Calibri" panose="020F0502020204030204" pitchFamily="34" charset="0"/>
              </a:rPr>
              <a:t>*</a:t>
            </a:r>
            <a:r>
              <a:rPr lang="en-US" sz="2000" i="1" dirty="0">
                <a:solidFill>
                  <a:schemeClr val="accent1"/>
                </a:solidFill>
                <a:latin typeface="Calibri" panose="020F0502020204030204" pitchFamily="34" charset="0"/>
                <a:cs typeface="Calibri" panose="020F0502020204030204" pitchFamily="34" charset="0"/>
              </a:rPr>
              <a:t>Evidence of Insurability always required</a:t>
            </a:r>
          </a:p>
        </p:txBody>
      </p:sp>
      <p:sp>
        <p:nvSpPr>
          <p:cNvPr id="11" name="TextBox 10">
            <a:extLst>
              <a:ext uri="{FF2B5EF4-FFF2-40B4-BE49-F238E27FC236}">
                <a16:creationId xmlns:a16="http://schemas.microsoft.com/office/drawing/2014/main" id="{CDDCBAEF-3805-4BBB-AD12-E7665016C99F}"/>
              </a:ext>
            </a:extLst>
          </p:cNvPr>
          <p:cNvSpPr txBox="1"/>
          <p:nvPr/>
        </p:nvSpPr>
        <p:spPr>
          <a:xfrm>
            <a:off x="6870338" y="2421233"/>
            <a:ext cx="4409091" cy="3293209"/>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Dependent Term Life</a:t>
            </a:r>
          </a:p>
          <a:p>
            <a:endParaRPr lang="en-US" sz="2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Provides insurance benefits if your dependents are injured or die as a result of an accident</a:t>
            </a:r>
          </a:p>
          <a:p>
            <a:pPr marL="742950" lvl="1"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$5,000 term life</a:t>
            </a:r>
          </a:p>
          <a:p>
            <a:pPr lvl="1"/>
            <a:r>
              <a:rPr lang="en-US" sz="2000" dirty="0">
                <a:latin typeface="Calibri" panose="020F0502020204030204" pitchFamily="34" charset="0"/>
                <a:cs typeface="Calibri" panose="020F0502020204030204" pitchFamily="34" charset="0"/>
              </a:rPr>
              <a:t>    + $5,000 AD&amp;D</a:t>
            </a:r>
          </a:p>
          <a:p>
            <a:pPr marL="285750" indent="-285750">
              <a:buFont typeface="Arial" panose="020B0604020202020204" pitchFamily="34" charset="0"/>
              <a:buChar char="•"/>
            </a:pPr>
            <a:r>
              <a:rPr lang="en-US" sz="2000" b="1" dirty="0">
                <a:latin typeface="Calibri" panose="020F0502020204030204" pitchFamily="34" charset="0"/>
                <a:cs typeface="Calibri" panose="020F0502020204030204" pitchFamily="34" charset="0"/>
              </a:rPr>
              <a:t>$1.45 </a:t>
            </a:r>
            <a:r>
              <a:rPr lang="en-US" sz="2000" dirty="0">
                <a:latin typeface="Calibri" panose="020F0502020204030204" pitchFamily="34" charset="0"/>
                <a:cs typeface="Calibri" panose="020F0502020204030204" pitchFamily="34" charset="0"/>
              </a:rPr>
              <a:t>covers </a:t>
            </a:r>
            <a:r>
              <a:rPr lang="en-US" sz="2000" b="1" dirty="0">
                <a:latin typeface="Calibri" panose="020F0502020204030204" pitchFamily="34" charset="0"/>
                <a:cs typeface="Calibri" panose="020F0502020204030204" pitchFamily="34" charset="0"/>
              </a:rPr>
              <a:t>all eligible dependents </a:t>
            </a:r>
            <a:r>
              <a:rPr lang="en-US" sz="2000" dirty="0">
                <a:latin typeface="Calibri" panose="020F0502020204030204" pitchFamily="34" charset="0"/>
                <a:cs typeface="Calibri" panose="020F0502020204030204" pitchFamily="34" charset="0"/>
              </a:rPr>
              <a:t>named under the coverage</a:t>
            </a: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p:txBody>
      </p:sp>
      <p:pic>
        <p:nvPicPr>
          <p:cNvPr id="5" name="Audio 4">
            <a:extLst>
              <a:ext uri="{FF2B5EF4-FFF2-40B4-BE49-F238E27FC236}">
                <a16:creationId xmlns:a16="http://schemas.microsoft.com/office/drawing/2014/main" id="{C3EF5D14-C7BB-9145-21DC-ABC471B507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04188347"/>
      </p:ext>
    </p:extLst>
  </p:cSld>
  <p:clrMapOvr>
    <a:masterClrMapping/>
  </p:clrMapOvr>
  <mc:AlternateContent xmlns:mc="http://schemas.openxmlformats.org/markup-compatibility/2006">
    <mc:Choice xmlns:p14="http://schemas.microsoft.com/office/powerpoint/2010/main" Requires="p14">
      <p:transition spd="med" p14:dur="700" advTm="138044">
        <p:fade/>
      </p:transition>
    </mc:Choice>
    <mc:Fallback>
      <p:transition spd="med" advTm="1380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477" y="-8389"/>
            <a:ext cx="6989277" cy="1400962"/>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Voluntary AD&amp;D Insurance</a:t>
            </a:r>
          </a:p>
        </p:txBody>
      </p:sp>
      <p:sp>
        <p:nvSpPr>
          <p:cNvPr id="3" name="TextBox 2">
            <a:extLst>
              <a:ext uri="{FF2B5EF4-FFF2-40B4-BE49-F238E27FC236}">
                <a16:creationId xmlns:a16="http://schemas.microsoft.com/office/drawing/2014/main" id="{FF30BBF1-2573-4CE8-AC37-447FAC426F6A}"/>
              </a:ext>
            </a:extLst>
          </p:cNvPr>
          <p:cNvSpPr txBox="1"/>
          <p:nvPr/>
        </p:nvSpPr>
        <p:spPr>
          <a:xfrm>
            <a:off x="6721940" y="5831048"/>
            <a:ext cx="4511556" cy="369332"/>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See page 28 of New Employee Benefits Guide</a:t>
            </a:r>
          </a:p>
        </p:txBody>
      </p:sp>
      <p:pic>
        <p:nvPicPr>
          <p:cNvPr id="8" name="Picture 4" descr="https://pbs.twimg.com/profile_images/730835737378070528/xkKZyRAM.jpg">
            <a:extLst>
              <a:ext uri="{FF2B5EF4-FFF2-40B4-BE49-F238E27FC236}">
                <a16:creationId xmlns:a16="http://schemas.microsoft.com/office/drawing/2014/main" id="{A529201F-0CC3-4D39-B681-E977229CD3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0924" b="23830"/>
          <a:stretch>
            <a:fillRect/>
          </a:stretch>
        </p:blipFill>
        <p:spPr bwMode="auto">
          <a:xfrm>
            <a:off x="9756775" y="390920"/>
            <a:ext cx="130016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0B11225-6489-4110-8561-081F5C4C9E07}"/>
              </a:ext>
            </a:extLst>
          </p:cNvPr>
          <p:cNvSpPr txBox="1"/>
          <p:nvPr/>
        </p:nvSpPr>
        <p:spPr>
          <a:xfrm>
            <a:off x="255477" y="1299818"/>
            <a:ext cx="8957517" cy="400110"/>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Can provide additional financial support in the event of an accidental injury or death</a:t>
            </a:r>
          </a:p>
        </p:txBody>
      </p:sp>
      <p:sp>
        <p:nvSpPr>
          <p:cNvPr id="4" name="TextBox 3">
            <a:extLst>
              <a:ext uri="{FF2B5EF4-FFF2-40B4-BE49-F238E27FC236}">
                <a16:creationId xmlns:a16="http://schemas.microsoft.com/office/drawing/2014/main" id="{516C8EB2-A2F1-4A34-850F-3E50D4DD0A7A}"/>
              </a:ext>
            </a:extLst>
          </p:cNvPr>
          <p:cNvSpPr txBox="1"/>
          <p:nvPr/>
        </p:nvSpPr>
        <p:spPr>
          <a:xfrm>
            <a:off x="1144234" y="2153424"/>
            <a:ext cx="8852343" cy="3200876"/>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Benefit:</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Can elect coverage for yourself only, or for yourself and your eligible dependents</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Minimum coverage: $10,000 </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Maximum coverage: $200,000 </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Coverage amounts made in increments of $5,000</a:t>
            </a:r>
          </a:p>
          <a:p>
            <a:pPr marL="285750" indent="-28575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Cost:</a:t>
            </a:r>
          </a:p>
          <a:p>
            <a:pPr marL="285750" indent="-285750">
              <a:buFont typeface="Arial" panose="020B0604020202020204" pitchFamily="34" charset="0"/>
              <a:buChar char="•"/>
            </a:pPr>
            <a:r>
              <a:rPr lang="en-US" sz="2000" b="1" dirty="0">
                <a:latin typeface="Calibri" panose="020F0502020204030204" pitchFamily="34" charset="0"/>
                <a:cs typeface="Calibri" panose="020F0502020204030204" pitchFamily="34" charset="0"/>
              </a:rPr>
              <a:t>You Only</a:t>
            </a:r>
            <a:r>
              <a:rPr lang="en-US" sz="2000" dirty="0">
                <a:latin typeface="Calibri" panose="020F0502020204030204" pitchFamily="34" charset="0"/>
                <a:cs typeface="Calibri" panose="020F0502020204030204" pitchFamily="34" charset="0"/>
              </a:rPr>
              <a:t>: $0.02 per $1,000 of coverage</a:t>
            </a:r>
          </a:p>
          <a:p>
            <a:pPr marL="285750" indent="-285750">
              <a:buFont typeface="Arial" panose="020B0604020202020204" pitchFamily="34" charset="0"/>
              <a:buChar char="•"/>
            </a:pPr>
            <a:r>
              <a:rPr lang="en-US" sz="2000" b="1" dirty="0">
                <a:latin typeface="Calibri" panose="020F0502020204030204" pitchFamily="34" charset="0"/>
                <a:cs typeface="Calibri" panose="020F0502020204030204" pitchFamily="34" charset="0"/>
              </a:rPr>
              <a:t>You + Family</a:t>
            </a:r>
            <a:r>
              <a:rPr lang="en-US" sz="2000" dirty="0">
                <a:latin typeface="Calibri" panose="020F0502020204030204" pitchFamily="34" charset="0"/>
                <a:cs typeface="Calibri" panose="020F0502020204030204" pitchFamily="34" charset="0"/>
              </a:rPr>
              <a:t>: $0.04 per $1,000 of coverage</a:t>
            </a:r>
          </a:p>
          <a:p>
            <a:endParaRPr lang="en-US" sz="1400" b="1" dirty="0">
              <a:latin typeface="Calibri" panose="020F0502020204030204" pitchFamily="34" charset="0"/>
              <a:cs typeface="Calibri" panose="020F0502020204030204" pitchFamily="34" charset="0"/>
            </a:endParaRPr>
          </a:p>
        </p:txBody>
      </p:sp>
      <p:pic>
        <p:nvPicPr>
          <p:cNvPr id="6" name="Audio 5">
            <a:extLst>
              <a:ext uri="{FF2B5EF4-FFF2-40B4-BE49-F238E27FC236}">
                <a16:creationId xmlns:a16="http://schemas.microsoft.com/office/drawing/2014/main" id="{1868579C-F44C-E405-8E09-ED9CBC9076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166160"/>
      </p:ext>
    </p:extLst>
  </p:cSld>
  <p:clrMapOvr>
    <a:masterClrMapping/>
  </p:clrMapOvr>
  <mc:AlternateContent xmlns:mc="http://schemas.openxmlformats.org/markup-compatibility/2006">
    <mc:Choice xmlns:p14="http://schemas.microsoft.com/office/powerpoint/2010/main" Requires="p14">
      <p:transition spd="med" p14:dur="700" advTm="55900">
        <p:fade/>
      </p:transition>
    </mc:Choice>
    <mc:Fallback>
      <p:transition spd="med" advTm="559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310" y="0"/>
            <a:ext cx="6061433" cy="1040236"/>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Texas Income Protection Plan</a:t>
            </a:r>
          </a:p>
        </p:txBody>
      </p:sp>
      <p:sp>
        <p:nvSpPr>
          <p:cNvPr id="3" name="TextBox 2">
            <a:extLst>
              <a:ext uri="{FF2B5EF4-FFF2-40B4-BE49-F238E27FC236}">
                <a16:creationId xmlns:a16="http://schemas.microsoft.com/office/drawing/2014/main" id="{FF30BBF1-2573-4CE8-AC37-447FAC426F6A}"/>
              </a:ext>
            </a:extLst>
          </p:cNvPr>
          <p:cNvSpPr txBox="1"/>
          <p:nvPr/>
        </p:nvSpPr>
        <p:spPr>
          <a:xfrm>
            <a:off x="6371471" y="5784691"/>
            <a:ext cx="4907497" cy="369332"/>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See pages 28-29 of New Employee Benefits Guide</a:t>
            </a:r>
          </a:p>
        </p:txBody>
      </p:sp>
      <p:pic>
        <p:nvPicPr>
          <p:cNvPr id="6" name="Picture 5">
            <a:extLst>
              <a:ext uri="{FF2B5EF4-FFF2-40B4-BE49-F238E27FC236}">
                <a16:creationId xmlns:a16="http://schemas.microsoft.com/office/drawing/2014/main" id="{7CEF7DBC-45AA-4B9E-BA98-AEFC909824F1}"/>
              </a:ext>
            </a:extLst>
          </p:cNvPr>
          <p:cNvPicPr>
            <a:picLocks noChangeAspect="1" noChangeArrowheads="1"/>
          </p:cNvPicPr>
          <p:nvPr/>
        </p:nvPicPr>
        <p:blipFill>
          <a:blip r:embed="rId4"/>
          <a:srcRect t="27422" b="28833"/>
          <a:stretch>
            <a:fillRect/>
          </a:stretch>
        </p:blipFill>
        <p:spPr bwMode="auto">
          <a:xfrm>
            <a:off x="9312896" y="217882"/>
            <a:ext cx="1916112" cy="4397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C4561D7-303A-44D7-906D-A4D4DD62D100}"/>
              </a:ext>
            </a:extLst>
          </p:cNvPr>
          <p:cNvSpPr txBox="1"/>
          <p:nvPr/>
        </p:nvSpPr>
        <p:spPr>
          <a:xfrm>
            <a:off x="255477" y="888643"/>
            <a:ext cx="9341529" cy="707886"/>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Protects your income by paying a percentage of your paycheck if you become disabled and can’t work due to a medical illness, injury, or pregnancy</a:t>
            </a:r>
          </a:p>
        </p:txBody>
      </p:sp>
      <p:sp>
        <p:nvSpPr>
          <p:cNvPr id="5" name="TextBox 4">
            <a:extLst>
              <a:ext uri="{FF2B5EF4-FFF2-40B4-BE49-F238E27FC236}">
                <a16:creationId xmlns:a16="http://schemas.microsoft.com/office/drawing/2014/main" id="{75189786-29DA-4EB7-91C2-047DB789567B}"/>
              </a:ext>
            </a:extLst>
          </p:cNvPr>
          <p:cNvSpPr txBox="1"/>
          <p:nvPr/>
        </p:nvSpPr>
        <p:spPr>
          <a:xfrm>
            <a:off x="255477" y="1614509"/>
            <a:ext cx="5407092" cy="3939540"/>
          </a:xfrm>
          <a:prstGeom prst="rect">
            <a:avLst/>
          </a:prstGeom>
          <a:noFill/>
        </p:spPr>
        <p:txBody>
          <a:bodyPr wrap="square" rtlCol="0">
            <a:spAutoFit/>
          </a:bodyPr>
          <a:lstStyle/>
          <a:p>
            <a:r>
              <a:rPr lang="en-US" b="1" dirty="0">
                <a:solidFill>
                  <a:schemeClr val="accent1"/>
                </a:solidFill>
                <a:latin typeface="Calibri" panose="020F0502020204030204" pitchFamily="34" charset="0"/>
                <a:cs typeface="Calibri" panose="020F0502020204030204" pitchFamily="34" charset="0"/>
              </a:rPr>
              <a:t>Short-term disability </a:t>
            </a:r>
            <a:r>
              <a:rPr lang="en-US" dirty="0">
                <a:latin typeface="Calibri" panose="020F0502020204030204" pitchFamily="34" charset="0"/>
                <a:cs typeface="Calibri" panose="020F0502020204030204" pitchFamily="34" charset="0"/>
              </a:rPr>
              <a:t>insurance provides a portion of your monthly income for up to 5 months</a:t>
            </a:r>
          </a:p>
          <a:p>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Benefit: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Maximum of 66% of your monthly salary (up to $10,000) or $6,600, whichever is </a:t>
            </a:r>
            <a:r>
              <a:rPr lang="en-US" b="1" dirty="0">
                <a:latin typeface="Calibri" panose="020F0502020204030204" pitchFamily="34" charset="0"/>
                <a:cs typeface="Calibri" panose="020F0502020204030204" pitchFamily="34" charset="0"/>
              </a:rPr>
              <a:t>less</a:t>
            </a: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Eligibility:</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Must provide physician certification stating you are totally disabled and unable to work</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Must complete a waiting period of 14 consecutive days </a:t>
            </a:r>
            <a:r>
              <a:rPr lang="en-US" b="1" dirty="0">
                <a:latin typeface="Calibri" panose="020F0502020204030204" pitchFamily="34" charset="0"/>
                <a:cs typeface="Calibri" panose="020F0502020204030204" pitchFamily="34" charset="0"/>
              </a:rPr>
              <a:t>and</a:t>
            </a: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Must exhaust all sick leave (including sick leave pool)</a:t>
            </a: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7720F681-B189-4677-B953-89F9F641C6F9}"/>
              </a:ext>
            </a:extLst>
          </p:cNvPr>
          <p:cNvSpPr txBox="1"/>
          <p:nvPr/>
        </p:nvSpPr>
        <p:spPr>
          <a:xfrm>
            <a:off x="5836111" y="1614509"/>
            <a:ext cx="5640027" cy="3693319"/>
          </a:xfrm>
          <a:prstGeom prst="rect">
            <a:avLst/>
          </a:prstGeom>
          <a:noFill/>
        </p:spPr>
        <p:txBody>
          <a:bodyPr wrap="square" rtlCol="0">
            <a:spAutoFit/>
          </a:bodyPr>
          <a:lstStyle/>
          <a:p>
            <a:r>
              <a:rPr lang="en-US" b="1" dirty="0">
                <a:solidFill>
                  <a:schemeClr val="accent1"/>
                </a:solidFill>
                <a:latin typeface="Calibri" panose="020F0502020204030204" pitchFamily="34" charset="0"/>
                <a:cs typeface="Calibri" panose="020F0502020204030204" pitchFamily="34" charset="0"/>
              </a:rPr>
              <a:t>Long-term disability </a:t>
            </a:r>
            <a:r>
              <a:rPr lang="en-US" dirty="0">
                <a:latin typeface="Calibri" panose="020F0502020204030204" pitchFamily="34" charset="0"/>
                <a:cs typeface="Calibri" panose="020F0502020204030204" pitchFamily="34" charset="0"/>
              </a:rPr>
              <a:t>provides a portion of your monthly income for an extended period of time</a:t>
            </a:r>
          </a:p>
          <a:p>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Benefit:</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Maximum of 60% of your monthly salary (up to $10,000) or $6,000, whichever is </a:t>
            </a:r>
            <a:r>
              <a:rPr lang="en-US" b="1" dirty="0">
                <a:latin typeface="Calibri" panose="020F0502020204030204" pitchFamily="34" charset="0"/>
                <a:cs typeface="Calibri" panose="020F0502020204030204" pitchFamily="34" charset="0"/>
              </a:rPr>
              <a:t>less</a:t>
            </a: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Eligibility:</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Must provide physician certification stating you are totally disabled and unable to work</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Must complete a waiting period of 180 consecutive days </a:t>
            </a:r>
            <a:r>
              <a:rPr lang="en-US" b="1" dirty="0">
                <a:latin typeface="Calibri" panose="020F0502020204030204" pitchFamily="34" charset="0"/>
                <a:cs typeface="Calibri" panose="020F0502020204030204" pitchFamily="34" charset="0"/>
              </a:rPr>
              <a:t>and</a:t>
            </a: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Must exhaust all sick leave (including sick leave pool)</a:t>
            </a:r>
          </a:p>
        </p:txBody>
      </p:sp>
      <p:pic>
        <p:nvPicPr>
          <p:cNvPr id="9" name="Audio 8">
            <a:extLst>
              <a:ext uri="{FF2B5EF4-FFF2-40B4-BE49-F238E27FC236}">
                <a16:creationId xmlns:a16="http://schemas.microsoft.com/office/drawing/2014/main" id="{980696E8-FE08-D12D-A482-7CC47C4EEF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04635245"/>
      </p:ext>
    </p:extLst>
  </p:cSld>
  <p:clrMapOvr>
    <a:masterClrMapping/>
  </p:clrMapOvr>
  <mc:AlternateContent xmlns:mc="http://schemas.openxmlformats.org/markup-compatibility/2006">
    <mc:Choice xmlns:p14="http://schemas.microsoft.com/office/powerpoint/2010/main" Requires="p14">
      <p:transition spd="med" p14:dur="700" advTm="84988">
        <p:fade/>
      </p:transition>
    </mc:Choice>
    <mc:Fallback>
      <p:transition spd="med" advTm="849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66" y="-12168"/>
            <a:ext cx="6564772" cy="1253739"/>
          </a:xfrm>
        </p:spPr>
        <p:txBody>
          <a:bodyPr>
            <a:normAutofit/>
          </a:bodyPr>
          <a:lstStyle/>
          <a:p>
            <a:r>
              <a:rPr lang="en-US" sz="3600" b="1" cap="none" dirty="0" err="1">
                <a:solidFill>
                  <a:schemeClr val="tx1"/>
                </a:solidFill>
                <a:latin typeface="Calibri" panose="020F0502020204030204" pitchFamily="34" charset="0"/>
                <a:cs typeface="Calibri" panose="020F0502020204030204" pitchFamily="34" charset="0"/>
              </a:rPr>
              <a:t>TexFlex</a:t>
            </a:r>
            <a:r>
              <a:rPr lang="en-US" sz="3600" b="1" cap="none" dirty="0">
                <a:solidFill>
                  <a:schemeClr val="tx1"/>
                </a:solidFill>
                <a:latin typeface="Calibri" panose="020F0502020204030204" pitchFamily="34" charset="0"/>
                <a:cs typeface="Calibri" panose="020F0502020204030204" pitchFamily="34" charset="0"/>
              </a:rPr>
              <a:t> Dependent Care Account</a:t>
            </a:r>
          </a:p>
        </p:txBody>
      </p:sp>
      <p:sp>
        <p:nvSpPr>
          <p:cNvPr id="6" name="Content Placeholder 5">
            <a:extLst>
              <a:ext uri="{FF2B5EF4-FFF2-40B4-BE49-F238E27FC236}">
                <a16:creationId xmlns:a16="http://schemas.microsoft.com/office/drawing/2014/main" id="{B797C85D-FC13-4797-AA23-85B7F55C9409}"/>
              </a:ext>
            </a:extLst>
          </p:cNvPr>
          <p:cNvSpPr>
            <a:spLocks noGrp="1"/>
          </p:cNvSpPr>
          <p:nvPr>
            <p:ph idx="1"/>
          </p:nvPr>
        </p:nvSpPr>
        <p:spPr>
          <a:xfrm>
            <a:off x="2028968" y="834704"/>
            <a:ext cx="7905461" cy="1400963"/>
          </a:xfrm>
        </p:spPr>
        <p:txBody>
          <a:bodyPr>
            <a:normAutofit/>
          </a:bodyPr>
          <a:lstStyle/>
          <a:p>
            <a:pPr marL="0" indent="0" algn="ctr">
              <a:buNone/>
            </a:pPr>
            <a:r>
              <a:rPr lang="en-US" cap="none" dirty="0">
                <a:latin typeface="Calibri" panose="020F0502020204030204" pitchFamily="34" charset="0"/>
                <a:cs typeface="Calibri" panose="020F0502020204030204" pitchFamily="34" charset="0"/>
              </a:rPr>
              <a:t>Allows you to set aside money pre-tax from your paycheck to cover eligible dependent care expenses</a:t>
            </a:r>
          </a:p>
        </p:txBody>
      </p:sp>
      <p:sp>
        <p:nvSpPr>
          <p:cNvPr id="3" name="TextBox 2">
            <a:extLst>
              <a:ext uri="{FF2B5EF4-FFF2-40B4-BE49-F238E27FC236}">
                <a16:creationId xmlns:a16="http://schemas.microsoft.com/office/drawing/2014/main" id="{FF30BBF1-2573-4CE8-AC37-447FAC426F6A}"/>
              </a:ext>
            </a:extLst>
          </p:cNvPr>
          <p:cNvSpPr txBox="1"/>
          <p:nvPr/>
        </p:nvSpPr>
        <p:spPr>
          <a:xfrm>
            <a:off x="6478660" y="5831048"/>
            <a:ext cx="4907497" cy="369332"/>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See pages 30-31 of New Employee Benefits Guide</a:t>
            </a:r>
          </a:p>
        </p:txBody>
      </p:sp>
      <p:graphicFrame>
        <p:nvGraphicFramePr>
          <p:cNvPr id="4" name="Table 4">
            <a:extLst>
              <a:ext uri="{FF2B5EF4-FFF2-40B4-BE49-F238E27FC236}">
                <a16:creationId xmlns:a16="http://schemas.microsoft.com/office/drawing/2014/main" id="{43364654-8330-45DE-8941-B113CDE9DA83}"/>
              </a:ext>
            </a:extLst>
          </p:cNvPr>
          <p:cNvGraphicFramePr>
            <a:graphicFrameLocks noGrp="1"/>
          </p:cNvGraphicFramePr>
          <p:nvPr>
            <p:extLst>
              <p:ext uri="{D42A27DB-BD31-4B8C-83A1-F6EECF244321}">
                <p14:modId xmlns:p14="http://schemas.microsoft.com/office/powerpoint/2010/main" val="3785070362"/>
              </p:ext>
            </p:extLst>
          </p:nvPr>
        </p:nvGraphicFramePr>
        <p:xfrm>
          <a:off x="377505" y="2042160"/>
          <a:ext cx="11004164" cy="3048000"/>
        </p:xfrm>
        <a:graphic>
          <a:graphicData uri="http://schemas.openxmlformats.org/drawingml/2006/table">
            <a:tbl>
              <a:tblPr firstRow="1" bandRow="1">
                <a:tableStyleId>{B301B821-A1FF-4177-AEE7-76D212191A09}</a:tableStyleId>
              </a:tblPr>
              <a:tblGrid>
                <a:gridCol w="4076398">
                  <a:extLst>
                    <a:ext uri="{9D8B030D-6E8A-4147-A177-3AD203B41FA5}">
                      <a16:colId xmlns:a16="http://schemas.microsoft.com/office/drawing/2014/main" val="2380411134"/>
                    </a:ext>
                  </a:extLst>
                </a:gridCol>
                <a:gridCol w="6927766">
                  <a:extLst>
                    <a:ext uri="{9D8B030D-6E8A-4147-A177-3AD203B41FA5}">
                      <a16:colId xmlns:a16="http://schemas.microsoft.com/office/drawing/2014/main" val="2436499643"/>
                    </a:ext>
                  </a:extLst>
                </a:gridCol>
              </a:tblGrid>
              <a:tr h="317489">
                <a:tc>
                  <a:txBody>
                    <a:bodyPr/>
                    <a:lstStyle/>
                    <a:p>
                      <a:pPr algn="ctr"/>
                      <a:endParaRPr lang="en-US" dirty="0"/>
                    </a:p>
                  </a:txBody>
                  <a:tcPr/>
                </a:tc>
                <a:tc>
                  <a:txBody>
                    <a:bodyPr/>
                    <a:lstStyle/>
                    <a:p>
                      <a:pPr algn="ctr"/>
                      <a:r>
                        <a:rPr lang="en-US" sz="2000" b="1" dirty="0">
                          <a:latin typeface="Calibri" panose="020F0502020204030204" pitchFamily="34" charset="0"/>
                          <a:cs typeface="Calibri" panose="020F0502020204030204" pitchFamily="34" charset="0"/>
                        </a:rPr>
                        <a:t>Dependent Care FSA</a:t>
                      </a:r>
                    </a:p>
                  </a:txBody>
                  <a:tcPr/>
                </a:tc>
                <a:extLst>
                  <a:ext uri="{0D108BD9-81ED-4DB2-BD59-A6C34878D82A}">
                    <a16:rowId xmlns:a16="http://schemas.microsoft.com/office/drawing/2014/main" val="307294835"/>
                  </a:ext>
                </a:extLst>
              </a:tr>
              <a:tr h="502691">
                <a:tc>
                  <a:txBody>
                    <a:bodyPr/>
                    <a:lstStyle/>
                    <a:p>
                      <a:pPr algn="ctr"/>
                      <a:r>
                        <a:rPr lang="en-US" sz="1800" b="1" dirty="0">
                          <a:latin typeface="Calibri" panose="020F0502020204030204" pitchFamily="34" charset="0"/>
                          <a:cs typeface="Calibri" panose="020F0502020204030204" pitchFamily="34" charset="0"/>
                        </a:rPr>
                        <a:t>Annual Contribution</a:t>
                      </a:r>
                    </a:p>
                    <a:p>
                      <a:pPr algn="ctr"/>
                      <a:r>
                        <a:rPr lang="en-US" sz="1800" b="1" dirty="0">
                          <a:latin typeface="Calibri" panose="020F0502020204030204" pitchFamily="34" charset="0"/>
                          <a:cs typeface="Calibri" panose="020F0502020204030204" pitchFamily="34" charset="0"/>
                        </a:rPr>
                        <a:t>(Plan Year September 1 to August 31)</a:t>
                      </a:r>
                    </a:p>
                  </a:txBody>
                  <a:tcPr/>
                </a:tc>
                <a:tc>
                  <a:txBody>
                    <a:bodyPr/>
                    <a:lstStyle/>
                    <a:p>
                      <a:pPr algn="ctr"/>
                      <a:r>
                        <a:rPr lang="en-US" sz="1800" dirty="0">
                          <a:latin typeface="Calibri" panose="020F0502020204030204" pitchFamily="34" charset="0"/>
                          <a:cs typeface="Calibri" panose="020F0502020204030204" pitchFamily="34" charset="0"/>
                        </a:rPr>
                        <a:t>Minimum: $180</a:t>
                      </a:r>
                    </a:p>
                    <a:p>
                      <a:pPr algn="ctr"/>
                      <a:r>
                        <a:rPr lang="en-US" sz="1800" dirty="0">
                          <a:latin typeface="Calibri" panose="020F0502020204030204" pitchFamily="34" charset="0"/>
                          <a:cs typeface="Calibri" panose="020F0502020204030204" pitchFamily="34" charset="0"/>
                        </a:rPr>
                        <a:t>Maximum: $5,000 per household</a:t>
                      </a:r>
                    </a:p>
                  </a:txBody>
                  <a:tcPr/>
                </a:tc>
                <a:extLst>
                  <a:ext uri="{0D108BD9-81ED-4DB2-BD59-A6C34878D82A}">
                    <a16:rowId xmlns:a16="http://schemas.microsoft.com/office/drawing/2014/main" val="1563685556"/>
                  </a:ext>
                </a:extLst>
              </a:tr>
              <a:tr h="464087">
                <a:tc>
                  <a:txBody>
                    <a:bodyPr/>
                    <a:lstStyle/>
                    <a:p>
                      <a:pPr algn="ctr"/>
                      <a:r>
                        <a:rPr lang="en-US" sz="1800" b="1" dirty="0">
                          <a:latin typeface="Calibri" panose="020F0502020204030204" pitchFamily="34" charset="0"/>
                          <a:cs typeface="Calibri" panose="020F0502020204030204" pitchFamily="34" charset="0"/>
                        </a:rPr>
                        <a:t>Eligible Expenses</a:t>
                      </a:r>
                    </a:p>
                  </a:txBody>
                  <a:tcPr/>
                </a:tc>
                <a:tc>
                  <a:txBody>
                    <a:bodyPr/>
                    <a:lstStyle/>
                    <a:p>
                      <a:pPr algn="ctr"/>
                      <a:r>
                        <a:rPr lang="en-US" sz="1800" dirty="0">
                          <a:latin typeface="Calibri" panose="020F0502020204030204" pitchFamily="34" charset="0"/>
                          <a:cs typeface="Calibri" panose="020F0502020204030204" pitchFamily="34" charset="0"/>
                        </a:rPr>
                        <a:t>Day care, before and after school care, and summer day camp for dependent children under age 13*</a:t>
                      </a:r>
                    </a:p>
                  </a:txBody>
                  <a:tcPr/>
                </a:tc>
                <a:extLst>
                  <a:ext uri="{0D108BD9-81ED-4DB2-BD59-A6C34878D82A}">
                    <a16:rowId xmlns:a16="http://schemas.microsoft.com/office/drawing/2014/main" val="1308705720"/>
                  </a:ext>
                </a:extLst>
              </a:tr>
              <a:tr h="291032">
                <a:tc>
                  <a:txBody>
                    <a:bodyPr/>
                    <a:lstStyle/>
                    <a:p>
                      <a:pPr algn="ctr"/>
                      <a:r>
                        <a:rPr lang="en-US" sz="1800" b="1" dirty="0">
                          <a:latin typeface="Calibri" panose="020F0502020204030204" pitchFamily="34" charset="0"/>
                          <a:cs typeface="Calibri" panose="020F0502020204030204" pitchFamily="34" charset="0"/>
                        </a:rPr>
                        <a:t>Debit Card</a:t>
                      </a:r>
                    </a:p>
                  </a:txBody>
                  <a:tcPr/>
                </a:tc>
                <a:tc>
                  <a:txBody>
                    <a:bodyPr/>
                    <a:lstStyle/>
                    <a:p>
                      <a:pPr algn="ctr"/>
                      <a:r>
                        <a:rPr lang="en-US" sz="1800" dirty="0">
                          <a:latin typeface="Calibri" panose="020F0502020204030204" pitchFamily="34" charset="0"/>
                          <a:cs typeface="Calibri" panose="020F0502020204030204" pitchFamily="34" charset="0"/>
                        </a:rPr>
                        <a:t>No</a:t>
                      </a:r>
                    </a:p>
                  </a:txBody>
                  <a:tcPr/>
                </a:tc>
                <a:extLst>
                  <a:ext uri="{0D108BD9-81ED-4DB2-BD59-A6C34878D82A}">
                    <a16:rowId xmlns:a16="http://schemas.microsoft.com/office/drawing/2014/main" val="348055087"/>
                  </a:ext>
                </a:extLst>
              </a:tr>
              <a:tr h="291032">
                <a:tc>
                  <a:txBody>
                    <a:bodyPr/>
                    <a:lstStyle/>
                    <a:p>
                      <a:pPr algn="ctr"/>
                      <a:r>
                        <a:rPr lang="en-US" sz="1800" b="1" dirty="0">
                          <a:latin typeface="Calibri" panose="020F0502020204030204" pitchFamily="34" charset="0"/>
                          <a:cs typeface="Calibri" panose="020F0502020204030204" pitchFamily="34" charset="0"/>
                        </a:rPr>
                        <a:t>Rollover</a:t>
                      </a:r>
                    </a:p>
                  </a:txBody>
                  <a:tcPr/>
                </a:tc>
                <a:tc>
                  <a:txBody>
                    <a:bodyPr/>
                    <a:lstStyle/>
                    <a:p>
                      <a:pPr algn="ctr"/>
                      <a:r>
                        <a:rPr lang="en-US" sz="1800" dirty="0">
                          <a:latin typeface="Calibri" panose="020F0502020204030204" pitchFamily="34" charset="0"/>
                          <a:cs typeface="Calibri" panose="020F0502020204030204" pitchFamily="34" charset="0"/>
                        </a:rPr>
                        <a:t>No</a:t>
                      </a:r>
                    </a:p>
                  </a:txBody>
                  <a:tcPr/>
                </a:tc>
                <a:extLst>
                  <a:ext uri="{0D108BD9-81ED-4DB2-BD59-A6C34878D82A}">
                    <a16:rowId xmlns:a16="http://schemas.microsoft.com/office/drawing/2014/main" val="841380842"/>
                  </a:ext>
                </a:extLst>
              </a:tr>
              <a:tr h="502691">
                <a:tc>
                  <a:txBody>
                    <a:bodyPr/>
                    <a:lstStyle/>
                    <a:p>
                      <a:pPr algn="ctr"/>
                      <a:r>
                        <a:rPr lang="en-US" sz="1800" b="1" dirty="0">
                          <a:latin typeface="Calibri" panose="020F0502020204030204" pitchFamily="34" charset="0"/>
                          <a:cs typeface="Calibri" panose="020F0502020204030204" pitchFamily="34" charset="0"/>
                        </a:rPr>
                        <a:t>Submit Claims</a:t>
                      </a:r>
                    </a:p>
                  </a:txBody>
                  <a:tcPr/>
                </a:tc>
                <a:tc>
                  <a:txBody>
                    <a:bodyPr/>
                    <a:lstStyle/>
                    <a:p>
                      <a:pPr algn="ctr"/>
                      <a:r>
                        <a:rPr lang="en-US" sz="1800" dirty="0">
                          <a:latin typeface="Calibri" panose="020F0502020204030204" pitchFamily="34" charset="0"/>
                          <a:cs typeface="Calibri" panose="020F0502020204030204" pitchFamily="34" charset="0"/>
                        </a:rPr>
                        <a:t>Submit all claims by December 31</a:t>
                      </a:r>
                      <a:r>
                        <a:rPr lang="en-US" sz="1800" baseline="30000" dirty="0">
                          <a:latin typeface="Calibri" panose="020F0502020204030204" pitchFamily="34" charset="0"/>
                          <a:cs typeface="Calibri" panose="020F0502020204030204" pitchFamily="34" charset="0"/>
                        </a:rPr>
                        <a:t>st</a:t>
                      </a:r>
                      <a:r>
                        <a:rPr lang="en-US" sz="1800" dirty="0">
                          <a:latin typeface="Calibri" panose="020F0502020204030204" pitchFamily="34" charset="0"/>
                          <a:cs typeface="Calibri" panose="020F0502020204030204" pitchFamily="34" charset="0"/>
                        </a:rPr>
                        <a:t> for expenses incurred between September 1 and August 31</a:t>
                      </a:r>
                    </a:p>
                  </a:txBody>
                  <a:tcPr/>
                </a:tc>
                <a:extLst>
                  <a:ext uri="{0D108BD9-81ED-4DB2-BD59-A6C34878D82A}">
                    <a16:rowId xmlns:a16="http://schemas.microsoft.com/office/drawing/2014/main" val="2648046392"/>
                  </a:ext>
                </a:extLst>
              </a:tr>
            </a:tbl>
          </a:graphicData>
        </a:graphic>
      </p:graphicFrame>
      <p:sp>
        <p:nvSpPr>
          <p:cNvPr id="7" name="TextBox 6">
            <a:extLst>
              <a:ext uri="{FF2B5EF4-FFF2-40B4-BE49-F238E27FC236}">
                <a16:creationId xmlns:a16="http://schemas.microsoft.com/office/drawing/2014/main" id="{9E2A50E4-2EE4-4981-839D-5F66BD91A86E}"/>
              </a:ext>
            </a:extLst>
          </p:cNvPr>
          <p:cNvSpPr txBox="1"/>
          <p:nvPr/>
        </p:nvSpPr>
        <p:spPr>
          <a:xfrm>
            <a:off x="2994869" y="5154018"/>
            <a:ext cx="5549917" cy="369332"/>
          </a:xfrm>
          <a:prstGeom prst="rect">
            <a:avLst/>
          </a:prstGeom>
          <a:noFill/>
        </p:spPr>
        <p:txBody>
          <a:bodyPr wrap="none" rtlCol="0">
            <a:spAutoFit/>
          </a:bodyPr>
          <a:lstStyle/>
          <a:p>
            <a:r>
              <a:rPr lang="en-US" dirty="0"/>
              <a:t>* </a:t>
            </a:r>
            <a:r>
              <a:rPr lang="en-US" dirty="0">
                <a:latin typeface="Calibri" panose="020F0502020204030204" pitchFamily="34" charset="0"/>
                <a:cs typeface="Calibri" panose="020F0502020204030204" pitchFamily="34" charset="0"/>
              </a:rPr>
              <a:t>Adult custodial care programs for qualifying dependents</a:t>
            </a:r>
          </a:p>
        </p:txBody>
      </p:sp>
      <p:pic>
        <p:nvPicPr>
          <p:cNvPr id="9" name="Picture 8">
            <a:extLst>
              <a:ext uri="{FF2B5EF4-FFF2-40B4-BE49-F238E27FC236}">
                <a16:creationId xmlns:a16="http://schemas.microsoft.com/office/drawing/2014/main" id="{EF8F6EDD-D388-438D-8029-5BFC5E9D71FA}"/>
              </a:ext>
            </a:extLst>
          </p:cNvPr>
          <p:cNvPicPr>
            <a:picLocks noChangeAspect="1"/>
          </p:cNvPicPr>
          <p:nvPr/>
        </p:nvPicPr>
        <p:blipFill>
          <a:blip r:embed="rId4"/>
          <a:stretch>
            <a:fillRect/>
          </a:stretch>
        </p:blipFill>
        <p:spPr>
          <a:xfrm>
            <a:off x="9676620" y="158335"/>
            <a:ext cx="1781424" cy="676369"/>
          </a:xfrm>
          <a:prstGeom prst="rect">
            <a:avLst/>
          </a:prstGeom>
        </p:spPr>
      </p:pic>
      <p:pic>
        <p:nvPicPr>
          <p:cNvPr id="8" name="Audio 7">
            <a:extLst>
              <a:ext uri="{FF2B5EF4-FFF2-40B4-BE49-F238E27FC236}">
                <a16:creationId xmlns:a16="http://schemas.microsoft.com/office/drawing/2014/main" id="{C7A1F624-A5C3-FD75-F06E-99CF732D7B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23363045"/>
      </p:ext>
    </p:extLst>
  </p:cSld>
  <p:clrMapOvr>
    <a:masterClrMapping/>
  </p:clrMapOvr>
  <mc:AlternateContent xmlns:mc="http://schemas.openxmlformats.org/markup-compatibility/2006">
    <mc:Choice xmlns:p14="http://schemas.microsoft.com/office/powerpoint/2010/main" Requires="p14">
      <p:transition spd="med" p14:dur="700" advTm="86652">
        <p:fade/>
      </p:transition>
    </mc:Choice>
    <mc:Fallback>
      <p:transition spd="med" advTm="866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310" y="0"/>
            <a:ext cx="6061433" cy="1040236"/>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Benefits Enrollment</a:t>
            </a:r>
          </a:p>
        </p:txBody>
      </p:sp>
      <p:sp>
        <p:nvSpPr>
          <p:cNvPr id="4" name="TextBox 3">
            <a:extLst>
              <a:ext uri="{FF2B5EF4-FFF2-40B4-BE49-F238E27FC236}">
                <a16:creationId xmlns:a16="http://schemas.microsoft.com/office/drawing/2014/main" id="{6C4561D7-303A-44D7-906D-A4D4DD62D100}"/>
              </a:ext>
            </a:extLst>
          </p:cNvPr>
          <p:cNvSpPr txBox="1"/>
          <p:nvPr/>
        </p:nvSpPr>
        <p:spPr>
          <a:xfrm>
            <a:off x="255478" y="1040236"/>
            <a:ext cx="7494858" cy="4708981"/>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Enrollment is done using the ERS </a:t>
            </a:r>
            <a:r>
              <a:rPr lang="en-US" sz="2000" dirty="0" err="1">
                <a:latin typeface="Calibri" panose="020F0502020204030204" pitchFamily="34" charset="0"/>
                <a:cs typeface="Calibri" panose="020F0502020204030204" pitchFamily="34" charset="0"/>
              </a:rPr>
              <a:t>OnLine</a:t>
            </a:r>
            <a:r>
              <a:rPr lang="en-US" sz="2000" dirty="0">
                <a:latin typeface="Calibri" panose="020F0502020204030204" pitchFamily="34" charset="0"/>
                <a:cs typeface="Calibri" panose="020F0502020204030204" pitchFamily="34" charset="0"/>
              </a:rPr>
              <a:t> Portal at </a:t>
            </a:r>
            <a:r>
              <a:rPr lang="en-US" sz="2000" u="sng" dirty="0">
                <a:solidFill>
                  <a:srgbClr val="C00000"/>
                </a:solidFill>
                <a:latin typeface="Calibri" panose="020F0502020204030204" pitchFamily="34" charset="0"/>
                <a:cs typeface="Calibri" panose="020F0502020204030204" pitchFamily="34" charset="0"/>
                <a:hlinkClick r:id="rId4"/>
              </a:rPr>
              <a:t>www.ers.texas.gov</a:t>
            </a:r>
            <a:r>
              <a:rPr lang="en-US" sz="2000" u="sng" dirty="0">
                <a:solidFill>
                  <a:srgbClr val="C00000"/>
                </a:solidFill>
                <a:latin typeface="Calibri" panose="020F0502020204030204" pitchFamily="34" charset="0"/>
                <a:cs typeface="Calibri" panose="020F0502020204030204" pitchFamily="34" charset="0"/>
              </a:rPr>
              <a:t> </a:t>
            </a:r>
            <a:r>
              <a:rPr lang="en-US" sz="2000" b="1" u="sng" dirty="0">
                <a:solidFill>
                  <a:srgbClr val="C00000"/>
                </a:solidFill>
                <a:latin typeface="Calibri" panose="020F0502020204030204" pitchFamily="34" charset="0"/>
                <a:cs typeface="Calibri" panose="020F0502020204030204" pitchFamily="34" charset="0"/>
              </a:rPr>
              <a:t>on or after</a:t>
            </a:r>
            <a:r>
              <a:rPr lang="en-US" sz="2000" b="1" dirty="0">
                <a:solidFill>
                  <a:srgbClr val="C00000"/>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September 1</a:t>
            </a:r>
            <a:r>
              <a:rPr lang="en-US" sz="2000" baseline="30000" dirty="0">
                <a:latin typeface="Calibri" panose="020F0502020204030204" pitchFamily="34" charset="0"/>
                <a:cs typeface="Calibri" panose="020F0502020204030204" pitchFamily="34" charset="0"/>
              </a:rPr>
              <a:t>st</a:t>
            </a:r>
            <a:r>
              <a:rPr lang="en-US" sz="2000" dirty="0">
                <a:latin typeface="Calibri" panose="020F0502020204030204" pitchFamily="34" charset="0"/>
                <a:cs typeface="Calibri" panose="020F0502020204030204" pitchFamily="34" charset="0"/>
              </a:rPr>
              <a:t>	</a:t>
            </a:r>
            <a:r>
              <a:rPr lang="en-US" sz="2000" u="sng" dirty="0">
                <a:latin typeface="Calibri" panose="020F0502020204030204" pitchFamily="34" charset="0"/>
                <a:cs typeface="Calibri" panose="020F0502020204030204" pitchFamily="34" charset="0"/>
              </a:rPr>
              <a:t> </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Create an account by clicking on the </a:t>
            </a:r>
            <a:r>
              <a:rPr lang="en-US" sz="2000" b="1" dirty="0">
                <a:latin typeface="Calibri" panose="020F0502020204030204" pitchFamily="34" charset="0"/>
                <a:cs typeface="Calibri" panose="020F0502020204030204" pitchFamily="34" charset="0"/>
              </a:rPr>
              <a:t>My Account Login</a:t>
            </a:r>
            <a:r>
              <a:rPr lang="en-US" sz="2000" dirty="0">
                <a:latin typeface="Calibri" panose="020F0502020204030204" pitchFamily="34" charset="0"/>
                <a:cs typeface="Calibri" panose="020F0502020204030204" pitchFamily="34" charset="0"/>
              </a:rPr>
              <a:t> button on the top right of the page, and then </a:t>
            </a:r>
            <a:r>
              <a:rPr lang="en-US" sz="2000" b="1" dirty="0">
                <a:latin typeface="Calibri" panose="020F0502020204030204" pitchFamily="34" charset="0"/>
                <a:cs typeface="Calibri" panose="020F0502020204030204" pitchFamily="34" charset="0"/>
              </a:rPr>
              <a:t>Register Now</a:t>
            </a:r>
          </a:p>
          <a:p>
            <a:endParaRPr lang="en-US" sz="2000" b="1"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ERS uses 3 pieces of information to identify you while setting up your new account:</a:t>
            </a:r>
          </a:p>
          <a:p>
            <a:pPr marL="342900" indent="-342900">
              <a:buFont typeface="Arial" panose="020B0604020202020204" pitchFamily="34" charset="0"/>
              <a:buChar char="•"/>
            </a:pPr>
            <a:r>
              <a:rPr lang="en-US" sz="2000" b="1" dirty="0">
                <a:latin typeface="Calibri" panose="020F0502020204030204" pitchFamily="34" charset="0"/>
                <a:cs typeface="Calibri" panose="020F0502020204030204" pitchFamily="34" charset="0"/>
              </a:rPr>
              <a:t>Social Security Number</a:t>
            </a:r>
          </a:p>
          <a:p>
            <a:pPr marL="342900" indent="-342900">
              <a:buFont typeface="Arial" panose="020B0604020202020204" pitchFamily="34" charset="0"/>
              <a:buChar char="•"/>
            </a:pPr>
            <a:r>
              <a:rPr lang="en-US" sz="2000" b="1" dirty="0">
                <a:latin typeface="Calibri" panose="020F0502020204030204" pitchFamily="34" charset="0"/>
                <a:cs typeface="Calibri" panose="020F0502020204030204" pitchFamily="34" charset="0"/>
              </a:rPr>
              <a:t>Date of Birth</a:t>
            </a:r>
          </a:p>
          <a:p>
            <a:pPr marL="342900" indent="-342900">
              <a:buFont typeface="Arial" panose="020B0604020202020204" pitchFamily="34" charset="0"/>
              <a:buChar char="•"/>
            </a:pPr>
            <a:r>
              <a:rPr lang="en-US" sz="2000" b="1" dirty="0">
                <a:latin typeface="Calibri" panose="020F0502020204030204" pitchFamily="34" charset="0"/>
                <a:cs typeface="Calibri" panose="020F0502020204030204" pitchFamily="34" charset="0"/>
              </a:rPr>
              <a:t>Address</a:t>
            </a:r>
          </a:p>
          <a:p>
            <a:endParaRPr lang="en-US" sz="2000" b="1"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If you are unable to create an account, please send an email to </a:t>
            </a:r>
            <a:r>
              <a:rPr lang="en-US" sz="2000" dirty="0" err="1">
                <a:solidFill>
                  <a:srgbClr val="C00000"/>
                </a:solidFill>
                <a:latin typeface="Calibri" panose="020F0502020204030204" pitchFamily="34" charset="0"/>
                <a:cs typeface="Calibri" panose="020F0502020204030204" pitchFamily="34" charset="0"/>
              </a:rPr>
              <a:t>hr.esc@ttu.edu</a:t>
            </a:r>
            <a:endParaRPr lang="en-US" sz="2000" dirty="0">
              <a:solidFill>
                <a:srgbClr val="C00000"/>
              </a:solidFill>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B851E05-3EBA-4964-A792-0FA996F9AEC9}"/>
              </a:ext>
            </a:extLst>
          </p:cNvPr>
          <p:cNvPicPr>
            <a:picLocks noChangeAspect="1"/>
          </p:cNvPicPr>
          <p:nvPr/>
        </p:nvPicPr>
        <p:blipFill>
          <a:blip r:embed="rId5"/>
          <a:stretch>
            <a:fillRect/>
          </a:stretch>
        </p:blipFill>
        <p:spPr>
          <a:xfrm>
            <a:off x="7719055" y="600582"/>
            <a:ext cx="3509953" cy="2208861"/>
          </a:xfrm>
          <a:prstGeom prst="rect">
            <a:avLst/>
          </a:prstGeom>
        </p:spPr>
      </p:pic>
      <p:pic>
        <p:nvPicPr>
          <p:cNvPr id="7" name="Picture 6">
            <a:extLst>
              <a:ext uri="{FF2B5EF4-FFF2-40B4-BE49-F238E27FC236}">
                <a16:creationId xmlns:a16="http://schemas.microsoft.com/office/drawing/2014/main" id="{706BC294-149D-4876-A589-C2BD57207CED}"/>
              </a:ext>
            </a:extLst>
          </p:cNvPr>
          <p:cNvPicPr>
            <a:picLocks noChangeAspect="1"/>
          </p:cNvPicPr>
          <p:nvPr/>
        </p:nvPicPr>
        <p:blipFill>
          <a:blip r:embed="rId6"/>
          <a:stretch>
            <a:fillRect/>
          </a:stretch>
        </p:blipFill>
        <p:spPr>
          <a:xfrm>
            <a:off x="7750336" y="3582099"/>
            <a:ext cx="3478672" cy="1602297"/>
          </a:xfrm>
          <a:prstGeom prst="rect">
            <a:avLst/>
          </a:prstGeom>
          <a:ln>
            <a:solidFill>
              <a:schemeClr val="accent1"/>
            </a:solidFill>
          </a:ln>
        </p:spPr>
      </p:pic>
      <p:pic>
        <p:nvPicPr>
          <p:cNvPr id="5" name="Audio 4">
            <a:extLst>
              <a:ext uri="{FF2B5EF4-FFF2-40B4-BE49-F238E27FC236}">
                <a16:creationId xmlns:a16="http://schemas.microsoft.com/office/drawing/2014/main" id="{F04FF44B-FCF8-BF2F-65E5-002B1BD0C4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7719107"/>
      </p:ext>
    </p:extLst>
  </p:cSld>
  <p:clrMapOvr>
    <a:masterClrMapping/>
  </p:clrMapOvr>
  <mc:AlternateContent xmlns:mc="http://schemas.openxmlformats.org/markup-compatibility/2006">
    <mc:Choice xmlns:p14="http://schemas.microsoft.com/office/powerpoint/2010/main" Requires="p14">
      <p:transition spd="med" p14:dur="700" advTm="70588">
        <p:fade/>
      </p:transition>
    </mc:Choice>
    <mc:Fallback>
      <p:transition spd="med" advTm="705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30310" y="0"/>
            <a:ext cx="6061433" cy="1040236"/>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Benefits Enrollment</a:t>
            </a:r>
          </a:p>
        </p:txBody>
      </p:sp>
      <p:sp>
        <p:nvSpPr>
          <p:cNvPr id="4" name="TextBox 3">
            <a:extLst>
              <a:ext uri="{FF2B5EF4-FFF2-40B4-BE49-F238E27FC236}">
                <a16:creationId xmlns:a16="http://schemas.microsoft.com/office/drawing/2014/main" id="{6C4561D7-303A-44D7-906D-A4D4DD62D100}"/>
              </a:ext>
            </a:extLst>
          </p:cNvPr>
          <p:cNvSpPr txBox="1"/>
          <p:nvPr/>
        </p:nvSpPr>
        <p:spPr>
          <a:xfrm>
            <a:off x="379258" y="1702019"/>
            <a:ext cx="11070620" cy="4293483"/>
          </a:xfrm>
          <a:prstGeom prst="rect">
            <a:avLst/>
          </a:prstGeom>
          <a:noFill/>
        </p:spPr>
        <p:txBody>
          <a:bodyPr wrap="square" rtlCol="0">
            <a:spAutoFit/>
          </a:bodyPr>
          <a:lstStyle/>
          <a:p>
            <a:r>
              <a:rPr lang="en-US" sz="2300" b="1" dirty="0">
                <a:latin typeface="Calibri" panose="020F0502020204030204" pitchFamily="34" charset="0"/>
                <a:cs typeface="Calibri" panose="020F0502020204030204" pitchFamily="34" charset="0"/>
              </a:rPr>
              <a:t>To make your post-hire elections, please complete the following forms and return to </a:t>
            </a:r>
            <a:r>
              <a:rPr lang="en-US" sz="2300" b="1" dirty="0">
                <a:latin typeface="Calibri" panose="020F0502020204030204" pitchFamily="34" charset="0"/>
                <a:cs typeface="Calibri" panose="020F0502020204030204" pitchFamily="34" charset="0"/>
                <a:hlinkClick r:id="rId2"/>
              </a:rPr>
              <a:t>hr.esc@ttu.edu</a:t>
            </a:r>
            <a:r>
              <a:rPr lang="en-US" sz="2300" b="1" dirty="0">
                <a:latin typeface="Calibri" panose="020F0502020204030204" pitchFamily="34" charset="0"/>
                <a:cs typeface="Calibri" panose="020F0502020204030204" pitchFamily="34" charset="0"/>
              </a:rPr>
              <a:t>	</a:t>
            </a:r>
          </a:p>
          <a:p>
            <a:endParaRPr lang="en-US" sz="23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300" b="1" dirty="0">
                <a:solidFill>
                  <a:srgbClr val="C00000"/>
                </a:solidFill>
                <a:latin typeface="Calibri" panose="020F0502020204030204" pitchFamily="34" charset="0"/>
                <a:cs typeface="Calibri" panose="020F0502020204030204" pitchFamily="34" charset="0"/>
              </a:rPr>
              <a:t>Benefit Election Form</a:t>
            </a:r>
          </a:p>
          <a:p>
            <a:pPr marL="342900" indent="-342900">
              <a:buFont typeface="Arial" panose="020B0604020202020204" pitchFamily="34" charset="0"/>
              <a:buChar char="•"/>
            </a:pPr>
            <a:r>
              <a:rPr lang="en-US" sz="2300" b="1" dirty="0">
                <a:solidFill>
                  <a:srgbClr val="C00000"/>
                </a:solidFill>
                <a:latin typeface="Calibri" panose="020F0502020204030204" pitchFamily="34" charset="0"/>
                <a:cs typeface="Calibri" panose="020F0502020204030204" pitchFamily="34" charset="0"/>
              </a:rPr>
              <a:t>Dependent Child Certification Form (if applicable, one form per child)</a:t>
            </a:r>
          </a:p>
          <a:p>
            <a:pPr marL="342900" indent="-342900">
              <a:buFont typeface="Arial" panose="020B0604020202020204" pitchFamily="34" charset="0"/>
              <a:buChar char="•"/>
            </a:pPr>
            <a:r>
              <a:rPr lang="en-US" sz="2300" b="1" dirty="0" err="1">
                <a:solidFill>
                  <a:srgbClr val="C00000"/>
                </a:solidFill>
                <a:latin typeface="Calibri" panose="020F0502020204030204" pitchFamily="34" charset="0"/>
                <a:cs typeface="Calibri" panose="020F0502020204030204" pitchFamily="34" charset="0"/>
              </a:rPr>
              <a:t>TexFlex</a:t>
            </a:r>
            <a:r>
              <a:rPr lang="en-US" sz="2300" b="1" dirty="0">
                <a:solidFill>
                  <a:srgbClr val="C00000"/>
                </a:solidFill>
                <a:latin typeface="Calibri" panose="020F0502020204030204" pitchFamily="34" charset="0"/>
                <a:cs typeface="Calibri" panose="020F0502020204030204" pitchFamily="34" charset="0"/>
              </a:rPr>
              <a:t> Enrollment Form (if applicable)</a:t>
            </a:r>
          </a:p>
          <a:p>
            <a:endParaRPr lang="en-US" sz="2300" b="1" dirty="0">
              <a:latin typeface="Calibri" panose="020F0502020204030204" pitchFamily="34" charset="0"/>
              <a:cs typeface="Calibri" panose="020F0502020204030204" pitchFamily="34" charset="0"/>
            </a:endParaRPr>
          </a:p>
          <a:p>
            <a:r>
              <a:rPr lang="en-US" sz="2300" dirty="0">
                <a:latin typeface="Calibri" panose="020F0502020204030204" pitchFamily="34" charset="0"/>
                <a:cs typeface="Calibri" panose="020F0502020204030204" pitchFamily="34" charset="0"/>
              </a:rPr>
              <a:t>To ensure timely processing of your elections, please return your completed forms prior to your 29th day of hire. Our office cannot process forms during the weekend or on day 30/31 of hire. Employees who wait until day 30/31 will have to contact ERS at 877.275.4377 and make elections via phone. ERS does not keep weekend hours.</a:t>
            </a:r>
          </a:p>
          <a:p>
            <a:endParaRPr lang="en-US" sz="20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2172C6E-FDBD-56E0-3AD9-2CC407F3ADCF}"/>
              </a:ext>
            </a:extLst>
          </p:cNvPr>
          <p:cNvSpPr txBox="1"/>
          <p:nvPr/>
        </p:nvSpPr>
        <p:spPr>
          <a:xfrm>
            <a:off x="230309" y="938618"/>
            <a:ext cx="9977178" cy="1107996"/>
          </a:xfrm>
          <a:prstGeom prst="rect">
            <a:avLst/>
          </a:prstGeom>
          <a:noFill/>
        </p:spPr>
        <p:txBody>
          <a:bodyPr wrap="square" rtlCol="0">
            <a:spAutoFit/>
          </a:bodyPr>
          <a:lstStyle/>
          <a:p>
            <a:r>
              <a:rPr lang="en-US" sz="2400" b="1" dirty="0">
                <a:solidFill>
                  <a:srgbClr val="C00000"/>
                </a:solidFill>
                <a:latin typeface="Calibri" panose="020F0502020204030204" pitchFamily="34" charset="0"/>
                <a:cs typeface="Calibri" panose="020F0502020204030204" pitchFamily="34" charset="0"/>
              </a:rPr>
              <a:t>The ERS </a:t>
            </a:r>
            <a:r>
              <a:rPr lang="en-US" sz="2400" b="1" dirty="0" err="1">
                <a:solidFill>
                  <a:srgbClr val="C00000"/>
                </a:solidFill>
                <a:latin typeface="Calibri" panose="020F0502020204030204" pitchFamily="34" charset="0"/>
                <a:cs typeface="Calibri" panose="020F0502020204030204" pitchFamily="34" charset="0"/>
              </a:rPr>
              <a:t>OnLine</a:t>
            </a:r>
            <a:r>
              <a:rPr lang="en-US" sz="2400" b="1" dirty="0">
                <a:solidFill>
                  <a:srgbClr val="C00000"/>
                </a:solidFill>
                <a:latin typeface="Calibri" panose="020F0502020204030204" pitchFamily="34" charset="0"/>
                <a:cs typeface="Calibri" panose="020F0502020204030204" pitchFamily="34" charset="0"/>
              </a:rPr>
              <a:t> Portal is unavailable to new hires from June 14</a:t>
            </a:r>
            <a:r>
              <a:rPr lang="en-US" sz="2400" b="1" baseline="30000" dirty="0">
                <a:solidFill>
                  <a:srgbClr val="C00000"/>
                </a:solidFill>
                <a:latin typeface="Calibri" panose="020F0502020204030204" pitchFamily="34" charset="0"/>
                <a:cs typeface="Calibri" panose="020F0502020204030204" pitchFamily="34" charset="0"/>
              </a:rPr>
              <a:t>th </a:t>
            </a:r>
            <a:r>
              <a:rPr lang="en-US" sz="2400" b="1" dirty="0">
                <a:solidFill>
                  <a:srgbClr val="C00000"/>
                </a:solidFill>
                <a:latin typeface="Calibri" panose="020F0502020204030204" pitchFamily="34" charset="0"/>
                <a:cs typeface="Calibri" panose="020F0502020204030204" pitchFamily="34" charset="0"/>
              </a:rPr>
              <a:t>to August 31</a:t>
            </a:r>
            <a:r>
              <a:rPr lang="en-US" sz="2400" b="1" baseline="30000" dirty="0">
                <a:solidFill>
                  <a:srgbClr val="C00000"/>
                </a:solidFill>
                <a:latin typeface="Calibri" panose="020F0502020204030204" pitchFamily="34" charset="0"/>
                <a:cs typeface="Calibri" panose="020F0502020204030204" pitchFamily="34" charset="0"/>
              </a:rPr>
              <a:t>st</a:t>
            </a:r>
            <a:r>
              <a:rPr lang="en-US" sz="2400" b="1" dirty="0">
                <a:solidFill>
                  <a:srgbClr val="C00000"/>
                </a:solidFill>
                <a:latin typeface="Calibri" panose="020F0502020204030204" pitchFamily="34" charset="0"/>
                <a:cs typeface="Calibri" panose="020F0502020204030204" pitchFamily="34" charset="0"/>
              </a:rPr>
              <a:t>	</a:t>
            </a:r>
            <a:endParaRPr lang="en-US" sz="2400" b="1" baseline="30000" dirty="0">
              <a:solidFill>
                <a:srgbClr val="C00000"/>
              </a:solidFill>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1881527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55" y="0"/>
            <a:ext cx="5272868" cy="944457"/>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New Employee Benefits</a:t>
            </a:r>
          </a:p>
        </p:txBody>
      </p:sp>
      <p:sp>
        <p:nvSpPr>
          <p:cNvPr id="7" name="Content Placeholder 6">
            <a:extLst>
              <a:ext uri="{FF2B5EF4-FFF2-40B4-BE49-F238E27FC236}">
                <a16:creationId xmlns:a16="http://schemas.microsoft.com/office/drawing/2014/main" id="{32F86ECB-AC2C-425A-AED5-7A10BD7BC970}"/>
              </a:ext>
            </a:extLst>
          </p:cNvPr>
          <p:cNvSpPr>
            <a:spLocks noGrp="1"/>
          </p:cNvSpPr>
          <p:nvPr>
            <p:ph idx="1"/>
          </p:nvPr>
        </p:nvSpPr>
        <p:spPr>
          <a:xfrm>
            <a:off x="196754" y="1882413"/>
            <a:ext cx="6780515" cy="4180457"/>
          </a:xfrm>
        </p:spPr>
        <p:txBody>
          <a:bodyPr/>
          <a:lstStyle/>
          <a:p>
            <a:r>
              <a:rPr lang="en-US" cap="none" dirty="0">
                <a:latin typeface="Calibri" panose="020F0502020204030204" pitchFamily="34" charset="0"/>
                <a:cs typeface="Calibri" panose="020F0502020204030204" pitchFamily="34" charset="0"/>
              </a:rPr>
              <a:t>As a TTU employee, health benefits are offered through the Texas Group Benefits Program (GPB) administered by the Employees Retirement System of Texas (ERS)</a:t>
            </a:r>
          </a:p>
          <a:p>
            <a:r>
              <a:rPr lang="en-US" cap="none" dirty="0">
                <a:latin typeface="Calibri" panose="020F0502020204030204" pitchFamily="34" charset="0"/>
                <a:cs typeface="Calibri" panose="020F0502020204030204" pitchFamily="34" charset="0"/>
              </a:rPr>
              <a:t>More information regarding health benefits and enrollment, including an electronic copy of the New Employee Benefits Guide, can be accessed via the TTU HR Webpage at </a:t>
            </a:r>
            <a:r>
              <a:rPr lang="en-US" cap="none" dirty="0">
                <a:latin typeface="Calibri" panose="020F0502020204030204" pitchFamily="34" charset="0"/>
                <a:cs typeface="Calibri" panose="020F0502020204030204" pitchFamily="34" charset="0"/>
                <a:hlinkClick r:id="rId4"/>
              </a:rPr>
              <a:t>https://www.depts.ttu.edu/hr/EmpBenefits/NewEmpIns.php</a:t>
            </a:r>
            <a:r>
              <a:rPr lang="en-US" cap="none" dirty="0">
                <a:latin typeface="Calibri" panose="020F0502020204030204" pitchFamily="34" charset="0"/>
                <a:cs typeface="Calibri" panose="020F0502020204030204" pitchFamily="34" charset="0"/>
              </a:rPr>
              <a:t> or the ERS website at </a:t>
            </a:r>
            <a:r>
              <a:rPr lang="en-US" cap="none" dirty="0">
                <a:latin typeface="Calibri" panose="020F0502020204030204" pitchFamily="34" charset="0"/>
                <a:cs typeface="Calibri" panose="020F0502020204030204" pitchFamily="34" charset="0"/>
                <a:hlinkClick r:id="rId5"/>
              </a:rPr>
              <a:t>www.ers.texas.gov</a:t>
            </a:r>
            <a:r>
              <a:rPr lang="en-US" cap="none" dirty="0">
                <a:latin typeface="Calibri" panose="020F0502020204030204" pitchFamily="34" charset="0"/>
                <a:cs typeface="Calibri" panose="020F0502020204030204" pitchFamily="34" charset="0"/>
              </a:rPr>
              <a:t>	</a:t>
            </a:r>
          </a:p>
          <a:p>
            <a:r>
              <a:rPr lang="en-US" cap="none" dirty="0">
                <a:latin typeface="Calibri" panose="020F0502020204030204" pitchFamily="34" charset="0"/>
                <a:cs typeface="Calibri" panose="020F0502020204030204" pitchFamily="34" charset="0"/>
              </a:rPr>
              <a:t>Contact information for all agencies can be found on page 42 of the NEBG</a:t>
            </a:r>
          </a:p>
          <a:p>
            <a:endParaRPr lang="en-US" cap="none" dirty="0">
              <a:latin typeface="Calibri" panose="020F0502020204030204" pitchFamily="34" charset="0"/>
              <a:cs typeface="Calibri" panose="020F0502020204030204" pitchFamily="34" charset="0"/>
            </a:endParaRPr>
          </a:p>
          <a:p>
            <a:pPr lvl="1"/>
            <a:endParaRPr lang="en-US" cap="none" dirty="0">
              <a:latin typeface="Calibri" panose="020F0502020204030204" pitchFamily="34" charset="0"/>
              <a:cs typeface="Calibri" panose="020F0502020204030204" pitchFamily="34" charset="0"/>
            </a:endParaRPr>
          </a:p>
          <a:p>
            <a:pPr lvl="1"/>
            <a:endParaRPr lang="en-US" cap="none" dirty="0">
              <a:latin typeface="Calibri" panose="020F0502020204030204" pitchFamily="34" charset="0"/>
              <a:cs typeface="Calibri" panose="020F0502020204030204" pitchFamily="34" charset="0"/>
            </a:endParaRPr>
          </a:p>
        </p:txBody>
      </p:sp>
      <p:pic>
        <p:nvPicPr>
          <p:cNvPr id="4" name="Picture 3" descr="A collage of women in different poses&#10;&#10;Description automatically generated">
            <a:extLst>
              <a:ext uri="{FF2B5EF4-FFF2-40B4-BE49-F238E27FC236}">
                <a16:creationId xmlns:a16="http://schemas.microsoft.com/office/drawing/2014/main" id="{3C1E6C3A-396D-24AB-1DC8-189620F5F8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94433" y="482600"/>
            <a:ext cx="4785213" cy="2946400"/>
          </a:xfrm>
          <a:prstGeom prst="rect">
            <a:avLst/>
          </a:prstGeom>
        </p:spPr>
      </p:pic>
      <p:pic>
        <p:nvPicPr>
          <p:cNvPr id="18" name="Audio 17">
            <a:extLst>
              <a:ext uri="{FF2B5EF4-FFF2-40B4-BE49-F238E27FC236}">
                <a16:creationId xmlns:a16="http://schemas.microsoft.com/office/drawing/2014/main" id="{E0155979-A745-363F-47C4-96913932C4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2462048"/>
      </p:ext>
    </p:extLst>
  </p:cSld>
  <p:clrMapOvr>
    <a:masterClrMapping/>
  </p:clrMapOvr>
  <mc:AlternateContent xmlns:mc="http://schemas.openxmlformats.org/markup-compatibility/2006">
    <mc:Choice xmlns:p14="http://schemas.microsoft.com/office/powerpoint/2010/main" Requires="p14">
      <p:transition spd="med" p14:dur="700" advTm="58588">
        <p:fade/>
      </p:transition>
    </mc:Choice>
    <mc:Fallback>
      <p:transition spd="med" advTm="585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30310" y="0"/>
            <a:ext cx="6061433" cy="1040236"/>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Benefits Enrollment</a:t>
            </a:r>
          </a:p>
        </p:txBody>
      </p:sp>
      <p:sp>
        <p:nvSpPr>
          <p:cNvPr id="4" name="TextBox 3">
            <a:extLst>
              <a:ext uri="{FF2B5EF4-FFF2-40B4-BE49-F238E27FC236}">
                <a16:creationId xmlns:a16="http://schemas.microsoft.com/office/drawing/2014/main" id="{6C4561D7-303A-44D7-906D-A4D4DD62D100}"/>
              </a:ext>
            </a:extLst>
          </p:cNvPr>
          <p:cNvSpPr txBox="1"/>
          <p:nvPr/>
        </p:nvSpPr>
        <p:spPr>
          <a:xfrm>
            <a:off x="255478" y="888643"/>
            <a:ext cx="6875164" cy="4093428"/>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Elections will be done using a Benefit Election Form </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This can be found on the HR website at </a:t>
            </a:r>
            <a:r>
              <a:rPr lang="en-US" sz="2000" dirty="0">
                <a:solidFill>
                  <a:srgbClr val="C0000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https://www.depts.ttu.edu/hr/EmpBenefits/NewEmpIns.php</a:t>
            </a:r>
            <a:r>
              <a:rPr lang="en-US" sz="2000" dirty="0">
                <a:latin typeface="Calibri" panose="020F0502020204030204" pitchFamily="34" charset="0"/>
                <a:cs typeface="Calibri" panose="020F0502020204030204" pitchFamily="34" charset="0"/>
              </a:rPr>
              <a:t> under the Enrollment tab</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You will also need to complete </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One Dependent Child Certification Form, per child, if applicable</a:t>
            </a:r>
          </a:p>
          <a:p>
            <a:pPr marL="342900" indent="-342900">
              <a:buFont typeface="Arial" panose="020B0604020202020204" pitchFamily="34" charset="0"/>
              <a:buChar char="•"/>
            </a:pPr>
            <a:r>
              <a:rPr lang="en-US" sz="2000" dirty="0" err="1">
                <a:latin typeface="Calibri" panose="020F0502020204030204" pitchFamily="34" charset="0"/>
                <a:cs typeface="Calibri" panose="020F0502020204030204" pitchFamily="34" charset="0"/>
              </a:rPr>
              <a:t>TexFlex</a:t>
            </a:r>
            <a:r>
              <a:rPr lang="en-US" sz="2000" dirty="0">
                <a:latin typeface="Calibri" panose="020F0502020204030204" pitchFamily="34" charset="0"/>
                <a:cs typeface="Calibri" panose="020F0502020204030204" pitchFamily="34" charset="0"/>
              </a:rPr>
              <a:t> Enrollment Form, if applicable</a:t>
            </a:r>
          </a:p>
          <a:p>
            <a:pPr marL="342900" indent="-3429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Forms should be returned to </a:t>
            </a:r>
            <a:r>
              <a:rPr lang="en-US" sz="2000" dirty="0">
                <a:solidFill>
                  <a:srgbClr val="C0000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hrs.employee.services@ttu.edu</a:t>
            </a:r>
            <a:r>
              <a:rPr lang="en-US" sz="2000" dirty="0">
                <a:solidFill>
                  <a:srgbClr val="C00000"/>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for processing</a:t>
            </a:r>
          </a:p>
        </p:txBody>
      </p:sp>
      <p:pic>
        <p:nvPicPr>
          <p:cNvPr id="8" name="Picture 7">
            <a:extLst>
              <a:ext uri="{FF2B5EF4-FFF2-40B4-BE49-F238E27FC236}">
                <a16:creationId xmlns:a16="http://schemas.microsoft.com/office/drawing/2014/main" id="{2BA6DB1F-33EE-49F5-B003-CD6D1CE33F44}"/>
              </a:ext>
            </a:extLst>
          </p:cNvPr>
          <p:cNvPicPr>
            <a:picLocks noChangeAspect="1"/>
          </p:cNvPicPr>
          <p:nvPr/>
        </p:nvPicPr>
        <p:blipFill>
          <a:blip r:embed="rId4"/>
          <a:stretch>
            <a:fillRect/>
          </a:stretch>
        </p:blipFill>
        <p:spPr>
          <a:xfrm>
            <a:off x="7435552" y="385894"/>
            <a:ext cx="3860568" cy="3422708"/>
          </a:xfrm>
          <a:prstGeom prst="rect">
            <a:avLst/>
          </a:prstGeom>
        </p:spPr>
      </p:pic>
    </p:spTree>
    <p:extLst>
      <p:ext uri="{BB962C8B-B14F-4D97-AF65-F5344CB8AC3E}">
        <p14:creationId xmlns:p14="http://schemas.microsoft.com/office/powerpoint/2010/main" val="788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30310" y="0"/>
            <a:ext cx="6061433" cy="1040236"/>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Benefits Enrollment</a:t>
            </a:r>
          </a:p>
        </p:txBody>
      </p:sp>
      <p:sp>
        <p:nvSpPr>
          <p:cNvPr id="4" name="TextBox 3">
            <a:extLst>
              <a:ext uri="{FF2B5EF4-FFF2-40B4-BE49-F238E27FC236}">
                <a16:creationId xmlns:a16="http://schemas.microsoft.com/office/drawing/2014/main" id="{6C4561D7-303A-44D7-906D-A4D4DD62D100}"/>
              </a:ext>
            </a:extLst>
          </p:cNvPr>
          <p:cNvSpPr txBox="1"/>
          <p:nvPr/>
        </p:nvSpPr>
        <p:spPr>
          <a:xfrm>
            <a:off x="334990" y="1604260"/>
            <a:ext cx="9763166" cy="3785652"/>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Please note: </a:t>
            </a:r>
            <a:r>
              <a:rPr lang="en-US" sz="2000" dirty="0">
                <a:latin typeface="Calibri" panose="020F0502020204030204" pitchFamily="34" charset="0"/>
                <a:cs typeface="Calibri" panose="020F0502020204030204" pitchFamily="34" charset="0"/>
              </a:rPr>
              <a:t>The address you provided on your W4 during onboarding is the address that was entered into ERS. By default, your </a:t>
            </a:r>
            <a:r>
              <a:rPr lang="en-US" sz="2000" b="1" dirty="0">
                <a:latin typeface="Calibri" panose="020F0502020204030204" pitchFamily="34" charset="0"/>
                <a:cs typeface="Calibri" panose="020F0502020204030204" pitchFamily="34" charset="0"/>
              </a:rPr>
              <a:t>ELIGIBILITY COUNTY</a:t>
            </a:r>
            <a:r>
              <a:rPr lang="en-US" sz="2000" dirty="0">
                <a:latin typeface="Calibri" panose="020F0502020204030204" pitchFamily="34" charset="0"/>
                <a:cs typeface="Calibri" panose="020F0502020204030204" pitchFamily="34" charset="0"/>
              </a:rPr>
              <a:t> that is provided to ERS is </a:t>
            </a:r>
            <a:r>
              <a:rPr lang="en-US" sz="2000" b="1" dirty="0">
                <a:latin typeface="Calibri" panose="020F0502020204030204" pitchFamily="34" charset="0"/>
                <a:cs typeface="Calibri" panose="020F0502020204030204" pitchFamily="34" charset="0"/>
              </a:rPr>
              <a:t>LUBBOCK</a:t>
            </a:r>
          </a:p>
          <a:p>
            <a:endParaRPr lang="en-US" sz="2000" b="1"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This address/county will be considered your coverage area and is where you will have “in-network” benefits</a:t>
            </a:r>
          </a:p>
          <a:p>
            <a:endParaRPr lang="en-US" sz="2000" b="1"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Should you relocate at any time during your employment, please:</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Submit a new W4 to the Employee Services Center at </a:t>
            </a:r>
            <a:r>
              <a:rPr lang="en-US" sz="2000" dirty="0">
                <a:solidFill>
                  <a:srgbClr val="CC330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hrs.employee.services@ttu.edu</a:t>
            </a:r>
            <a:endParaRPr lang="en-US" sz="2000" dirty="0">
              <a:solidFill>
                <a:srgbClr val="CC330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Update your address and county with ERS by calling them at 877.275.4377</a:t>
            </a: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792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310" y="0"/>
            <a:ext cx="6061433" cy="1040236"/>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ERS </a:t>
            </a:r>
            <a:r>
              <a:rPr lang="en-US" sz="3600" b="1" cap="none" dirty="0" err="1">
                <a:solidFill>
                  <a:schemeClr val="tx1"/>
                </a:solidFill>
                <a:latin typeface="Calibri" panose="020F0502020204030204" pitchFamily="34" charset="0"/>
                <a:cs typeface="Calibri" panose="020F0502020204030204" pitchFamily="34" charset="0"/>
              </a:rPr>
              <a:t>OnLine</a:t>
            </a:r>
            <a:r>
              <a:rPr lang="en-US" sz="3600" b="1" cap="none" dirty="0">
                <a:solidFill>
                  <a:schemeClr val="tx1"/>
                </a:solidFill>
                <a:latin typeface="Calibri" panose="020F0502020204030204" pitchFamily="34" charset="0"/>
                <a:cs typeface="Calibri" panose="020F0502020204030204" pitchFamily="34" charset="0"/>
              </a:rPr>
              <a:t> System</a:t>
            </a:r>
          </a:p>
        </p:txBody>
      </p:sp>
      <p:pic>
        <p:nvPicPr>
          <p:cNvPr id="8" name="Picture 7">
            <a:extLst>
              <a:ext uri="{FF2B5EF4-FFF2-40B4-BE49-F238E27FC236}">
                <a16:creationId xmlns:a16="http://schemas.microsoft.com/office/drawing/2014/main" id="{27475F73-301E-475C-8991-47C7A898C9D6}"/>
              </a:ext>
            </a:extLst>
          </p:cNvPr>
          <p:cNvPicPr>
            <a:picLocks noChangeAspect="1"/>
          </p:cNvPicPr>
          <p:nvPr/>
        </p:nvPicPr>
        <p:blipFill>
          <a:blip r:embed="rId4"/>
          <a:stretch>
            <a:fillRect/>
          </a:stretch>
        </p:blipFill>
        <p:spPr>
          <a:xfrm>
            <a:off x="331366" y="1793395"/>
            <a:ext cx="5090304" cy="2170761"/>
          </a:xfrm>
          <a:prstGeom prst="rect">
            <a:avLst/>
          </a:prstGeom>
          <a:ln>
            <a:solidFill>
              <a:schemeClr val="tx1"/>
            </a:solidFill>
          </a:ln>
        </p:spPr>
      </p:pic>
      <p:sp>
        <p:nvSpPr>
          <p:cNvPr id="9" name="Left Arrow 7">
            <a:extLst>
              <a:ext uri="{FF2B5EF4-FFF2-40B4-BE49-F238E27FC236}">
                <a16:creationId xmlns:a16="http://schemas.microsoft.com/office/drawing/2014/main" id="{B09AB5CA-91E8-4988-AA5E-308442A84914}"/>
              </a:ext>
            </a:extLst>
          </p:cNvPr>
          <p:cNvSpPr/>
          <p:nvPr/>
        </p:nvSpPr>
        <p:spPr>
          <a:xfrm>
            <a:off x="5103653" y="2387722"/>
            <a:ext cx="1266738" cy="487264"/>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n w="18415" cmpd="sng">
                  <a:noFill/>
                  <a:prstDash val="solid"/>
                </a:ln>
                <a:solidFill>
                  <a:schemeClr val="tx1"/>
                </a:solidFill>
                <a:latin typeface="Calibri" panose="020F0502020204030204" pitchFamily="34" charset="0"/>
                <a:cs typeface="Calibri" panose="020F0502020204030204" pitchFamily="34" charset="0"/>
              </a:rPr>
              <a:t>Post-Hire Change</a:t>
            </a:r>
          </a:p>
        </p:txBody>
      </p:sp>
      <p:sp>
        <p:nvSpPr>
          <p:cNvPr id="10" name="TextBox 9">
            <a:extLst>
              <a:ext uri="{FF2B5EF4-FFF2-40B4-BE49-F238E27FC236}">
                <a16:creationId xmlns:a16="http://schemas.microsoft.com/office/drawing/2014/main" id="{DD976F83-D7E2-41EC-9F5E-74AC063A2EF1}"/>
              </a:ext>
            </a:extLst>
          </p:cNvPr>
          <p:cNvSpPr txBox="1"/>
          <p:nvPr/>
        </p:nvSpPr>
        <p:spPr>
          <a:xfrm>
            <a:off x="230310" y="977723"/>
            <a:ext cx="4195449" cy="92333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All new hires will use the </a:t>
            </a:r>
            <a:r>
              <a:rPr lang="en-US" b="1" dirty="0">
                <a:latin typeface="Calibri" panose="020F0502020204030204" pitchFamily="34" charset="0"/>
                <a:cs typeface="Calibri" panose="020F0502020204030204" pitchFamily="34" charset="0"/>
              </a:rPr>
              <a:t>Post-Hire Change</a:t>
            </a:r>
            <a:r>
              <a:rPr lang="en-US" dirty="0">
                <a:latin typeface="Calibri" panose="020F0502020204030204" pitchFamily="34" charset="0"/>
                <a:cs typeface="Calibri" panose="020F0502020204030204" pitchFamily="34" charset="0"/>
              </a:rPr>
              <a:t> link to make elections</a:t>
            </a:r>
          </a:p>
          <a:p>
            <a:endParaRPr lang="en-US"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5F8ADABB-01A6-4C04-A6FC-7CC5BECC135F}"/>
              </a:ext>
            </a:extLst>
          </p:cNvPr>
          <p:cNvPicPr>
            <a:picLocks noChangeAspect="1"/>
          </p:cNvPicPr>
          <p:nvPr/>
        </p:nvPicPr>
        <p:blipFill>
          <a:blip r:embed="rId5"/>
          <a:stretch>
            <a:fillRect/>
          </a:stretch>
        </p:blipFill>
        <p:spPr>
          <a:xfrm>
            <a:off x="6905248" y="2548657"/>
            <a:ext cx="4323760" cy="1938405"/>
          </a:xfrm>
          <a:prstGeom prst="rect">
            <a:avLst/>
          </a:prstGeom>
        </p:spPr>
      </p:pic>
      <p:sp>
        <p:nvSpPr>
          <p:cNvPr id="14" name="TextBox 13">
            <a:extLst>
              <a:ext uri="{FF2B5EF4-FFF2-40B4-BE49-F238E27FC236}">
                <a16:creationId xmlns:a16="http://schemas.microsoft.com/office/drawing/2014/main" id="{7C752CCE-3201-4822-AB67-3E505B77BB58}"/>
              </a:ext>
            </a:extLst>
          </p:cNvPr>
          <p:cNvSpPr txBox="1"/>
          <p:nvPr/>
        </p:nvSpPr>
        <p:spPr>
          <a:xfrm>
            <a:off x="6589896" y="977723"/>
            <a:ext cx="4639112" cy="1754326"/>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After you submit your elections, you’ll need to change the calendar on the Benefits Summary to the 1</a:t>
            </a:r>
            <a:r>
              <a:rPr lang="en-US" baseline="30000" dirty="0">
                <a:latin typeface="Calibri" panose="020F0502020204030204" pitchFamily="34" charset="0"/>
                <a:cs typeface="Calibri" panose="020F0502020204030204" pitchFamily="34" charset="0"/>
              </a:rPr>
              <a:t>st</a:t>
            </a:r>
            <a:r>
              <a:rPr lang="en-US" dirty="0">
                <a:latin typeface="Calibri" panose="020F0502020204030204" pitchFamily="34" charset="0"/>
                <a:cs typeface="Calibri" panose="020F0502020204030204" pitchFamily="34" charset="0"/>
              </a:rPr>
              <a:t> of the following month to see optional coverages, or to the Health Coverage Date to see all elected coverages</a:t>
            </a:r>
          </a:p>
          <a:p>
            <a:endParaRPr lang="en-US" dirty="0">
              <a:latin typeface="Calibri" panose="020F0502020204030204" pitchFamily="34" charset="0"/>
              <a:cs typeface="Calibri" panose="020F0502020204030204" pitchFamily="34" charset="0"/>
            </a:endParaRPr>
          </a:p>
        </p:txBody>
      </p:sp>
      <p:sp>
        <p:nvSpPr>
          <p:cNvPr id="15" name="Arrow: Right 14">
            <a:extLst>
              <a:ext uri="{FF2B5EF4-FFF2-40B4-BE49-F238E27FC236}">
                <a16:creationId xmlns:a16="http://schemas.microsoft.com/office/drawing/2014/main" id="{C4A3DE2A-CDC8-4472-9DBB-8E758B190B86}"/>
              </a:ext>
            </a:extLst>
          </p:cNvPr>
          <p:cNvSpPr/>
          <p:nvPr/>
        </p:nvSpPr>
        <p:spPr>
          <a:xfrm>
            <a:off x="6539246" y="3205000"/>
            <a:ext cx="416652" cy="199042"/>
          </a:xfrm>
          <a:prstGeom prst="rightArrow">
            <a:avLst/>
          </a:prstGeom>
          <a:solidFill>
            <a:schemeClr val="accent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6775C9A-7FE1-4B97-9709-9EF751078F5A}"/>
              </a:ext>
            </a:extLst>
          </p:cNvPr>
          <p:cNvSpPr txBox="1"/>
          <p:nvPr/>
        </p:nvSpPr>
        <p:spPr>
          <a:xfrm>
            <a:off x="230310" y="4388312"/>
            <a:ext cx="6674938" cy="1200329"/>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**Please note: </a:t>
            </a:r>
            <a:r>
              <a:rPr lang="en-US" dirty="0">
                <a:latin typeface="Calibri" panose="020F0502020204030204" pitchFamily="34" charset="0"/>
                <a:cs typeface="Calibri" panose="020F0502020204030204" pitchFamily="34" charset="0"/>
              </a:rPr>
              <a:t>if you are already enrolled in GBP health coverage from a previous entity or as a dependent, you will need to notify a Benefits Coordinator via email at </a:t>
            </a:r>
            <a:r>
              <a:rPr lang="en-US" dirty="0">
                <a:solidFill>
                  <a:srgbClr val="CC3300"/>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hr.esc@ttu.edu</a:t>
            </a:r>
            <a:r>
              <a:rPr lang="en-US" dirty="0">
                <a:solidFill>
                  <a:srgbClr val="CC3300"/>
                </a:solidFill>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prior to making your elections</a:t>
            </a:r>
          </a:p>
        </p:txBody>
      </p:sp>
      <p:pic>
        <p:nvPicPr>
          <p:cNvPr id="4" name="Audio 3">
            <a:extLst>
              <a:ext uri="{FF2B5EF4-FFF2-40B4-BE49-F238E27FC236}">
                <a16:creationId xmlns:a16="http://schemas.microsoft.com/office/drawing/2014/main" id="{2507D325-9676-2C2F-8226-E0089AF2E6A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55318990"/>
      </p:ext>
    </p:extLst>
  </p:cSld>
  <p:clrMapOvr>
    <a:masterClrMapping/>
  </p:clrMapOvr>
  <mc:AlternateContent xmlns:mc="http://schemas.openxmlformats.org/markup-compatibility/2006">
    <mc:Choice xmlns:p14="http://schemas.microsoft.com/office/powerpoint/2010/main" Requires="p14">
      <p:transition spd="med" p14:dur="700" advTm="109276">
        <p:fade/>
      </p:transition>
    </mc:Choice>
    <mc:Fallback>
      <p:transition spd="med" advTm="1092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310" y="0"/>
            <a:ext cx="6061433" cy="1040236"/>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Benefits Recap</a:t>
            </a:r>
          </a:p>
        </p:txBody>
      </p:sp>
      <p:sp>
        <p:nvSpPr>
          <p:cNvPr id="10" name="TextBox 9">
            <a:extLst>
              <a:ext uri="{FF2B5EF4-FFF2-40B4-BE49-F238E27FC236}">
                <a16:creationId xmlns:a16="http://schemas.microsoft.com/office/drawing/2014/main" id="{DD976F83-D7E2-41EC-9F5E-74AC063A2EF1}"/>
              </a:ext>
            </a:extLst>
          </p:cNvPr>
          <p:cNvSpPr txBox="1"/>
          <p:nvPr/>
        </p:nvSpPr>
        <p:spPr>
          <a:xfrm>
            <a:off x="230310" y="1256018"/>
            <a:ext cx="11060542" cy="4585871"/>
          </a:xfrm>
          <a:prstGeom prst="rect">
            <a:avLst/>
          </a:prstGeom>
          <a:noFill/>
        </p:spPr>
        <p:txBody>
          <a:bodyPr wrap="square" rtlCol="0">
            <a:spAutoFit/>
          </a:bodyPr>
          <a:lstStyle/>
          <a:p>
            <a:r>
              <a:rPr lang="en-US" sz="2200" b="1" dirty="0">
                <a:latin typeface="Calibri" panose="020F0502020204030204" pitchFamily="34" charset="0"/>
                <a:cs typeface="Calibri" panose="020F0502020204030204" pitchFamily="34" charset="0"/>
              </a:rPr>
              <a:t>Within 31 days of your hire date, you should enroll yourself and eligible dependents in:</a:t>
            </a:r>
          </a:p>
          <a:p>
            <a:endParaRPr lang="en-US" sz="2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Dental Insurance</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Vision Insurance</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Optional Term Life Insurance (for yourself)</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Voluntary Accidental Death &amp; Dismemberment </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Dependent Term Life Insurance</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Texas Income Protection Plan (for yourself</a:t>
            </a:r>
          </a:p>
          <a:p>
            <a:pPr marL="742950" lvl="1"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Short &amp; Long-Term Disability</a:t>
            </a:r>
          </a:p>
          <a:p>
            <a:pPr marL="285750" indent="-285750">
              <a:buFont typeface="Arial" panose="020B0604020202020204" pitchFamily="34" charset="0"/>
              <a:buChar char="•"/>
            </a:pPr>
            <a:r>
              <a:rPr lang="en-US" sz="2200" dirty="0" err="1">
                <a:latin typeface="Calibri" panose="020F0502020204030204" pitchFamily="34" charset="0"/>
                <a:cs typeface="Calibri" panose="020F0502020204030204" pitchFamily="34" charset="0"/>
              </a:rPr>
              <a:t>TexFlex</a:t>
            </a:r>
            <a:r>
              <a:rPr lang="en-US" sz="2200" dirty="0">
                <a:latin typeface="Calibri" panose="020F0502020204030204" pitchFamily="34" charset="0"/>
                <a:cs typeface="Calibri" panose="020F0502020204030204" pitchFamily="34" charset="0"/>
              </a:rPr>
              <a:t> Dependent Care Flexible Spending Account</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4" name="Audio 3">
            <a:extLst>
              <a:ext uri="{FF2B5EF4-FFF2-40B4-BE49-F238E27FC236}">
                <a16:creationId xmlns:a16="http://schemas.microsoft.com/office/drawing/2014/main" id="{D227EA69-FB16-A763-35A9-2045B6C493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18220915"/>
      </p:ext>
    </p:extLst>
  </p:cSld>
  <p:clrMapOvr>
    <a:masterClrMapping/>
  </p:clrMapOvr>
  <mc:AlternateContent xmlns:mc="http://schemas.openxmlformats.org/markup-compatibility/2006">
    <mc:Choice xmlns:p14="http://schemas.microsoft.com/office/powerpoint/2010/main" Requires="p14">
      <p:transition spd="med" p14:dur="700" advTm="23452">
        <p:fade/>
      </p:transition>
    </mc:Choice>
    <mc:Fallback>
      <p:transition spd="med" advTm="234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310" y="0"/>
            <a:ext cx="6061433" cy="1040236"/>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Benefits Recap</a:t>
            </a:r>
          </a:p>
        </p:txBody>
      </p:sp>
      <p:sp>
        <p:nvSpPr>
          <p:cNvPr id="10" name="TextBox 9">
            <a:extLst>
              <a:ext uri="{FF2B5EF4-FFF2-40B4-BE49-F238E27FC236}">
                <a16:creationId xmlns:a16="http://schemas.microsoft.com/office/drawing/2014/main" id="{DD976F83-D7E2-41EC-9F5E-74AC063A2EF1}"/>
              </a:ext>
            </a:extLst>
          </p:cNvPr>
          <p:cNvSpPr txBox="1"/>
          <p:nvPr/>
        </p:nvSpPr>
        <p:spPr>
          <a:xfrm>
            <a:off x="230310" y="868392"/>
            <a:ext cx="11448168" cy="5878532"/>
          </a:xfrm>
          <a:prstGeom prst="rect">
            <a:avLst/>
          </a:prstGeom>
          <a:noFill/>
        </p:spPr>
        <p:txBody>
          <a:bodyPr wrap="square" rtlCol="0">
            <a:spAutoFit/>
          </a:bodyPr>
          <a:lstStyle/>
          <a:p>
            <a:r>
              <a:rPr lang="en-US" sz="2200" dirty="0">
                <a:latin typeface="Calibri" panose="020F0502020204030204" pitchFamily="34" charset="0"/>
                <a:cs typeface="Calibri" panose="020F0502020204030204" pitchFamily="34" charset="0"/>
              </a:rPr>
              <a:t>All Full-time employees are </a:t>
            </a:r>
            <a:r>
              <a:rPr lang="en-US" sz="2200" b="1" dirty="0">
                <a:latin typeface="Calibri" panose="020F0502020204030204" pitchFamily="34" charset="0"/>
                <a:cs typeface="Calibri" panose="020F0502020204030204" pitchFamily="34" charset="0"/>
              </a:rPr>
              <a:t>automatically</a:t>
            </a:r>
            <a:r>
              <a:rPr lang="en-US" sz="2200" dirty="0">
                <a:latin typeface="Calibri" panose="020F0502020204030204" pitchFamily="34" charset="0"/>
                <a:cs typeface="Calibri" panose="020F0502020204030204" pitchFamily="34" charset="0"/>
              </a:rPr>
              <a:t> enrolled in </a:t>
            </a:r>
            <a:r>
              <a:rPr lang="en-US" sz="2200" dirty="0" err="1">
                <a:latin typeface="Calibri" panose="020F0502020204030204" pitchFamily="34" charset="0"/>
                <a:cs typeface="Calibri" panose="020F0502020204030204" pitchFamily="34" charset="0"/>
              </a:rPr>
              <a:t>HealthSelect</a:t>
            </a:r>
            <a:r>
              <a:rPr lang="en-US" sz="2200" dirty="0">
                <a:latin typeface="Calibri" panose="020F0502020204030204" pitchFamily="34" charset="0"/>
                <a:cs typeface="Calibri" panose="020F0502020204030204" pitchFamily="34" charset="0"/>
              </a:rPr>
              <a:t> of Texas for medical coverage</a:t>
            </a:r>
          </a:p>
          <a:p>
            <a:endParaRPr lang="en-US" sz="2200" dirty="0">
              <a:latin typeface="Calibri" panose="020F0502020204030204" pitchFamily="34" charset="0"/>
              <a:cs typeface="Calibri" panose="020F0502020204030204" pitchFamily="34" charset="0"/>
            </a:endParaRPr>
          </a:p>
          <a:p>
            <a:r>
              <a:rPr lang="en-US" sz="2200" b="1" dirty="0">
                <a:latin typeface="Calibri" panose="020F0502020204030204" pitchFamily="34" charset="0"/>
                <a:cs typeface="Calibri" panose="020F0502020204030204" pitchFamily="34" charset="0"/>
              </a:rPr>
              <a:t>Within 60 days of your hire date, you should:</a:t>
            </a:r>
          </a:p>
          <a:p>
            <a:endParaRPr lang="en-US" sz="22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Decide to remain in the </a:t>
            </a:r>
            <a:r>
              <a:rPr lang="en-US" sz="2200" dirty="0" err="1">
                <a:latin typeface="Calibri" panose="020F0502020204030204" pitchFamily="34" charset="0"/>
                <a:cs typeface="Calibri" panose="020F0502020204030204" pitchFamily="34" charset="0"/>
              </a:rPr>
              <a:t>HealthSelect</a:t>
            </a:r>
            <a:r>
              <a:rPr lang="en-US" sz="2200" dirty="0">
                <a:latin typeface="Calibri" panose="020F0502020204030204" pitchFamily="34" charset="0"/>
                <a:cs typeface="Calibri" panose="020F0502020204030204" pitchFamily="34" charset="0"/>
              </a:rPr>
              <a:t> of Texas medical plan, switch to the Consumer Directed </a:t>
            </a:r>
            <a:r>
              <a:rPr lang="en-US" sz="2200" dirty="0" err="1">
                <a:latin typeface="Calibri" panose="020F0502020204030204" pitchFamily="34" charset="0"/>
                <a:cs typeface="Calibri" panose="020F0502020204030204" pitchFamily="34" charset="0"/>
              </a:rPr>
              <a:t>HealthSelect</a:t>
            </a:r>
            <a:r>
              <a:rPr lang="en-US" sz="2200" dirty="0">
                <a:latin typeface="Calibri" panose="020F0502020204030204" pitchFamily="34" charset="0"/>
                <a:cs typeface="Calibri" panose="020F0502020204030204" pitchFamily="34" charset="0"/>
              </a:rPr>
              <a:t> medical plan, or opt-out of health coverage</a:t>
            </a:r>
          </a:p>
          <a:p>
            <a:pPr marL="742950" lvl="1"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Be sure to watch the mail and complete the Dependent Verification Audit sent by Alight Solutions, if enrolling dependents (in the same health coverage you are enrolled in) </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Certify tobacco-user status for yourself and any covered dependents</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Enroll in </a:t>
            </a:r>
            <a:r>
              <a:rPr lang="en-US" sz="2200" dirty="0" err="1">
                <a:latin typeface="Calibri" panose="020F0502020204030204" pitchFamily="34" charset="0"/>
                <a:cs typeface="Calibri" panose="020F0502020204030204" pitchFamily="34" charset="0"/>
              </a:rPr>
              <a:t>TexFlex</a:t>
            </a:r>
            <a:r>
              <a:rPr lang="en-US" sz="2200" dirty="0">
                <a:latin typeface="Calibri" panose="020F0502020204030204" pitchFamily="34" charset="0"/>
                <a:cs typeface="Calibri" panose="020F0502020204030204" pitchFamily="34" charset="0"/>
              </a:rPr>
              <a:t> HealthCare Flexible Spending Account (available only to those enrolled in the </a:t>
            </a:r>
            <a:r>
              <a:rPr lang="en-US" sz="2200" dirty="0" err="1">
                <a:latin typeface="Calibri" panose="020F0502020204030204" pitchFamily="34" charset="0"/>
                <a:cs typeface="Calibri" panose="020F0502020204030204" pitchFamily="34" charset="0"/>
              </a:rPr>
              <a:t>HealthSelect</a:t>
            </a:r>
            <a:r>
              <a:rPr lang="en-US" sz="2200" dirty="0">
                <a:latin typeface="Calibri" panose="020F0502020204030204" pitchFamily="34" charset="0"/>
                <a:cs typeface="Calibri" panose="020F0502020204030204" pitchFamily="34" charset="0"/>
              </a:rPr>
              <a:t> of Texas plan)</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Contact </a:t>
            </a:r>
            <a:r>
              <a:rPr lang="en-US" sz="2200" dirty="0" err="1">
                <a:latin typeface="Calibri" panose="020F0502020204030204" pitchFamily="34" charset="0"/>
                <a:cs typeface="Calibri" panose="020F0502020204030204" pitchFamily="34" charset="0"/>
              </a:rPr>
              <a:t>OptumBank</a:t>
            </a:r>
            <a:r>
              <a:rPr lang="en-US" sz="2200" dirty="0">
                <a:latin typeface="Calibri" panose="020F0502020204030204" pitchFamily="34" charset="0"/>
                <a:cs typeface="Calibri" panose="020F0502020204030204" pitchFamily="34" charset="0"/>
              </a:rPr>
              <a:t> to open a Health Savings Account (available only to those enrolled in the Consumer Directed </a:t>
            </a:r>
            <a:r>
              <a:rPr lang="en-US" sz="2200" dirty="0" err="1">
                <a:latin typeface="Calibri" panose="020F0502020204030204" pitchFamily="34" charset="0"/>
                <a:cs typeface="Calibri" panose="020F0502020204030204" pitchFamily="34" charset="0"/>
              </a:rPr>
              <a:t>HealthSelect</a:t>
            </a:r>
            <a:r>
              <a:rPr lang="en-US" sz="2200" dirty="0">
                <a:latin typeface="Calibri" panose="020F0502020204030204" pitchFamily="34" charset="0"/>
                <a:cs typeface="Calibri" panose="020F0502020204030204" pitchFamily="34" charset="0"/>
              </a:rPr>
              <a:t> plan)</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13" name="Audio 12">
            <a:extLst>
              <a:ext uri="{FF2B5EF4-FFF2-40B4-BE49-F238E27FC236}">
                <a16:creationId xmlns:a16="http://schemas.microsoft.com/office/drawing/2014/main" id="{BC2D1463-D086-391A-F88C-5FA9295E50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43526705"/>
      </p:ext>
    </p:extLst>
  </p:cSld>
  <p:clrMapOvr>
    <a:masterClrMapping/>
  </p:clrMapOvr>
  <mc:AlternateContent xmlns:mc="http://schemas.openxmlformats.org/markup-compatibility/2006">
    <mc:Choice xmlns:p14="http://schemas.microsoft.com/office/powerpoint/2010/main" Requires="p14">
      <p:transition spd="med" p14:dur="700" advTm="38076">
        <p:fade/>
      </p:transition>
    </mc:Choice>
    <mc:Fallback>
      <p:transition spd="med" advTm="380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tact Us - Party Supplies Overstock">
            <a:extLst>
              <a:ext uri="{FF2B5EF4-FFF2-40B4-BE49-F238E27FC236}">
                <a16:creationId xmlns:a16="http://schemas.microsoft.com/office/drawing/2014/main" id="{053FB690-C4A0-4633-8A5A-987E6674F6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761" y="427839"/>
            <a:ext cx="2439434" cy="19187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A7BEE45-E2A8-4285-9B20-C4831ED8D289}"/>
              </a:ext>
            </a:extLst>
          </p:cNvPr>
          <p:cNvSpPr txBox="1"/>
          <p:nvPr/>
        </p:nvSpPr>
        <p:spPr>
          <a:xfrm>
            <a:off x="3972643" y="199239"/>
            <a:ext cx="7079670" cy="2677656"/>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Employee Services Center</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Doak Conference Center – Corner of 15</a:t>
            </a:r>
            <a:r>
              <a:rPr lang="en-US" sz="2400" baseline="30000" dirty="0">
                <a:latin typeface="Calibri" panose="020F0502020204030204" pitchFamily="34" charset="0"/>
                <a:cs typeface="Calibri" panose="020F0502020204030204" pitchFamily="34" charset="0"/>
              </a:rPr>
              <a:t>th</a:t>
            </a:r>
            <a:r>
              <a:rPr lang="en-US" sz="2400" dirty="0">
                <a:latin typeface="Calibri" panose="020F0502020204030204" pitchFamily="34" charset="0"/>
                <a:cs typeface="Calibri" panose="020F0502020204030204" pitchFamily="34" charset="0"/>
              </a:rPr>
              <a:t> &amp; University</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Phone: 806.742.3851        Fax: 806.742.1371</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Email: hr.esc@ttu.edu</a:t>
            </a:r>
          </a:p>
        </p:txBody>
      </p:sp>
      <p:sp>
        <p:nvSpPr>
          <p:cNvPr id="3" name="TextBox 2">
            <a:extLst>
              <a:ext uri="{FF2B5EF4-FFF2-40B4-BE49-F238E27FC236}">
                <a16:creationId xmlns:a16="http://schemas.microsoft.com/office/drawing/2014/main" id="{D7CF3B53-42D7-4AAB-9ECC-BDCBEA6C0653}"/>
              </a:ext>
            </a:extLst>
          </p:cNvPr>
          <p:cNvSpPr txBox="1"/>
          <p:nvPr/>
        </p:nvSpPr>
        <p:spPr>
          <a:xfrm>
            <a:off x="142685" y="3635839"/>
            <a:ext cx="5876481" cy="1938992"/>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Employees Retirement System of Texas (ERS)</a:t>
            </a:r>
          </a:p>
          <a:p>
            <a:endParaRPr lang="en-US" sz="2400" b="1"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Phone: 877.275.4377</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Website: www.ers.texas.gov</a:t>
            </a:r>
          </a:p>
        </p:txBody>
      </p:sp>
      <p:sp>
        <p:nvSpPr>
          <p:cNvPr id="6" name="TextBox 5">
            <a:extLst>
              <a:ext uri="{FF2B5EF4-FFF2-40B4-BE49-F238E27FC236}">
                <a16:creationId xmlns:a16="http://schemas.microsoft.com/office/drawing/2014/main" id="{0B711E2A-556C-4E0C-99D1-FA4A067E2550}"/>
              </a:ext>
            </a:extLst>
          </p:cNvPr>
          <p:cNvSpPr txBox="1"/>
          <p:nvPr/>
        </p:nvSpPr>
        <p:spPr>
          <a:xfrm>
            <a:off x="7083044" y="3635839"/>
            <a:ext cx="4602060" cy="1938992"/>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Teacher Retirement System (TRS)</a:t>
            </a:r>
          </a:p>
          <a:p>
            <a:endParaRPr lang="en-US" sz="2400" b="1"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Phone: 800.223.8778</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Website: www.trs.texas.gov</a:t>
            </a:r>
          </a:p>
        </p:txBody>
      </p:sp>
      <p:pic>
        <p:nvPicPr>
          <p:cNvPr id="19" name="Audio 18">
            <a:extLst>
              <a:ext uri="{FF2B5EF4-FFF2-40B4-BE49-F238E27FC236}">
                <a16:creationId xmlns:a16="http://schemas.microsoft.com/office/drawing/2014/main" id="{86412180-C6E0-A934-9B18-7D1D56C189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08817056"/>
      </p:ext>
    </p:extLst>
  </p:cSld>
  <p:clrMapOvr>
    <a:masterClrMapping/>
  </p:clrMapOvr>
  <mc:AlternateContent xmlns:mc="http://schemas.openxmlformats.org/markup-compatibility/2006">
    <mc:Choice xmlns:p14="http://schemas.microsoft.com/office/powerpoint/2010/main" Requires="p14">
      <p:transition spd="med" p14:dur="700" advTm="56721">
        <p:fade/>
      </p:transition>
    </mc:Choice>
    <mc:Fallback>
      <p:transition spd="med" advTm="567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55" y="0"/>
            <a:ext cx="5272868" cy="944457"/>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Enrollment Deadlines</a:t>
            </a:r>
          </a:p>
        </p:txBody>
      </p:sp>
      <p:graphicFrame>
        <p:nvGraphicFramePr>
          <p:cNvPr id="4" name="Table 4">
            <a:extLst>
              <a:ext uri="{FF2B5EF4-FFF2-40B4-BE49-F238E27FC236}">
                <a16:creationId xmlns:a16="http://schemas.microsoft.com/office/drawing/2014/main" id="{0E375B8A-87D3-41A3-84AA-FF49B5DFD7D6}"/>
              </a:ext>
            </a:extLst>
          </p:cNvPr>
          <p:cNvGraphicFramePr>
            <a:graphicFrameLocks noGrp="1"/>
          </p:cNvGraphicFramePr>
          <p:nvPr>
            <p:ph idx="1"/>
            <p:extLst>
              <p:ext uri="{D42A27DB-BD31-4B8C-83A1-F6EECF244321}">
                <p14:modId xmlns:p14="http://schemas.microsoft.com/office/powerpoint/2010/main" val="1622373802"/>
              </p:ext>
            </p:extLst>
          </p:nvPr>
        </p:nvGraphicFramePr>
        <p:xfrm>
          <a:off x="1029485" y="1342239"/>
          <a:ext cx="9543264" cy="2900680"/>
        </p:xfrm>
        <a:graphic>
          <a:graphicData uri="http://schemas.openxmlformats.org/drawingml/2006/table">
            <a:tbl>
              <a:tblPr firstRow="1" bandRow="1">
                <a:tableStyleId>{B301B821-A1FF-4177-AEE7-76D212191A09}</a:tableStyleId>
              </a:tblPr>
              <a:tblGrid>
                <a:gridCol w="2866455">
                  <a:extLst>
                    <a:ext uri="{9D8B030D-6E8A-4147-A177-3AD203B41FA5}">
                      <a16:colId xmlns:a16="http://schemas.microsoft.com/office/drawing/2014/main" val="3621405815"/>
                    </a:ext>
                  </a:extLst>
                </a:gridCol>
                <a:gridCol w="2472604">
                  <a:extLst>
                    <a:ext uri="{9D8B030D-6E8A-4147-A177-3AD203B41FA5}">
                      <a16:colId xmlns:a16="http://schemas.microsoft.com/office/drawing/2014/main" val="3206929493"/>
                    </a:ext>
                  </a:extLst>
                </a:gridCol>
                <a:gridCol w="4204205">
                  <a:extLst>
                    <a:ext uri="{9D8B030D-6E8A-4147-A177-3AD203B41FA5}">
                      <a16:colId xmlns:a16="http://schemas.microsoft.com/office/drawing/2014/main" val="388018030"/>
                    </a:ext>
                  </a:extLst>
                </a:gridCol>
              </a:tblGrid>
              <a:tr h="370840">
                <a:tc>
                  <a:txBody>
                    <a:bodyPr/>
                    <a:lstStyle/>
                    <a:p>
                      <a:r>
                        <a:rPr lang="en-US" sz="2000" b="0" dirty="0">
                          <a:latin typeface="Calibri" panose="020F0502020204030204" pitchFamily="34" charset="0"/>
                          <a:cs typeface="Calibri" panose="020F0502020204030204" pitchFamily="34" charset="0"/>
                        </a:rPr>
                        <a:t>Benefit Option</a:t>
                      </a:r>
                    </a:p>
                  </a:txBody>
                  <a:tcPr/>
                </a:tc>
                <a:tc>
                  <a:txBody>
                    <a:bodyPr/>
                    <a:lstStyle/>
                    <a:p>
                      <a:r>
                        <a:rPr lang="en-US" sz="2000" b="0" dirty="0">
                          <a:latin typeface="Calibri" panose="020F0502020204030204" pitchFamily="34" charset="0"/>
                          <a:cs typeface="Calibri" panose="020F0502020204030204" pitchFamily="34" charset="0"/>
                        </a:rPr>
                        <a:t>When to Enroll</a:t>
                      </a:r>
                    </a:p>
                  </a:txBody>
                  <a:tcPr/>
                </a:tc>
                <a:tc>
                  <a:txBody>
                    <a:bodyPr/>
                    <a:lstStyle/>
                    <a:p>
                      <a:r>
                        <a:rPr lang="en-US" sz="2000" b="0" dirty="0">
                          <a:latin typeface="Calibri" panose="020F0502020204030204" pitchFamily="34" charset="0"/>
                          <a:cs typeface="Calibri" panose="020F0502020204030204" pitchFamily="34" charset="0"/>
                        </a:rPr>
                        <a:t>Coverage Begins</a:t>
                      </a:r>
                    </a:p>
                  </a:txBody>
                  <a:tcPr/>
                </a:tc>
                <a:extLst>
                  <a:ext uri="{0D108BD9-81ED-4DB2-BD59-A6C34878D82A}">
                    <a16:rowId xmlns:a16="http://schemas.microsoft.com/office/drawing/2014/main" val="3196406875"/>
                  </a:ext>
                </a:extLst>
              </a:tr>
              <a:tr h="0">
                <a:tc>
                  <a:txBody>
                    <a:bodyPr/>
                    <a:lstStyle/>
                    <a:p>
                      <a:r>
                        <a:rPr lang="en-US" sz="1800" dirty="0">
                          <a:latin typeface="Calibri" panose="020F0502020204030204" pitchFamily="34" charset="0"/>
                          <a:cs typeface="Calibri" panose="020F0502020204030204" pitchFamily="34" charset="0"/>
                        </a:rPr>
                        <a:t>Health and Prescription</a:t>
                      </a:r>
                    </a:p>
                    <a:p>
                      <a:endParaRPr lang="en-US" sz="1800" dirty="0">
                        <a:latin typeface="Calibri" panose="020F0502020204030204" pitchFamily="34" charset="0"/>
                        <a:cs typeface="Calibri" panose="020F0502020204030204" pitchFamily="34" charset="0"/>
                      </a:endParaRPr>
                    </a:p>
                    <a:p>
                      <a:r>
                        <a:rPr lang="en-US" sz="1800" dirty="0" err="1">
                          <a:latin typeface="Calibri" panose="020F0502020204030204" pitchFamily="34" charset="0"/>
                          <a:cs typeface="Calibri" panose="020F0502020204030204" pitchFamily="34" charset="0"/>
                        </a:rPr>
                        <a:t>TexFlex</a:t>
                      </a:r>
                      <a:r>
                        <a:rPr lang="en-US" sz="1800" dirty="0">
                          <a:latin typeface="Calibri" panose="020F0502020204030204" pitchFamily="34" charset="0"/>
                          <a:cs typeface="Calibri" panose="020F0502020204030204" pitchFamily="34" charset="0"/>
                        </a:rPr>
                        <a:t> – Health Care FSA</a:t>
                      </a:r>
                    </a:p>
                    <a:p>
                      <a:endParaRPr lang="en-US" sz="2000" dirty="0">
                        <a:latin typeface="Calibri" panose="020F0502020204030204" pitchFamily="34" charset="0"/>
                        <a:cs typeface="Calibri" panose="020F0502020204030204" pitchFamily="34" charset="0"/>
                      </a:endParaRPr>
                    </a:p>
                  </a:txBody>
                  <a:tcPr/>
                </a:tc>
                <a:tc>
                  <a:txBody>
                    <a:bodyPr/>
                    <a:lstStyle/>
                    <a:p>
                      <a:endParaRPr lang="en-US" sz="2000" dirty="0"/>
                    </a:p>
                    <a:p>
                      <a:r>
                        <a:rPr lang="en-US" sz="1800" dirty="0">
                          <a:latin typeface="Calibri" panose="020F0502020204030204" pitchFamily="34" charset="0"/>
                          <a:cs typeface="Calibri" panose="020F0502020204030204" pitchFamily="34" charset="0"/>
                        </a:rPr>
                        <a:t>Within 60 days of hire</a:t>
                      </a:r>
                    </a:p>
                  </a:txBody>
                  <a:tcPr/>
                </a:tc>
                <a:tc>
                  <a:txBody>
                    <a:bodyPr/>
                    <a:lstStyle/>
                    <a:p>
                      <a:r>
                        <a:rPr lang="en-US" sz="1800" dirty="0">
                          <a:latin typeface="Calibri" panose="020F0502020204030204" pitchFamily="34" charset="0"/>
                          <a:cs typeface="Calibri" panose="020F0502020204030204" pitchFamily="34" charset="0"/>
                        </a:rPr>
                        <a:t>1</a:t>
                      </a:r>
                      <a:r>
                        <a:rPr lang="en-US" sz="1800" baseline="30000" dirty="0">
                          <a:latin typeface="Calibri" panose="020F0502020204030204" pitchFamily="34" charset="0"/>
                          <a:cs typeface="Calibri" panose="020F0502020204030204" pitchFamily="34" charset="0"/>
                        </a:rPr>
                        <a:t>st</a:t>
                      </a:r>
                      <a:r>
                        <a:rPr lang="en-US" sz="1800" dirty="0">
                          <a:latin typeface="Calibri" panose="020F0502020204030204" pitchFamily="34" charset="0"/>
                          <a:cs typeface="Calibri" panose="020F0502020204030204" pitchFamily="34" charset="0"/>
                        </a:rPr>
                        <a:t> of the month following 60 days of hire</a:t>
                      </a:r>
                    </a:p>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Hire date: 9.01.2024</a:t>
                      </a:r>
                    </a:p>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Coverage begin date: 11.01.2024</a:t>
                      </a:r>
                      <a:endParaRPr lang="en-US" sz="2000" dirty="0">
                        <a:latin typeface="Calibri" panose="020F0502020204030204" pitchFamily="34" charset="0"/>
                        <a:cs typeface="Calibri" panose="020F0502020204030204" pitchFamily="34" charset="0"/>
                      </a:endParaRPr>
                    </a:p>
                    <a:p>
                      <a:endParaRPr lang="en-US" sz="2000" dirty="0"/>
                    </a:p>
                  </a:txBody>
                  <a:tcPr/>
                </a:tc>
                <a:extLst>
                  <a:ext uri="{0D108BD9-81ED-4DB2-BD59-A6C34878D82A}">
                    <a16:rowId xmlns:a16="http://schemas.microsoft.com/office/drawing/2014/main" val="292001539"/>
                  </a:ext>
                </a:extLst>
              </a:tr>
              <a:tr h="370840">
                <a:tc>
                  <a:txBody>
                    <a:bodyPr/>
                    <a:lstStyle/>
                    <a:p>
                      <a:r>
                        <a:rPr lang="en-US" sz="1800" dirty="0">
                          <a:latin typeface="Calibri" panose="020F0502020204030204" pitchFamily="34" charset="0"/>
                          <a:cs typeface="Calibri" panose="020F0502020204030204" pitchFamily="34" charset="0"/>
                        </a:rPr>
                        <a:t>Optional Coverages</a:t>
                      </a:r>
                    </a:p>
                    <a:p>
                      <a:r>
                        <a:rPr lang="en-US" sz="1800" i="1" dirty="0">
                          <a:latin typeface="Calibri" panose="020F0502020204030204" pitchFamily="34" charset="0"/>
                          <a:cs typeface="Calibri" panose="020F0502020204030204" pitchFamily="34" charset="0"/>
                        </a:rPr>
                        <a:t>Ex: Vision, Dental, Life, etc.</a:t>
                      </a:r>
                    </a:p>
                  </a:txBody>
                  <a:tcPr/>
                </a:tc>
                <a:tc>
                  <a:txBody>
                    <a:bodyPr/>
                    <a:lstStyle/>
                    <a:p>
                      <a:r>
                        <a:rPr lang="en-US" sz="1800" dirty="0">
                          <a:latin typeface="Calibri" panose="020F0502020204030204" pitchFamily="34" charset="0"/>
                          <a:cs typeface="Calibri" panose="020F0502020204030204" pitchFamily="34" charset="0"/>
                        </a:rPr>
                        <a:t>Within 31 days of hire</a:t>
                      </a:r>
                    </a:p>
                  </a:txBody>
                  <a:tcPr/>
                </a:tc>
                <a:tc>
                  <a:txBody>
                    <a:bodyPr/>
                    <a:lstStyle/>
                    <a:p>
                      <a:r>
                        <a:rPr lang="en-US" sz="1800" dirty="0">
                          <a:latin typeface="Calibri" panose="020F0502020204030204" pitchFamily="34" charset="0"/>
                          <a:cs typeface="Calibri" panose="020F0502020204030204" pitchFamily="34" charset="0"/>
                        </a:rPr>
                        <a:t>1</a:t>
                      </a:r>
                      <a:r>
                        <a:rPr lang="en-US" sz="1800" baseline="30000" dirty="0">
                          <a:latin typeface="Calibri" panose="020F0502020204030204" pitchFamily="34" charset="0"/>
                          <a:cs typeface="Calibri" panose="020F0502020204030204" pitchFamily="34" charset="0"/>
                        </a:rPr>
                        <a:t>st</a:t>
                      </a:r>
                      <a:r>
                        <a:rPr lang="en-US" sz="1800" dirty="0">
                          <a:latin typeface="Calibri" panose="020F0502020204030204" pitchFamily="34" charset="0"/>
                          <a:cs typeface="Calibri" panose="020F0502020204030204" pitchFamily="34" charset="0"/>
                        </a:rPr>
                        <a:t> of the month following election</a:t>
                      </a:r>
                    </a:p>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Election made: 9.18.2024</a:t>
                      </a:r>
                    </a:p>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Coverage begin date: 10.01.2024</a:t>
                      </a:r>
                    </a:p>
                  </a:txBody>
                  <a:tcPr/>
                </a:tc>
                <a:extLst>
                  <a:ext uri="{0D108BD9-81ED-4DB2-BD59-A6C34878D82A}">
                    <a16:rowId xmlns:a16="http://schemas.microsoft.com/office/drawing/2014/main" val="1849224061"/>
                  </a:ext>
                </a:extLst>
              </a:tr>
              <a:tr h="370840">
                <a:tc>
                  <a:txBody>
                    <a:bodyPr/>
                    <a:lstStyle/>
                    <a:p>
                      <a:endParaRPr lang="en-US" sz="1800" i="1" dirty="0">
                        <a:latin typeface="Calibri" panose="020F0502020204030204" pitchFamily="34" charset="0"/>
                        <a:cs typeface="Calibri" panose="020F0502020204030204" pitchFamily="34" charset="0"/>
                      </a:endParaRPr>
                    </a:p>
                  </a:txBody>
                  <a:tcPr/>
                </a:tc>
                <a:tc>
                  <a:txBody>
                    <a:bodyPr/>
                    <a:lstStyle/>
                    <a:p>
                      <a:endParaRPr lang="en-US" sz="1800" dirty="0">
                        <a:latin typeface="Calibri" panose="020F0502020204030204" pitchFamily="34" charset="0"/>
                        <a:cs typeface="Calibri" panose="020F0502020204030204" pitchFamily="34" charset="0"/>
                      </a:endParaRPr>
                    </a:p>
                  </a:txBody>
                  <a:tcPr/>
                </a:tc>
                <a:tc>
                  <a:txBody>
                    <a:bodyPr/>
                    <a:lstStyle/>
                    <a:p>
                      <a:pPr marL="285750" indent="-285750">
                        <a:buFont typeface="Arial" panose="020B0604020202020204" pitchFamily="34" charset="0"/>
                        <a:buChar char="•"/>
                      </a:pP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479854559"/>
                  </a:ext>
                </a:extLst>
              </a:tr>
            </a:tbl>
          </a:graphicData>
        </a:graphic>
      </p:graphicFrame>
      <p:sp>
        <p:nvSpPr>
          <p:cNvPr id="3" name="TextBox 2">
            <a:extLst>
              <a:ext uri="{FF2B5EF4-FFF2-40B4-BE49-F238E27FC236}">
                <a16:creationId xmlns:a16="http://schemas.microsoft.com/office/drawing/2014/main" id="{D3402C4C-26D7-4530-A13C-FD9DB6D87484}"/>
              </a:ext>
            </a:extLst>
          </p:cNvPr>
          <p:cNvSpPr txBox="1"/>
          <p:nvPr/>
        </p:nvSpPr>
        <p:spPr>
          <a:xfrm>
            <a:off x="6686026" y="5726448"/>
            <a:ext cx="4808289" cy="369332"/>
          </a:xfrm>
          <a:prstGeom prst="rect">
            <a:avLst/>
          </a:prstGeom>
          <a:noFill/>
        </p:spPr>
        <p:txBody>
          <a:bodyPr wrap="square" rtlCol="0">
            <a:spAutoFit/>
          </a:bodyPr>
          <a:lstStyle/>
          <a:p>
            <a:r>
              <a:rPr lang="en-US" b="1" dirty="0">
                <a:solidFill>
                  <a:schemeClr val="bg1">
                    <a:lumMod val="95000"/>
                  </a:schemeClr>
                </a:solidFill>
                <a:latin typeface="Calibri" panose="020F0502020204030204" pitchFamily="34" charset="0"/>
                <a:cs typeface="Calibri" panose="020F0502020204030204" pitchFamily="34" charset="0"/>
              </a:rPr>
              <a:t>See page 23 of New Employee Benefits Guide</a:t>
            </a:r>
          </a:p>
        </p:txBody>
      </p:sp>
      <p:sp>
        <p:nvSpPr>
          <p:cNvPr id="5" name="TextBox 4">
            <a:extLst>
              <a:ext uri="{FF2B5EF4-FFF2-40B4-BE49-F238E27FC236}">
                <a16:creationId xmlns:a16="http://schemas.microsoft.com/office/drawing/2014/main" id="{473EF1C1-568F-40B1-8E58-AAA00FCC24A2}"/>
              </a:ext>
            </a:extLst>
          </p:cNvPr>
          <p:cNvSpPr txBox="1"/>
          <p:nvPr/>
        </p:nvSpPr>
        <p:spPr>
          <a:xfrm>
            <a:off x="1571945" y="4574661"/>
            <a:ext cx="8458341" cy="923330"/>
          </a:xfrm>
          <a:prstGeom prst="rect">
            <a:avLst/>
          </a:prstGeom>
          <a:noFill/>
        </p:spPr>
        <p:txBody>
          <a:bodyPr wrap="none" rtlCol="0">
            <a:spAutoFit/>
          </a:bodyPr>
          <a:lstStyle/>
          <a:p>
            <a:pPr algn="ctr"/>
            <a:r>
              <a:rPr lang="en-US" b="1" i="1" dirty="0">
                <a:latin typeface="Calibri" panose="020F0502020204030204" pitchFamily="34" charset="0"/>
                <a:cs typeface="Calibri" panose="020F0502020204030204" pitchFamily="34" charset="0"/>
              </a:rPr>
              <a:t>**Please note: certain circumstances may allow you to waive the waiting period.</a:t>
            </a:r>
          </a:p>
          <a:p>
            <a:pPr algn="ctr"/>
            <a:r>
              <a:rPr lang="en-US" b="1" i="1" dirty="0">
                <a:latin typeface="Calibri" panose="020F0502020204030204" pitchFamily="34" charset="0"/>
                <a:cs typeface="Calibri" panose="020F0502020204030204" pitchFamily="34" charset="0"/>
              </a:rPr>
              <a:t> If one of the scenarios listed on page 22 apply to you, </a:t>
            </a:r>
          </a:p>
          <a:p>
            <a:pPr algn="ctr"/>
            <a:r>
              <a:rPr lang="en-US" b="1" i="1" dirty="0">
                <a:latin typeface="Calibri" panose="020F0502020204030204" pitchFamily="34" charset="0"/>
                <a:cs typeface="Calibri" panose="020F0502020204030204" pitchFamily="34" charset="0"/>
              </a:rPr>
              <a:t>please reach out to the Employee Services Center as soon as possible at </a:t>
            </a:r>
            <a:r>
              <a:rPr lang="en-US" b="1" i="1" dirty="0" err="1">
                <a:latin typeface="Calibri" panose="020F0502020204030204" pitchFamily="34" charset="0"/>
                <a:cs typeface="Calibri" panose="020F0502020204030204" pitchFamily="34" charset="0"/>
              </a:rPr>
              <a:t>hr.esc@ttu.edu</a:t>
            </a:r>
            <a:endParaRPr lang="en-US" b="1" i="1" dirty="0">
              <a:latin typeface="Calibri" panose="020F0502020204030204" pitchFamily="34" charset="0"/>
              <a:cs typeface="Calibri" panose="020F0502020204030204" pitchFamily="34" charset="0"/>
            </a:endParaRPr>
          </a:p>
        </p:txBody>
      </p:sp>
      <p:pic>
        <p:nvPicPr>
          <p:cNvPr id="90" name="Audio 89">
            <a:extLst>
              <a:ext uri="{FF2B5EF4-FFF2-40B4-BE49-F238E27FC236}">
                <a16:creationId xmlns:a16="http://schemas.microsoft.com/office/drawing/2014/main" id="{DD19C7C7-D56A-81A5-6906-6F4B343A47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37215278"/>
      </p:ext>
    </p:extLst>
  </p:cSld>
  <p:clrMapOvr>
    <a:masterClrMapping/>
  </p:clrMapOvr>
  <mc:AlternateContent xmlns:mc="http://schemas.openxmlformats.org/markup-compatibility/2006">
    <mc:Choice xmlns:p14="http://schemas.microsoft.com/office/powerpoint/2010/main" Requires="p14">
      <p:transition spd="med" p14:dur="700" advTm="107532">
        <p:fade/>
      </p:transition>
    </mc:Choice>
    <mc:Fallback>
      <p:transition spd="med" advTm="1075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55" y="0"/>
            <a:ext cx="5272868" cy="944457"/>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Enrollment Opportunities</a:t>
            </a:r>
          </a:p>
        </p:txBody>
      </p:sp>
      <p:sp>
        <p:nvSpPr>
          <p:cNvPr id="5" name="TextBox 4">
            <a:extLst>
              <a:ext uri="{FF2B5EF4-FFF2-40B4-BE49-F238E27FC236}">
                <a16:creationId xmlns:a16="http://schemas.microsoft.com/office/drawing/2014/main" id="{473EF1C1-568F-40B1-8E58-AAA00FCC24A2}"/>
              </a:ext>
            </a:extLst>
          </p:cNvPr>
          <p:cNvSpPr txBox="1"/>
          <p:nvPr/>
        </p:nvSpPr>
        <p:spPr>
          <a:xfrm>
            <a:off x="0" y="1090213"/>
            <a:ext cx="11489486" cy="830997"/>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Aside from your Initial Eligibility Period (first 31 days of hire), there are TWO other opportunities for you to enroll in, or make changes to your health benefits:</a:t>
            </a:r>
          </a:p>
        </p:txBody>
      </p:sp>
      <p:sp>
        <p:nvSpPr>
          <p:cNvPr id="8" name="TextBox 7">
            <a:extLst>
              <a:ext uri="{FF2B5EF4-FFF2-40B4-BE49-F238E27FC236}">
                <a16:creationId xmlns:a16="http://schemas.microsoft.com/office/drawing/2014/main" id="{26BD751A-F43B-5375-428A-5F1E9A9D0AB0}"/>
              </a:ext>
            </a:extLst>
          </p:cNvPr>
          <p:cNvSpPr txBox="1"/>
          <p:nvPr/>
        </p:nvSpPr>
        <p:spPr>
          <a:xfrm>
            <a:off x="677727" y="2268847"/>
            <a:ext cx="10134031" cy="3046988"/>
          </a:xfrm>
          <a:prstGeom prst="rect">
            <a:avLst/>
          </a:prstGeom>
          <a:noFill/>
        </p:spPr>
        <p:txBody>
          <a:bodyPr wrap="square" rtlCol="0">
            <a:spAutoFit/>
          </a:bodyPr>
          <a:lstStyle/>
          <a:p>
            <a:pPr marL="457200" indent="-457200" algn="ctr">
              <a:buAutoNum type="arabicPeriod"/>
            </a:pPr>
            <a:r>
              <a:rPr lang="en-US" sz="2400" b="1" dirty="0">
                <a:latin typeface="Calibri" panose="020F0502020204030204" pitchFamily="34" charset="0"/>
                <a:cs typeface="Calibri" panose="020F0502020204030204" pitchFamily="34" charset="0"/>
              </a:rPr>
              <a:t>Experiencing a Qualifying Life Event</a:t>
            </a:r>
          </a:p>
          <a:p>
            <a:pPr algn="ctr"/>
            <a:endParaRPr lang="en-US" sz="2400" b="1" dirty="0">
              <a:latin typeface="Calibri" panose="020F0502020204030204" pitchFamily="34" charset="0"/>
              <a:cs typeface="Calibri" panose="020F0502020204030204" pitchFamily="34" charset="0"/>
            </a:endParaRPr>
          </a:p>
          <a:p>
            <a:pPr algn="ctr"/>
            <a:r>
              <a:rPr lang="en-US" sz="2400" b="1" dirty="0">
                <a:latin typeface="Calibri" panose="020F0502020204030204" pitchFamily="34" charset="0"/>
                <a:cs typeface="Calibri" panose="020F0502020204030204" pitchFamily="34" charset="0"/>
              </a:rPr>
              <a:t>Examples include:</a:t>
            </a:r>
          </a:p>
          <a:p>
            <a:pPr marL="342900" indent="-342900" algn="ctr">
              <a:buClr>
                <a:srgbClr val="C00000"/>
              </a:buClr>
              <a:buFont typeface="Arial" panose="020B0604020202020204" pitchFamily="34" charset="0"/>
              <a:buChar char="•"/>
            </a:pPr>
            <a:r>
              <a:rPr lang="en-US" sz="2400" b="1" dirty="0">
                <a:latin typeface="Calibri" panose="020F0502020204030204" pitchFamily="34" charset="0"/>
                <a:cs typeface="Calibri" panose="020F0502020204030204" pitchFamily="34" charset="0"/>
              </a:rPr>
              <a:t>Marriage</a:t>
            </a:r>
          </a:p>
          <a:p>
            <a:pPr marL="342900" indent="-342900" algn="ctr">
              <a:buClr>
                <a:srgbClr val="C00000"/>
              </a:buClr>
              <a:buFont typeface="Arial" panose="020B0604020202020204" pitchFamily="34" charset="0"/>
              <a:buChar char="•"/>
            </a:pPr>
            <a:r>
              <a:rPr lang="en-US" sz="2400" b="1" dirty="0">
                <a:latin typeface="Calibri" panose="020F0502020204030204" pitchFamily="34" charset="0"/>
                <a:cs typeface="Calibri" panose="020F0502020204030204" pitchFamily="34" charset="0"/>
              </a:rPr>
              <a:t>Birth of a child</a:t>
            </a:r>
          </a:p>
          <a:p>
            <a:pPr marL="342900" indent="-342900" algn="ctr">
              <a:buClr>
                <a:srgbClr val="C00000"/>
              </a:buClr>
              <a:buFont typeface="Arial" panose="020B0604020202020204" pitchFamily="34" charset="0"/>
              <a:buChar char="•"/>
            </a:pPr>
            <a:r>
              <a:rPr lang="en-US" sz="2400" b="1" dirty="0">
                <a:latin typeface="Calibri" panose="020F0502020204030204" pitchFamily="34" charset="0"/>
                <a:cs typeface="Calibri" panose="020F0502020204030204" pitchFamily="34" charset="0"/>
              </a:rPr>
              <a:t>Loss of coverage</a:t>
            </a:r>
          </a:p>
          <a:p>
            <a:pPr marL="342900" indent="-342900" algn="ctr">
              <a:buFont typeface="Arial" panose="020B0604020202020204" pitchFamily="34" charset="0"/>
              <a:buChar char="•"/>
            </a:pPr>
            <a:endParaRPr lang="en-US" sz="2400" b="1" dirty="0">
              <a:solidFill>
                <a:srgbClr val="C00000"/>
              </a:solidFill>
              <a:latin typeface="Calibri" panose="020F0502020204030204" pitchFamily="34" charset="0"/>
              <a:cs typeface="Calibri" panose="020F0502020204030204" pitchFamily="34" charset="0"/>
            </a:endParaRPr>
          </a:p>
          <a:p>
            <a:pPr algn="ctr"/>
            <a:r>
              <a:rPr lang="en-US" sz="2400" b="1" dirty="0">
                <a:solidFill>
                  <a:srgbClr val="C00000"/>
                </a:solidFill>
                <a:latin typeface="Calibri" panose="020F0502020204030204" pitchFamily="34" charset="0"/>
                <a:cs typeface="Calibri" panose="020F0502020204030204" pitchFamily="34" charset="0"/>
              </a:rPr>
              <a:t>You have 31 days from the date of your QLE to make changes to your benefits</a:t>
            </a:r>
          </a:p>
        </p:txBody>
      </p:sp>
      <p:sp>
        <p:nvSpPr>
          <p:cNvPr id="3" name="TextBox 2">
            <a:extLst>
              <a:ext uri="{FF2B5EF4-FFF2-40B4-BE49-F238E27FC236}">
                <a16:creationId xmlns:a16="http://schemas.microsoft.com/office/drawing/2014/main" id="{631011C5-6B8F-2C13-EA6E-767EFA714ECA}"/>
              </a:ext>
            </a:extLst>
          </p:cNvPr>
          <p:cNvSpPr txBox="1"/>
          <p:nvPr/>
        </p:nvSpPr>
        <p:spPr>
          <a:xfrm>
            <a:off x="7008135" y="5767787"/>
            <a:ext cx="4808289" cy="369332"/>
          </a:xfrm>
          <a:prstGeom prst="rect">
            <a:avLst/>
          </a:prstGeom>
          <a:noFill/>
        </p:spPr>
        <p:txBody>
          <a:bodyPr wrap="square" rtlCol="0">
            <a:spAutoFit/>
          </a:bodyPr>
          <a:lstStyle/>
          <a:p>
            <a:r>
              <a:rPr lang="en-US" b="1" dirty="0">
                <a:solidFill>
                  <a:schemeClr val="bg1">
                    <a:lumMod val="95000"/>
                  </a:schemeClr>
                </a:solidFill>
                <a:latin typeface="Calibri" panose="020F0502020204030204" pitchFamily="34" charset="0"/>
                <a:cs typeface="Calibri" panose="020F0502020204030204" pitchFamily="34" charset="0"/>
              </a:rPr>
              <a:t>See pages 5 of New Employee Benefits Guide</a:t>
            </a:r>
          </a:p>
        </p:txBody>
      </p:sp>
      <p:pic>
        <p:nvPicPr>
          <p:cNvPr id="13" name="Audio 12">
            <a:extLst>
              <a:ext uri="{FF2B5EF4-FFF2-40B4-BE49-F238E27FC236}">
                <a16:creationId xmlns:a16="http://schemas.microsoft.com/office/drawing/2014/main" id="{105933EB-2F5E-0EE9-3280-8CE06BFF98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00221397"/>
      </p:ext>
    </p:extLst>
  </p:cSld>
  <p:clrMapOvr>
    <a:masterClrMapping/>
  </p:clrMapOvr>
  <mc:AlternateContent xmlns:mc="http://schemas.openxmlformats.org/markup-compatibility/2006">
    <mc:Choice xmlns:p14="http://schemas.microsoft.com/office/powerpoint/2010/main" Requires="p14">
      <p:transition spd="med" p14:dur="700" advTm="37852">
        <p:fade/>
      </p:transition>
    </mc:Choice>
    <mc:Fallback>
      <p:transition spd="med" advTm="378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55" y="0"/>
            <a:ext cx="5272868" cy="944457"/>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Enrollment Opportunities</a:t>
            </a:r>
          </a:p>
        </p:txBody>
      </p:sp>
      <p:sp>
        <p:nvSpPr>
          <p:cNvPr id="5" name="TextBox 4">
            <a:extLst>
              <a:ext uri="{FF2B5EF4-FFF2-40B4-BE49-F238E27FC236}">
                <a16:creationId xmlns:a16="http://schemas.microsoft.com/office/drawing/2014/main" id="{473EF1C1-568F-40B1-8E58-AAA00FCC24A2}"/>
              </a:ext>
            </a:extLst>
          </p:cNvPr>
          <p:cNvSpPr txBox="1"/>
          <p:nvPr/>
        </p:nvSpPr>
        <p:spPr>
          <a:xfrm>
            <a:off x="0" y="1090213"/>
            <a:ext cx="11489486" cy="830997"/>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Aside from your Initial Eligibility Period (first 31 days of hire), there are TWO other opportunities for you to enroll in, or make changes to your health benefits:</a:t>
            </a:r>
          </a:p>
        </p:txBody>
      </p:sp>
      <p:sp>
        <p:nvSpPr>
          <p:cNvPr id="8" name="TextBox 7">
            <a:extLst>
              <a:ext uri="{FF2B5EF4-FFF2-40B4-BE49-F238E27FC236}">
                <a16:creationId xmlns:a16="http://schemas.microsoft.com/office/drawing/2014/main" id="{26BD751A-F43B-5375-428A-5F1E9A9D0AB0}"/>
              </a:ext>
            </a:extLst>
          </p:cNvPr>
          <p:cNvSpPr txBox="1"/>
          <p:nvPr/>
        </p:nvSpPr>
        <p:spPr>
          <a:xfrm>
            <a:off x="948099" y="2229090"/>
            <a:ext cx="9593288" cy="2308324"/>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2. Summer Enrollment</a:t>
            </a:r>
          </a:p>
          <a:p>
            <a:pPr algn="ctr"/>
            <a:endParaRPr lang="en-US" sz="2400" b="1" dirty="0">
              <a:latin typeface="Calibri" panose="020F0502020204030204" pitchFamily="34" charset="0"/>
              <a:cs typeface="Calibri" panose="020F0502020204030204" pitchFamily="34" charset="0"/>
            </a:endParaRPr>
          </a:p>
          <a:p>
            <a:pPr algn="ctr"/>
            <a:r>
              <a:rPr lang="en-US" sz="2400" b="1" dirty="0">
                <a:latin typeface="Calibri" panose="020F0502020204030204" pitchFamily="34" charset="0"/>
                <a:cs typeface="Calibri" panose="020F0502020204030204" pitchFamily="34" charset="0"/>
              </a:rPr>
              <a:t>A period of time each summer during which ERS allows all employees to make changes to their health benefits without a QLE</a:t>
            </a:r>
          </a:p>
          <a:p>
            <a:pPr algn="ctr"/>
            <a:endParaRPr lang="en-US" sz="2400" b="1" dirty="0">
              <a:solidFill>
                <a:srgbClr val="CC3300"/>
              </a:solidFill>
              <a:latin typeface="Calibri" panose="020F0502020204030204" pitchFamily="34" charset="0"/>
              <a:cs typeface="Calibri" panose="020F0502020204030204" pitchFamily="34" charset="0"/>
            </a:endParaRPr>
          </a:p>
          <a:p>
            <a:pPr algn="ctr"/>
            <a:r>
              <a:rPr lang="en-US" sz="2400" b="1" dirty="0">
                <a:solidFill>
                  <a:srgbClr val="C00000"/>
                </a:solidFill>
                <a:latin typeface="Calibri" panose="020F0502020204030204" pitchFamily="34" charset="0"/>
                <a:cs typeface="Calibri" panose="020F0502020204030204" pitchFamily="34" charset="0"/>
              </a:rPr>
              <a:t>All changes made during this time go into effect on September 1st</a:t>
            </a:r>
          </a:p>
        </p:txBody>
      </p:sp>
      <p:sp>
        <p:nvSpPr>
          <p:cNvPr id="3" name="TextBox 2">
            <a:extLst>
              <a:ext uri="{FF2B5EF4-FFF2-40B4-BE49-F238E27FC236}">
                <a16:creationId xmlns:a16="http://schemas.microsoft.com/office/drawing/2014/main" id="{72EEA978-D9A2-C071-4928-AEEC7C059F38}"/>
              </a:ext>
            </a:extLst>
          </p:cNvPr>
          <p:cNvSpPr txBox="1"/>
          <p:nvPr/>
        </p:nvSpPr>
        <p:spPr>
          <a:xfrm>
            <a:off x="6804935" y="5792877"/>
            <a:ext cx="4808289" cy="369332"/>
          </a:xfrm>
          <a:prstGeom prst="rect">
            <a:avLst/>
          </a:prstGeom>
          <a:noFill/>
        </p:spPr>
        <p:txBody>
          <a:bodyPr wrap="square" rtlCol="0">
            <a:spAutoFit/>
          </a:bodyPr>
          <a:lstStyle/>
          <a:p>
            <a:r>
              <a:rPr lang="en-US" b="1" dirty="0">
                <a:solidFill>
                  <a:schemeClr val="bg1">
                    <a:lumMod val="95000"/>
                  </a:schemeClr>
                </a:solidFill>
                <a:latin typeface="Calibri" panose="020F0502020204030204" pitchFamily="34" charset="0"/>
                <a:cs typeface="Calibri" panose="020F0502020204030204" pitchFamily="34" charset="0"/>
              </a:rPr>
              <a:t>See page 5 of New Employee Benefits Guide</a:t>
            </a:r>
          </a:p>
        </p:txBody>
      </p:sp>
      <p:pic>
        <p:nvPicPr>
          <p:cNvPr id="11" name="Audio 10">
            <a:extLst>
              <a:ext uri="{FF2B5EF4-FFF2-40B4-BE49-F238E27FC236}">
                <a16:creationId xmlns:a16="http://schemas.microsoft.com/office/drawing/2014/main" id="{94CAE41C-7353-F34A-0D05-A6CD38871A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33956825"/>
      </p:ext>
    </p:extLst>
  </p:cSld>
  <p:clrMapOvr>
    <a:masterClrMapping/>
  </p:clrMapOvr>
  <mc:AlternateContent xmlns:mc="http://schemas.openxmlformats.org/markup-compatibility/2006">
    <mc:Choice xmlns:p14="http://schemas.microsoft.com/office/powerpoint/2010/main" Requires="p14">
      <p:transition spd="med" p14:dur="700" advTm="23324">
        <p:fade/>
      </p:transition>
    </mc:Choice>
    <mc:Fallback>
      <p:transition spd="med" advTm="233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533" y="0"/>
            <a:ext cx="6304714" cy="1182848"/>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Eligible Dependents</a:t>
            </a:r>
          </a:p>
        </p:txBody>
      </p:sp>
      <p:sp>
        <p:nvSpPr>
          <p:cNvPr id="3" name="TextBox 2">
            <a:extLst>
              <a:ext uri="{FF2B5EF4-FFF2-40B4-BE49-F238E27FC236}">
                <a16:creationId xmlns:a16="http://schemas.microsoft.com/office/drawing/2014/main" id="{D3402C4C-26D7-4530-A13C-FD9DB6D87484}"/>
              </a:ext>
            </a:extLst>
          </p:cNvPr>
          <p:cNvSpPr txBox="1"/>
          <p:nvPr/>
        </p:nvSpPr>
        <p:spPr>
          <a:xfrm>
            <a:off x="6426200" y="5743226"/>
            <a:ext cx="5160394" cy="369332"/>
          </a:xfrm>
          <a:prstGeom prst="rect">
            <a:avLst/>
          </a:prstGeom>
          <a:noFill/>
        </p:spPr>
        <p:txBody>
          <a:bodyPr wrap="square" rtlCol="0">
            <a:spAutoFit/>
          </a:bodyPr>
          <a:lstStyle/>
          <a:p>
            <a:r>
              <a:rPr lang="en-US" b="1" dirty="0">
                <a:solidFill>
                  <a:schemeClr val="bg1">
                    <a:lumMod val="95000"/>
                  </a:schemeClr>
                </a:solidFill>
                <a:latin typeface="Calibri" panose="020F0502020204030204" pitchFamily="34" charset="0"/>
                <a:cs typeface="Calibri" panose="020F0502020204030204" pitchFamily="34" charset="0"/>
              </a:rPr>
              <a:t>See pages 5-6 of New Employee Benefits Guide</a:t>
            </a:r>
          </a:p>
        </p:txBody>
      </p:sp>
      <p:sp>
        <p:nvSpPr>
          <p:cNvPr id="6" name="Content Placeholder 5">
            <a:extLst>
              <a:ext uri="{FF2B5EF4-FFF2-40B4-BE49-F238E27FC236}">
                <a16:creationId xmlns:a16="http://schemas.microsoft.com/office/drawing/2014/main" id="{54F4CD32-DD5E-4177-9853-500C72D1D035}"/>
              </a:ext>
            </a:extLst>
          </p:cNvPr>
          <p:cNvSpPr>
            <a:spLocks noGrp="1"/>
          </p:cNvSpPr>
          <p:nvPr>
            <p:ph idx="1"/>
          </p:nvPr>
        </p:nvSpPr>
        <p:spPr>
          <a:xfrm>
            <a:off x="2275133" y="1211674"/>
            <a:ext cx="7348437" cy="4434651"/>
          </a:xfrm>
        </p:spPr>
        <p:txBody>
          <a:bodyPr>
            <a:normAutofit fontScale="77500" lnSpcReduction="20000"/>
          </a:bodyPr>
          <a:lstStyle/>
          <a:p>
            <a:pPr marL="0" indent="0" algn="ctr">
              <a:buNone/>
            </a:pPr>
            <a:r>
              <a:rPr lang="en-US" sz="2800" cap="none" dirty="0">
                <a:latin typeface="Calibri" panose="020F0502020204030204" pitchFamily="34" charset="0"/>
                <a:cs typeface="Calibri" panose="020F0502020204030204" pitchFamily="34" charset="0"/>
              </a:rPr>
              <a:t>You may elect benefits for your eligible dependents, including:</a:t>
            </a:r>
          </a:p>
          <a:p>
            <a:pPr algn="ctr"/>
            <a:r>
              <a:rPr lang="en-US" sz="2800" cap="none" dirty="0">
                <a:latin typeface="Calibri" panose="020F0502020204030204" pitchFamily="34" charset="0"/>
                <a:cs typeface="Calibri" panose="020F0502020204030204" pitchFamily="34" charset="0"/>
              </a:rPr>
              <a:t>Spouse</a:t>
            </a:r>
          </a:p>
          <a:p>
            <a:pPr algn="ctr"/>
            <a:r>
              <a:rPr lang="en-US" sz="2800" cap="none" dirty="0">
                <a:latin typeface="Calibri" panose="020F0502020204030204" pitchFamily="34" charset="0"/>
                <a:cs typeface="Calibri" panose="020F0502020204030204" pitchFamily="34" charset="0"/>
              </a:rPr>
              <a:t>Biological Child</a:t>
            </a:r>
          </a:p>
          <a:p>
            <a:pPr algn="ctr"/>
            <a:r>
              <a:rPr lang="en-US" sz="2800" cap="none" dirty="0">
                <a:latin typeface="Calibri" panose="020F0502020204030204" pitchFamily="34" charset="0"/>
                <a:cs typeface="Calibri" panose="020F0502020204030204" pitchFamily="34" charset="0"/>
              </a:rPr>
              <a:t>Stepchild</a:t>
            </a:r>
          </a:p>
          <a:p>
            <a:pPr algn="ctr"/>
            <a:r>
              <a:rPr lang="en-US" sz="2800" cap="none" dirty="0">
                <a:latin typeface="Calibri" panose="020F0502020204030204" pitchFamily="34" charset="0"/>
                <a:cs typeface="Calibri" panose="020F0502020204030204" pitchFamily="34" charset="0"/>
              </a:rPr>
              <a:t>Adopted child</a:t>
            </a:r>
          </a:p>
          <a:p>
            <a:pPr marL="0" indent="0" algn="ctr">
              <a:buNone/>
            </a:pPr>
            <a:r>
              <a:rPr lang="en-US" sz="2800" cap="none" dirty="0">
                <a:latin typeface="Calibri" panose="020F0502020204030204" pitchFamily="34" charset="0"/>
                <a:cs typeface="Calibri" panose="020F0502020204030204" pitchFamily="34" charset="0"/>
              </a:rPr>
              <a:t>*For health insurance, children must be under age 26, and can be married or unmarried.</a:t>
            </a:r>
          </a:p>
          <a:p>
            <a:pPr marL="0" indent="0" algn="ctr">
              <a:buNone/>
            </a:pPr>
            <a:r>
              <a:rPr lang="en-US" sz="2800" cap="none" dirty="0">
                <a:latin typeface="Calibri" panose="020F0502020204030204" pitchFamily="34" charset="0"/>
                <a:cs typeface="Calibri" panose="020F0502020204030204" pitchFamily="34" charset="0"/>
              </a:rPr>
              <a:t>**For dental coverage, children must be under age 26 and unmarried. </a:t>
            </a:r>
          </a:p>
          <a:p>
            <a:pPr marL="0" indent="0">
              <a:buNone/>
            </a:pPr>
            <a:endParaRPr lang="en-US" cap="none" dirty="0">
              <a:latin typeface="Calibri" panose="020F0502020204030204" pitchFamily="34" charset="0"/>
              <a:cs typeface="Calibri" panose="020F0502020204030204" pitchFamily="34" charset="0"/>
            </a:endParaRPr>
          </a:p>
        </p:txBody>
      </p:sp>
      <p:pic>
        <p:nvPicPr>
          <p:cNvPr id="5" name="Audio 4">
            <a:extLst>
              <a:ext uri="{FF2B5EF4-FFF2-40B4-BE49-F238E27FC236}">
                <a16:creationId xmlns:a16="http://schemas.microsoft.com/office/drawing/2014/main" id="{D2A19DE2-C7FC-317F-9DD5-BDDE47EDE9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80371248"/>
      </p:ext>
    </p:extLst>
  </p:cSld>
  <p:clrMapOvr>
    <a:masterClrMapping/>
  </p:clrMapOvr>
  <mc:AlternateContent xmlns:mc="http://schemas.openxmlformats.org/markup-compatibility/2006">
    <mc:Choice xmlns:p14="http://schemas.microsoft.com/office/powerpoint/2010/main" Requires="p14">
      <p:transition spd="med" p14:dur="700" advTm="21692">
        <p:fade/>
      </p:transition>
    </mc:Choice>
    <mc:Fallback>
      <p:transition spd="med" advTm="216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002" y="0"/>
            <a:ext cx="8607105" cy="1098345"/>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Certification &amp; Verification of Dependents</a:t>
            </a:r>
          </a:p>
        </p:txBody>
      </p:sp>
      <p:sp>
        <p:nvSpPr>
          <p:cNvPr id="18" name="Content Placeholder 17">
            <a:extLst>
              <a:ext uri="{FF2B5EF4-FFF2-40B4-BE49-F238E27FC236}">
                <a16:creationId xmlns:a16="http://schemas.microsoft.com/office/drawing/2014/main" id="{6791A710-A62A-4E42-98BF-C3B1C2B84DED}"/>
              </a:ext>
            </a:extLst>
          </p:cNvPr>
          <p:cNvSpPr>
            <a:spLocks noGrp="1"/>
          </p:cNvSpPr>
          <p:nvPr>
            <p:ph idx="1"/>
          </p:nvPr>
        </p:nvSpPr>
        <p:spPr>
          <a:xfrm>
            <a:off x="625145" y="1657523"/>
            <a:ext cx="10598991" cy="2746697"/>
          </a:xfrm>
        </p:spPr>
        <p:txBody>
          <a:bodyPr>
            <a:noAutofit/>
          </a:bodyPr>
          <a:lstStyle/>
          <a:p>
            <a:pPr marL="0" indent="0" algn="ctr">
              <a:buNone/>
            </a:pPr>
            <a:r>
              <a:rPr lang="en-US" sz="2200" cap="none" dirty="0">
                <a:latin typeface="Calibri" panose="020F0502020204030204" pitchFamily="34" charset="0"/>
                <a:cs typeface="Calibri" panose="020F0502020204030204" pitchFamily="34" charset="0"/>
              </a:rPr>
              <a:t>Enrolling dependents in medical coverage is a two-part process:</a:t>
            </a:r>
          </a:p>
          <a:p>
            <a:pPr marL="0" indent="0">
              <a:buNone/>
            </a:pPr>
            <a:r>
              <a:rPr lang="en-US" sz="2200" b="1" u="sng" cap="none" dirty="0">
                <a:solidFill>
                  <a:srgbClr val="C00000"/>
                </a:solidFill>
                <a:latin typeface="Calibri" panose="020F0502020204030204" pitchFamily="34" charset="0"/>
                <a:cs typeface="Calibri" panose="020F0502020204030204" pitchFamily="34" charset="0"/>
              </a:rPr>
              <a:t>Certification</a:t>
            </a:r>
            <a:r>
              <a:rPr lang="en-US" sz="2200" cap="none" dirty="0">
                <a:latin typeface="Calibri" panose="020F0502020204030204" pitchFamily="34" charset="0"/>
                <a:cs typeface="Calibri" panose="020F0502020204030204" pitchFamily="34" charset="0"/>
              </a:rPr>
              <a:t> is done through the online enrollment process via the ERS website or via paper form.</a:t>
            </a:r>
          </a:p>
          <a:p>
            <a:pPr marL="0" indent="0">
              <a:buNone/>
            </a:pPr>
            <a:r>
              <a:rPr lang="en-US" sz="2200" b="1" u="sng" cap="none" dirty="0">
                <a:solidFill>
                  <a:srgbClr val="C00000"/>
                </a:solidFill>
                <a:latin typeface="Calibri" panose="020F0502020204030204" pitchFamily="34" charset="0"/>
                <a:cs typeface="Calibri" panose="020F0502020204030204" pitchFamily="34" charset="0"/>
              </a:rPr>
              <a:t>Verification</a:t>
            </a:r>
            <a:r>
              <a:rPr lang="en-US" sz="2200" cap="none" dirty="0">
                <a:solidFill>
                  <a:srgbClr val="C00000"/>
                </a:solidFill>
                <a:latin typeface="Calibri" panose="020F0502020204030204" pitchFamily="34" charset="0"/>
                <a:cs typeface="Calibri" panose="020F0502020204030204" pitchFamily="34" charset="0"/>
              </a:rPr>
              <a:t> </a:t>
            </a:r>
            <a:r>
              <a:rPr lang="en-US" sz="2200" cap="none" dirty="0">
                <a:latin typeface="Calibri" panose="020F0502020204030204" pitchFamily="34" charset="0"/>
                <a:cs typeface="Calibri" panose="020F0502020204030204" pitchFamily="34" charset="0"/>
              </a:rPr>
              <a:t>is done by Alight Solutions. A letter will be mailed to the </a:t>
            </a:r>
            <a:r>
              <a:rPr lang="en-US" sz="2200" u="sng" cap="none" dirty="0">
                <a:latin typeface="Calibri" panose="020F0502020204030204" pitchFamily="34" charset="0"/>
                <a:cs typeface="Calibri" panose="020F0502020204030204" pitchFamily="34" charset="0"/>
              </a:rPr>
              <a:t>address you provided on your W-4</a:t>
            </a:r>
            <a:r>
              <a:rPr lang="en-US" sz="2200" cap="none" dirty="0">
                <a:latin typeface="Calibri" panose="020F0502020204030204" pitchFamily="34" charset="0"/>
                <a:cs typeface="Calibri" panose="020F0502020204030204" pitchFamily="34" charset="0"/>
              </a:rPr>
              <a:t>. It will outline the steps in the verification process, as well as the timeframe and documentation that is required.</a:t>
            </a:r>
          </a:p>
        </p:txBody>
      </p:sp>
      <p:pic>
        <p:nvPicPr>
          <p:cNvPr id="20" name="Picture 19">
            <a:extLst>
              <a:ext uri="{FF2B5EF4-FFF2-40B4-BE49-F238E27FC236}">
                <a16:creationId xmlns:a16="http://schemas.microsoft.com/office/drawing/2014/main" id="{48AB560D-F53A-4D9A-854C-681A8419C6DE}"/>
              </a:ext>
            </a:extLst>
          </p:cNvPr>
          <p:cNvPicPr>
            <a:picLocks noChangeAspect="1"/>
          </p:cNvPicPr>
          <p:nvPr/>
        </p:nvPicPr>
        <p:blipFill>
          <a:blip r:embed="rId4"/>
          <a:stretch>
            <a:fillRect/>
          </a:stretch>
        </p:blipFill>
        <p:spPr>
          <a:xfrm>
            <a:off x="9538283" y="328737"/>
            <a:ext cx="1828481" cy="795728"/>
          </a:xfrm>
          <a:prstGeom prst="rect">
            <a:avLst/>
          </a:prstGeom>
        </p:spPr>
      </p:pic>
      <p:sp>
        <p:nvSpPr>
          <p:cNvPr id="22" name="TextBox 21">
            <a:extLst>
              <a:ext uri="{FF2B5EF4-FFF2-40B4-BE49-F238E27FC236}">
                <a16:creationId xmlns:a16="http://schemas.microsoft.com/office/drawing/2014/main" id="{87759C63-4B15-40BD-A6B0-6E9CD4DD381C}"/>
              </a:ext>
            </a:extLst>
          </p:cNvPr>
          <p:cNvSpPr txBox="1"/>
          <p:nvPr/>
        </p:nvSpPr>
        <p:spPr>
          <a:xfrm>
            <a:off x="625145" y="5111007"/>
            <a:ext cx="10598992" cy="400110"/>
          </a:xfrm>
          <a:prstGeom prst="rect">
            <a:avLst/>
          </a:prstGeom>
          <a:noFill/>
        </p:spPr>
        <p:txBody>
          <a:bodyPr wrap="none" rtlCol="0">
            <a:spAutoFit/>
          </a:bodyPr>
          <a:lstStyle/>
          <a:p>
            <a:r>
              <a:rPr lang="en-US" sz="2000" b="1" dirty="0">
                <a:solidFill>
                  <a:srgbClr val="C00000"/>
                </a:solidFill>
                <a:latin typeface="Calibri" panose="020F0502020204030204" pitchFamily="34" charset="0"/>
                <a:cs typeface="Calibri" panose="020F0502020204030204" pitchFamily="34" charset="0"/>
              </a:rPr>
              <a:t>Please note: if your dependent(s) are found to be ineligible, ERS will remove them from coverage. </a:t>
            </a:r>
          </a:p>
        </p:txBody>
      </p:sp>
      <p:sp>
        <p:nvSpPr>
          <p:cNvPr id="4" name="TextBox 3">
            <a:extLst>
              <a:ext uri="{FF2B5EF4-FFF2-40B4-BE49-F238E27FC236}">
                <a16:creationId xmlns:a16="http://schemas.microsoft.com/office/drawing/2014/main" id="{3E5BD4AB-EF13-3E07-B54B-42D143104B67}"/>
              </a:ext>
            </a:extLst>
          </p:cNvPr>
          <p:cNvSpPr txBox="1"/>
          <p:nvPr/>
        </p:nvSpPr>
        <p:spPr>
          <a:xfrm>
            <a:off x="6705600" y="5759535"/>
            <a:ext cx="5160394" cy="369332"/>
          </a:xfrm>
          <a:prstGeom prst="rect">
            <a:avLst/>
          </a:prstGeom>
          <a:noFill/>
        </p:spPr>
        <p:txBody>
          <a:bodyPr wrap="square" rtlCol="0">
            <a:spAutoFit/>
          </a:bodyPr>
          <a:lstStyle/>
          <a:p>
            <a:r>
              <a:rPr lang="en-US" b="1" dirty="0">
                <a:solidFill>
                  <a:schemeClr val="bg1">
                    <a:lumMod val="95000"/>
                  </a:schemeClr>
                </a:solidFill>
                <a:latin typeface="Calibri" panose="020F0502020204030204" pitchFamily="34" charset="0"/>
                <a:cs typeface="Calibri" panose="020F0502020204030204" pitchFamily="34" charset="0"/>
              </a:rPr>
              <a:t>See pages 5-6 of New Employee Benefits Guide</a:t>
            </a:r>
          </a:p>
        </p:txBody>
      </p:sp>
      <p:pic>
        <p:nvPicPr>
          <p:cNvPr id="5" name="Audio 4">
            <a:extLst>
              <a:ext uri="{FF2B5EF4-FFF2-40B4-BE49-F238E27FC236}">
                <a16:creationId xmlns:a16="http://schemas.microsoft.com/office/drawing/2014/main" id="{401C04F5-4652-84AD-C49E-693D9EE848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98561625"/>
      </p:ext>
    </p:extLst>
  </p:cSld>
  <p:clrMapOvr>
    <a:masterClrMapping/>
  </p:clrMapOvr>
  <mc:AlternateContent xmlns:mc="http://schemas.openxmlformats.org/markup-compatibility/2006">
    <mc:Choice xmlns:p14="http://schemas.microsoft.com/office/powerpoint/2010/main" Requires="p14">
      <p:transition spd="med" p14:dur="700" advTm="68988">
        <p:fade/>
      </p:transition>
    </mc:Choice>
    <mc:Fallback>
      <p:transition spd="med" advTm="689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88" y="-1"/>
            <a:ext cx="5296555" cy="637563"/>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Health Plan Options</a:t>
            </a:r>
          </a:p>
        </p:txBody>
      </p:sp>
      <p:sp>
        <p:nvSpPr>
          <p:cNvPr id="3" name="TextBox 2">
            <a:extLst>
              <a:ext uri="{FF2B5EF4-FFF2-40B4-BE49-F238E27FC236}">
                <a16:creationId xmlns:a16="http://schemas.microsoft.com/office/drawing/2014/main" id="{D3402C4C-26D7-4530-A13C-FD9DB6D87484}"/>
              </a:ext>
            </a:extLst>
          </p:cNvPr>
          <p:cNvSpPr txBox="1"/>
          <p:nvPr/>
        </p:nvSpPr>
        <p:spPr>
          <a:xfrm>
            <a:off x="3786809" y="5792845"/>
            <a:ext cx="7718693" cy="338554"/>
          </a:xfrm>
          <a:prstGeom prst="rect">
            <a:avLst/>
          </a:prstGeom>
          <a:noFill/>
        </p:spPr>
        <p:txBody>
          <a:bodyPr wrap="square" rtlCol="0">
            <a:spAutoFit/>
          </a:bodyPr>
          <a:lstStyle/>
          <a:p>
            <a:r>
              <a:rPr lang="en-US" sz="1600" b="1" dirty="0">
                <a:solidFill>
                  <a:schemeClr val="bg1">
                    <a:lumMod val="95000"/>
                  </a:schemeClr>
                </a:solidFill>
                <a:latin typeface="Calibri" panose="020F0502020204030204" pitchFamily="34" charset="0"/>
                <a:cs typeface="Calibri" panose="020F0502020204030204" pitchFamily="34" charset="0"/>
              </a:rPr>
              <a:t>See pages 8-10  of New Employee Benefits Guide or visit </a:t>
            </a:r>
            <a:r>
              <a:rPr lang="en-US" sz="1600" b="1" dirty="0" err="1">
                <a:solidFill>
                  <a:schemeClr val="bg1">
                    <a:lumMod val="95000"/>
                  </a:schemeClr>
                </a:solidFill>
                <a:latin typeface="Calibri" panose="020F0502020204030204" pitchFamily="34" charset="0"/>
                <a:cs typeface="Calibri" panose="020F0502020204030204" pitchFamily="34" charset="0"/>
              </a:rPr>
              <a:t>www.healthselectoftexas.com</a:t>
            </a:r>
            <a:endParaRPr lang="en-US" sz="1600" b="1" dirty="0">
              <a:solidFill>
                <a:schemeClr val="bg1">
                  <a:lumMod val="95000"/>
                </a:schemeClr>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19F7077D-E234-48D1-94E6-609B3DC6D079}"/>
              </a:ext>
            </a:extLst>
          </p:cNvPr>
          <p:cNvPicPr>
            <a:picLocks noChangeAspect="1"/>
          </p:cNvPicPr>
          <p:nvPr/>
        </p:nvPicPr>
        <p:blipFill>
          <a:blip r:embed="rId4"/>
          <a:stretch>
            <a:fillRect/>
          </a:stretch>
        </p:blipFill>
        <p:spPr>
          <a:xfrm>
            <a:off x="8744772" y="179950"/>
            <a:ext cx="2676899" cy="485843"/>
          </a:xfrm>
          <a:prstGeom prst="rect">
            <a:avLst/>
          </a:prstGeom>
        </p:spPr>
      </p:pic>
      <p:graphicFrame>
        <p:nvGraphicFramePr>
          <p:cNvPr id="6" name="Content Placeholder 5">
            <a:extLst>
              <a:ext uri="{FF2B5EF4-FFF2-40B4-BE49-F238E27FC236}">
                <a16:creationId xmlns:a16="http://schemas.microsoft.com/office/drawing/2014/main" id="{74EC2419-504C-D78E-3366-22DCF8A2965F}"/>
              </a:ext>
            </a:extLst>
          </p:cNvPr>
          <p:cNvGraphicFramePr>
            <a:graphicFrameLocks noGrp="1"/>
          </p:cNvGraphicFramePr>
          <p:nvPr>
            <p:ph idx="1"/>
            <p:extLst>
              <p:ext uri="{D42A27DB-BD31-4B8C-83A1-F6EECF244321}">
                <p14:modId xmlns:p14="http://schemas.microsoft.com/office/powerpoint/2010/main" val="1644263725"/>
              </p:ext>
            </p:extLst>
          </p:nvPr>
        </p:nvGraphicFramePr>
        <p:xfrm>
          <a:off x="366829" y="1014835"/>
          <a:ext cx="10698346" cy="4054476"/>
        </p:xfrm>
        <a:graphic>
          <a:graphicData uri="http://schemas.openxmlformats.org/drawingml/2006/table">
            <a:tbl>
              <a:tblPr firstRow="1" bandRow="1">
                <a:tableStyleId>{B301B821-A1FF-4177-AEE7-76D212191A09}</a:tableStyleId>
              </a:tblPr>
              <a:tblGrid>
                <a:gridCol w="1442092">
                  <a:extLst>
                    <a:ext uri="{9D8B030D-6E8A-4147-A177-3AD203B41FA5}">
                      <a16:colId xmlns:a16="http://schemas.microsoft.com/office/drawing/2014/main" val="246892748"/>
                    </a:ext>
                  </a:extLst>
                </a:gridCol>
                <a:gridCol w="4572000">
                  <a:extLst>
                    <a:ext uri="{9D8B030D-6E8A-4147-A177-3AD203B41FA5}">
                      <a16:colId xmlns:a16="http://schemas.microsoft.com/office/drawing/2014/main" val="30488456"/>
                    </a:ext>
                  </a:extLst>
                </a:gridCol>
                <a:gridCol w="4684254">
                  <a:extLst>
                    <a:ext uri="{9D8B030D-6E8A-4147-A177-3AD203B41FA5}">
                      <a16:colId xmlns:a16="http://schemas.microsoft.com/office/drawing/2014/main" val="768501494"/>
                    </a:ext>
                  </a:extLst>
                </a:gridCol>
              </a:tblGrid>
              <a:tr h="377716">
                <a:tc>
                  <a:txBody>
                    <a:bodyPr/>
                    <a:lstStyle/>
                    <a:p>
                      <a:endParaRPr lang="en-US" sz="2000" dirty="0">
                        <a:latin typeface="Calibri" panose="020F0502020204030204" pitchFamily="34" charset="0"/>
                        <a:cs typeface="Calibri" panose="020F0502020204030204" pitchFamily="34" charset="0"/>
                      </a:endParaRPr>
                    </a:p>
                  </a:txBody>
                  <a:tcPr/>
                </a:tc>
                <a:tc>
                  <a:txBody>
                    <a:bodyPr/>
                    <a:lstStyle/>
                    <a:p>
                      <a:pPr algn="ctr"/>
                      <a:r>
                        <a:rPr lang="en-US" sz="2000" dirty="0" err="1">
                          <a:latin typeface="Calibri" panose="020F0502020204030204" pitchFamily="34" charset="0"/>
                          <a:cs typeface="Calibri" panose="020F0502020204030204" pitchFamily="34" charset="0"/>
                        </a:rPr>
                        <a:t>HealthSelect</a:t>
                      </a:r>
                      <a:r>
                        <a:rPr lang="en-US" sz="2000" dirty="0">
                          <a:latin typeface="Calibri" panose="020F0502020204030204" pitchFamily="34" charset="0"/>
                          <a:cs typeface="Calibri" panose="020F0502020204030204" pitchFamily="34" charset="0"/>
                        </a:rPr>
                        <a:t> of Texas</a:t>
                      </a:r>
                    </a:p>
                  </a:txBody>
                  <a:tcPr/>
                </a:tc>
                <a:tc>
                  <a:txBody>
                    <a:bodyPr/>
                    <a:lstStyle/>
                    <a:p>
                      <a:pPr algn="ctr"/>
                      <a:r>
                        <a:rPr lang="en-US" sz="2000" dirty="0">
                          <a:latin typeface="Calibri" panose="020F0502020204030204" pitchFamily="34" charset="0"/>
                          <a:cs typeface="Calibri" panose="020F0502020204030204" pitchFamily="34" charset="0"/>
                        </a:rPr>
                        <a:t>Consumer Directed </a:t>
                      </a:r>
                      <a:r>
                        <a:rPr lang="en-US" sz="2000" dirty="0" err="1">
                          <a:latin typeface="Calibri" panose="020F0502020204030204" pitchFamily="34" charset="0"/>
                          <a:cs typeface="Calibri" panose="020F0502020204030204" pitchFamily="34" charset="0"/>
                        </a:rPr>
                        <a:t>HealthSelect</a:t>
                      </a:r>
                      <a:endParaRPr lang="en-US" sz="2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293957849"/>
                  </a:ext>
                </a:extLst>
              </a:tr>
              <a:tr h="334133">
                <a:tc>
                  <a:txBody>
                    <a:bodyPr/>
                    <a:lstStyle/>
                    <a:p>
                      <a:endParaRPr lang="en-US" sz="1700" dirty="0">
                        <a:latin typeface="Calibri" panose="020F0502020204030204" pitchFamily="34" charset="0"/>
                        <a:cs typeface="Calibri" panose="020F0502020204030204" pitchFamily="34" charset="0"/>
                      </a:endParaRPr>
                    </a:p>
                  </a:txBody>
                  <a:tcPr/>
                </a:tc>
                <a:tc>
                  <a:txBody>
                    <a:bodyPr/>
                    <a:lstStyle/>
                    <a:p>
                      <a:pPr marL="0" indent="0" algn="ctr">
                        <a:buFont typeface="Arial" panose="020B0604020202020204" pitchFamily="34" charset="0"/>
                        <a:buNone/>
                      </a:pPr>
                      <a:r>
                        <a:rPr lang="en-US" sz="1700" dirty="0">
                          <a:latin typeface="Calibri" panose="020F0502020204030204" pitchFamily="34" charset="0"/>
                          <a:cs typeface="Calibri" panose="020F0502020204030204" pitchFamily="34" charset="0"/>
                        </a:rPr>
                        <a:t>Point of Service Plan</a:t>
                      </a:r>
                    </a:p>
                  </a:txBody>
                  <a:tcPr/>
                </a:tc>
                <a:tc>
                  <a:txBody>
                    <a:bodyPr/>
                    <a:lstStyle/>
                    <a:p>
                      <a:pPr marL="0" indent="0" algn="ctr">
                        <a:buFont typeface="Arial" panose="020B0604020202020204" pitchFamily="34" charset="0"/>
                        <a:buNone/>
                      </a:pPr>
                      <a:r>
                        <a:rPr lang="en-US" sz="1700" dirty="0">
                          <a:latin typeface="Calibri" panose="020F0502020204030204" pitchFamily="34" charset="0"/>
                          <a:cs typeface="Calibri" panose="020F0502020204030204" pitchFamily="34" charset="0"/>
                        </a:rPr>
                        <a:t>High Deductible Plan with HSA</a:t>
                      </a:r>
                    </a:p>
                  </a:txBody>
                  <a:tcPr/>
                </a:tc>
                <a:extLst>
                  <a:ext uri="{0D108BD9-81ED-4DB2-BD59-A6C34878D82A}">
                    <a16:rowId xmlns:a16="http://schemas.microsoft.com/office/drawing/2014/main" val="3595413534"/>
                  </a:ext>
                </a:extLst>
              </a:tr>
              <a:tr h="1920876">
                <a:tc>
                  <a:txBody>
                    <a:bodyPr/>
                    <a:lstStyle/>
                    <a:p>
                      <a:pPr algn="ctr"/>
                      <a:r>
                        <a:rPr lang="en-US" sz="1700" dirty="0">
                          <a:latin typeface="Calibri" panose="020F0502020204030204" pitchFamily="34" charset="0"/>
                          <a:cs typeface="Calibri" panose="020F0502020204030204" pitchFamily="34" charset="0"/>
                        </a:rPr>
                        <a:t>Key Advantages</a:t>
                      </a:r>
                    </a:p>
                  </a:txBody>
                  <a:tcPr anchor="ctr"/>
                </a:tc>
                <a:tc>
                  <a:txBody>
                    <a:bodyPr/>
                    <a:lstStyle/>
                    <a:p>
                      <a:pPr marL="342900" indent="-342900">
                        <a:buFont typeface="Arial" panose="020B0604020202020204" pitchFamily="34" charset="0"/>
                        <a:buChar char="•"/>
                      </a:pPr>
                      <a:r>
                        <a:rPr lang="en-US" sz="1700" dirty="0">
                          <a:latin typeface="Calibri" panose="020F0502020204030204" pitchFamily="34" charset="0"/>
                          <a:cs typeface="Calibri" panose="020F0502020204030204" pitchFamily="34" charset="0"/>
                        </a:rPr>
                        <a:t>Lower OOP costs for in-network care</a:t>
                      </a:r>
                    </a:p>
                    <a:p>
                      <a:pPr marL="342900" indent="-342900">
                        <a:buFont typeface="Arial" panose="020B0604020202020204" pitchFamily="34" charset="0"/>
                        <a:buChar char="•"/>
                      </a:pPr>
                      <a:r>
                        <a:rPr lang="en-US" sz="1700" dirty="0">
                          <a:latin typeface="Calibri" panose="020F0502020204030204" pitchFamily="34" charset="0"/>
                          <a:cs typeface="Calibri" panose="020F0502020204030204" pitchFamily="34" charset="0"/>
                        </a:rPr>
                        <a:t>Copays for certain in-network services, like primary care (PCP) office visits</a:t>
                      </a:r>
                    </a:p>
                    <a:p>
                      <a:pPr marL="342900" indent="-342900">
                        <a:buFont typeface="Arial" panose="020B0604020202020204" pitchFamily="34" charset="0"/>
                        <a:buChar char="•"/>
                      </a:pPr>
                      <a:r>
                        <a:rPr lang="en-US" sz="1700" dirty="0">
                          <a:latin typeface="Calibri" panose="020F0502020204030204" pitchFamily="34" charset="0"/>
                          <a:cs typeface="Calibri" panose="020F0502020204030204" pitchFamily="34" charset="0"/>
                        </a:rPr>
                        <a:t>Large statewide network, and large nationwide network for those who live and/or work outside Texas</a:t>
                      </a:r>
                    </a:p>
                  </a:txBody>
                  <a:tcPr anchor="ctr"/>
                </a:tc>
                <a:tc>
                  <a:txBody>
                    <a:bodyPr/>
                    <a:lstStyle/>
                    <a:p>
                      <a:pPr marL="342900" indent="-342900">
                        <a:buFont typeface="Arial" panose="020B0604020202020204" pitchFamily="34" charset="0"/>
                        <a:buChar char="•"/>
                      </a:pPr>
                      <a:r>
                        <a:rPr lang="en-US" sz="1700" dirty="0">
                          <a:latin typeface="Calibri" panose="020F0502020204030204" pitchFamily="34" charset="0"/>
                          <a:cs typeface="Calibri" panose="020F0502020204030204" pitchFamily="34" charset="0"/>
                        </a:rPr>
                        <a:t>Tax-advantaged health savings account (HSA), with monthly contributions from the state</a:t>
                      </a:r>
                    </a:p>
                    <a:p>
                      <a:pPr marL="342900" indent="-342900">
                        <a:buFont typeface="Arial" panose="020B0604020202020204" pitchFamily="34" charset="0"/>
                        <a:buChar char="•"/>
                      </a:pPr>
                      <a:r>
                        <a:rPr lang="en-US" sz="1700" dirty="0">
                          <a:latin typeface="Calibri" panose="020F0502020204030204" pitchFamily="34" charset="0"/>
                          <a:cs typeface="Calibri" panose="020F0502020204030204" pitchFamily="34" charset="0"/>
                        </a:rPr>
                        <a:t>Large statewide &amp; nationwide networks</a:t>
                      </a:r>
                    </a:p>
                    <a:p>
                      <a:pPr marL="342900" indent="-342900">
                        <a:buFont typeface="Arial" panose="020B0604020202020204" pitchFamily="34" charset="0"/>
                        <a:buChar char="•"/>
                      </a:pPr>
                      <a:r>
                        <a:rPr lang="en-US" sz="1700" dirty="0">
                          <a:latin typeface="Calibri" panose="020F0502020204030204" pitchFamily="34" charset="0"/>
                          <a:cs typeface="Calibri" panose="020F0502020204030204" pitchFamily="34" charset="0"/>
                        </a:rPr>
                        <a:t>Referrals not required</a:t>
                      </a:r>
                    </a:p>
                    <a:p>
                      <a:pPr marL="342900" indent="-342900">
                        <a:buFont typeface="Arial" panose="020B0604020202020204" pitchFamily="34" charset="0"/>
                        <a:buChar char="•"/>
                      </a:pPr>
                      <a:r>
                        <a:rPr lang="en-US" sz="1700" dirty="0">
                          <a:latin typeface="Calibri" panose="020F0502020204030204" pitchFamily="34" charset="0"/>
                          <a:cs typeface="Calibri" panose="020F0502020204030204" pitchFamily="34" charset="0"/>
                        </a:rPr>
                        <a:t>Lower month premium than </a:t>
                      </a:r>
                      <a:r>
                        <a:rPr lang="en-US" sz="1700" dirty="0" err="1">
                          <a:latin typeface="Calibri" panose="020F0502020204030204" pitchFamily="34" charset="0"/>
                          <a:cs typeface="Calibri" panose="020F0502020204030204" pitchFamily="34" charset="0"/>
                        </a:rPr>
                        <a:t>HealthSelect</a:t>
                      </a:r>
                      <a:r>
                        <a:rPr lang="en-US" sz="1700" dirty="0">
                          <a:latin typeface="Calibri" panose="020F0502020204030204" pitchFamily="34" charset="0"/>
                          <a:cs typeface="Calibri" panose="020F0502020204030204" pitchFamily="34" charset="0"/>
                        </a:rPr>
                        <a:t> of Texas for dependents &amp; part-time employees</a:t>
                      </a:r>
                    </a:p>
                  </a:txBody>
                  <a:tcPr anchor="ctr"/>
                </a:tc>
                <a:extLst>
                  <a:ext uri="{0D108BD9-81ED-4DB2-BD59-A6C34878D82A}">
                    <a16:rowId xmlns:a16="http://schemas.microsoft.com/office/drawing/2014/main" val="1522746655"/>
                  </a:ext>
                </a:extLst>
              </a:tr>
              <a:tr h="1322005">
                <a:tc>
                  <a:txBody>
                    <a:bodyPr/>
                    <a:lstStyle/>
                    <a:p>
                      <a:pPr algn="ctr"/>
                      <a:r>
                        <a:rPr lang="en-US" sz="1700" dirty="0">
                          <a:latin typeface="Calibri" panose="020F0502020204030204" pitchFamily="34" charset="0"/>
                          <a:cs typeface="Calibri" panose="020F0502020204030204" pitchFamily="34" charset="0"/>
                        </a:rPr>
                        <a:t>Key Disadvantages</a:t>
                      </a:r>
                    </a:p>
                  </a:txBody>
                  <a:tcPr anchor="ctr"/>
                </a:tc>
                <a:tc>
                  <a:txBody>
                    <a:bodyPr/>
                    <a:lstStyle/>
                    <a:p>
                      <a:pPr marL="342900" indent="-342900">
                        <a:buFont typeface="Arial" panose="020B0604020202020204" pitchFamily="34" charset="0"/>
                        <a:buChar char="•"/>
                      </a:pPr>
                      <a:r>
                        <a:rPr lang="en-US" sz="1700" dirty="0">
                          <a:latin typeface="Calibri" panose="020F0502020204030204" pitchFamily="34" charset="0"/>
                          <a:cs typeface="Calibri" panose="020F0502020204030204" pitchFamily="34" charset="0"/>
                        </a:rPr>
                        <a:t>Referrals needed for most specialty care</a:t>
                      </a:r>
                    </a:p>
                    <a:p>
                      <a:pPr marL="342900" indent="-342900">
                        <a:buFont typeface="Arial" panose="020B0604020202020204" pitchFamily="34" charset="0"/>
                        <a:buChar char="•"/>
                      </a:pPr>
                      <a:r>
                        <a:rPr lang="en-US" sz="1700" dirty="0">
                          <a:latin typeface="Calibri" panose="020F0502020204030204" pitchFamily="34" charset="0"/>
                          <a:cs typeface="Calibri" panose="020F0502020204030204" pitchFamily="34" charset="0"/>
                        </a:rPr>
                        <a:t>Monthly premiums for dependents and part-time employees are higher than Consumer Directed </a:t>
                      </a:r>
                      <a:r>
                        <a:rPr lang="en-US" sz="1700" dirty="0" err="1">
                          <a:latin typeface="Calibri" panose="020F0502020204030204" pitchFamily="34" charset="0"/>
                          <a:cs typeface="Calibri" panose="020F0502020204030204" pitchFamily="34" charset="0"/>
                        </a:rPr>
                        <a:t>HealthSelect</a:t>
                      </a:r>
                      <a:endParaRPr lang="en-US" sz="1700" dirty="0">
                        <a:latin typeface="Calibri" panose="020F0502020204030204" pitchFamily="34" charset="0"/>
                        <a:cs typeface="Calibri" panose="020F0502020204030204" pitchFamily="34" charset="0"/>
                      </a:endParaRPr>
                    </a:p>
                  </a:txBody>
                  <a:tcPr anchor="ctr"/>
                </a:tc>
                <a:tc>
                  <a:txBody>
                    <a:bodyPr/>
                    <a:lstStyle/>
                    <a:p>
                      <a:pPr marL="285750" indent="-285750">
                        <a:buFont typeface="Arial" panose="020B0604020202020204" pitchFamily="34" charset="0"/>
                        <a:buChar char="•"/>
                      </a:pPr>
                      <a:r>
                        <a:rPr lang="en-US" sz="1700" dirty="0">
                          <a:latin typeface="Calibri" panose="020F0502020204030204" pitchFamily="34" charset="0"/>
                          <a:cs typeface="Calibri" panose="020F0502020204030204" pitchFamily="34" charset="0"/>
                        </a:rPr>
                        <a:t>Except for specific preventive services and a few limited items, the plan pays nothing until the deductible is met</a:t>
                      </a:r>
                    </a:p>
                    <a:p>
                      <a:pPr marL="285750" indent="-285750">
                        <a:buFont typeface="Arial" panose="020B0604020202020204" pitchFamily="34" charset="0"/>
                        <a:buChar char="•"/>
                      </a:pPr>
                      <a:r>
                        <a:rPr lang="en-US" sz="1700" dirty="0">
                          <a:latin typeface="Calibri" panose="020F0502020204030204" pitchFamily="34" charset="0"/>
                          <a:cs typeface="Calibri" panose="020F0502020204030204" pitchFamily="34" charset="0"/>
                        </a:rPr>
                        <a:t>Must meet IRS’ eligibility guidelines to participate in the HSA</a:t>
                      </a:r>
                    </a:p>
                  </a:txBody>
                  <a:tcPr anchor="ctr"/>
                </a:tc>
                <a:extLst>
                  <a:ext uri="{0D108BD9-81ED-4DB2-BD59-A6C34878D82A}">
                    <a16:rowId xmlns:a16="http://schemas.microsoft.com/office/drawing/2014/main" val="573096095"/>
                  </a:ext>
                </a:extLst>
              </a:tr>
            </a:tbl>
          </a:graphicData>
        </a:graphic>
      </p:graphicFrame>
      <p:pic>
        <p:nvPicPr>
          <p:cNvPr id="48" name="Audio 47">
            <a:extLst>
              <a:ext uri="{FF2B5EF4-FFF2-40B4-BE49-F238E27FC236}">
                <a16:creationId xmlns:a16="http://schemas.microsoft.com/office/drawing/2014/main" id="{EB37CA1A-8E2C-3E4C-5A4B-5EBC4EF838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7901887"/>
      </p:ext>
    </p:extLst>
  </p:cSld>
  <p:clrMapOvr>
    <a:masterClrMapping/>
  </p:clrMapOvr>
  <mc:AlternateContent xmlns:mc="http://schemas.openxmlformats.org/markup-compatibility/2006">
    <mc:Choice xmlns:p14="http://schemas.microsoft.com/office/powerpoint/2010/main" Requires="p14">
      <p:transition spd="med" p14:dur="700" advTm="18716">
        <p:fade/>
      </p:transition>
    </mc:Choice>
    <mc:Fallback>
      <p:transition spd="med" advTm="187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8127</TotalTime>
  <Words>3530</Words>
  <Application>Microsoft Macintosh PowerPoint</Application>
  <PresentationFormat>Widescreen</PresentationFormat>
  <Paragraphs>495</Paragraphs>
  <Slides>35</Slides>
  <Notes>2</Notes>
  <HiddenSlides>3</HiddenSlides>
  <MMClips>32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Cambria</vt:lpstr>
      <vt:lpstr>Impact</vt:lpstr>
      <vt:lpstr>Main Event</vt:lpstr>
      <vt:lpstr>Welcome to Benefits Orientation</vt:lpstr>
      <vt:lpstr>COBRA Acknowledgement</vt:lpstr>
      <vt:lpstr>New Employee Benefits</vt:lpstr>
      <vt:lpstr>Enrollment Deadlines</vt:lpstr>
      <vt:lpstr>Enrollment Opportunities</vt:lpstr>
      <vt:lpstr>Enrollment Opportunities</vt:lpstr>
      <vt:lpstr>Eligible Dependents</vt:lpstr>
      <vt:lpstr>Certification &amp; Verification of Dependents</vt:lpstr>
      <vt:lpstr>Health Plan Options</vt:lpstr>
      <vt:lpstr>HealthSelect of Texas</vt:lpstr>
      <vt:lpstr>Designating a Primary Care Physician</vt:lpstr>
      <vt:lpstr>TexFlex Health Care FSA</vt:lpstr>
      <vt:lpstr>Consumer Directed HealthSelect  High Deductible Health Plan </vt:lpstr>
      <vt:lpstr>Health Savings Account (HSA)</vt:lpstr>
      <vt:lpstr>Prescription Benefits</vt:lpstr>
      <vt:lpstr>Full-Time Medical Premiums</vt:lpstr>
      <vt:lpstr>Virtual Visits</vt:lpstr>
      <vt:lpstr>Tobacco Certification</vt:lpstr>
      <vt:lpstr>Insurance Opt-Out Credit</vt:lpstr>
      <vt:lpstr>Requesting New Medical &amp; Prescription ID Cards</vt:lpstr>
      <vt:lpstr>Dental Insurance</vt:lpstr>
      <vt:lpstr>Vision Insurance</vt:lpstr>
      <vt:lpstr>Evidence of Insurability (EOI)</vt:lpstr>
      <vt:lpstr>Optional Term Life Insurance</vt:lpstr>
      <vt:lpstr>Voluntary AD&amp;D Insurance</vt:lpstr>
      <vt:lpstr>Texas Income Protection Plan</vt:lpstr>
      <vt:lpstr>TexFlex Dependent Care Account</vt:lpstr>
      <vt:lpstr>Benefits Enrollment</vt:lpstr>
      <vt:lpstr>Benefits Enrollment</vt:lpstr>
      <vt:lpstr>Benefits Enrollment</vt:lpstr>
      <vt:lpstr>Benefits Enrollment</vt:lpstr>
      <vt:lpstr>ERS OnLine System</vt:lpstr>
      <vt:lpstr>Benefits Recap</vt:lpstr>
      <vt:lpstr>Benefits Recap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Perea, Jessica</dc:creator>
  <cp:lastModifiedBy>Perea, Jessica</cp:lastModifiedBy>
  <cp:revision>242</cp:revision>
  <dcterms:created xsi:type="dcterms:W3CDTF">2020-10-23T21:43:44Z</dcterms:created>
  <dcterms:modified xsi:type="dcterms:W3CDTF">2024-08-01T16:39:56Z</dcterms:modified>
</cp:coreProperties>
</file>