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77" r:id="rId2"/>
    <p:sldId id="297" r:id="rId3"/>
    <p:sldId id="304" r:id="rId4"/>
    <p:sldId id="298" r:id="rId5"/>
    <p:sldId id="299" r:id="rId6"/>
    <p:sldId id="305" r:id="rId7"/>
    <p:sldId id="300" r:id="rId8"/>
    <p:sldId id="301" r:id="rId9"/>
    <p:sldId id="302" r:id="rId10"/>
    <p:sldId id="30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D4009-0CA1-47F5-B17C-18EC5F2A6372}" type="doc">
      <dgm:prSet loTypeId="urn:microsoft.com/office/officeart/2005/8/layout/cycle8" loCatId="cycle" qsTypeId="urn:microsoft.com/office/officeart/2005/8/quickstyle/simple2" qsCatId="simple" csTypeId="urn:microsoft.com/office/officeart/2005/8/colors/accent1_2" csCatId="accent1" phldr="1"/>
      <dgm:spPr/>
    </dgm:pt>
    <dgm:pt modelId="{9CF95FC9-E74D-4128-97C4-FAC3BAFC130E}">
      <dgm:prSet phldrT="[Text]"/>
      <dgm:spPr>
        <a:solidFill>
          <a:schemeClr val="accent6">
            <a:lumMod val="75000"/>
          </a:schemeClr>
        </a:solidFill>
      </dgm:spPr>
      <dgm:t>
        <a:bodyPr/>
        <a:lstStyle/>
        <a:p>
          <a:r>
            <a:rPr lang="en-US" dirty="0">
              <a:latin typeface="Open Sans"/>
            </a:rPr>
            <a:t>Social Security</a:t>
          </a:r>
        </a:p>
      </dgm:t>
    </dgm:pt>
    <dgm:pt modelId="{6F662D69-1019-4033-BD74-400858F8BBD2}" type="parTrans" cxnId="{0657099F-C6B7-4874-8024-69A7B45640CC}">
      <dgm:prSet/>
      <dgm:spPr/>
      <dgm:t>
        <a:bodyPr/>
        <a:lstStyle/>
        <a:p>
          <a:endParaRPr lang="en-US"/>
        </a:p>
      </dgm:t>
    </dgm:pt>
    <dgm:pt modelId="{2F8E15B6-3E66-480D-9DC6-CCDF294C0A18}" type="sibTrans" cxnId="{0657099F-C6B7-4874-8024-69A7B45640CC}">
      <dgm:prSet/>
      <dgm:spPr/>
      <dgm:t>
        <a:bodyPr/>
        <a:lstStyle/>
        <a:p>
          <a:endParaRPr lang="en-US"/>
        </a:p>
      </dgm:t>
    </dgm:pt>
    <dgm:pt modelId="{8A5F29D3-A772-4550-B150-0FEF623BDF27}">
      <dgm:prSet phldrT="[Text]"/>
      <dgm:spPr>
        <a:solidFill>
          <a:srgbClr val="9148C8"/>
        </a:solidFill>
      </dgm:spPr>
      <dgm:t>
        <a:bodyPr/>
        <a:lstStyle/>
        <a:p>
          <a:r>
            <a:rPr lang="en-US" dirty="0">
              <a:latin typeface="Open Sans"/>
            </a:rPr>
            <a:t>Pension (State retirement)</a:t>
          </a:r>
        </a:p>
      </dgm:t>
    </dgm:pt>
    <dgm:pt modelId="{6CC01C64-9780-43CB-BA57-437AD54B35C3}" type="parTrans" cxnId="{8235BF33-3345-4902-8096-585A4FFDD7AB}">
      <dgm:prSet/>
      <dgm:spPr/>
      <dgm:t>
        <a:bodyPr/>
        <a:lstStyle/>
        <a:p>
          <a:endParaRPr lang="en-US"/>
        </a:p>
      </dgm:t>
    </dgm:pt>
    <dgm:pt modelId="{11B1C0BF-34B8-422E-AC4B-7AECB7C099B7}" type="sibTrans" cxnId="{8235BF33-3345-4902-8096-585A4FFDD7AB}">
      <dgm:prSet/>
      <dgm:spPr/>
      <dgm:t>
        <a:bodyPr/>
        <a:lstStyle/>
        <a:p>
          <a:endParaRPr lang="en-US"/>
        </a:p>
      </dgm:t>
    </dgm:pt>
    <dgm:pt modelId="{90658397-18A0-462C-99E7-802A8E43A5F6}">
      <dgm:prSet phldrT="[Text]"/>
      <dgm:spPr/>
      <dgm:t>
        <a:bodyPr/>
        <a:lstStyle/>
        <a:p>
          <a:r>
            <a:rPr lang="en-US" dirty="0">
              <a:latin typeface="Open Sans"/>
            </a:rPr>
            <a:t>Personal Savings &amp; Investments</a:t>
          </a:r>
        </a:p>
      </dgm:t>
    </dgm:pt>
    <dgm:pt modelId="{84009579-5AD9-40A9-8562-1BBBD2C2A07C}" type="sibTrans" cxnId="{A2C87044-4E23-4BBC-B3DB-D167A36D9FF0}">
      <dgm:prSet/>
      <dgm:spPr/>
      <dgm:t>
        <a:bodyPr/>
        <a:lstStyle/>
        <a:p>
          <a:endParaRPr lang="en-US"/>
        </a:p>
      </dgm:t>
    </dgm:pt>
    <dgm:pt modelId="{25FF8064-C792-4169-B014-024E04285525}" type="parTrans" cxnId="{A2C87044-4E23-4BBC-B3DB-D167A36D9FF0}">
      <dgm:prSet/>
      <dgm:spPr/>
      <dgm:t>
        <a:bodyPr/>
        <a:lstStyle/>
        <a:p>
          <a:endParaRPr lang="en-US"/>
        </a:p>
      </dgm:t>
    </dgm:pt>
    <dgm:pt modelId="{26AEF428-298F-45AA-9A4E-1DF86BFFF8E3}" type="pres">
      <dgm:prSet presAssocID="{948D4009-0CA1-47F5-B17C-18EC5F2A6372}" presName="compositeShape" presStyleCnt="0">
        <dgm:presLayoutVars>
          <dgm:chMax val="7"/>
          <dgm:dir/>
          <dgm:resizeHandles val="exact"/>
        </dgm:presLayoutVars>
      </dgm:prSet>
      <dgm:spPr/>
    </dgm:pt>
    <dgm:pt modelId="{5C051426-ABC9-4527-8474-7F95E22E9A1E}" type="pres">
      <dgm:prSet presAssocID="{948D4009-0CA1-47F5-B17C-18EC5F2A6372}" presName="wedge1" presStyleLbl="node1" presStyleIdx="0" presStyleCnt="3"/>
      <dgm:spPr/>
    </dgm:pt>
    <dgm:pt modelId="{6FE8E20A-DAE9-427E-8A15-6FBC6E97A614}" type="pres">
      <dgm:prSet presAssocID="{948D4009-0CA1-47F5-B17C-18EC5F2A6372}" presName="dummy1a" presStyleCnt="0"/>
      <dgm:spPr/>
    </dgm:pt>
    <dgm:pt modelId="{F4E81610-3717-4E0F-B48A-840C1EB663B5}" type="pres">
      <dgm:prSet presAssocID="{948D4009-0CA1-47F5-B17C-18EC5F2A6372}" presName="dummy1b" presStyleCnt="0"/>
      <dgm:spPr/>
    </dgm:pt>
    <dgm:pt modelId="{EAB93655-5B50-439B-B147-0323106D7011}" type="pres">
      <dgm:prSet presAssocID="{948D4009-0CA1-47F5-B17C-18EC5F2A6372}" presName="wedge1Tx" presStyleLbl="node1" presStyleIdx="0" presStyleCnt="3">
        <dgm:presLayoutVars>
          <dgm:chMax val="0"/>
          <dgm:chPref val="0"/>
          <dgm:bulletEnabled val="1"/>
        </dgm:presLayoutVars>
      </dgm:prSet>
      <dgm:spPr/>
    </dgm:pt>
    <dgm:pt modelId="{BC8E57C8-52A6-4C0D-BE3E-C7ECB83B1A72}" type="pres">
      <dgm:prSet presAssocID="{948D4009-0CA1-47F5-B17C-18EC5F2A6372}" presName="wedge2" presStyleLbl="node1" presStyleIdx="1" presStyleCnt="3"/>
      <dgm:spPr/>
    </dgm:pt>
    <dgm:pt modelId="{2EC3B79F-4000-4111-9EB4-EF639B5E9F5D}" type="pres">
      <dgm:prSet presAssocID="{948D4009-0CA1-47F5-B17C-18EC5F2A6372}" presName="dummy2a" presStyleCnt="0"/>
      <dgm:spPr/>
    </dgm:pt>
    <dgm:pt modelId="{82AF13D6-CFC6-4B2C-8260-A0987D65873D}" type="pres">
      <dgm:prSet presAssocID="{948D4009-0CA1-47F5-B17C-18EC5F2A6372}" presName="dummy2b" presStyleCnt="0"/>
      <dgm:spPr/>
    </dgm:pt>
    <dgm:pt modelId="{C649831D-9529-41F9-9320-3AEDA4999EB4}" type="pres">
      <dgm:prSet presAssocID="{948D4009-0CA1-47F5-B17C-18EC5F2A6372}" presName="wedge2Tx" presStyleLbl="node1" presStyleIdx="1" presStyleCnt="3">
        <dgm:presLayoutVars>
          <dgm:chMax val="0"/>
          <dgm:chPref val="0"/>
          <dgm:bulletEnabled val="1"/>
        </dgm:presLayoutVars>
      </dgm:prSet>
      <dgm:spPr/>
    </dgm:pt>
    <dgm:pt modelId="{AF63FF13-68DD-4F89-86E7-DA651B8C15D6}" type="pres">
      <dgm:prSet presAssocID="{948D4009-0CA1-47F5-B17C-18EC5F2A6372}" presName="wedge3" presStyleLbl="node1" presStyleIdx="2" presStyleCnt="3"/>
      <dgm:spPr/>
    </dgm:pt>
    <dgm:pt modelId="{6BDFB206-4D05-4D71-B493-604FB41413C5}" type="pres">
      <dgm:prSet presAssocID="{948D4009-0CA1-47F5-B17C-18EC5F2A6372}" presName="dummy3a" presStyleCnt="0"/>
      <dgm:spPr/>
    </dgm:pt>
    <dgm:pt modelId="{C9B52699-F3AF-4C50-BD62-2C139ABEBA98}" type="pres">
      <dgm:prSet presAssocID="{948D4009-0CA1-47F5-B17C-18EC5F2A6372}" presName="dummy3b" presStyleCnt="0"/>
      <dgm:spPr/>
    </dgm:pt>
    <dgm:pt modelId="{883F9F4C-D56D-4620-AD1F-ED5DC825B25B}" type="pres">
      <dgm:prSet presAssocID="{948D4009-0CA1-47F5-B17C-18EC5F2A6372}" presName="wedge3Tx" presStyleLbl="node1" presStyleIdx="2" presStyleCnt="3">
        <dgm:presLayoutVars>
          <dgm:chMax val="0"/>
          <dgm:chPref val="0"/>
          <dgm:bulletEnabled val="1"/>
        </dgm:presLayoutVars>
      </dgm:prSet>
      <dgm:spPr/>
    </dgm:pt>
    <dgm:pt modelId="{BB867EFF-F97A-46B8-AD57-5DECB15611B2}" type="pres">
      <dgm:prSet presAssocID="{2F8E15B6-3E66-480D-9DC6-CCDF294C0A18}" presName="arrowWedge1" presStyleLbl="fgSibTrans2D1" presStyleIdx="0" presStyleCnt="3"/>
      <dgm:spPr/>
    </dgm:pt>
    <dgm:pt modelId="{33278BDA-C9E5-40B5-8474-27AD31280A4C}" type="pres">
      <dgm:prSet presAssocID="{84009579-5AD9-40A9-8562-1BBBD2C2A07C}" presName="arrowWedge2" presStyleLbl="fgSibTrans2D1" presStyleIdx="1" presStyleCnt="3"/>
      <dgm:spPr/>
    </dgm:pt>
    <dgm:pt modelId="{AD0B17DE-2BE4-49C2-BD8F-24B0D53F22E3}" type="pres">
      <dgm:prSet presAssocID="{11B1C0BF-34B8-422E-AC4B-7AECB7C099B7}" presName="arrowWedge3" presStyleLbl="fgSibTrans2D1" presStyleIdx="2" presStyleCnt="3"/>
      <dgm:spPr/>
    </dgm:pt>
  </dgm:ptLst>
  <dgm:cxnLst>
    <dgm:cxn modelId="{8235BF33-3345-4902-8096-585A4FFDD7AB}" srcId="{948D4009-0CA1-47F5-B17C-18EC5F2A6372}" destId="{8A5F29D3-A772-4550-B150-0FEF623BDF27}" srcOrd="2" destOrd="0" parTransId="{6CC01C64-9780-43CB-BA57-437AD54B35C3}" sibTransId="{11B1C0BF-34B8-422E-AC4B-7AECB7C099B7}"/>
    <dgm:cxn modelId="{8A423239-4270-419E-8481-D758AB459859}" type="presOf" srcId="{9CF95FC9-E74D-4128-97C4-FAC3BAFC130E}" destId="{EAB93655-5B50-439B-B147-0323106D7011}" srcOrd="1" destOrd="0" presId="urn:microsoft.com/office/officeart/2005/8/layout/cycle8"/>
    <dgm:cxn modelId="{A2C87044-4E23-4BBC-B3DB-D167A36D9FF0}" srcId="{948D4009-0CA1-47F5-B17C-18EC5F2A6372}" destId="{90658397-18A0-462C-99E7-802A8E43A5F6}" srcOrd="1" destOrd="0" parTransId="{25FF8064-C792-4169-B014-024E04285525}" sibTransId="{84009579-5AD9-40A9-8562-1BBBD2C2A07C}"/>
    <dgm:cxn modelId="{70AC4450-5FC4-4B60-A3B9-A3C00902CA0B}" type="presOf" srcId="{9CF95FC9-E74D-4128-97C4-FAC3BAFC130E}" destId="{5C051426-ABC9-4527-8474-7F95E22E9A1E}" srcOrd="0" destOrd="0" presId="urn:microsoft.com/office/officeart/2005/8/layout/cycle8"/>
    <dgm:cxn modelId="{C9288E86-8A79-450D-8FE5-8F63F73CDC3D}" type="presOf" srcId="{90658397-18A0-462C-99E7-802A8E43A5F6}" destId="{BC8E57C8-52A6-4C0D-BE3E-C7ECB83B1A72}" srcOrd="0" destOrd="0" presId="urn:microsoft.com/office/officeart/2005/8/layout/cycle8"/>
    <dgm:cxn modelId="{B99CD89E-4FDA-4D27-AE06-5AF274D6E7DB}" type="presOf" srcId="{90658397-18A0-462C-99E7-802A8E43A5F6}" destId="{C649831D-9529-41F9-9320-3AEDA4999EB4}" srcOrd="1" destOrd="0" presId="urn:microsoft.com/office/officeart/2005/8/layout/cycle8"/>
    <dgm:cxn modelId="{5215F19E-8B83-4091-BCC3-C260D5EB613F}" type="presOf" srcId="{8A5F29D3-A772-4550-B150-0FEF623BDF27}" destId="{AF63FF13-68DD-4F89-86E7-DA651B8C15D6}" srcOrd="0" destOrd="0" presId="urn:microsoft.com/office/officeart/2005/8/layout/cycle8"/>
    <dgm:cxn modelId="{0657099F-C6B7-4874-8024-69A7B45640CC}" srcId="{948D4009-0CA1-47F5-B17C-18EC5F2A6372}" destId="{9CF95FC9-E74D-4128-97C4-FAC3BAFC130E}" srcOrd="0" destOrd="0" parTransId="{6F662D69-1019-4033-BD74-400858F8BBD2}" sibTransId="{2F8E15B6-3E66-480D-9DC6-CCDF294C0A18}"/>
    <dgm:cxn modelId="{C7BE78A3-66B9-4148-B084-1A4BAF1EC9A7}" type="presOf" srcId="{8A5F29D3-A772-4550-B150-0FEF623BDF27}" destId="{883F9F4C-D56D-4620-AD1F-ED5DC825B25B}" srcOrd="1" destOrd="0" presId="urn:microsoft.com/office/officeart/2005/8/layout/cycle8"/>
    <dgm:cxn modelId="{EAF1A0E4-C39D-4FCC-B983-2CE4F534461D}" type="presOf" srcId="{948D4009-0CA1-47F5-B17C-18EC5F2A6372}" destId="{26AEF428-298F-45AA-9A4E-1DF86BFFF8E3}" srcOrd="0" destOrd="0" presId="urn:microsoft.com/office/officeart/2005/8/layout/cycle8"/>
    <dgm:cxn modelId="{87DD676C-8100-4551-9EFB-03C561A64FC3}" type="presParOf" srcId="{26AEF428-298F-45AA-9A4E-1DF86BFFF8E3}" destId="{5C051426-ABC9-4527-8474-7F95E22E9A1E}" srcOrd="0" destOrd="0" presId="urn:microsoft.com/office/officeart/2005/8/layout/cycle8"/>
    <dgm:cxn modelId="{74C26F7D-3224-4ED9-BDBE-B8FD55CEA295}" type="presParOf" srcId="{26AEF428-298F-45AA-9A4E-1DF86BFFF8E3}" destId="{6FE8E20A-DAE9-427E-8A15-6FBC6E97A614}" srcOrd="1" destOrd="0" presId="urn:microsoft.com/office/officeart/2005/8/layout/cycle8"/>
    <dgm:cxn modelId="{9826B3BB-10D0-4194-B757-AB07F518516A}" type="presParOf" srcId="{26AEF428-298F-45AA-9A4E-1DF86BFFF8E3}" destId="{F4E81610-3717-4E0F-B48A-840C1EB663B5}" srcOrd="2" destOrd="0" presId="urn:microsoft.com/office/officeart/2005/8/layout/cycle8"/>
    <dgm:cxn modelId="{168F644A-ACF0-441A-A230-0FAD514E9E74}" type="presParOf" srcId="{26AEF428-298F-45AA-9A4E-1DF86BFFF8E3}" destId="{EAB93655-5B50-439B-B147-0323106D7011}" srcOrd="3" destOrd="0" presId="urn:microsoft.com/office/officeart/2005/8/layout/cycle8"/>
    <dgm:cxn modelId="{851DBC3F-3F4E-4105-AFF0-059B0C60A066}" type="presParOf" srcId="{26AEF428-298F-45AA-9A4E-1DF86BFFF8E3}" destId="{BC8E57C8-52A6-4C0D-BE3E-C7ECB83B1A72}" srcOrd="4" destOrd="0" presId="urn:microsoft.com/office/officeart/2005/8/layout/cycle8"/>
    <dgm:cxn modelId="{C396CE61-8BC3-4174-B804-FE1E65F93C9D}" type="presParOf" srcId="{26AEF428-298F-45AA-9A4E-1DF86BFFF8E3}" destId="{2EC3B79F-4000-4111-9EB4-EF639B5E9F5D}" srcOrd="5" destOrd="0" presId="urn:microsoft.com/office/officeart/2005/8/layout/cycle8"/>
    <dgm:cxn modelId="{DC701A1D-4948-4BEC-9282-CDBECB5E32BF}" type="presParOf" srcId="{26AEF428-298F-45AA-9A4E-1DF86BFFF8E3}" destId="{82AF13D6-CFC6-4B2C-8260-A0987D65873D}" srcOrd="6" destOrd="0" presId="urn:microsoft.com/office/officeart/2005/8/layout/cycle8"/>
    <dgm:cxn modelId="{650FE690-8A5D-41AA-853A-53D4429C0A6A}" type="presParOf" srcId="{26AEF428-298F-45AA-9A4E-1DF86BFFF8E3}" destId="{C649831D-9529-41F9-9320-3AEDA4999EB4}" srcOrd="7" destOrd="0" presId="urn:microsoft.com/office/officeart/2005/8/layout/cycle8"/>
    <dgm:cxn modelId="{2D0E4B21-B1CC-4224-BCB5-29B19FCEBEB8}" type="presParOf" srcId="{26AEF428-298F-45AA-9A4E-1DF86BFFF8E3}" destId="{AF63FF13-68DD-4F89-86E7-DA651B8C15D6}" srcOrd="8" destOrd="0" presId="urn:microsoft.com/office/officeart/2005/8/layout/cycle8"/>
    <dgm:cxn modelId="{3BC692CD-3CA5-4D2B-BA0F-52DB1B09DDA6}" type="presParOf" srcId="{26AEF428-298F-45AA-9A4E-1DF86BFFF8E3}" destId="{6BDFB206-4D05-4D71-B493-604FB41413C5}" srcOrd="9" destOrd="0" presId="urn:microsoft.com/office/officeart/2005/8/layout/cycle8"/>
    <dgm:cxn modelId="{DA5C1C34-C636-4B5A-BB35-450DEDF6BB5A}" type="presParOf" srcId="{26AEF428-298F-45AA-9A4E-1DF86BFFF8E3}" destId="{C9B52699-F3AF-4C50-BD62-2C139ABEBA98}" srcOrd="10" destOrd="0" presId="urn:microsoft.com/office/officeart/2005/8/layout/cycle8"/>
    <dgm:cxn modelId="{D31CAF96-D9B7-43A0-83B2-7512D0F998D3}" type="presParOf" srcId="{26AEF428-298F-45AA-9A4E-1DF86BFFF8E3}" destId="{883F9F4C-D56D-4620-AD1F-ED5DC825B25B}" srcOrd="11" destOrd="0" presId="urn:microsoft.com/office/officeart/2005/8/layout/cycle8"/>
    <dgm:cxn modelId="{B33A044D-8EB3-4BA3-805D-48D6046FB1BF}" type="presParOf" srcId="{26AEF428-298F-45AA-9A4E-1DF86BFFF8E3}" destId="{BB867EFF-F97A-46B8-AD57-5DECB15611B2}" srcOrd="12" destOrd="0" presId="urn:microsoft.com/office/officeart/2005/8/layout/cycle8"/>
    <dgm:cxn modelId="{015E19D9-2113-49EA-9B02-60A93270F7BC}" type="presParOf" srcId="{26AEF428-298F-45AA-9A4E-1DF86BFFF8E3}" destId="{33278BDA-C9E5-40B5-8474-27AD31280A4C}" srcOrd="13" destOrd="0" presId="urn:microsoft.com/office/officeart/2005/8/layout/cycle8"/>
    <dgm:cxn modelId="{57FDB7E9-9435-4B62-AADC-D979C56644B3}" type="presParOf" srcId="{26AEF428-298F-45AA-9A4E-1DF86BFFF8E3}" destId="{AD0B17DE-2BE4-49C2-BD8F-24B0D53F22E3}"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51426-ABC9-4527-8474-7F95E22E9A1E}">
      <dsp:nvSpPr>
        <dsp:cNvPr id="0" name=""/>
        <dsp:cNvSpPr/>
      </dsp:nvSpPr>
      <dsp:spPr>
        <a:xfrm>
          <a:off x="642673" y="147013"/>
          <a:ext cx="1899869" cy="1899869"/>
        </a:xfrm>
        <a:prstGeom prst="pie">
          <a:avLst>
            <a:gd name="adj1" fmla="val 16200000"/>
            <a:gd name="adj2" fmla="val 18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pen Sans"/>
            </a:rPr>
            <a:t>Social Security</a:t>
          </a:r>
        </a:p>
      </dsp:txBody>
      <dsp:txXfrm>
        <a:off x="1643949" y="549605"/>
        <a:ext cx="678524" cy="565437"/>
      </dsp:txXfrm>
    </dsp:sp>
    <dsp:sp modelId="{BC8E57C8-52A6-4C0D-BE3E-C7ECB83B1A72}">
      <dsp:nvSpPr>
        <dsp:cNvPr id="0" name=""/>
        <dsp:cNvSpPr/>
      </dsp:nvSpPr>
      <dsp:spPr>
        <a:xfrm>
          <a:off x="603544" y="214866"/>
          <a:ext cx="1899869" cy="1899869"/>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pen Sans"/>
            </a:rPr>
            <a:t>Personal Savings &amp; Investments</a:t>
          </a:r>
        </a:p>
      </dsp:txBody>
      <dsp:txXfrm>
        <a:off x="1055894" y="1447519"/>
        <a:ext cx="1017787" cy="497584"/>
      </dsp:txXfrm>
    </dsp:sp>
    <dsp:sp modelId="{AF63FF13-68DD-4F89-86E7-DA651B8C15D6}">
      <dsp:nvSpPr>
        <dsp:cNvPr id="0" name=""/>
        <dsp:cNvSpPr/>
      </dsp:nvSpPr>
      <dsp:spPr>
        <a:xfrm>
          <a:off x="564416" y="147013"/>
          <a:ext cx="1899869" cy="1899869"/>
        </a:xfrm>
        <a:prstGeom prst="pie">
          <a:avLst>
            <a:gd name="adj1" fmla="val 9000000"/>
            <a:gd name="adj2" fmla="val 16200000"/>
          </a:avLst>
        </a:prstGeom>
        <a:solidFill>
          <a:srgbClr val="9148C8"/>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pen Sans"/>
            </a:rPr>
            <a:t>Pension (State retirement)</a:t>
          </a:r>
        </a:p>
      </dsp:txBody>
      <dsp:txXfrm>
        <a:off x="784484" y="549605"/>
        <a:ext cx="678524" cy="565437"/>
      </dsp:txXfrm>
    </dsp:sp>
    <dsp:sp modelId="{BB867EFF-F97A-46B8-AD57-5DECB15611B2}">
      <dsp:nvSpPr>
        <dsp:cNvPr id="0" name=""/>
        <dsp:cNvSpPr/>
      </dsp:nvSpPr>
      <dsp:spPr>
        <a:xfrm>
          <a:off x="525219" y="29402"/>
          <a:ext cx="2135091" cy="213509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3278BDA-C9E5-40B5-8474-27AD31280A4C}">
      <dsp:nvSpPr>
        <dsp:cNvPr id="0" name=""/>
        <dsp:cNvSpPr/>
      </dsp:nvSpPr>
      <dsp:spPr>
        <a:xfrm>
          <a:off x="485933" y="97135"/>
          <a:ext cx="2135091" cy="213509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D0B17DE-2BE4-49C2-BD8F-24B0D53F22E3}">
      <dsp:nvSpPr>
        <dsp:cNvPr id="0" name=""/>
        <dsp:cNvSpPr/>
      </dsp:nvSpPr>
      <dsp:spPr>
        <a:xfrm>
          <a:off x="446648" y="29402"/>
          <a:ext cx="2135091" cy="213509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4E0B5-3968-E945-8696-4AE0336B0D3A}" type="datetimeFigureOut">
              <a:rPr lang="en-US" smtClean="0"/>
              <a:t>8/6/24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EA572-D1C4-A945-B091-7FA400AEBF34}" type="slidenum">
              <a:rPr lang="en-US" smtClean="0"/>
              <a:t>‹#›</a:t>
            </a:fld>
            <a:endParaRPr lang="en-US"/>
          </a:p>
        </p:txBody>
      </p:sp>
    </p:spTree>
    <p:extLst>
      <p:ext uri="{BB962C8B-B14F-4D97-AF65-F5344CB8AC3E}">
        <p14:creationId xmlns:p14="http://schemas.microsoft.com/office/powerpoint/2010/main" val="3218034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EA572-D1C4-A945-B091-7FA400AEBF34}" type="slidenum">
              <a:rPr lang="en-US" smtClean="0"/>
              <a:t>4</a:t>
            </a:fld>
            <a:endParaRPr lang="en-US"/>
          </a:p>
        </p:txBody>
      </p:sp>
    </p:spTree>
    <p:extLst>
      <p:ext uri="{BB962C8B-B14F-4D97-AF65-F5344CB8AC3E}">
        <p14:creationId xmlns:p14="http://schemas.microsoft.com/office/powerpoint/2010/main" val="18080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7D9D035-A296-4372-A895-66C923C9895B}" type="datetimeFigureOut">
              <a:rPr lang="en-US" smtClean="0"/>
              <a:t>8/6/24</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EB2203C-96E6-45F0-AAA8-AE96178602C3}"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78D2D74-F4EF-4BD6-B281-2F263266E990}"/>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061143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728500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391802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0004230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B93266-8FB4-430B-8AE3-3A53F50E1A0B}" type="datetime1">
              <a:rPr lang="en-US" smtClean="0"/>
              <a:pPr/>
              <a:t>8/6/24</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5058448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B93266-8FB4-430B-8AE3-3A53F50E1A0B}" type="datetime1">
              <a:rPr lang="en-US" smtClean="0"/>
              <a:pPr/>
              <a:t>8/6/24</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7347413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8/6/24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93129650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8/6/24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70518130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63E2-E931-4653-BB33-A910E07D11B2}" type="datetime1">
              <a:rPr lang="en-US" smtClean="0"/>
              <a:pPr/>
              <a:t>8/6/24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23863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8/6/24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56189585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D9D035-A296-4372-A895-66C923C9895B}"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203C-96E6-45F0-AAA8-AE96178602C3}" type="slidenum">
              <a:rPr lang="en-US" smtClean="0"/>
              <a:t>‹#›</a:t>
            </a:fld>
            <a:endParaRPr lang="en-US"/>
          </a:p>
        </p:txBody>
      </p:sp>
      <p:sp>
        <p:nvSpPr>
          <p:cNvPr id="7" name="Rectangle 6">
            <a:extLst>
              <a:ext uri="{FF2B5EF4-FFF2-40B4-BE49-F238E27FC236}">
                <a16:creationId xmlns:a16="http://schemas.microsoft.com/office/drawing/2014/main" id="{FEC07108-14D9-4C99-9B26-131DA7779C31}"/>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610076-1E84-424E-8548-DD2A3F8ACD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207697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93266-8FB4-430B-8AE3-3A53F50E1A0B}"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62579164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93266-8FB4-430B-8AE3-3A53F50E1A0B}" type="datetime1">
              <a:rPr lang="en-US" smtClean="0"/>
              <a:pPr/>
              <a:t>8/6/24</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7745982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425771-5E10-4A19-AB0E-909293152332}" type="datetime1">
              <a:rPr lang="en-US" smtClean="0"/>
              <a:pPr/>
              <a:t>8/6/24</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8471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06FD5-B03F-45D5-A178-114C548C0032}" type="datetime1">
              <a:rPr lang="en-US" smtClean="0"/>
              <a:pPr/>
              <a:t>8/6/24</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551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9434458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1E0B12-F9DE-47EF-A076-CF602073F1B2}" type="datetime1">
              <a:rPr lang="en-US" smtClean="0"/>
              <a:pPr/>
              <a:t>8/6/24</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8" name="Rectangle 7">
            <a:extLst>
              <a:ext uri="{FF2B5EF4-FFF2-40B4-BE49-F238E27FC236}">
                <a16:creationId xmlns:a16="http://schemas.microsoft.com/office/drawing/2014/main" id="{5C341868-410E-47D6-B565-A47C8E2B2384}"/>
              </a:ext>
            </a:extLst>
          </p:cNvPr>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75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8B93266-8FB4-430B-8AE3-3A53F50E1A0B}" type="datetime1">
              <a:rPr lang="en-US" smtClean="0"/>
              <a:pPr/>
              <a:t>8/6/24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E31375A4-56A4-47D6-9801-1991572033F7}" type="slidenum">
              <a:rPr lang="en-US" smtClean="0"/>
              <a:pPr/>
              <a:t>‹#›</a:t>
            </a:fld>
            <a:endParaRPr lang="en-US"/>
          </a:p>
        </p:txBody>
      </p:sp>
      <p:sp>
        <p:nvSpPr>
          <p:cNvPr id="14" name="Rectangle 13">
            <a:extLst>
              <a:ext uri="{FF2B5EF4-FFF2-40B4-BE49-F238E27FC236}">
                <a16:creationId xmlns:a16="http://schemas.microsoft.com/office/drawing/2014/main" id="{1A267C9C-1432-4EEE-9AE7-37F0E50B3B18}"/>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2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hyperlink" Target="http://www.texasaver.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8.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hyperlink" Target="http://www.myretirementmanage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0836" y="3810924"/>
            <a:ext cx="4653343" cy="1075211"/>
          </a:xfrm>
        </p:spPr>
        <p:txBody>
          <a:bodyPr vert="horz" lIns="91440" tIns="45720" rIns="91440" bIns="45720" rtlCol="0" anchor="b">
            <a:noAutofit/>
          </a:bodyPr>
          <a:lstStyle/>
          <a:p>
            <a:pPr algn="ctr"/>
            <a:r>
              <a:rPr lang="en-US" dirty="0">
                <a:solidFill>
                  <a:schemeClr val="accent1"/>
                </a:solidFill>
                <a:latin typeface="Calibri" panose="020F0502020204030204" pitchFamily="34" charset="0"/>
                <a:cs typeface="Calibri" panose="020F0502020204030204" pitchFamily="34" charset="0"/>
              </a:rPr>
              <a:t>Retirement</a:t>
            </a:r>
          </a:p>
        </p:txBody>
      </p:sp>
      <p:sp>
        <p:nvSpPr>
          <p:cNvPr id="3" name="Subtitle 2"/>
          <p:cNvSpPr>
            <a:spLocks noGrp="1"/>
          </p:cNvSpPr>
          <p:nvPr>
            <p:ph idx="1"/>
          </p:nvPr>
        </p:nvSpPr>
        <p:spPr>
          <a:xfrm>
            <a:off x="685913" y="5724075"/>
            <a:ext cx="10811424" cy="555439"/>
          </a:xfrm>
        </p:spPr>
        <p:txBody>
          <a:bodyPr vert="horz" lIns="91440" tIns="45720" rIns="91440" bIns="45720" rtlCol="0" anchor="t">
            <a:normAutofit fontScale="92500" lnSpcReduction="10000"/>
          </a:bodyPr>
          <a:lstStyle/>
          <a:p>
            <a:pPr marL="0" indent="0" algn="ctr">
              <a:buNone/>
            </a:pPr>
            <a:r>
              <a:rPr lang="en-US" sz="2800" dirty="0">
                <a:solidFill>
                  <a:schemeClr val="bg1">
                    <a:lumMod val="50000"/>
                  </a:schemeClr>
                </a:solidFill>
                <a:latin typeface="Calibri" panose="020F0502020204030204" pitchFamily="34" charset="0"/>
                <a:cs typeface="Calibri" panose="020F0502020204030204" pitchFamily="34" charset="0"/>
              </a:rPr>
              <a:t>Texas Tech University Human Resources</a:t>
            </a:r>
          </a:p>
          <a:p>
            <a:pPr marL="0" indent="0" algn="ctr">
              <a:buNone/>
            </a:pPr>
            <a:endParaRPr lang="en-US" sz="2800" dirty="0">
              <a:solidFill>
                <a:schemeClr val="bg1">
                  <a:lumMod val="50000"/>
                </a:schemeClr>
              </a:solidFill>
            </a:endParaRPr>
          </a:p>
        </p:txBody>
      </p:sp>
      <p:pic>
        <p:nvPicPr>
          <p:cNvPr id="4" name="Picture 3">
            <a:extLst>
              <a:ext uri="{FF2B5EF4-FFF2-40B4-BE49-F238E27FC236}">
                <a16:creationId xmlns:a16="http://schemas.microsoft.com/office/drawing/2014/main" id="{E36BCF5B-04FC-4D50-BD29-A8099F33BE39}"/>
              </a:ext>
            </a:extLst>
          </p:cNvPr>
          <p:cNvPicPr>
            <a:picLocks noChangeAspect="1"/>
          </p:cNvPicPr>
          <p:nvPr/>
        </p:nvPicPr>
        <p:blipFill rotWithShape="1">
          <a:blip r:embed="rId4"/>
          <a:srcRect l="6567" r="16968"/>
          <a:stretch/>
        </p:blipFill>
        <p:spPr>
          <a:xfrm>
            <a:off x="360092" y="691545"/>
            <a:ext cx="3516782" cy="2874505"/>
          </a:xfrm>
          <a:prstGeom prst="rect">
            <a:avLst/>
          </a:prstGeom>
        </p:spPr>
      </p:pic>
      <p:pic>
        <p:nvPicPr>
          <p:cNvPr id="6" name="Picture 5">
            <a:extLst>
              <a:ext uri="{FF2B5EF4-FFF2-40B4-BE49-F238E27FC236}">
                <a16:creationId xmlns:a16="http://schemas.microsoft.com/office/drawing/2014/main" id="{A2F25D0B-A8F0-48B4-8F54-8F0D719BEF6D}"/>
              </a:ext>
            </a:extLst>
          </p:cNvPr>
          <p:cNvPicPr>
            <a:picLocks noChangeAspect="1"/>
          </p:cNvPicPr>
          <p:nvPr/>
        </p:nvPicPr>
        <p:blipFill rotWithShape="1">
          <a:blip r:embed="rId5"/>
          <a:srcRect l="7883" r="23301" b="3"/>
          <a:stretch/>
        </p:blipFill>
        <p:spPr>
          <a:xfrm>
            <a:off x="4079117" y="691545"/>
            <a:ext cx="3516782" cy="2874505"/>
          </a:xfrm>
          <a:prstGeom prst="rect">
            <a:avLst/>
          </a:prstGeom>
        </p:spPr>
      </p:pic>
      <p:pic>
        <p:nvPicPr>
          <p:cNvPr id="5" name="Picture 4">
            <a:extLst>
              <a:ext uri="{FF2B5EF4-FFF2-40B4-BE49-F238E27FC236}">
                <a16:creationId xmlns:a16="http://schemas.microsoft.com/office/drawing/2014/main" id="{5475B645-77FC-435F-8E6B-B5C96A8D5B7F}"/>
              </a:ext>
            </a:extLst>
          </p:cNvPr>
          <p:cNvPicPr>
            <a:picLocks noChangeAspect="1"/>
          </p:cNvPicPr>
          <p:nvPr/>
        </p:nvPicPr>
        <p:blipFill rotWithShape="1">
          <a:blip r:embed="rId6"/>
          <a:srcRect l="18020" r="10716" b="1"/>
          <a:stretch/>
        </p:blipFill>
        <p:spPr>
          <a:xfrm>
            <a:off x="7798143" y="691545"/>
            <a:ext cx="3516782" cy="2874505"/>
          </a:xfrm>
          <a:prstGeom prst="rect">
            <a:avLst/>
          </a:prstGeom>
        </p:spPr>
      </p:pic>
      <p:pic>
        <p:nvPicPr>
          <p:cNvPr id="9" name="Audio 8">
            <a:extLst>
              <a:ext uri="{FF2B5EF4-FFF2-40B4-BE49-F238E27FC236}">
                <a16:creationId xmlns:a16="http://schemas.microsoft.com/office/drawing/2014/main" id="{0A28AD25-3CEF-A66B-FF05-394CF31DC3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mc:Choice xmlns:p14="http://schemas.microsoft.com/office/powerpoint/2010/main" Requires="p14">
      <p:transition spd="med" p14:dur="700" advTm="9888">
        <p:fade/>
      </p:transition>
    </mc:Choice>
    <mc:Fallback>
      <p:transition spd="med" advTm="9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11" y="0"/>
            <a:ext cx="6989277"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Supplemental Retirement Programs</a:t>
            </a:r>
          </a:p>
        </p:txBody>
      </p:sp>
      <p:sp>
        <p:nvSpPr>
          <p:cNvPr id="3" name="TextBox 2">
            <a:extLst>
              <a:ext uri="{FF2B5EF4-FFF2-40B4-BE49-F238E27FC236}">
                <a16:creationId xmlns:a16="http://schemas.microsoft.com/office/drawing/2014/main" id="{FF30BBF1-2573-4CE8-AC37-447FAC426F6A}"/>
              </a:ext>
            </a:extLst>
          </p:cNvPr>
          <p:cNvSpPr txBox="1"/>
          <p:nvPr/>
        </p:nvSpPr>
        <p:spPr>
          <a:xfrm>
            <a:off x="6855116" y="5813471"/>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sp>
        <p:nvSpPr>
          <p:cNvPr id="4" name="TextBox 3">
            <a:extLst>
              <a:ext uri="{FF2B5EF4-FFF2-40B4-BE49-F238E27FC236}">
                <a16:creationId xmlns:a16="http://schemas.microsoft.com/office/drawing/2014/main" id="{EDE6637F-BB70-4262-A7E6-763BB6CABBA0}"/>
              </a:ext>
            </a:extLst>
          </p:cNvPr>
          <p:cNvSpPr txBox="1"/>
          <p:nvPr/>
        </p:nvSpPr>
        <p:spPr>
          <a:xfrm>
            <a:off x="366952" y="1191239"/>
            <a:ext cx="5796181"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Texa$aver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457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Allows you to set aside money for retirement, either pre-tax or after-tax, via payroll deduction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Contribution limits are set by the IRS</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An account can be opened by calling </a:t>
            </a:r>
            <a:r>
              <a:rPr lang="en-US" sz="2000" dirty="0" err="1">
                <a:latin typeface="Calibri" panose="020F0502020204030204" pitchFamily="34" charset="0"/>
                <a:cs typeface="Calibri" panose="020F0502020204030204" pitchFamily="34" charset="0"/>
              </a:rPr>
              <a:t>Texa$aver</a:t>
            </a:r>
            <a:r>
              <a:rPr lang="en-US" sz="2000" dirty="0">
                <a:latin typeface="Calibri" panose="020F0502020204030204" pitchFamily="34" charset="0"/>
                <a:cs typeface="Calibri" panose="020F0502020204030204" pitchFamily="34" charset="0"/>
              </a:rPr>
              <a:t> at 800.634.5091 or at </a:t>
            </a:r>
            <a:r>
              <a:rPr lang="en-US" sz="2000" dirty="0">
                <a:solidFill>
                  <a:srgbClr val="C0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www.texasaver.com</a:t>
            </a:r>
            <a:endParaRPr lang="en-US" sz="20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Contributions can be modified at any time during the year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D76A3029-781A-4206-B4BB-E5AD684A8F8A}"/>
              </a:ext>
            </a:extLst>
          </p:cNvPr>
          <p:cNvSpPr txBox="1"/>
          <p:nvPr/>
        </p:nvSpPr>
        <p:spPr>
          <a:xfrm>
            <a:off x="6677637" y="2388998"/>
            <a:ext cx="462481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Annual contribution limit for 2024: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$23,000 (plus $7,500 if you are 50 or over)</a:t>
            </a:r>
          </a:p>
        </p:txBody>
      </p:sp>
      <p:pic>
        <p:nvPicPr>
          <p:cNvPr id="10" name="Picture 9">
            <a:extLst>
              <a:ext uri="{FF2B5EF4-FFF2-40B4-BE49-F238E27FC236}">
                <a16:creationId xmlns:a16="http://schemas.microsoft.com/office/drawing/2014/main" id="{FA8ADEBB-646F-45A3-89C7-F96FAF6F6135}"/>
              </a:ext>
            </a:extLst>
          </p:cNvPr>
          <p:cNvPicPr>
            <a:picLocks noChangeAspect="1"/>
          </p:cNvPicPr>
          <p:nvPr/>
        </p:nvPicPr>
        <p:blipFill>
          <a:blip r:embed="rId5"/>
          <a:stretch>
            <a:fillRect/>
          </a:stretch>
        </p:blipFill>
        <p:spPr>
          <a:xfrm>
            <a:off x="8490651" y="543263"/>
            <a:ext cx="2676899" cy="771633"/>
          </a:xfrm>
          <a:prstGeom prst="rect">
            <a:avLst/>
          </a:prstGeom>
        </p:spPr>
      </p:pic>
      <p:sp>
        <p:nvSpPr>
          <p:cNvPr id="11" name="TextBox 10">
            <a:extLst>
              <a:ext uri="{FF2B5EF4-FFF2-40B4-BE49-F238E27FC236}">
                <a16:creationId xmlns:a16="http://schemas.microsoft.com/office/drawing/2014/main" id="{8EA71C6D-581F-45F9-ACE2-CCA7B3FFCC33}"/>
              </a:ext>
            </a:extLst>
          </p:cNvPr>
          <p:cNvSpPr txBox="1"/>
          <p:nvPr/>
        </p:nvSpPr>
        <p:spPr>
          <a:xfrm>
            <a:off x="2544835" y="5161557"/>
            <a:ext cx="72365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Note: The state will not make contributions to this account on your behalf</a:t>
            </a:r>
          </a:p>
        </p:txBody>
      </p:sp>
      <p:pic>
        <p:nvPicPr>
          <p:cNvPr id="7" name="Audio 6">
            <a:extLst>
              <a:ext uri="{FF2B5EF4-FFF2-40B4-BE49-F238E27FC236}">
                <a16:creationId xmlns:a16="http://schemas.microsoft.com/office/drawing/2014/main" id="{43F6F878-FA87-2383-C1C2-8255991D3B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92334056"/>
      </p:ext>
    </p:extLst>
  </p:cSld>
  <p:clrMapOvr>
    <a:masterClrMapping/>
  </p:clrMapOvr>
  <mc:AlternateContent xmlns:mc="http://schemas.openxmlformats.org/markup-compatibility/2006">
    <mc:Choice xmlns:p14="http://schemas.microsoft.com/office/powerpoint/2010/main" Requires="p14">
      <p:transition spd="med" p14:dur="700" advTm="70871">
        <p:fade/>
      </p:transition>
    </mc:Choice>
    <mc:Fallback>
      <p:transition spd="med" advTm="70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3" y="124918"/>
            <a:ext cx="7163454" cy="812800"/>
          </a:xfrm>
        </p:spPr>
        <p:txBody>
          <a:bodyPr>
            <a:normAutofit fontScale="90000"/>
          </a:bodyPr>
          <a:lstStyle/>
          <a:p>
            <a:r>
              <a:rPr lang="en-US" sz="3600" b="1" cap="none" dirty="0">
                <a:solidFill>
                  <a:schemeClr val="tx1"/>
                </a:solidFill>
                <a:latin typeface="Calibri" panose="020F0502020204030204" pitchFamily="34" charset="0"/>
                <a:cs typeface="Calibri" panose="020F0502020204030204" pitchFamily="34" charset="0"/>
              </a:rPr>
              <a:t>Texas Tech University Retirement Plans</a:t>
            </a:r>
          </a:p>
        </p:txBody>
      </p:sp>
      <p:sp>
        <p:nvSpPr>
          <p:cNvPr id="7" name="TextBox 6">
            <a:extLst>
              <a:ext uri="{FF2B5EF4-FFF2-40B4-BE49-F238E27FC236}">
                <a16:creationId xmlns:a16="http://schemas.microsoft.com/office/drawing/2014/main" id="{89A0BA45-EA15-476A-AD80-F689127070D7}"/>
              </a:ext>
            </a:extLst>
          </p:cNvPr>
          <p:cNvSpPr txBox="1"/>
          <p:nvPr/>
        </p:nvSpPr>
        <p:spPr>
          <a:xfrm>
            <a:off x="6713552" y="5805082"/>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sp>
        <p:nvSpPr>
          <p:cNvPr id="4" name="TextBox 3">
            <a:extLst>
              <a:ext uri="{FF2B5EF4-FFF2-40B4-BE49-F238E27FC236}">
                <a16:creationId xmlns:a16="http://schemas.microsoft.com/office/drawing/2014/main" id="{7DF30E54-C7FE-DBD9-C6D3-E1D077632392}"/>
              </a:ext>
            </a:extLst>
          </p:cNvPr>
          <p:cNvSpPr txBox="1"/>
          <p:nvPr/>
        </p:nvSpPr>
        <p:spPr>
          <a:xfrm>
            <a:off x="942084" y="1419624"/>
            <a:ext cx="9557752" cy="532453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pitchFamily="34" charset="0"/>
                <a:cs typeface="Calibri" panose="020F0502020204030204" pitchFamily="34" charset="0"/>
              </a:rPr>
              <a:t>Participation in retirement is a condition of employment for full &amp; part-time benefits-eligible faculty &amp;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prstClr val="black"/>
              </a:solidFill>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pitchFamily="34" charset="0"/>
                <a:cs typeface="Calibri" panose="020F0502020204030204" pitchFamily="34" charset="0"/>
              </a:rPr>
              <a:t>By default, all employees will be enrolled in the Teacher Retirement System (TRS) upon hire and contributions will begin on the first paycheck via payroll deduction.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prstClr val="black"/>
              </a:solidFill>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pitchFamily="34" charset="0"/>
                <a:cs typeface="Calibri" panose="020F0502020204030204" pitchFamily="34" charset="0"/>
              </a:rPr>
              <a:t>Select positions are eligible to enroll in the Optional Retirement Program (ORP) in lieu of TRS. Eligible employees are notified via email </a:t>
            </a:r>
            <a:r>
              <a:rPr lang="en-US" sz="2200" b="1" dirty="0">
                <a:solidFill>
                  <a:prstClr val="black"/>
                </a:solidFill>
                <a:latin typeface="Calibri" panose="020F0502020204030204" pitchFamily="34" charset="0"/>
                <a:cs typeface="Calibri" panose="020F0502020204030204" pitchFamily="34" charset="0"/>
              </a:rPr>
              <a:t>by our office </a:t>
            </a:r>
            <a:r>
              <a:rPr lang="en-US" sz="2200" dirty="0">
                <a:solidFill>
                  <a:prstClr val="black"/>
                </a:solidFill>
                <a:latin typeface="Calibri" panose="020F0502020204030204" pitchFamily="34" charset="0"/>
                <a:cs typeface="Calibri" panose="020F0502020204030204" pitchFamily="34" charset="0"/>
              </a:rPr>
              <a:t>and will have 90 days from appointment into ORP-eligible position to make their retirement election.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Audio 11">
            <a:extLst>
              <a:ext uri="{FF2B5EF4-FFF2-40B4-BE49-F238E27FC236}">
                <a16:creationId xmlns:a16="http://schemas.microsoft.com/office/drawing/2014/main" id="{1C64C0A7-A667-022F-8003-2821D640B1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4205994"/>
      </p:ext>
    </p:extLst>
  </p:cSld>
  <p:clrMapOvr>
    <a:masterClrMapping/>
  </p:clrMapOvr>
  <mc:AlternateContent xmlns:mc="http://schemas.openxmlformats.org/markup-compatibility/2006">
    <mc:Choice xmlns:p14="http://schemas.microsoft.com/office/powerpoint/2010/main" Requires="p14">
      <p:transition spd="med" p14:dur="700" advTm="54652">
        <p:fade/>
      </p:transition>
    </mc:Choice>
    <mc:Fallback>
      <p:transition spd="med" advTm="54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77" y="144313"/>
            <a:ext cx="7163454" cy="812800"/>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Teacher Retirement System of Texas</a:t>
            </a:r>
          </a:p>
        </p:txBody>
      </p:sp>
      <p:pic>
        <p:nvPicPr>
          <p:cNvPr id="9" name="Picture 2" descr="Image result for TRS of texas">
            <a:extLst>
              <a:ext uri="{FF2B5EF4-FFF2-40B4-BE49-F238E27FC236}">
                <a16:creationId xmlns:a16="http://schemas.microsoft.com/office/drawing/2014/main" id="{DCD1D830-DCDC-42A9-BD73-4D947F0D2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7076" y="178301"/>
            <a:ext cx="1008597" cy="101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85BE415-69C7-45B5-80A8-44DEAAA05BA5}"/>
              </a:ext>
            </a:extLst>
          </p:cNvPr>
          <p:cNvSpPr txBox="1"/>
          <p:nvPr/>
        </p:nvSpPr>
        <p:spPr>
          <a:xfrm>
            <a:off x="604207" y="1397674"/>
            <a:ext cx="10546873" cy="406265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is a defined benefit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Employees contribute 8.25%* of their monthly salary, pre-tax</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TTU also contributes 8.25%* to the account on your behalf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 retirement benefit is “defined” by a formula; not based off member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Must meet age and service retirement criteria to receive annuity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Disability retirement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Survivor benefits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*contributions are subject to Legislative change</a:t>
            </a:r>
          </a:p>
        </p:txBody>
      </p:sp>
      <p:sp>
        <p:nvSpPr>
          <p:cNvPr id="7" name="TextBox 6">
            <a:extLst>
              <a:ext uri="{FF2B5EF4-FFF2-40B4-BE49-F238E27FC236}">
                <a16:creationId xmlns:a16="http://schemas.microsoft.com/office/drawing/2014/main" id="{89A0BA45-EA15-476A-AD80-F689127070D7}"/>
              </a:ext>
            </a:extLst>
          </p:cNvPr>
          <p:cNvSpPr txBox="1"/>
          <p:nvPr/>
        </p:nvSpPr>
        <p:spPr>
          <a:xfrm>
            <a:off x="6713552" y="5805082"/>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pic>
        <p:nvPicPr>
          <p:cNvPr id="23" name="Audio 22">
            <a:extLst>
              <a:ext uri="{FF2B5EF4-FFF2-40B4-BE49-F238E27FC236}">
                <a16:creationId xmlns:a16="http://schemas.microsoft.com/office/drawing/2014/main" id="{550F3600-880E-A077-87EE-D2FBDE1FE3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4756708"/>
      </p:ext>
    </p:extLst>
  </p:cSld>
  <p:clrMapOvr>
    <a:masterClrMapping/>
  </p:clrMapOvr>
  <mc:AlternateContent xmlns:mc="http://schemas.openxmlformats.org/markup-compatibility/2006">
    <mc:Choice xmlns:p14="http://schemas.microsoft.com/office/powerpoint/2010/main" Requires="p14">
      <p:transition spd="med" p14:dur="700" advTm="94652">
        <p:fade/>
      </p:transition>
    </mc:Choice>
    <mc:Fallback>
      <p:transition spd="med" advTm="94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73573"/>
            <a:ext cx="5907635" cy="1064020"/>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TRS Retirement Eligibility</a:t>
            </a:r>
          </a:p>
        </p:txBody>
      </p:sp>
      <p:pic>
        <p:nvPicPr>
          <p:cNvPr id="9" name="Picture 2" descr="Image result for TRS of texas">
            <a:extLst>
              <a:ext uri="{FF2B5EF4-FFF2-40B4-BE49-F238E27FC236}">
                <a16:creationId xmlns:a16="http://schemas.microsoft.com/office/drawing/2014/main" id="{DCD1D830-DCDC-42A9-BD73-4D947F0D20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5787" y="251220"/>
            <a:ext cx="1145842" cy="114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85BE415-69C7-45B5-80A8-44DEAAA05BA5}"/>
              </a:ext>
            </a:extLst>
          </p:cNvPr>
          <p:cNvSpPr txBox="1"/>
          <p:nvPr/>
        </p:nvSpPr>
        <p:spPr>
          <a:xfrm>
            <a:off x="459023" y="1648377"/>
            <a:ext cx="10104433" cy="2677656"/>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age 65 with minimum 5 years of TRS Membership,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Rule of 80 where Age + Years of TRS Membership = 80 or greater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Detailed information regarding eligibility can be found by locating your “tier”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Register for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MyTRS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after 60 days of employment at </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www.trs.texas.gov</a:t>
            </a:r>
          </a:p>
        </p:txBody>
      </p:sp>
      <p:sp>
        <p:nvSpPr>
          <p:cNvPr id="6" name="TextBox 5">
            <a:extLst>
              <a:ext uri="{FF2B5EF4-FFF2-40B4-BE49-F238E27FC236}">
                <a16:creationId xmlns:a16="http://schemas.microsoft.com/office/drawing/2014/main" id="{FC8A0044-F5B7-41A1-B809-6DA6A4C21207}"/>
              </a:ext>
            </a:extLst>
          </p:cNvPr>
          <p:cNvSpPr txBox="1"/>
          <p:nvPr/>
        </p:nvSpPr>
        <p:spPr>
          <a:xfrm>
            <a:off x="6713552" y="5805082"/>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pic>
        <p:nvPicPr>
          <p:cNvPr id="18" name="Audio 17">
            <a:extLst>
              <a:ext uri="{FF2B5EF4-FFF2-40B4-BE49-F238E27FC236}">
                <a16:creationId xmlns:a16="http://schemas.microsoft.com/office/drawing/2014/main" id="{1ED3D4DE-0713-1B90-EA7E-937E9312B7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6637691"/>
      </p:ext>
    </p:extLst>
  </p:cSld>
  <p:clrMapOvr>
    <a:masterClrMapping/>
  </p:clrMapOvr>
  <mc:AlternateContent xmlns:mc="http://schemas.openxmlformats.org/markup-compatibility/2006">
    <mc:Choice xmlns:p14="http://schemas.microsoft.com/office/powerpoint/2010/main" Requires="p14">
      <p:transition spd="med" p14:dur="700" advTm="59301">
        <p:fade/>
      </p:transition>
    </mc:Choice>
    <mc:Fallback>
      <p:transition spd="med" advTm="59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67" y="0"/>
            <a:ext cx="7084891" cy="1052918"/>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Optional Retirement Program (ORP)</a:t>
            </a:r>
          </a:p>
        </p:txBody>
      </p:sp>
      <p:sp>
        <p:nvSpPr>
          <p:cNvPr id="10" name="TextBox 9">
            <a:extLst>
              <a:ext uri="{FF2B5EF4-FFF2-40B4-BE49-F238E27FC236}">
                <a16:creationId xmlns:a16="http://schemas.microsoft.com/office/drawing/2014/main" id="{C85BE415-69C7-45B5-80A8-44DEAAA05BA5}"/>
              </a:ext>
            </a:extLst>
          </p:cNvPr>
          <p:cNvSpPr txBox="1"/>
          <p:nvPr/>
        </p:nvSpPr>
        <p:spPr>
          <a:xfrm>
            <a:off x="615363" y="1052918"/>
            <a:ext cx="10961274" cy="46474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is a defined contribution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Currently, employees contribute 6.65%* of their monthly salary, pre-tax</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TTU contributes 6.8%* to your account on your behalf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Retirement income based on contributions and performance of investments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Vested after 1 year &amp; 1 day of participation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Investments are selected and controlled by employee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Deadline to enroll is 90 days from appointment into ORP-eligible position and is a one-time, irrevocable decision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*contributions are subject to Legislative change</a:t>
            </a:r>
          </a:p>
        </p:txBody>
      </p:sp>
      <p:sp>
        <p:nvSpPr>
          <p:cNvPr id="5" name="TextBox 4">
            <a:extLst>
              <a:ext uri="{FF2B5EF4-FFF2-40B4-BE49-F238E27FC236}">
                <a16:creationId xmlns:a16="http://schemas.microsoft.com/office/drawing/2014/main" id="{7940C811-8925-4229-A5CE-4857128934ED}"/>
              </a:ext>
            </a:extLst>
          </p:cNvPr>
          <p:cNvSpPr txBox="1"/>
          <p:nvPr/>
        </p:nvSpPr>
        <p:spPr>
          <a:xfrm>
            <a:off x="6713552" y="5805082"/>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pic>
        <p:nvPicPr>
          <p:cNvPr id="34" name="Audio 33">
            <a:extLst>
              <a:ext uri="{FF2B5EF4-FFF2-40B4-BE49-F238E27FC236}">
                <a16:creationId xmlns:a16="http://schemas.microsoft.com/office/drawing/2014/main" id="{0CD787F7-5877-A40A-AB2B-7B11012795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37855922"/>
      </p:ext>
    </p:extLst>
  </p:cSld>
  <p:clrMapOvr>
    <a:masterClrMapping/>
  </p:clrMapOvr>
  <mc:AlternateContent xmlns:mc="http://schemas.openxmlformats.org/markup-compatibility/2006">
    <mc:Choice xmlns:p14="http://schemas.microsoft.com/office/powerpoint/2010/main" Requires="p14">
      <p:transition spd="med" p14:dur="700" advTm="149660">
        <p:fade/>
      </p:transition>
    </mc:Choice>
    <mc:Fallback>
      <p:transition spd="med" advTm="149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7470784"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Retirement Plan Election</a:t>
            </a:r>
          </a:p>
        </p:txBody>
      </p:sp>
      <p:sp>
        <p:nvSpPr>
          <p:cNvPr id="10" name="TextBox 9">
            <a:extLst>
              <a:ext uri="{FF2B5EF4-FFF2-40B4-BE49-F238E27FC236}">
                <a16:creationId xmlns:a16="http://schemas.microsoft.com/office/drawing/2014/main" id="{C85BE415-69C7-45B5-80A8-44DEAAA05BA5}"/>
              </a:ext>
            </a:extLst>
          </p:cNvPr>
          <p:cNvSpPr txBox="1"/>
          <p:nvPr/>
        </p:nvSpPr>
        <p:spPr>
          <a:xfrm>
            <a:off x="715719" y="1826887"/>
            <a:ext cx="9079923" cy="310854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ORP-eligible employees will receive email notification from TTU Human Resources. You will have 90 days from the first day in the ORP-eligible position to make the decision to enroll.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you do not return your completed forms to TTU Human Resources by the deadline, you will remain in TRS.</a:t>
            </a:r>
          </a:p>
          <a:p>
            <a:pPr marR="0" lvl="0" algn="l" defTabSz="4572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By default, you will be enrolled in TRS and will make TRS contributions. Your TRS contributions can be refunded or rolled over into another eligible retirement account (not ORP) and you will forfeit the contributions TTU made on your behalf.</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7940C811-8925-4229-A5CE-4857128934ED}"/>
              </a:ext>
            </a:extLst>
          </p:cNvPr>
          <p:cNvSpPr txBox="1"/>
          <p:nvPr/>
        </p:nvSpPr>
        <p:spPr>
          <a:xfrm>
            <a:off x="6713552" y="5805082"/>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pic>
        <p:nvPicPr>
          <p:cNvPr id="9" name="Audio 8">
            <a:extLst>
              <a:ext uri="{FF2B5EF4-FFF2-40B4-BE49-F238E27FC236}">
                <a16:creationId xmlns:a16="http://schemas.microsoft.com/office/drawing/2014/main" id="{7A1DD486-F985-1A9B-3BDB-3A6A2C45A5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59810982"/>
      </p:ext>
    </p:extLst>
  </p:cSld>
  <p:clrMapOvr>
    <a:masterClrMapping/>
  </p:clrMapOvr>
  <mc:AlternateContent xmlns:mc="http://schemas.openxmlformats.org/markup-compatibility/2006">
    <mc:Choice xmlns:p14="http://schemas.microsoft.com/office/powerpoint/2010/main" Requires="p14">
      <p:transition spd="med" p14:dur="700" advTm="79740">
        <p:fade/>
      </p:transition>
    </mc:Choice>
    <mc:Fallback>
      <p:transition spd="med" advTm="79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70" y="0"/>
            <a:ext cx="5910430" cy="130868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ORP Acknowledgement Form</a:t>
            </a:r>
          </a:p>
        </p:txBody>
      </p:sp>
      <p:sp>
        <p:nvSpPr>
          <p:cNvPr id="4" name="TextBox 3">
            <a:extLst>
              <a:ext uri="{FF2B5EF4-FFF2-40B4-BE49-F238E27FC236}">
                <a16:creationId xmlns:a16="http://schemas.microsoft.com/office/drawing/2014/main" id="{EDE6637F-BB70-4262-A7E6-763BB6CABBA0}"/>
              </a:ext>
            </a:extLst>
          </p:cNvPr>
          <p:cNvSpPr txBox="1"/>
          <p:nvPr/>
        </p:nvSpPr>
        <p:spPr>
          <a:xfrm>
            <a:off x="545553" y="1308682"/>
            <a:ext cx="5910430" cy="3354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Required from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ANYONE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who is offered ORP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Please review Section 7 carefully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Complete the personal information at the bottom of the page, sign, date, &amp; return to the Employee Services Center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hr.esc@ttu.edu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AE22BD4-9A4C-468F-895E-0FB681022E76}"/>
              </a:ext>
            </a:extLst>
          </p:cNvPr>
          <p:cNvPicPr>
            <a:picLocks noChangeAspect="1"/>
          </p:cNvPicPr>
          <p:nvPr/>
        </p:nvPicPr>
        <p:blipFill>
          <a:blip r:embed="rId4"/>
          <a:stretch>
            <a:fillRect/>
          </a:stretch>
        </p:blipFill>
        <p:spPr>
          <a:xfrm>
            <a:off x="7450250" y="290778"/>
            <a:ext cx="3659183" cy="4722633"/>
          </a:xfrm>
          <a:prstGeom prst="rect">
            <a:avLst/>
          </a:prstGeom>
        </p:spPr>
      </p:pic>
      <p:pic>
        <p:nvPicPr>
          <p:cNvPr id="6" name="Audio 5">
            <a:extLst>
              <a:ext uri="{FF2B5EF4-FFF2-40B4-BE49-F238E27FC236}">
                <a16:creationId xmlns:a16="http://schemas.microsoft.com/office/drawing/2014/main" id="{72CD9E2D-ED1C-2B76-CFFE-F297B70E15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3341904"/>
      </p:ext>
    </p:extLst>
  </p:cSld>
  <p:clrMapOvr>
    <a:masterClrMapping/>
  </p:clrMapOvr>
  <mc:AlternateContent xmlns:mc="http://schemas.openxmlformats.org/markup-compatibility/2006">
    <mc:Choice xmlns:p14="http://schemas.microsoft.com/office/powerpoint/2010/main" Requires="p14">
      <p:transition spd="med" p14:dur="700" advTm="82716">
        <p:fade/>
      </p:transition>
    </mc:Choice>
    <mc:Fallback>
      <p:transition spd="med" advTm="82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4" y="0"/>
            <a:ext cx="6989277"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Supplemental Retirement Programs</a:t>
            </a:r>
          </a:p>
        </p:txBody>
      </p:sp>
      <p:sp>
        <p:nvSpPr>
          <p:cNvPr id="4" name="TextBox 3">
            <a:extLst>
              <a:ext uri="{FF2B5EF4-FFF2-40B4-BE49-F238E27FC236}">
                <a16:creationId xmlns:a16="http://schemas.microsoft.com/office/drawing/2014/main" id="{EDE6637F-BB70-4262-A7E6-763BB6CABBA0}"/>
              </a:ext>
            </a:extLst>
          </p:cNvPr>
          <p:cNvSpPr txBox="1"/>
          <p:nvPr/>
        </p:nvSpPr>
        <p:spPr>
          <a:xfrm>
            <a:off x="355746" y="1258350"/>
            <a:ext cx="8036042"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Did you know…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retirement plan should include personal savings &amp; investments, in addition to your pension plan and your Social Security benefits. Contributions made to a supplemental retirement program now, can grow without taxes for a longer time. The sooner you start saving, the more you may have when you retire, which can help bridge the gap between employer plans and other benefits like Social Security.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While an employee of Texas Tech University, you have the option to participate in one, or two, supplemental retirement programs, in addition to the mandatory retirement plan.</a:t>
            </a:r>
          </a:p>
        </p:txBody>
      </p:sp>
      <p:graphicFrame>
        <p:nvGraphicFramePr>
          <p:cNvPr id="6" name="Diagram 5">
            <a:extLst>
              <a:ext uri="{FF2B5EF4-FFF2-40B4-BE49-F238E27FC236}">
                <a16:creationId xmlns:a16="http://schemas.microsoft.com/office/drawing/2014/main" id="{03EA2EB8-BBBA-4DFC-8A89-81E5CCE83101}"/>
              </a:ext>
            </a:extLst>
          </p:cNvPr>
          <p:cNvGraphicFramePr/>
          <p:nvPr/>
        </p:nvGraphicFramePr>
        <p:xfrm>
          <a:off x="8439326" y="1535186"/>
          <a:ext cx="3106959" cy="2261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extLst>
              <a:ext uri="{FF2B5EF4-FFF2-40B4-BE49-F238E27FC236}">
                <a16:creationId xmlns:a16="http://schemas.microsoft.com/office/drawing/2014/main" id="{0A5ABD3D-C12C-9721-98B8-A6B2AF1DA5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5215632"/>
      </p:ext>
    </p:extLst>
  </p:cSld>
  <p:clrMapOvr>
    <a:masterClrMapping/>
  </p:clrMapOvr>
  <mc:AlternateContent xmlns:mc="http://schemas.openxmlformats.org/markup-compatibility/2006">
    <mc:Choice xmlns:p14="http://schemas.microsoft.com/office/powerpoint/2010/main" Requires="p14">
      <p:transition spd="med" p14:dur="700" advTm="47196">
        <p:fade/>
      </p:transition>
    </mc:Choice>
    <mc:Fallback>
      <p:transition spd="med" advTm="471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43" y="0"/>
            <a:ext cx="6975832" cy="136740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Supplemental Retirement Programs</a:t>
            </a:r>
          </a:p>
        </p:txBody>
      </p:sp>
      <p:sp>
        <p:nvSpPr>
          <p:cNvPr id="4" name="TextBox 3">
            <a:extLst>
              <a:ext uri="{FF2B5EF4-FFF2-40B4-BE49-F238E27FC236}">
                <a16:creationId xmlns:a16="http://schemas.microsoft.com/office/drawing/2014/main" id="{EDE6637F-BB70-4262-A7E6-763BB6CABBA0}"/>
              </a:ext>
            </a:extLst>
          </p:cNvPr>
          <p:cNvSpPr txBox="1"/>
          <p:nvPr/>
        </p:nvSpPr>
        <p:spPr>
          <a:xfrm>
            <a:off x="392240" y="1146725"/>
            <a:ext cx="5796181" cy="440120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Tax Deferred 403(b) Account</a:t>
            </a:r>
          </a:p>
          <a:p>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Allows you to set aside money for retirement, either pre-tax or after-tax, via payroll deduction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Contribution limits are set by the IRS</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An account can be opened through Retirement Manager at </a:t>
            </a:r>
            <a:r>
              <a:rPr lang="en-US" sz="2000" dirty="0">
                <a:solidFill>
                  <a:srgbClr val="CC33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www.myretirementmanager.com</a:t>
            </a:r>
            <a:endParaRPr lang="en-US" sz="2000" dirty="0">
              <a:solidFill>
                <a:srgbClr val="CC3300"/>
              </a:solidFill>
              <a:latin typeface="Calibri" panose="020F0502020204030204" pitchFamily="34" charset="0"/>
              <a:cs typeface="Calibri" panose="020F0502020204030204" pitchFamily="34" charset="0"/>
            </a:endParaRPr>
          </a:p>
          <a:p>
            <a:endParaRPr lang="en-US" sz="20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Select your vendor and the amount to be deducted each paycheck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D76A3029-781A-4206-B4BB-E5AD684A8F8A}"/>
              </a:ext>
            </a:extLst>
          </p:cNvPr>
          <p:cNvSpPr txBox="1"/>
          <p:nvPr/>
        </p:nvSpPr>
        <p:spPr>
          <a:xfrm>
            <a:off x="6713552" y="2394514"/>
            <a:ext cx="459060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Annual contribution limit for 2024: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$23,000 (plus $7,500 if you are 50 or over)</a:t>
            </a:r>
          </a:p>
        </p:txBody>
      </p:sp>
      <p:pic>
        <p:nvPicPr>
          <p:cNvPr id="8" name="Picture 7">
            <a:extLst>
              <a:ext uri="{FF2B5EF4-FFF2-40B4-BE49-F238E27FC236}">
                <a16:creationId xmlns:a16="http://schemas.microsoft.com/office/drawing/2014/main" id="{223CF543-E45D-4ADE-B37E-D47EFC4C6EA0}"/>
              </a:ext>
            </a:extLst>
          </p:cNvPr>
          <p:cNvPicPr>
            <a:picLocks noChangeAspect="1"/>
          </p:cNvPicPr>
          <p:nvPr/>
        </p:nvPicPr>
        <p:blipFill>
          <a:blip r:embed="rId5"/>
          <a:stretch>
            <a:fillRect/>
          </a:stretch>
        </p:blipFill>
        <p:spPr>
          <a:xfrm>
            <a:off x="8473033" y="477763"/>
            <a:ext cx="2667372" cy="1057423"/>
          </a:xfrm>
          <a:prstGeom prst="rect">
            <a:avLst/>
          </a:prstGeom>
        </p:spPr>
      </p:pic>
      <p:sp>
        <p:nvSpPr>
          <p:cNvPr id="7" name="TextBox 6">
            <a:extLst>
              <a:ext uri="{FF2B5EF4-FFF2-40B4-BE49-F238E27FC236}">
                <a16:creationId xmlns:a16="http://schemas.microsoft.com/office/drawing/2014/main" id="{B2CFCFE3-CE2C-4C35-AC9D-57F3C53D4BC2}"/>
              </a:ext>
            </a:extLst>
          </p:cNvPr>
          <p:cNvSpPr txBox="1"/>
          <p:nvPr/>
        </p:nvSpPr>
        <p:spPr>
          <a:xfrm>
            <a:off x="2570123" y="5178598"/>
            <a:ext cx="72365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Note: The state will not make contributions to this account on your behalf</a:t>
            </a:r>
          </a:p>
        </p:txBody>
      </p:sp>
      <p:sp>
        <p:nvSpPr>
          <p:cNvPr id="9" name="TextBox 8">
            <a:extLst>
              <a:ext uri="{FF2B5EF4-FFF2-40B4-BE49-F238E27FC236}">
                <a16:creationId xmlns:a16="http://schemas.microsoft.com/office/drawing/2014/main" id="{25C8C949-7E2A-4BDC-8999-59E3B760D5EE}"/>
              </a:ext>
            </a:extLst>
          </p:cNvPr>
          <p:cNvSpPr txBox="1"/>
          <p:nvPr/>
        </p:nvSpPr>
        <p:spPr>
          <a:xfrm>
            <a:off x="6713552" y="5805082"/>
            <a:ext cx="4732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Refer to “Retirement Plans” on TTU HR Website</a:t>
            </a:r>
          </a:p>
        </p:txBody>
      </p:sp>
      <p:pic>
        <p:nvPicPr>
          <p:cNvPr id="6" name="Audio 5">
            <a:extLst>
              <a:ext uri="{FF2B5EF4-FFF2-40B4-BE49-F238E27FC236}">
                <a16:creationId xmlns:a16="http://schemas.microsoft.com/office/drawing/2014/main" id="{515E2B6F-F324-D63D-BEDA-0AC36AF863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2349286"/>
      </p:ext>
    </p:extLst>
  </p:cSld>
  <p:clrMapOvr>
    <a:masterClrMapping/>
  </p:clrMapOvr>
  <mc:AlternateContent xmlns:mc="http://schemas.openxmlformats.org/markup-compatibility/2006">
    <mc:Choice xmlns:p14="http://schemas.microsoft.com/office/powerpoint/2010/main" Requires="p14">
      <p:transition spd="med" p14:dur="700" advTm="116476">
        <p:fade/>
      </p:transition>
    </mc:Choice>
    <mc:Fallback>
      <p:transition spd="med" advTm="116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1207</TotalTime>
  <Words>838</Words>
  <Application>Microsoft Macintosh PowerPoint</Application>
  <PresentationFormat>Widescreen</PresentationFormat>
  <Paragraphs>104</Paragraphs>
  <Slides>10</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Calibri</vt:lpstr>
      <vt:lpstr>Impact</vt:lpstr>
      <vt:lpstr>Open Sans</vt:lpstr>
      <vt:lpstr>Main Event</vt:lpstr>
      <vt:lpstr>Retirement</vt:lpstr>
      <vt:lpstr>Texas Tech University Retirement Plans</vt:lpstr>
      <vt:lpstr>Teacher Retirement System of Texas</vt:lpstr>
      <vt:lpstr>TRS Retirement Eligibility</vt:lpstr>
      <vt:lpstr>Optional Retirement Program (ORP)</vt:lpstr>
      <vt:lpstr>Retirement Plan Election</vt:lpstr>
      <vt:lpstr>ORP Acknowledgement Form</vt:lpstr>
      <vt:lpstr>Supplemental Retirement Programs</vt:lpstr>
      <vt:lpstr>Supplemental Retirement Programs</vt:lpstr>
      <vt:lpstr>Supplemental Retirement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Perea, Jessica</dc:creator>
  <cp:lastModifiedBy>Perea, Jessica</cp:lastModifiedBy>
  <cp:revision>25</cp:revision>
  <dcterms:created xsi:type="dcterms:W3CDTF">2024-07-25T15:07:20Z</dcterms:created>
  <dcterms:modified xsi:type="dcterms:W3CDTF">2024-08-06T18:57:20Z</dcterms:modified>
</cp:coreProperties>
</file>