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1600200"/>
            <a:ext cx="9144000" cy="5715000"/>
          </a:xfrm>
          <a:custGeom>
            <a:avLst/>
            <a:gdLst/>
            <a:ahLst/>
            <a:cxnLst/>
            <a:rect l="l" t="t" r="r" b="b"/>
            <a:pathLst>
              <a:path w="9144000" h="5715000">
                <a:moveTo>
                  <a:pt x="0" y="5715000"/>
                </a:moveTo>
                <a:lnTo>
                  <a:pt x="9144000" y="5715000"/>
                </a:lnTo>
                <a:lnTo>
                  <a:pt x="9144000" y="0"/>
                </a:lnTo>
                <a:lnTo>
                  <a:pt x="0" y="0"/>
                </a:lnTo>
                <a:lnTo>
                  <a:pt x="0" y="571500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45720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0"/>
                </a:moveTo>
                <a:lnTo>
                  <a:pt x="0" y="1143000"/>
                </a:lnTo>
                <a:lnTo>
                  <a:pt x="9144000" y="1142999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434578" y="457200"/>
            <a:ext cx="1103375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50111" y="811022"/>
            <a:ext cx="7758176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1600200"/>
            <a:ext cx="9144000" cy="5715000"/>
          </a:xfrm>
          <a:custGeom>
            <a:avLst/>
            <a:gdLst/>
            <a:ahLst/>
            <a:cxnLst/>
            <a:rect l="l" t="t" r="r" b="b"/>
            <a:pathLst>
              <a:path w="9144000" h="5715000">
                <a:moveTo>
                  <a:pt x="0" y="5715000"/>
                </a:moveTo>
                <a:lnTo>
                  <a:pt x="9144000" y="5715000"/>
                </a:lnTo>
                <a:lnTo>
                  <a:pt x="9144000" y="0"/>
                </a:lnTo>
                <a:lnTo>
                  <a:pt x="0" y="0"/>
                </a:lnTo>
                <a:lnTo>
                  <a:pt x="0" y="571500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45720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0"/>
                </a:moveTo>
                <a:lnTo>
                  <a:pt x="0" y="1143000"/>
                </a:lnTo>
                <a:lnTo>
                  <a:pt x="9144000" y="1142999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434578" y="457200"/>
            <a:ext cx="1103375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02658" y="3035807"/>
            <a:ext cx="1160525" cy="1339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45720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0"/>
                </a:moveTo>
                <a:lnTo>
                  <a:pt x="0" y="1143000"/>
                </a:lnTo>
                <a:lnTo>
                  <a:pt x="9144000" y="1142999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34578" y="457200"/>
            <a:ext cx="1103375" cy="11369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830072"/>
            <a:ext cx="9144000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1042" y="2324861"/>
            <a:ext cx="8116315" cy="4886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cm.maxient.com/reportingform.php?TexasTechUniv&amp;layout_id=12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depts.ttu.edu/dos/docs/1819Handbook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45720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45286" y="2732531"/>
            <a:ext cx="1842516" cy="23370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76270" y="2569972"/>
            <a:ext cx="5716905" cy="1675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3600" spc="-5" dirty="0"/>
              <a:t>A </a:t>
            </a:r>
            <a:r>
              <a:rPr sz="3600" dirty="0"/>
              <a:t>Guide to Academic</a:t>
            </a:r>
            <a:r>
              <a:rPr sz="3600" spc="-85" dirty="0"/>
              <a:t> </a:t>
            </a:r>
            <a:r>
              <a:rPr sz="3600" dirty="0"/>
              <a:t>Integrity  for Faculty and</a:t>
            </a:r>
            <a:r>
              <a:rPr sz="3600" spc="-30" dirty="0"/>
              <a:t> </a:t>
            </a:r>
            <a:r>
              <a:rPr sz="3600" dirty="0"/>
              <a:t>Instructors</a:t>
            </a:r>
            <a:endParaRPr sz="3600"/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600" dirty="0"/>
              <a:t>The Office of Student</a:t>
            </a:r>
            <a:r>
              <a:rPr sz="1600" spc="-15" dirty="0"/>
              <a:t> </a:t>
            </a:r>
            <a:r>
              <a:rPr sz="1600" dirty="0"/>
              <a:t>Conduct</a:t>
            </a:r>
            <a:endParaRPr sz="1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45720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0"/>
                </a:moveTo>
                <a:lnTo>
                  <a:pt x="0" y="1143000"/>
                </a:lnTo>
                <a:lnTo>
                  <a:pt x="9144000" y="1142999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34578" y="457200"/>
            <a:ext cx="1103375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50111" y="830072"/>
            <a:ext cx="594296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Instructors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966975"/>
            <a:ext cx="8206418" cy="3345881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 rot="12792778">
            <a:off x="7491742" y="3762910"/>
            <a:ext cx="1021080" cy="268605"/>
          </a:xfrm>
          <a:custGeom>
            <a:avLst/>
            <a:gdLst/>
            <a:ahLst/>
            <a:cxnLst/>
            <a:rect l="l" t="t" r="r" b="b"/>
            <a:pathLst>
              <a:path w="1021079" h="268604">
                <a:moveTo>
                  <a:pt x="886968" y="201168"/>
                </a:moveTo>
                <a:lnTo>
                  <a:pt x="886968" y="67056"/>
                </a:lnTo>
                <a:lnTo>
                  <a:pt x="0" y="67056"/>
                </a:lnTo>
                <a:lnTo>
                  <a:pt x="0" y="201168"/>
                </a:lnTo>
                <a:lnTo>
                  <a:pt x="886968" y="201168"/>
                </a:lnTo>
                <a:close/>
              </a:path>
              <a:path w="1021079" h="268604">
                <a:moveTo>
                  <a:pt x="1021080" y="134112"/>
                </a:moveTo>
                <a:lnTo>
                  <a:pt x="886968" y="0"/>
                </a:lnTo>
                <a:lnTo>
                  <a:pt x="886968" y="268224"/>
                </a:lnTo>
                <a:lnTo>
                  <a:pt x="1021080" y="134112"/>
                </a:lnTo>
                <a:close/>
              </a:path>
            </a:pathLst>
          </a:custGeom>
          <a:solidFill>
            <a:srgbClr val="B5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1131409" y="5270673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https://cm.maxient.com/reportingform.php?TexasTechUniv&amp;layout_id=12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830072"/>
            <a:ext cx="9144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 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9968" y="1789430"/>
            <a:ext cx="710057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000000"/>
                </a:solidFill>
              </a:rPr>
              <a:t>Step 4: Formal Academic Integrity</a:t>
            </a:r>
            <a:r>
              <a:rPr sz="3200" spc="60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Hearing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874267" y="2475229"/>
            <a:ext cx="7721600" cy="30982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Student </a:t>
            </a:r>
            <a:r>
              <a:rPr sz="2400" spc="-5" dirty="0">
                <a:latin typeface="Times New Roman"/>
                <a:cs typeface="Times New Roman"/>
              </a:rPr>
              <a:t>will </a:t>
            </a:r>
            <a:r>
              <a:rPr sz="2400" dirty="0">
                <a:latin typeface="Times New Roman"/>
                <a:cs typeface="Times New Roman"/>
              </a:rPr>
              <a:t>receive a letter with scheduled meeting date</a:t>
            </a:r>
            <a:r>
              <a:rPr sz="2400" spc="-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 time with the Office of Student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Conduct</a:t>
            </a:r>
          </a:p>
          <a:p>
            <a:pPr marL="298450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Administrative </a:t>
            </a:r>
            <a:r>
              <a:rPr sz="2400" spc="-5" dirty="0">
                <a:latin typeface="Times New Roman"/>
                <a:cs typeface="Times New Roman"/>
              </a:rPr>
              <a:t>or </a:t>
            </a:r>
            <a:r>
              <a:rPr lang="en-US" sz="2400" spc="-5" dirty="0" smtClean="0">
                <a:latin typeface="Times New Roman"/>
                <a:cs typeface="Times New Roman"/>
              </a:rPr>
              <a:t>Panel </a:t>
            </a:r>
            <a:r>
              <a:rPr sz="2400" spc="-5" dirty="0" smtClean="0">
                <a:latin typeface="Times New Roman"/>
                <a:cs typeface="Times New Roman"/>
              </a:rPr>
              <a:t>Hearing</a:t>
            </a:r>
            <a:endParaRPr sz="24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9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dirty="0">
                <a:latin typeface="Times New Roman"/>
                <a:cs typeface="Times New Roman"/>
              </a:rPr>
              <a:t>Responsible </a:t>
            </a:r>
            <a:r>
              <a:rPr sz="1800" i="1" spc="-5" dirty="0">
                <a:latin typeface="Times New Roman"/>
                <a:cs typeface="Times New Roman"/>
              </a:rPr>
              <a:t>or not responsible </a:t>
            </a:r>
            <a:r>
              <a:rPr sz="1800" i="1" dirty="0">
                <a:latin typeface="Times New Roman"/>
                <a:cs typeface="Times New Roman"/>
              </a:rPr>
              <a:t>finding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determined</a:t>
            </a:r>
            <a:endParaRPr sz="1800" dirty="0">
              <a:latin typeface="Times New Roman"/>
              <a:cs typeface="Times New Roman"/>
            </a:endParaRPr>
          </a:p>
          <a:p>
            <a:pPr marL="641350" marR="62230" lvl="1" indent="-228600">
              <a:lnSpc>
                <a:spcPct val="100000"/>
              </a:lnSpc>
              <a:spcBef>
                <a:spcPts val="8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Disciplinary </a:t>
            </a:r>
            <a:r>
              <a:rPr sz="1800" i="1" spc="-5" dirty="0" smtClean="0">
                <a:latin typeface="Times New Roman"/>
                <a:cs typeface="Times New Roman"/>
              </a:rPr>
              <a:t>sanctions</a:t>
            </a:r>
            <a:r>
              <a:rPr lang="en-US" sz="1800" i="1" spc="-5" dirty="0" smtClean="0">
                <a:latin typeface="Times New Roman"/>
                <a:cs typeface="Times New Roman"/>
              </a:rPr>
              <a:t> </a:t>
            </a:r>
            <a:r>
              <a:rPr sz="1800" i="1" spc="-5" dirty="0" smtClean="0">
                <a:latin typeface="Times New Roman"/>
                <a:cs typeface="Times New Roman"/>
              </a:rPr>
              <a:t>are </a:t>
            </a:r>
            <a:r>
              <a:rPr sz="1800" i="1" spc="-5" dirty="0">
                <a:latin typeface="Times New Roman"/>
                <a:cs typeface="Times New Roman"/>
              </a:rPr>
              <a:t>delivered by </a:t>
            </a:r>
            <a:r>
              <a:rPr sz="1800" i="1" spc="-5" dirty="0" smtClean="0">
                <a:latin typeface="Times New Roman"/>
                <a:cs typeface="Times New Roman"/>
              </a:rPr>
              <a:t>conduct</a:t>
            </a:r>
            <a:r>
              <a:rPr lang="en-US" sz="1800" i="1" spc="-5" dirty="0" smtClean="0">
                <a:latin typeface="Times New Roman"/>
                <a:cs typeface="Times New Roman"/>
              </a:rPr>
              <a:t> </a:t>
            </a:r>
            <a:r>
              <a:rPr sz="1800" i="1" spc="-5" dirty="0" smtClean="0">
                <a:latin typeface="Times New Roman"/>
                <a:cs typeface="Times New Roman"/>
              </a:rPr>
              <a:t>officer</a:t>
            </a:r>
            <a:r>
              <a:rPr sz="1800" i="1" spc="-5" dirty="0">
                <a:latin typeface="Times New Roman"/>
                <a:cs typeface="Times New Roman"/>
              </a:rPr>
              <a:t>, if found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responsible</a:t>
            </a:r>
            <a:endParaRPr sz="180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5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Academic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Penalty</a:t>
            </a:r>
            <a:endParaRPr sz="2400" dirty="0">
              <a:latin typeface="Times New Roman"/>
              <a:cs typeface="Times New Roman"/>
            </a:endParaRPr>
          </a:p>
          <a:p>
            <a:pPr marL="641350" marR="193675" lvl="1" indent="-228600">
              <a:lnSpc>
                <a:spcPct val="100000"/>
              </a:lnSpc>
              <a:spcBef>
                <a:spcPts val="89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lang="en-US" sz="1800" i="1" dirty="0" smtClean="0">
                <a:latin typeface="Times New Roman"/>
                <a:cs typeface="Times New Roman"/>
              </a:rPr>
              <a:t>In the event of a responsible finding, the Office of Student Conduct will put in place the academic penalty suggested by the faculty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830072"/>
            <a:ext cx="9144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 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4767" y="1867154"/>
            <a:ext cx="56749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000000"/>
                </a:solidFill>
              </a:rPr>
              <a:t>Possible </a:t>
            </a:r>
            <a:r>
              <a:rPr lang="en-US" sz="2800" spc="-5" dirty="0" smtClean="0">
                <a:solidFill>
                  <a:srgbClr val="000000"/>
                </a:solidFill>
              </a:rPr>
              <a:t>Academic </a:t>
            </a:r>
            <a:r>
              <a:rPr sz="2800" spc="-5" dirty="0" smtClean="0">
                <a:solidFill>
                  <a:srgbClr val="000000"/>
                </a:solidFill>
              </a:rPr>
              <a:t>Penalties</a:t>
            </a:r>
            <a:endParaRPr sz="2800" dirty="0"/>
          </a:p>
        </p:txBody>
      </p:sp>
      <p:sp>
        <p:nvSpPr>
          <p:cNvPr id="4" name="object 4"/>
          <p:cNvSpPr/>
          <p:nvPr/>
        </p:nvSpPr>
        <p:spPr>
          <a:xfrm>
            <a:off x="916686" y="6325361"/>
            <a:ext cx="8312150" cy="948055"/>
          </a:xfrm>
          <a:custGeom>
            <a:avLst/>
            <a:gdLst/>
            <a:ahLst/>
            <a:cxnLst/>
            <a:rect l="l" t="t" r="r" b="b"/>
            <a:pathLst>
              <a:path w="8312150" h="948054">
                <a:moveTo>
                  <a:pt x="8311896" y="941832"/>
                </a:moveTo>
                <a:lnTo>
                  <a:pt x="8311896" y="6095"/>
                </a:lnTo>
                <a:lnTo>
                  <a:pt x="8305800" y="0"/>
                </a:lnTo>
                <a:lnTo>
                  <a:pt x="5333" y="0"/>
                </a:lnTo>
                <a:lnTo>
                  <a:pt x="0" y="6096"/>
                </a:lnTo>
                <a:lnTo>
                  <a:pt x="0" y="941832"/>
                </a:lnTo>
                <a:lnTo>
                  <a:pt x="5334" y="947928"/>
                </a:lnTo>
                <a:lnTo>
                  <a:pt x="12192" y="947928"/>
                </a:lnTo>
                <a:lnTo>
                  <a:pt x="12192" y="25146"/>
                </a:lnTo>
                <a:lnTo>
                  <a:pt x="25146" y="12954"/>
                </a:lnTo>
                <a:lnTo>
                  <a:pt x="25146" y="25146"/>
                </a:lnTo>
                <a:lnTo>
                  <a:pt x="8286750" y="25145"/>
                </a:lnTo>
                <a:lnTo>
                  <a:pt x="8286750" y="12953"/>
                </a:lnTo>
                <a:lnTo>
                  <a:pt x="8298942" y="25145"/>
                </a:lnTo>
                <a:lnTo>
                  <a:pt x="8298942" y="947928"/>
                </a:lnTo>
                <a:lnTo>
                  <a:pt x="8305800" y="947928"/>
                </a:lnTo>
                <a:lnTo>
                  <a:pt x="8311896" y="941832"/>
                </a:lnTo>
                <a:close/>
              </a:path>
              <a:path w="8312150" h="948054">
                <a:moveTo>
                  <a:pt x="25146" y="25146"/>
                </a:moveTo>
                <a:lnTo>
                  <a:pt x="25146" y="12954"/>
                </a:lnTo>
                <a:lnTo>
                  <a:pt x="12192" y="25146"/>
                </a:lnTo>
                <a:lnTo>
                  <a:pt x="25146" y="25146"/>
                </a:lnTo>
                <a:close/>
              </a:path>
              <a:path w="8312150" h="948054">
                <a:moveTo>
                  <a:pt x="25146" y="922020"/>
                </a:moveTo>
                <a:lnTo>
                  <a:pt x="25146" y="25146"/>
                </a:lnTo>
                <a:lnTo>
                  <a:pt x="12192" y="25146"/>
                </a:lnTo>
                <a:lnTo>
                  <a:pt x="12192" y="922020"/>
                </a:lnTo>
                <a:lnTo>
                  <a:pt x="25146" y="922020"/>
                </a:lnTo>
                <a:close/>
              </a:path>
              <a:path w="8312150" h="948054">
                <a:moveTo>
                  <a:pt x="8298942" y="922019"/>
                </a:moveTo>
                <a:lnTo>
                  <a:pt x="12192" y="922020"/>
                </a:lnTo>
                <a:lnTo>
                  <a:pt x="25146" y="934974"/>
                </a:lnTo>
                <a:lnTo>
                  <a:pt x="25146" y="947928"/>
                </a:lnTo>
                <a:lnTo>
                  <a:pt x="8286750" y="947928"/>
                </a:lnTo>
                <a:lnTo>
                  <a:pt x="8286750" y="934973"/>
                </a:lnTo>
                <a:lnTo>
                  <a:pt x="8298942" y="922019"/>
                </a:lnTo>
                <a:close/>
              </a:path>
              <a:path w="8312150" h="948054">
                <a:moveTo>
                  <a:pt x="25146" y="947928"/>
                </a:moveTo>
                <a:lnTo>
                  <a:pt x="25146" y="934974"/>
                </a:lnTo>
                <a:lnTo>
                  <a:pt x="12192" y="922020"/>
                </a:lnTo>
                <a:lnTo>
                  <a:pt x="12192" y="947928"/>
                </a:lnTo>
                <a:lnTo>
                  <a:pt x="25146" y="947928"/>
                </a:lnTo>
                <a:close/>
              </a:path>
              <a:path w="8312150" h="948054">
                <a:moveTo>
                  <a:pt x="8298942" y="25145"/>
                </a:moveTo>
                <a:lnTo>
                  <a:pt x="8286750" y="12953"/>
                </a:lnTo>
                <a:lnTo>
                  <a:pt x="8286750" y="25145"/>
                </a:lnTo>
                <a:lnTo>
                  <a:pt x="8298942" y="25145"/>
                </a:lnTo>
                <a:close/>
              </a:path>
              <a:path w="8312150" h="948054">
                <a:moveTo>
                  <a:pt x="8298942" y="922019"/>
                </a:moveTo>
                <a:lnTo>
                  <a:pt x="8298942" y="25145"/>
                </a:lnTo>
                <a:lnTo>
                  <a:pt x="8286750" y="25145"/>
                </a:lnTo>
                <a:lnTo>
                  <a:pt x="8286750" y="922019"/>
                </a:lnTo>
                <a:lnTo>
                  <a:pt x="8298942" y="922019"/>
                </a:lnTo>
                <a:close/>
              </a:path>
              <a:path w="8312150" h="948054">
                <a:moveTo>
                  <a:pt x="8298942" y="947928"/>
                </a:moveTo>
                <a:lnTo>
                  <a:pt x="8298942" y="922019"/>
                </a:lnTo>
                <a:lnTo>
                  <a:pt x="8286750" y="934973"/>
                </a:lnTo>
                <a:lnTo>
                  <a:pt x="8286750" y="947928"/>
                </a:lnTo>
                <a:lnTo>
                  <a:pt x="8298942" y="947928"/>
                </a:lnTo>
                <a:close/>
              </a:path>
            </a:pathLst>
          </a:custGeom>
          <a:solidFill>
            <a:srgbClr val="B5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971042" y="2324861"/>
            <a:ext cx="8116315" cy="4970591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506095" indent="-285750">
              <a:lnSpc>
                <a:spcPct val="100000"/>
              </a:lnSpc>
              <a:spcBef>
                <a:spcPts val="128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506095" algn="l"/>
                <a:tab pos="506730" algn="l"/>
              </a:tabLst>
            </a:pPr>
            <a:r>
              <a:rPr dirty="0"/>
              <a:t>Failing grade for the course or</a:t>
            </a:r>
            <a:r>
              <a:rPr spc="-50" dirty="0"/>
              <a:t> </a:t>
            </a:r>
            <a:r>
              <a:rPr dirty="0"/>
              <a:t>assignment</a:t>
            </a:r>
          </a:p>
          <a:p>
            <a:pPr marL="506095" indent="-285750">
              <a:lnSpc>
                <a:spcPct val="100000"/>
              </a:lnSpc>
              <a:spcBef>
                <a:spcPts val="55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506095" algn="l"/>
                <a:tab pos="506730" algn="l"/>
              </a:tabLst>
            </a:pPr>
            <a:r>
              <a:rPr dirty="0" smtClean="0"/>
              <a:t>Relevant </a:t>
            </a:r>
            <a:r>
              <a:rPr dirty="0"/>
              <a:t>make-up</a:t>
            </a:r>
            <a:r>
              <a:rPr spc="-35" dirty="0"/>
              <a:t> </a:t>
            </a:r>
            <a:r>
              <a:rPr dirty="0"/>
              <a:t>assignment(s)</a:t>
            </a:r>
          </a:p>
          <a:p>
            <a:pPr marL="506095" indent="-285750">
              <a:lnSpc>
                <a:spcPct val="100000"/>
              </a:lnSpc>
              <a:spcBef>
                <a:spcPts val="58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506095" algn="l"/>
                <a:tab pos="506730" algn="l"/>
              </a:tabLst>
            </a:pPr>
            <a:r>
              <a:rPr spc="-5" dirty="0"/>
              <a:t>No </a:t>
            </a:r>
            <a:r>
              <a:rPr dirty="0"/>
              <a:t>credit for the</a:t>
            </a:r>
            <a:r>
              <a:rPr spc="-30" dirty="0"/>
              <a:t> </a:t>
            </a:r>
            <a:r>
              <a:rPr dirty="0"/>
              <a:t>assignment</a:t>
            </a:r>
          </a:p>
          <a:p>
            <a:pPr marL="506095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506095" algn="l"/>
                <a:tab pos="506730" algn="l"/>
              </a:tabLst>
            </a:pPr>
            <a:r>
              <a:rPr spc="-5" dirty="0"/>
              <a:t>Make-up </a:t>
            </a:r>
            <a:r>
              <a:rPr dirty="0"/>
              <a:t>assignment </a:t>
            </a:r>
            <a:r>
              <a:rPr spc="-5" dirty="0"/>
              <a:t>different </a:t>
            </a:r>
            <a:r>
              <a:rPr dirty="0"/>
              <a:t>that the </a:t>
            </a:r>
            <a:r>
              <a:rPr spc="-5" dirty="0"/>
              <a:t>original</a:t>
            </a:r>
            <a:r>
              <a:rPr spc="-120" dirty="0"/>
              <a:t> </a:t>
            </a:r>
            <a:r>
              <a:rPr spc="-5" dirty="0"/>
              <a:t>assignment</a:t>
            </a:r>
          </a:p>
          <a:p>
            <a:pPr marL="506095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506095" algn="l"/>
                <a:tab pos="506730" algn="l"/>
              </a:tabLst>
            </a:pPr>
            <a:r>
              <a:rPr spc="-5" dirty="0"/>
              <a:t>Alternative </a:t>
            </a:r>
            <a:r>
              <a:rPr dirty="0"/>
              <a:t>make-up</a:t>
            </a:r>
            <a:r>
              <a:rPr spc="-35" dirty="0"/>
              <a:t> </a:t>
            </a:r>
            <a:r>
              <a:rPr spc="-5" dirty="0"/>
              <a:t>examination</a:t>
            </a:r>
          </a:p>
          <a:p>
            <a:pPr marL="506095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506095" algn="l"/>
                <a:tab pos="506730" algn="l"/>
              </a:tabLst>
            </a:pPr>
            <a:r>
              <a:rPr dirty="0"/>
              <a:t>Reduction in grade for the</a:t>
            </a:r>
            <a:r>
              <a:rPr spc="-70" dirty="0"/>
              <a:t> </a:t>
            </a:r>
            <a:r>
              <a:rPr dirty="0" smtClean="0"/>
              <a:t>assignment/course</a:t>
            </a:r>
            <a:endParaRPr lang="en-US" dirty="0" smtClean="0"/>
          </a:p>
          <a:p>
            <a:pPr marL="506095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506095" algn="l"/>
                <a:tab pos="506730" algn="l"/>
              </a:tabLst>
            </a:pPr>
            <a:endParaRPr lang="en-US" dirty="0"/>
          </a:p>
          <a:p>
            <a:pPr marL="22034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tabLst>
                <a:tab pos="506095" algn="l"/>
                <a:tab pos="506730" algn="l"/>
              </a:tabLst>
            </a:pPr>
            <a:endParaRPr lang="en-US" dirty="0"/>
          </a:p>
          <a:p>
            <a:pPr marL="22034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tabLst>
                <a:tab pos="506095" algn="l"/>
                <a:tab pos="506730" algn="l"/>
              </a:tabLst>
            </a:pPr>
            <a:endParaRPr sz="1400" dirty="0"/>
          </a:p>
          <a:p>
            <a:pPr marL="48895" marR="601345">
              <a:lnSpc>
                <a:spcPct val="100000"/>
              </a:lnSpc>
              <a:spcBef>
                <a:spcPts val="950"/>
              </a:spcBef>
            </a:pPr>
            <a:r>
              <a:rPr sz="1800" spc="-5" dirty="0"/>
              <a:t>NOTE: If the faculty member must submit </a:t>
            </a:r>
            <a:r>
              <a:rPr sz="1800" dirty="0"/>
              <a:t>a </a:t>
            </a:r>
            <a:r>
              <a:rPr sz="1800" spc="-5" dirty="0"/>
              <a:t>final grade in the course before an  Academic Integrity investigation is complete, notify the Department Chair and/or  Associate Academic Dean of the investigation and </a:t>
            </a:r>
            <a:r>
              <a:rPr sz="1800" b="1" dirty="0">
                <a:latin typeface="Times New Roman"/>
                <a:cs typeface="Times New Roman"/>
              </a:rPr>
              <a:t>leave </a:t>
            </a:r>
            <a:r>
              <a:rPr sz="1800" b="1" spc="-5" dirty="0">
                <a:latin typeface="Times New Roman"/>
                <a:cs typeface="Times New Roman"/>
              </a:rPr>
              <a:t>the </a:t>
            </a:r>
            <a:r>
              <a:rPr sz="1800" b="1" dirty="0">
                <a:latin typeface="Times New Roman"/>
                <a:cs typeface="Times New Roman"/>
              </a:rPr>
              <a:t>grade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blank.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0111" y="811022"/>
            <a:ext cx="594296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2867" y="3551173"/>
            <a:ext cx="6212333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Times New Roman"/>
                <a:cs typeface="Times New Roman"/>
              </a:rPr>
              <a:t>Tips for</a:t>
            </a:r>
            <a:r>
              <a:rPr sz="3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36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Addressing and Preventing Academic Misconduct</a:t>
            </a:r>
            <a:endParaRPr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830072"/>
            <a:ext cx="9144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 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9112" y="1867154"/>
            <a:ext cx="613981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spc="-5" dirty="0" smtClean="0">
                <a:solidFill>
                  <a:srgbClr val="FF0000"/>
                </a:solidFill>
              </a:rPr>
              <a:t>While Administering </a:t>
            </a:r>
            <a:r>
              <a:rPr sz="2800" spc="-5" dirty="0">
                <a:solidFill>
                  <a:srgbClr val="FF0000"/>
                </a:solidFill>
              </a:rPr>
              <a:t>an</a:t>
            </a:r>
            <a:r>
              <a:rPr sz="2800" spc="-30" dirty="0">
                <a:solidFill>
                  <a:srgbClr val="FF0000"/>
                </a:solidFill>
              </a:rPr>
              <a:t> </a:t>
            </a:r>
            <a:r>
              <a:rPr sz="2800" spc="-5" dirty="0">
                <a:solidFill>
                  <a:srgbClr val="FF0000"/>
                </a:solidFill>
              </a:rPr>
              <a:t>Exam</a:t>
            </a:r>
            <a:endParaRPr sz="2800" dirty="0">
              <a:solidFill>
                <a:srgbClr val="FF000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3411" y="2751582"/>
            <a:ext cx="7284720" cy="3672800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28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Allow </a:t>
            </a:r>
            <a:r>
              <a:rPr sz="2400" dirty="0">
                <a:latin typeface="Times New Roman"/>
                <a:cs typeface="Times New Roman"/>
              </a:rPr>
              <a:t>the student to complete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exam</a:t>
            </a:r>
          </a:p>
          <a:p>
            <a:pPr marL="641350" lvl="1" indent="-228600">
              <a:lnSpc>
                <a:spcPct val="100000"/>
              </a:lnSpc>
              <a:spcBef>
                <a:spcPts val="89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Relocate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student</a:t>
            </a:r>
            <a:endParaRPr sz="18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Confiscate </a:t>
            </a:r>
            <a:r>
              <a:rPr sz="1800" i="1" dirty="0">
                <a:latin typeface="Times New Roman"/>
                <a:cs typeface="Times New Roman"/>
              </a:rPr>
              <a:t>cell </a:t>
            </a:r>
            <a:r>
              <a:rPr sz="1800" i="1" spc="-5" dirty="0">
                <a:latin typeface="Times New Roman"/>
                <a:cs typeface="Times New Roman"/>
              </a:rPr>
              <a:t>phone/ unauthorized </a:t>
            </a:r>
            <a:r>
              <a:rPr lang="en-US" i="1" dirty="0" smtClean="0">
                <a:latin typeface="Times New Roman"/>
                <a:cs typeface="Times New Roman"/>
              </a:rPr>
              <a:t>material/devices</a:t>
            </a:r>
            <a:r>
              <a:rPr sz="1800" i="1" dirty="0" smtClean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for duration of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exam</a:t>
            </a:r>
            <a:endParaRPr sz="1800" dirty="0">
              <a:latin typeface="Times New Roman"/>
              <a:cs typeface="Times New Roman"/>
            </a:endParaRPr>
          </a:p>
          <a:p>
            <a:pPr marL="298450" marR="8255" indent="-285750">
              <a:lnSpc>
                <a:spcPct val="100000"/>
              </a:lnSpc>
              <a:spcBef>
                <a:spcPts val="55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Collect </a:t>
            </a:r>
            <a:r>
              <a:rPr sz="2400" dirty="0">
                <a:latin typeface="Times New Roman"/>
                <a:cs typeface="Times New Roman"/>
              </a:rPr>
              <a:t>all materials that the </a:t>
            </a:r>
            <a:r>
              <a:rPr sz="2400" spc="-5" dirty="0">
                <a:latin typeface="Times New Roman"/>
                <a:cs typeface="Times New Roman"/>
              </a:rPr>
              <a:t>student used </a:t>
            </a:r>
            <a:r>
              <a:rPr sz="2400" dirty="0">
                <a:latin typeface="Times New Roman"/>
                <a:cs typeface="Times New Roman"/>
              </a:rPr>
              <a:t>to complete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 exam</a:t>
            </a:r>
          </a:p>
          <a:p>
            <a:pPr marL="298450" marR="5080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Be respectful and discreet if you must approach a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student  during 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exam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298450" marR="5080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2400" dirty="0" smtClean="0">
                <a:latin typeface="Times New Roman"/>
                <a:cs typeface="Times New Roman"/>
              </a:rPr>
              <a:t>Do not make a scene during or after the exa</a:t>
            </a:r>
            <a:r>
              <a:rPr lang="en-US" sz="2400" dirty="0">
                <a:latin typeface="Times New Roman"/>
                <a:cs typeface="Times New Roman"/>
              </a:rPr>
              <a:t>m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830072"/>
            <a:ext cx="9144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 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9112" y="1867154"/>
            <a:ext cx="769683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spc="-5" dirty="0" smtClean="0">
                <a:solidFill>
                  <a:srgbClr val="FF0000"/>
                </a:solidFill>
              </a:rPr>
              <a:t>Meeting </a:t>
            </a:r>
            <a:r>
              <a:rPr sz="2800" spc="-5" dirty="0">
                <a:solidFill>
                  <a:srgbClr val="FF0000"/>
                </a:solidFill>
              </a:rPr>
              <a:t>with the </a:t>
            </a:r>
            <a:r>
              <a:rPr sz="2800" dirty="0" smtClean="0">
                <a:solidFill>
                  <a:srgbClr val="FF0000"/>
                </a:solidFill>
              </a:rPr>
              <a:t>Student(s</a:t>
            </a:r>
            <a:r>
              <a:rPr sz="28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83411" y="2752753"/>
            <a:ext cx="7851140" cy="2649855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2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Meet with </a:t>
            </a:r>
            <a:r>
              <a:rPr sz="2400" dirty="0">
                <a:latin typeface="Times New Roman"/>
                <a:cs typeface="Times New Roman"/>
              </a:rPr>
              <a:t>involved </a:t>
            </a:r>
            <a:r>
              <a:rPr sz="2400" spc="-5" dirty="0">
                <a:latin typeface="Times New Roman"/>
                <a:cs typeface="Times New Roman"/>
              </a:rPr>
              <a:t>students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separately</a:t>
            </a:r>
            <a:endParaRPr sz="24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97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2000" i="1" spc="-5" dirty="0">
                <a:latin typeface="Times New Roman"/>
                <a:cs typeface="Times New Roman"/>
              </a:rPr>
              <a:t>Ask students not to </a:t>
            </a:r>
            <a:r>
              <a:rPr sz="1800" i="1" spc="-5" dirty="0">
                <a:latin typeface="Times New Roman"/>
                <a:cs typeface="Times New Roman"/>
              </a:rPr>
              <a:t>discuss </a:t>
            </a:r>
            <a:r>
              <a:rPr sz="2000" i="1" spc="-5" dirty="0">
                <a:latin typeface="Times New Roman"/>
                <a:cs typeface="Times New Roman"/>
              </a:rPr>
              <a:t>the incident with any other</a:t>
            </a:r>
            <a:r>
              <a:rPr sz="2000" i="1" spc="6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students</a:t>
            </a:r>
            <a:endParaRPr sz="200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6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Do </a:t>
            </a:r>
            <a:r>
              <a:rPr sz="2400" dirty="0">
                <a:latin typeface="Times New Roman"/>
                <a:cs typeface="Times New Roman"/>
              </a:rPr>
              <a:t>not identify other students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involved</a:t>
            </a:r>
          </a:p>
          <a:p>
            <a:pPr marL="298450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Refrain from using accusatory language/making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assumptions</a:t>
            </a:r>
          </a:p>
          <a:p>
            <a:pPr marL="298450" marR="5080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Allow students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review </a:t>
            </a:r>
            <a:r>
              <a:rPr sz="2400" dirty="0">
                <a:latin typeface="Times New Roman"/>
                <a:cs typeface="Times New Roman"/>
              </a:rPr>
              <a:t>the evidence, </a:t>
            </a:r>
            <a:r>
              <a:rPr sz="2400" spc="-5" dirty="0">
                <a:latin typeface="Times New Roman"/>
                <a:cs typeface="Times New Roman"/>
              </a:rPr>
              <a:t>but do not give </a:t>
            </a:r>
            <a:r>
              <a:rPr sz="2400" dirty="0">
                <a:latin typeface="Times New Roman"/>
                <a:cs typeface="Times New Roman"/>
              </a:rPr>
              <a:t>them a  copy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 Guide to Academic Integrity for Faculty and Instructors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05916" y="1892299"/>
            <a:ext cx="7940675" cy="4724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3505">
              <a:lnSpc>
                <a:spcPct val="100000"/>
              </a:lnSpc>
              <a:spcBef>
                <a:spcPts val="100"/>
              </a:spcBef>
            </a:pPr>
            <a:r>
              <a:rPr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8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Syllabus</a:t>
            </a:r>
            <a:endParaRPr sz="2800" dirty="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134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Be clear about your policies and cover them more than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once</a:t>
            </a:r>
            <a:endParaRPr sz="2000" dirty="0">
              <a:latin typeface="Times New Roman"/>
              <a:cs typeface="Times New Roman"/>
            </a:endParaRPr>
          </a:p>
          <a:p>
            <a:pPr marL="755650" lvl="1" indent="-228600">
              <a:lnSpc>
                <a:spcPct val="100000"/>
              </a:lnSpc>
              <a:spcBef>
                <a:spcPts val="785"/>
              </a:spcBef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1600" i="1" dirty="0">
                <a:latin typeface="Times New Roman"/>
                <a:cs typeface="Times New Roman"/>
              </a:rPr>
              <a:t>Exams, Quizzes, Attendance, </a:t>
            </a:r>
            <a:r>
              <a:rPr sz="1600" i="1" spc="-5" dirty="0">
                <a:latin typeface="Times New Roman"/>
                <a:cs typeface="Times New Roman"/>
              </a:rPr>
              <a:t>Homework, </a:t>
            </a:r>
            <a:r>
              <a:rPr sz="1600" i="1" dirty="0">
                <a:latin typeface="Times New Roman"/>
                <a:cs typeface="Times New Roman"/>
              </a:rPr>
              <a:t>Papers,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Projects</a:t>
            </a:r>
            <a:endParaRPr sz="1600" dirty="0">
              <a:latin typeface="Times New Roman"/>
              <a:cs typeface="Times New Roman"/>
            </a:endParaRPr>
          </a:p>
          <a:p>
            <a:pPr marL="755650" lvl="1" indent="-228600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1600" i="1" dirty="0">
                <a:latin typeface="Times New Roman"/>
                <a:cs typeface="Times New Roman"/>
              </a:rPr>
              <a:t>When are students permitted to work</a:t>
            </a:r>
            <a:r>
              <a:rPr sz="1600" i="1" spc="-4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together?</a:t>
            </a:r>
            <a:endParaRPr sz="1600" dirty="0">
              <a:latin typeface="Times New Roman"/>
              <a:cs typeface="Times New Roman"/>
            </a:endParaRPr>
          </a:p>
          <a:p>
            <a:pPr marL="755650" lvl="1" indent="-228600">
              <a:lnSpc>
                <a:spcPct val="100000"/>
              </a:lnSpc>
              <a:spcBef>
                <a:spcPts val="765"/>
              </a:spcBef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1600" i="1" dirty="0">
                <a:latin typeface="Times New Roman"/>
                <a:cs typeface="Times New Roman"/>
              </a:rPr>
              <a:t>What are the</a:t>
            </a:r>
            <a:r>
              <a:rPr sz="1600" i="1" spc="-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limitations?</a:t>
            </a:r>
            <a:endParaRPr sz="1600" dirty="0">
              <a:latin typeface="Times New Roman"/>
              <a:cs typeface="Times New Roman"/>
            </a:endParaRPr>
          </a:p>
          <a:p>
            <a:pPr marL="755650" lvl="1" indent="-228600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1600" i="1" dirty="0">
                <a:latin typeface="Times New Roman"/>
                <a:cs typeface="Times New Roman"/>
              </a:rPr>
              <a:t>What style guide should a student use for written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assignments?</a:t>
            </a:r>
            <a:endParaRPr sz="1600" dirty="0">
              <a:latin typeface="Times New Roman"/>
              <a:cs typeface="Times New Roman"/>
            </a:endParaRPr>
          </a:p>
          <a:p>
            <a:pPr marL="412750" marR="158115" indent="-285750">
              <a:lnSpc>
                <a:spcPct val="100000"/>
              </a:lnSpc>
              <a:spcBef>
                <a:spcPts val="46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Reference the Student Handbook and Code of Student Conduct and give  the web address</a:t>
            </a:r>
            <a:endParaRPr sz="2000" dirty="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Require a “syllabus quiz” and/ or a signed Academic Integrity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agreement</a:t>
            </a:r>
            <a:endParaRPr sz="2000" dirty="0">
              <a:latin typeface="Times New Roman"/>
              <a:cs typeface="Times New Roman"/>
            </a:endParaRPr>
          </a:p>
          <a:p>
            <a:pPr marL="412750" marR="121285" indent="-285750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Inform students that allegations of Academic Dishonesty will be referred  to the Office of Student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Conduct</a:t>
            </a:r>
            <a:endParaRPr sz="2000" dirty="0">
              <a:latin typeface="Times New Roman"/>
              <a:cs typeface="Times New Roman"/>
            </a:endParaRPr>
          </a:p>
          <a:p>
            <a:pPr marL="412750" marR="5080" indent="-285750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If you choose to put “hard and fast” rules in your syllabus about academic  penalties for academic dishonesty, be prepared to enforce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them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 Guide to Academic Integrity for Faculty and Instructors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05916" y="1861057"/>
            <a:ext cx="7959725" cy="45217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2555">
              <a:lnSpc>
                <a:spcPct val="100000"/>
              </a:lnSpc>
              <a:spcBef>
                <a:spcPts val="100"/>
              </a:spcBef>
            </a:pPr>
            <a:r>
              <a:rPr sz="28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Exams</a:t>
            </a:r>
            <a:endParaRPr sz="2800" dirty="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134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Check TTU </a:t>
            </a:r>
            <a:r>
              <a:rPr sz="2000" spc="-10" dirty="0">
                <a:latin typeface="Times New Roman"/>
                <a:cs typeface="Times New Roman"/>
              </a:rPr>
              <a:t>Identification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Cards</a:t>
            </a:r>
            <a:endParaRPr sz="2000" dirty="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Try not to use the textbook’s provided test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banks</a:t>
            </a:r>
            <a:endParaRPr sz="2000" dirty="0">
              <a:latin typeface="Times New Roman"/>
              <a:cs typeface="Times New Roman"/>
            </a:endParaRPr>
          </a:p>
          <a:p>
            <a:pPr marL="755650" lvl="1" indent="-228600">
              <a:lnSpc>
                <a:spcPct val="100000"/>
              </a:lnSpc>
              <a:spcBef>
                <a:spcPts val="785"/>
              </a:spcBef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1600" i="1" dirty="0">
                <a:latin typeface="Times New Roman"/>
                <a:cs typeface="Times New Roman"/>
              </a:rPr>
              <a:t>Students have discovered ways to access these “instructor-only”</a:t>
            </a:r>
            <a:r>
              <a:rPr sz="1600" i="1" spc="-6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resources</a:t>
            </a:r>
            <a:endParaRPr sz="1600" dirty="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46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Develop multiple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exams</a:t>
            </a:r>
            <a:endParaRPr sz="2000" dirty="0">
              <a:latin typeface="Times New Roman"/>
              <a:cs typeface="Times New Roman"/>
            </a:endParaRPr>
          </a:p>
          <a:p>
            <a:pPr marL="755650" lvl="1" indent="-228600">
              <a:lnSpc>
                <a:spcPct val="100000"/>
              </a:lnSpc>
              <a:spcBef>
                <a:spcPts val="785"/>
              </a:spcBef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1600" i="1" dirty="0">
                <a:latin typeface="Times New Roman"/>
                <a:cs typeface="Times New Roman"/>
              </a:rPr>
              <a:t>Mix up the question order, change constant numbers, print on different colored</a:t>
            </a:r>
            <a:r>
              <a:rPr sz="1600" i="1" spc="-8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paper</a:t>
            </a:r>
            <a:endParaRPr sz="1600" dirty="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464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Provide and/or control ALL materials that a student has access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to</a:t>
            </a:r>
            <a:endParaRPr sz="2000" dirty="0">
              <a:latin typeface="Times New Roman"/>
              <a:cs typeface="Times New Roman"/>
            </a:endParaRPr>
          </a:p>
          <a:p>
            <a:pPr marL="755650" lvl="1" indent="-228600">
              <a:lnSpc>
                <a:spcPct val="100000"/>
              </a:lnSpc>
              <a:spcBef>
                <a:spcPts val="780"/>
              </a:spcBef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1600" i="1" dirty="0">
                <a:latin typeface="Times New Roman"/>
                <a:cs typeface="Times New Roman"/>
              </a:rPr>
              <a:t>Distribute and collect all scratch paper and formula</a:t>
            </a:r>
            <a:r>
              <a:rPr sz="1600" i="1" spc="-3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sheets</a:t>
            </a:r>
            <a:endParaRPr sz="1600" dirty="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46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Limit use of multiple choice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questions</a:t>
            </a:r>
            <a:endParaRPr sz="2000" dirty="0">
              <a:latin typeface="Times New Roman"/>
              <a:cs typeface="Times New Roman"/>
            </a:endParaRPr>
          </a:p>
          <a:p>
            <a:pPr marL="755650" lvl="1" indent="-228600">
              <a:lnSpc>
                <a:spcPct val="100000"/>
              </a:lnSpc>
              <a:spcBef>
                <a:spcPts val="785"/>
              </a:spcBef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1600" i="1" dirty="0">
                <a:latin typeface="Times New Roman"/>
                <a:cs typeface="Times New Roman"/>
              </a:rPr>
              <a:t>It’s much much harder to copy someone’s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essay</a:t>
            </a:r>
            <a:endParaRPr sz="1600" dirty="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464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Change the essay questions for classes that meet and test on different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days</a:t>
            </a:r>
            <a:endParaRPr sz="2000" dirty="0">
              <a:latin typeface="Times New Roman"/>
              <a:cs typeface="Times New Roman"/>
            </a:endParaRPr>
          </a:p>
          <a:p>
            <a:pPr marL="755650" lvl="1" indent="-228600">
              <a:lnSpc>
                <a:spcPct val="100000"/>
              </a:lnSpc>
              <a:spcBef>
                <a:spcPts val="785"/>
              </a:spcBef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1600" i="1" dirty="0">
                <a:latin typeface="Times New Roman"/>
                <a:cs typeface="Times New Roman"/>
              </a:rPr>
              <a:t>Essay questions are easily remembered and passed on to those who have not yet</a:t>
            </a:r>
            <a:r>
              <a:rPr sz="1600" i="1" spc="-15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tested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 Guide to Academic Integrity for Faculty and Instructors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05916" y="1861057"/>
            <a:ext cx="7842250" cy="13619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Projects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sz="2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Homework</a:t>
            </a:r>
            <a:endParaRPr lang="en-US" sz="280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412750" indent="-285750">
              <a:lnSpc>
                <a:spcPct val="100000"/>
              </a:lnSpc>
              <a:spcBef>
                <a:spcPts val="134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sz="2000" spc="-5" dirty="0">
                <a:latin typeface="Times New Roman"/>
                <a:cs typeface="Times New Roman"/>
              </a:rPr>
              <a:t>Be </a:t>
            </a:r>
            <a:r>
              <a:rPr sz="2000" b="1" spc="-5" dirty="0">
                <a:latin typeface="Times New Roman"/>
                <a:cs typeface="Times New Roman"/>
              </a:rPr>
              <a:t>very </a:t>
            </a:r>
            <a:r>
              <a:rPr sz="2000" spc="-5" dirty="0">
                <a:latin typeface="Times New Roman"/>
                <a:cs typeface="Times New Roman"/>
              </a:rPr>
              <a:t>clear about collaboration and group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work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0216" y="3289808"/>
            <a:ext cx="7921625" cy="2244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350" marR="5080" indent="-22860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600" i="1" dirty="0">
                <a:latin typeface="Times New Roman"/>
                <a:cs typeface="Times New Roman"/>
              </a:rPr>
              <a:t>If you choose to allow group work, consider allowing the group to submit the assignment  as a</a:t>
            </a:r>
            <a:r>
              <a:rPr sz="1600" i="1" spc="-1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group</a:t>
            </a:r>
            <a:endParaRPr sz="1600">
              <a:latin typeface="Times New Roman"/>
              <a:cs typeface="Times New Roman"/>
            </a:endParaRPr>
          </a:p>
          <a:p>
            <a:pPr marL="641350" indent="-228600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600" i="1" dirty="0">
                <a:latin typeface="Times New Roman"/>
                <a:cs typeface="Times New Roman"/>
              </a:rPr>
              <a:t>Allow group members to assess their fellow group</a:t>
            </a:r>
            <a:r>
              <a:rPr sz="1600" i="1" spc="-5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mates</a:t>
            </a:r>
            <a:endParaRPr sz="1600">
              <a:latin typeface="Times New Roman"/>
              <a:cs typeface="Times New Roman"/>
            </a:endParaRPr>
          </a:p>
          <a:p>
            <a:pPr marL="641350" indent="-228600">
              <a:lnSpc>
                <a:spcPct val="100000"/>
              </a:lnSpc>
              <a:spcBef>
                <a:spcPts val="7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600" i="1" dirty="0">
                <a:latin typeface="Times New Roman"/>
                <a:cs typeface="Times New Roman"/>
              </a:rPr>
              <a:t>If group work of any kind will not be tolerated, explain exactly how strict this policy</a:t>
            </a:r>
            <a:r>
              <a:rPr sz="1600" i="1" spc="-6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  <a:p>
            <a:pPr marL="929005">
              <a:lnSpc>
                <a:spcPct val="100000"/>
              </a:lnSpc>
              <a:spcBef>
                <a:spcPts val="770"/>
              </a:spcBef>
            </a:pPr>
            <a:r>
              <a:rPr sz="1600" dirty="0">
                <a:latin typeface="Times New Roman"/>
                <a:cs typeface="Times New Roman"/>
              </a:rPr>
              <a:t>– </a:t>
            </a:r>
            <a:r>
              <a:rPr sz="1600" spc="-5" dirty="0">
                <a:latin typeface="Times New Roman"/>
                <a:cs typeface="Times New Roman"/>
              </a:rPr>
              <a:t>Can </a:t>
            </a:r>
            <a:r>
              <a:rPr sz="1600" dirty="0">
                <a:latin typeface="Times New Roman"/>
                <a:cs typeface="Times New Roman"/>
              </a:rPr>
              <a:t>they talk about the assignment, share online resources,</a:t>
            </a:r>
            <a:r>
              <a:rPr sz="1600" spc="-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etc.?</a:t>
            </a:r>
            <a:endParaRPr sz="16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46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000" spc="-5" dirty="0">
                <a:latin typeface="Times New Roman"/>
                <a:cs typeface="Times New Roman"/>
              </a:rPr>
              <a:t>Be upfront about plagiarism detection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software</a:t>
            </a:r>
            <a:endParaRPr sz="200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78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600" i="1" dirty="0">
                <a:latin typeface="Times New Roman"/>
                <a:cs typeface="Times New Roman"/>
              </a:rPr>
              <a:t>Explain to students what you’re using, what it detects, and how it</a:t>
            </a:r>
            <a:r>
              <a:rPr sz="1600" i="1" spc="-4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works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 Guide to Academic Integrity for Faculty and Instructors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0216" y="1806955"/>
            <a:ext cx="7879080" cy="54168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1910">
              <a:lnSpc>
                <a:spcPct val="100000"/>
              </a:lnSpc>
              <a:spcBef>
                <a:spcPts val="100"/>
              </a:spcBef>
            </a:pPr>
            <a:r>
              <a:rPr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Papers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and other Written</a:t>
            </a:r>
            <a:r>
              <a:rPr sz="2800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Assignments</a:t>
            </a:r>
            <a:endParaRPr lang="en-US" sz="280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41910">
              <a:lnSpc>
                <a:spcPct val="100000"/>
              </a:lnSpc>
              <a:spcBef>
                <a:spcPts val="10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0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000" spc="-5" dirty="0">
                <a:latin typeface="Times New Roman"/>
                <a:cs typeface="Times New Roman"/>
              </a:rPr>
              <a:t>Be clear about the writing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expectations</a:t>
            </a:r>
            <a:endParaRPr sz="20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78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600" i="1" dirty="0">
                <a:latin typeface="Times New Roman"/>
                <a:cs typeface="Times New Roman"/>
              </a:rPr>
              <a:t>Offer resources to teach students about the writing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process</a:t>
            </a:r>
            <a:endParaRPr sz="160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46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000" spc="-5" dirty="0">
                <a:latin typeface="Times New Roman"/>
                <a:cs typeface="Times New Roman"/>
              </a:rPr>
              <a:t>Require the use of a style guide in ALL written work done outside of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class</a:t>
            </a:r>
            <a:endParaRPr sz="20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78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600" i="1" dirty="0">
                <a:latin typeface="Times New Roman"/>
                <a:cs typeface="Times New Roman"/>
              </a:rPr>
              <a:t>Allow students to choose which style guide they prefer, if the course material</a:t>
            </a:r>
            <a:r>
              <a:rPr sz="1600" i="1" spc="-6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allows</a:t>
            </a:r>
            <a:endParaRPr sz="1600" dirty="0">
              <a:latin typeface="Times New Roman"/>
              <a:cs typeface="Times New Roman"/>
            </a:endParaRPr>
          </a:p>
          <a:p>
            <a:pPr marL="641350" marR="121920" lvl="1" indent="-228600">
              <a:lnSpc>
                <a:spcPct val="100000"/>
              </a:lnSpc>
              <a:spcBef>
                <a:spcPts val="7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600" i="1" dirty="0">
                <a:latin typeface="Times New Roman"/>
                <a:cs typeface="Times New Roman"/>
              </a:rPr>
              <a:t>Require that students purchase the style guide as a part of their course materials, if the  course is “writing heavy”</a:t>
            </a:r>
            <a:endParaRPr sz="16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600" i="1" dirty="0">
                <a:latin typeface="Times New Roman"/>
                <a:cs typeface="Times New Roman"/>
              </a:rPr>
              <a:t>You aren’t doing your students any favors by not requiring the use of a style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guide</a:t>
            </a:r>
            <a:endParaRPr sz="1600" dirty="0">
              <a:latin typeface="Times New Roman"/>
              <a:cs typeface="Times New Roman"/>
            </a:endParaRPr>
          </a:p>
          <a:p>
            <a:pPr marL="298450" marR="293370" indent="-285750">
              <a:lnSpc>
                <a:spcPct val="100000"/>
              </a:lnSpc>
              <a:spcBef>
                <a:spcPts val="465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000" spc="-5" dirty="0">
                <a:latin typeface="Times New Roman"/>
                <a:cs typeface="Times New Roman"/>
              </a:rPr>
              <a:t>Make paper topics very specific and/or require students to develop their  own topics in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class</a:t>
            </a:r>
            <a:endParaRPr sz="200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000" spc="-5" dirty="0">
                <a:latin typeface="Times New Roman"/>
                <a:cs typeface="Times New Roman"/>
              </a:rPr>
              <a:t>Develop “check points” throughout the paper writing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process</a:t>
            </a:r>
            <a:endParaRPr sz="20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78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600" i="1" dirty="0">
                <a:latin typeface="Times New Roman"/>
                <a:cs typeface="Times New Roman"/>
              </a:rPr>
              <a:t>Keep copies of drafts and compare it to the final</a:t>
            </a:r>
            <a:r>
              <a:rPr sz="1600" i="1" spc="-1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product</a:t>
            </a:r>
            <a:endParaRPr sz="160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459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000" spc="-5" dirty="0">
                <a:latin typeface="Times New Roman"/>
                <a:cs typeface="Times New Roman"/>
              </a:rPr>
              <a:t>Require an annotated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bibliography</a:t>
            </a:r>
            <a:endParaRPr sz="200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90000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000" spc="-5" dirty="0">
                <a:latin typeface="Times New Roman"/>
                <a:cs typeface="Times New Roman"/>
              </a:rPr>
              <a:t>Consider requiring oral presentations of written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assignments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830072"/>
            <a:ext cx="9144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 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37635" y="2607056"/>
            <a:ext cx="506031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000000"/>
                </a:solidFill>
              </a:rPr>
              <a:t>The Office of Student</a:t>
            </a:r>
            <a:r>
              <a:rPr sz="3200" spc="15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Conduct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3551935" y="3219704"/>
            <a:ext cx="4810760" cy="21653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6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JaWana </a:t>
            </a:r>
            <a:r>
              <a:rPr sz="2400" dirty="0">
                <a:latin typeface="Times New Roman"/>
                <a:cs typeface="Times New Roman"/>
              </a:rPr>
              <a:t>Green, Managing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Director</a:t>
            </a:r>
            <a:endParaRPr sz="24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Mairead </a:t>
            </a:r>
            <a:r>
              <a:rPr sz="2400" dirty="0">
                <a:latin typeface="Times New Roman"/>
                <a:cs typeface="Times New Roman"/>
              </a:rPr>
              <a:t>Kiernan, </a:t>
            </a:r>
            <a:r>
              <a:rPr sz="2400" spc="-5" dirty="0">
                <a:latin typeface="Times New Roman"/>
                <a:cs typeface="Times New Roman"/>
              </a:rPr>
              <a:t>Associate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Director</a:t>
            </a:r>
            <a:endParaRPr sz="2400">
              <a:latin typeface="Times New Roman"/>
              <a:cs typeface="Times New Roman"/>
            </a:endParaRPr>
          </a:p>
          <a:p>
            <a:pPr marL="641350" lvl="1" indent="-229235">
              <a:lnSpc>
                <a:spcPct val="100000"/>
              </a:lnSpc>
              <a:spcBef>
                <a:spcPts val="89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Academic Integrity Hearing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Officer</a:t>
            </a:r>
            <a:endParaRPr sz="18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5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Phone: (806)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742-1714</a:t>
            </a:r>
            <a:endParaRPr sz="24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Mail Stop: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5029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5286" y="2732532"/>
            <a:ext cx="1828800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2867" y="3551173"/>
            <a:ext cx="5486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The Code of Student</a:t>
            </a:r>
            <a:r>
              <a:rPr sz="3600" spc="-100" dirty="0"/>
              <a:t> </a:t>
            </a:r>
            <a:r>
              <a:rPr sz="3600" dirty="0"/>
              <a:t>Conduct</a:t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830072"/>
            <a:ext cx="9144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 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37635" y="2607056"/>
            <a:ext cx="487997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000000"/>
                </a:solidFill>
                <a:hlinkClick r:id="rId2"/>
              </a:rPr>
              <a:t>The Code of Student</a:t>
            </a:r>
            <a:r>
              <a:rPr sz="3200" spc="-10" dirty="0">
                <a:solidFill>
                  <a:srgbClr val="000000"/>
                </a:solidFill>
                <a:hlinkClick r:id="rId2"/>
              </a:rPr>
              <a:t> </a:t>
            </a:r>
            <a:r>
              <a:rPr sz="3200" spc="-5" dirty="0">
                <a:solidFill>
                  <a:srgbClr val="000000"/>
                </a:solidFill>
                <a:hlinkClick r:id="rId2"/>
              </a:rPr>
              <a:t>Conduct</a:t>
            </a:r>
            <a:endParaRPr sz="3200" dirty="0"/>
          </a:p>
        </p:txBody>
      </p:sp>
      <p:sp>
        <p:nvSpPr>
          <p:cNvPr id="4" name="object 4"/>
          <p:cNvSpPr txBox="1"/>
          <p:nvPr/>
        </p:nvSpPr>
        <p:spPr>
          <a:xfrm>
            <a:off x="3551935" y="3142488"/>
            <a:ext cx="3346450" cy="3164969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28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Academic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Dishonesty</a:t>
            </a:r>
            <a:endParaRPr sz="24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9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Cheating</a:t>
            </a:r>
            <a:endParaRPr sz="18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10" dirty="0">
                <a:latin typeface="Times New Roman"/>
                <a:cs typeface="Times New Roman"/>
              </a:rPr>
              <a:t>Plagiarism</a:t>
            </a:r>
            <a:endParaRPr sz="18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 smtClean="0">
                <a:latin typeface="Times New Roman"/>
                <a:cs typeface="Times New Roman"/>
              </a:rPr>
              <a:t>Collusion</a:t>
            </a:r>
            <a:endParaRPr lang="en-US" sz="1800" i="1" spc="-5" dirty="0" smtClean="0">
              <a:latin typeface="Times New Roman"/>
              <a:cs typeface="Times New Roman"/>
            </a:endParaRPr>
          </a:p>
          <a:p>
            <a:pPr marL="641350" lvl="1" indent="-228600">
              <a:spcBef>
                <a:spcPts val="8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lang="en-US" i="1" spc="-5" dirty="0">
                <a:latin typeface="Times New Roman"/>
                <a:cs typeface="Times New Roman"/>
              </a:rPr>
              <a:t>Misrepresenting </a:t>
            </a:r>
            <a:r>
              <a:rPr lang="en-US" i="1" spc="-5" dirty="0" smtClean="0">
                <a:latin typeface="Times New Roman"/>
                <a:cs typeface="Times New Roman"/>
              </a:rPr>
              <a:t>Facts</a:t>
            </a:r>
            <a:endParaRPr sz="18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6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lang="en-US" i="1" spc="-5" dirty="0" smtClean="0">
                <a:latin typeface="Times New Roman"/>
                <a:cs typeface="Times New Roman"/>
              </a:rPr>
              <a:t>Violation of Professional Standards</a:t>
            </a:r>
          </a:p>
          <a:p>
            <a:pPr marL="641350" lvl="1" indent="-228600">
              <a:lnSpc>
                <a:spcPct val="100000"/>
              </a:lnSpc>
              <a:spcBef>
                <a:spcPts val="86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lang="en-US" sz="1800" i="1" spc="-5" dirty="0" smtClean="0">
                <a:latin typeface="Times New Roman"/>
                <a:cs typeface="Times New Roman"/>
              </a:rPr>
              <a:t>Unfair Academic Advantage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6728" y="3472299"/>
            <a:ext cx="2667042" cy="821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57427" y="4277867"/>
            <a:ext cx="2586989" cy="2293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0111" y="811022"/>
            <a:ext cx="594296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2867" y="3551173"/>
            <a:ext cx="48514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Times New Roman"/>
                <a:cs typeface="Times New Roman"/>
              </a:rPr>
              <a:t>Guidelines for Addressing  Allegations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830072"/>
            <a:ext cx="9144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 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37635" y="2607056"/>
            <a:ext cx="431673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000000"/>
                </a:solidFill>
              </a:rPr>
              <a:t>Guidelines for Addressing  Allegations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3551935" y="3707383"/>
            <a:ext cx="4852035" cy="17811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675"/>
              </a:spcBef>
              <a:buClr>
                <a:srgbClr val="CC0000"/>
              </a:buClr>
              <a:buSzPct val="89583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Review 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Allegations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Meet with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Student(s)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Complete an Incident Report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Form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Clr>
                <a:srgbClr val="CC0000"/>
              </a:buClr>
              <a:buSzPct val="89583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Formal Academic Integrity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Hearing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06602" y="2932176"/>
            <a:ext cx="2097023" cy="27691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830072"/>
            <a:ext cx="9144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 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05916" y="1765807"/>
            <a:ext cx="492569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000000"/>
                </a:solidFill>
              </a:rPr>
              <a:t>Step 1: Review of</a:t>
            </a:r>
            <a:r>
              <a:rPr sz="3200" spc="15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Allegations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1220216" y="2301240"/>
            <a:ext cx="7914005" cy="3526606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28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Notify Instructor 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Record</a:t>
            </a:r>
            <a:endParaRPr sz="2400" dirty="0">
              <a:latin typeface="Times New Roman"/>
              <a:cs typeface="Times New Roman"/>
            </a:endParaRPr>
          </a:p>
          <a:p>
            <a:pPr marL="641350" marR="786765" lvl="1" indent="-228600">
              <a:lnSpc>
                <a:spcPct val="100000"/>
              </a:lnSpc>
              <a:spcBef>
                <a:spcPts val="89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Follow departmental procedures for notification of Department Chair,  Associate Dean,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etc.</a:t>
            </a:r>
            <a:endParaRPr sz="1800" dirty="0">
              <a:latin typeface="Times New Roman"/>
              <a:cs typeface="Times New Roman"/>
            </a:endParaRPr>
          </a:p>
          <a:p>
            <a:pPr marL="298450" marR="438150" indent="-285750">
              <a:lnSpc>
                <a:spcPct val="100000"/>
              </a:lnSpc>
              <a:spcBef>
                <a:spcPts val="55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Contact the Office of Student </a:t>
            </a:r>
            <a:r>
              <a:rPr sz="2400" dirty="0" smtClean="0">
                <a:latin typeface="Times New Roman"/>
                <a:cs typeface="Times New Roman"/>
              </a:rPr>
              <a:t>Conduct</a:t>
            </a:r>
            <a:r>
              <a:rPr lang="en-US" sz="2400" dirty="0" smtClean="0">
                <a:latin typeface="Times New Roman"/>
                <a:cs typeface="Times New Roman"/>
              </a:rPr>
              <a:t>, if needed, 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 develop a plan</a:t>
            </a:r>
            <a:r>
              <a:rPr sz="2400" spc="-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  proceed</a:t>
            </a:r>
          </a:p>
          <a:p>
            <a:pPr marL="641350" lvl="1" indent="-228600">
              <a:lnSpc>
                <a:spcPct val="100000"/>
              </a:lnSpc>
              <a:spcBef>
                <a:spcPts val="89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dirty="0">
                <a:latin typeface="Times New Roman"/>
                <a:cs typeface="Times New Roman"/>
              </a:rPr>
              <a:t>(806)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742-1714</a:t>
            </a:r>
            <a:endParaRPr sz="180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5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Collect any evidence related to the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incident</a:t>
            </a:r>
          </a:p>
          <a:p>
            <a:pPr marL="641350" marR="5080" lvl="1" indent="-228600">
              <a:lnSpc>
                <a:spcPct val="100000"/>
              </a:lnSpc>
              <a:spcBef>
                <a:spcPts val="89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dirty="0">
                <a:latin typeface="Times New Roman"/>
                <a:cs typeface="Times New Roman"/>
              </a:rPr>
              <a:t>Examples: cheat </a:t>
            </a:r>
            <a:r>
              <a:rPr sz="1800" i="1" spc="-5" dirty="0">
                <a:latin typeface="Times New Roman"/>
                <a:cs typeface="Times New Roman"/>
              </a:rPr>
              <a:t>sheet, doctor’s note, syllabus, </a:t>
            </a:r>
            <a:r>
              <a:rPr sz="1800" i="1" dirty="0">
                <a:latin typeface="Times New Roman"/>
                <a:cs typeface="Times New Roman"/>
              </a:rPr>
              <a:t>turnitin.com </a:t>
            </a:r>
            <a:r>
              <a:rPr sz="1800" i="1" spc="-5" dirty="0">
                <a:latin typeface="Times New Roman"/>
                <a:cs typeface="Times New Roman"/>
              </a:rPr>
              <a:t>report, </a:t>
            </a:r>
            <a:r>
              <a:rPr sz="1800" i="1" dirty="0">
                <a:latin typeface="Times New Roman"/>
                <a:cs typeface="Times New Roman"/>
              </a:rPr>
              <a:t>copy </a:t>
            </a:r>
            <a:r>
              <a:rPr sz="1800" i="1" spc="-5" dirty="0">
                <a:latin typeface="Times New Roman"/>
                <a:cs typeface="Times New Roman"/>
              </a:rPr>
              <a:t>of test  or assignment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830072"/>
            <a:ext cx="9144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 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05916" y="1746757"/>
            <a:ext cx="5675884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000000"/>
                </a:solidFill>
              </a:rPr>
              <a:t>Step 2: </a:t>
            </a:r>
            <a:r>
              <a:rPr lang="en-US" sz="3200" spc="-5" dirty="0" smtClean="0">
                <a:solidFill>
                  <a:srgbClr val="000000"/>
                </a:solidFill>
              </a:rPr>
              <a:t>Inform the </a:t>
            </a:r>
            <a:r>
              <a:rPr sz="3200" spc="-5" dirty="0" smtClean="0">
                <a:solidFill>
                  <a:srgbClr val="000000"/>
                </a:solidFill>
              </a:rPr>
              <a:t>Student(s</a:t>
            </a:r>
            <a:r>
              <a:rPr sz="3200" spc="-5" dirty="0">
                <a:solidFill>
                  <a:srgbClr val="000000"/>
                </a:solidFill>
              </a:rPr>
              <a:t>)</a:t>
            </a:r>
            <a:endParaRPr sz="3200" dirty="0"/>
          </a:p>
        </p:txBody>
      </p:sp>
      <p:sp>
        <p:nvSpPr>
          <p:cNvPr id="4" name="object 4"/>
          <p:cNvSpPr txBox="1"/>
          <p:nvPr/>
        </p:nvSpPr>
        <p:spPr>
          <a:xfrm>
            <a:off x="1220216" y="2359406"/>
            <a:ext cx="7767320" cy="47160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6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2400" dirty="0" smtClean="0">
                <a:latin typeface="Times New Roman"/>
                <a:cs typeface="Times New Roman"/>
              </a:rPr>
              <a:t>At the minimum, the student(s) should be notified via email</a:t>
            </a:r>
          </a:p>
          <a:p>
            <a:pPr marL="298450" indent="-285750">
              <a:lnSpc>
                <a:spcPct val="100000"/>
              </a:lnSpc>
              <a:spcBef>
                <a:spcPts val="6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Initiate a </a:t>
            </a:r>
            <a:r>
              <a:rPr sz="2400" dirty="0">
                <a:latin typeface="Times New Roman"/>
                <a:cs typeface="Times New Roman"/>
              </a:rPr>
              <a:t>meeting with each involved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student</a:t>
            </a:r>
          </a:p>
          <a:p>
            <a:pPr marL="298450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Describe the allegation and share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evidence</a:t>
            </a:r>
          </a:p>
          <a:p>
            <a:pPr marL="641350" lvl="1" indent="-228600">
              <a:lnSpc>
                <a:spcPct val="100000"/>
              </a:lnSpc>
              <a:spcBef>
                <a:spcPts val="89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Give the student the opportunity to respond to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allegations</a:t>
            </a:r>
            <a:endParaRPr sz="18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6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Do you still feel that </a:t>
            </a:r>
            <a:r>
              <a:rPr sz="1800" i="1" dirty="0">
                <a:latin typeface="Times New Roman"/>
                <a:cs typeface="Times New Roman"/>
              </a:rPr>
              <a:t>a </a:t>
            </a:r>
            <a:r>
              <a:rPr sz="1800" i="1" spc="-5" dirty="0">
                <a:latin typeface="Times New Roman"/>
                <a:cs typeface="Times New Roman"/>
              </a:rPr>
              <a:t>violation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occurred?</a:t>
            </a:r>
            <a:endParaRPr sz="180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5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If yes…</a:t>
            </a:r>
          </a:p>
          <a:p>
            <a:pPr marL="641350" marR="5080" lvl="1" indent="-228600">
              <a:lnSpc>
                <a:spcPct val="100000"/>
              </a:lnSpc>
              <a:spcBef>
                <a:spcPts val="88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Explain that </a:t>
            </a:r>
            <a:r>
              <a:rPr sz="1800" i="1" dirty="0">
                <a:latin typeface="Times New Roman"/>
                <a:cs typeface="Times New Roman"/>
              </a:rPr>
              <a:t>a </a:t>
            </a:r>
            <a:r>
              <a:rPr sz="1800" i="1" spc="-5" dirty="0">
                <a:latin typeface="Times New Roman"/>
                <a:cs typeface="Times New Roman"/>
              </a:rPr>
              <a:t>report will be filed with the Office of Student Conduct who will  conduct an investigation and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hearing</a:t>
            </a:r>
            <a:endParaRPr sz="18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dirty="0">
                <a:latin typeface="Times New Roman"/>
                <a:cs typeface="Times New Roman"/>
              </a:rPr>
              <a:t>Refer </a:t>
            </a:r>
            <a:r>
              <a:rPr sz="1800" i="1" spc="-5" dirty="0">
                <a:latin typeface="Times New Roman"/>
                <a:cs typeface="Times New Roman"/>
              </a:rPr>
              <a:t>student </a:t>
            </a:r>
            <a:r>
              <a:rPr sz="1800" i="1" dirty="0">
                <a:latin typeface="Times New Roman"/>
                <a:cs typeface="Times New Roman"/>
              </a:rPr>
              <a:t>to </a:t>
            </a:r>
            <a:r>
              <a:rPr sz="1800" i="1" spc="-5" dirty="0">
                <a:latin typeface="Times New Roman"/>
                <a:cs typeface="Times New Roman"/>
              </a:rPr>
              <a:t>OSC for questions regarding </a:t>
            </a:r>
            <a:r>
              <a:rPr sz="1800" i="1" dirty="0">
                <a:latin typeface="Times New Roman"/>
                <a:cs typeface="Times New Roman"/>
              </a:rPr>
              <a:t>the </a:t>
            </a:r>
            <a:r>
              <a:rPr sz="1800" i="1" spc="-5" dirty="0">
                <a:latin typeface="Times New Roman"/>
                <a:cs typeface="Times New Roman"/>
              </a:rPr>
              <a:t>Conduct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process</a:t>
            </a:r>
            <a:endParaRPr sz="1800" dirty="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Explore likely academic outcomes with the student, if found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responsible</a:t>
            </a:r>
            <a:endParaRPr sz="1800" dirty="0">
              <a:latin typeface="Times New Roman"/>
              <a:cs typeface="Times New Roman"/>
            </a:endParaRPr>
          </a:p>
          <a:p>
            <a:pPr marL="641350" marR="295910" lvl="1" indent="-228600">
              <a:lnSpc>
                <a:spcPct val="100000"/>
              </a:lnSpc>
              <a:spcBef>
                <a:spcPts val="8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Notify </a:t>
            </a:r>
            <a:r>
              <a:rPr sz="1800" i="1" dirty="0">
                <a:latin typeface="Times New Roman"/>
                <a:cs typeface="Times New Roman"/>
              </a:rPr>
              <a:t>the </a:t>
            </a:r>
            <a:r>
              <a:rPr sz="1800" i="1" spc="-5" dirty="0">
                <a:latin typeface="Times New Roman"/>
                <a:cs typeface="Times New Roman"/>
              </a:rPr>
              <a:t>student </a:t>
            </a:r>
            <a:r>
              <a:rPr sz="1800" i="1" dirty="0">
                <a:latin typeface="Times New Roman"/>
                <a:cs typeface="Times New Roman"/>
              </a:rPr>
              <a:t>that they </a:t>
            </a:r>
            <a:r>
              <a:rPr sz="1800" i="1" spc="-5" dirty="0">
                <a:latin typeface="Times New Roman"/>
                <a:cs typeface="Times New Roman"/>
              </a:rPr>
              <a:t>may NOT withdraw from </a:t>
            </a:r>
            <a:r>
              <a:rPr sz="1800" i="1" dirty="0">
                <a:latin typeface="Times New Roman"/>
                <a:cs typeface="Times New Roman"/>
              </a:rPr>
              <a:t>the </a:t>
            </a:r>
            <a:r>
              <a:rPr sz="1800" i="1" spc="-5" dirty="0">
                <a:latin typeface="Times New Roman"/>
                <a:cs typeface="Times New Roman"/>
              </a:rPr>
              <a:t>course during </a:t>
            </a:r>
            <a:r>
              <a:rPr sz="1800" i="1" dirty="0">
                <a:latin typeface="Times New Roman"/>
                <a:cs typeface="Times New Roman"/>
              </a:rPr>
              <a:t>the  </a:t>
            </a:r>
            <a:r>
              <a:rPr sz="1800" i="1" spc="-5" dirty="0">
                <a:latin typeface="Times New Roman"/>
                <a:cs typeface="Times New Roman"/>
              </a:rPr>
              <a:t>investigation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830072"/>
            <a:ext cx="9144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 Guide to Academic Integrity for Faculty and Instructors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9112" y="1792477"/>
            <a:ext cx="608774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000000"/>
                </a:solidFill>
              </a:rPr>
              <a:t>Step 3: Complete the Incident</a:t>
            </a:r>
            <a:r>
              <a:rPr sz="3200" spc="45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Report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883411" y="2478278"/>
            <a:ext cx="7715250" cy="3174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82930" indent="-28575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Follow </a:t>
            </a:r>
            <a:r>
              <a:rPr sz="2400" dirty="0">
                <a:latin typeface="Times New Roman"/>
                <a:cs typeface="Times New Roman"/>
              </a:rPr>
              <a:t>departmental procedures for notifying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Associate  Academic </a:t>
            </a:r>
            <a:r>
              <a:rPr sz="2400" dirty="0">
                <a:latin typeface="Times New Roman"/>
                <a:cs typeface="Times New Roman"/>
              </a:rPr>
              <a:t>Dean and/or Department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Chair</a:t>
            </a:r>
            <a:endParaRPr sz="24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Incident Report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</a:t>
            </a:r>
            <a:endParaRPr sz="240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8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Office of Student Conduct Website, MS 5029, via e-mail to </a:t>
            </a:r>
            <a:r>
              <a:rPr sz="1800" i="1" dirty="0">
                <a:latin typeface="Times New Roman"/>
                <a:cs typeface="Times New Roman"/>
              </a:rPr>
              <a:t>a </a:t>
            </a:r>
            <a:r>
              <a:rPr sz="1800" i="1" spc="-5" dirty="0">
                <a:latin typeface="Times New Roman"/>
                <a:cs typeface="Times New Roman"/>
              </a:rPr>
              <a:t>Conduct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Officer</a:t>
            </a:r>
            <a:endParaRPr sz="180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Detailed account of the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incident</a:t>
            </a:r>
            <a:endParaRPr sz="180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65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Any available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evidence</a:t>
            </a:r>
            <a:endParaRPr sz="18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50"/>
              </a:spcBef>
              <a:buClr>
                <a:srgbClr val="CC0000"/>
              </a:buClr>
              <a:buSzPct val="89583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Office of Student Conduct Investigation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Begins</a:t>
            </a:r>
            <a:endParaRPr sz="2400">
              <a:latin typeface="Times New Roman"/>
              <a:cs typeface="Times New Roman"/>
            </a:endParaRPr>
          </a:p>
          <a:p>
            <a:pPr marL="641350" lvl="1" indent="-228600">
              <a:lnSpc>
                <a:spcPct val="100000"/>
              </a:lnSpc>
              <a:spcBef>
                <a:spcPts val="890"/>
              </a:spcBef>
              <a:buFont typeface="Times New Roman"/>
              <a:buChar char="•"/>
              <a:tabLst>
                <a:tab pos="640715" algn="l"/>
                <a:tab pos="64135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Independent and</a:t>
            </a:r>
            <a:r>
              <a:rPr sz="1800" i="1" dirty="0">
                <a:latin typeface="Times New Roman"/>
                <a:cs typeface="Times New Roman"/>
              </a:rPr>
              <a:t> fact-gathering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BD8D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1184</Words>
  <Application>Microsoft Office PowerPoint</Application>
  <PresentationFormat>Custom</PresentationFormat>
  <Paragraphs>143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Times New Roman</vt:lpstr>
      <vt:lpstr>Wingdings</vt:lpstr>
      <vt:lpstr>Office Theme</vt:lpstr>
      <vt:lpstr>A Guide to Academic Integrity  for Faculty and Instructors The Office of Student Conduct</vt:lpstr>
      <vt:lpstr>The Office of Student Conduct</vt:lpstr>
      <vt:lpstr>The Code of Student Conduct</vt:lpstr>
      <vt:lpstr>The Code of Student Conduct</vt:lpstr>
      <vt:lpstr>PowerPoint Presentation</vt:lpstr>
      <vt:lpstr>Guidelines for Addressing  Allegations</vt:lpstr>
      <vt:lpstr>Step 1: Review of Allegations</vt:lpstr>
      <vt:lpstr>Step 2: Inform the Student(s)</vt:lpstr>
      <vt:lpstr>Step 3: Complete the Incident Report</vt:lpstr>
      <vt:lpstr>PowerPoint Presentation</vt:lpstr>
      <vt:lpstr>Step 4: Formal Academic Integrity Hearing</vt:lpstr>
      <vt:lpstr>Possible Academic Penalties</vt:lpstr>
      <vt:lpstr>PowerPoint Presentation</vt:lpstr>
      <vt:lpstr>While Administering an Exam</vt:lpstr>
      <vt:lpstr>Meeting with the Student(s)</vt:lpstr>
      <vt:lpstr>A Guide to Academic Integrity for Faculty and Instructors</vt:lpstr>
      <vt:lpstr>A Guide to Academic Integrity for Faculty and Instructors</vt:lpstr>
      <vt:lpstr>A Guide to Academic Integrity for Faculty and Instructors</vt:lpstr>
      <vt:lpstr>A Guide to Academic Integrity for Faculty and Instructors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Guide to Academic Integrity  for Faculty and Instructors The Office of Student Conduct</dc:title>
  <dc:creator>Sawadogo, Annette</dc:creator>
  <cp:lastModifiedBy>Gaither, B</cp:lastModifiedBy>
  <cp:revision>8</cp:revision>
  <dcterms:created xsi:type="dcterms:W3CDTF">2019-08-12T16:11:01Z</dcterms:created>
  <dcterms:modified xsi:type="dcterms:W3CDTF">2019-08-12T18:57:51Z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2015-08-18T00:00:00Z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2019-08-12T00:00:00Z</vt:filetime>
  </property>
</Properties>
</file>