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8"/>
  </p:notesMasterIdLst>
  <p:sldIdLst>
    <p:sldId id="256" r:id="rId2"/>
    <p:sldId id="257" r:id="rId3"/>
    <p:sldId id="259" r:id="rId4"/>
    <p:sldId id="260" r:id="rId5"/>
    <p:sldId id="270" r:id="rId6"/>
    <p:sldId id="271" r:id="rId7"/>
    <p:sldId id="261" r:id="rId8"/>
    <p:sldId id="262" r:id="rId9"/>
    <p:sldId id="258" r:id="rId10"/>
    <p:sldId id="263" r:id="rId11"/>
    <p:sldId id="264" r:id="rId12"/>
    <p:sldId id="265" r:id="rId13"/>
    <p:sldId id="269" r:id="rId14"/>
    <p:sldId id="266" r:id="rId15"/>
    <p:sldId id="267" r:id="rId16"/>
    <p:sldId id="268" r:id="rId17"/>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18" autoAdjust="0"/>
  </p:normalViewPr>
  <p:slideViewPr>
    <p:cSldViewPr>
      <p:cViewPr varScale="1">
        <p:scale>
          <a:sx n="69" d="100"/>
          <a:sy n="69" d="100"/>
        </p:scale>
        <p:origin x="-11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4" cy="463550"/>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1" y="0"/>
            <a:ext cx="3026834" cy="463550"/>
          </a:xfrm>
          <a:prstGeom prst="rect">
            <a:avLst/>
          </a:prstGeom>
        </p:spPr>
        <p:txBody>
          <a:bodyPr vert="horz" lIns="92958" tIns="46479" rIns="92958" bIns="46479" rtlCol="0"/>
          <a:lstStyle>
            <a:lvl1pPr algn="r">
              <a:defRPr sz="1200"/>
            </a:lvl1pPr>
          </a:lstStyle>
          <a:p>
            <a:fld id="{F2847FC4-537B-4FC5-BB22-435F9C9DE085}" type="datetimeFigureOut">
              <a:rPr lang="en-US" smtClean="0"/>
              <a:pPr/>
              <a:t>2/28/2013</a:t>
            </a:fld>
            <a:endParaRPr lang="en-US"/>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3726"/>
            <a:ext cx="5588000" cy="4171950"/>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26834" cy="463550"/>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1" y="8805841"/>
            <a:ext cx="3026834" cy="463550"/>
          </a:xfrm>
          <a:prstGeom prst="rect">
            <a:avLst/>
          </a:prstGeom>
        </p:spPr>
        <p:txBody>
          <a:bodyPr vert="horz" lIns="92958" tIns="46479" rIns="92958" bIns="46479" rtlCol="0" anchor="b"/>
          <a:lstStyle>
            <a:lvl1pPr algn="r">
              <a:defRPr sz="1200"/>
            </a:lvl1pPr>
          </a:lstStyle>
          <a:p>
            <a:fld id="{68DF9441-DD81-4C04-A978-CFB10A2FBADF}" type="slidenum">
              <a:rPr lang="en-US" smtClean="0"/>
              <a:pPr/>
              <a:t>‹#›</a:t>
            </a:fld>
            <a:endParaRPr lang="en-US"/>
          </a:p>
        </p:txBody>
      </p:sp>
    </p:spTree>
    <p:extLst>
      <p:ext uri="{BB962C8B-B14F-4D97-AF65-F5344CB8AC3E}">
        <p14:creationId xmlns:p14="http://schemas.microsoft.com/office/powerpoint/2010/main" val="2098279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E96A8BE-5413-49D5-8411-AD4F8E8456A2}" type="datetime1">
              <a:rPr lang="en-US" smtClean="0"/>
              <a:pPr/>
              <a:t>2/28/2013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05832AB-E6E0-44CB-A460-8AF98D2BC7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CF9E01-D534-4C80-B511-FC5FC77C0CCF}" type="datetime1">
              <a:rPr lang="en-US" smtClean="0"/>
              <a:pPr/>
              <a:t>2/28/2013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05832AB-E6E0-44CB-A460-8AF98D2BC7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8EA247-6B0F-4E2B-B242-68977C2B3F3A}" type="datetime1">
              <a:rPr lang="en-US" smtClean="0"/>
              <a:pPr/>
              <a:t>2/28/2013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05832AB-E6E0-44CB-A460-8AF98D2BC7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EEAC0F-3D7D-4908-B3CF-DBC975CCBC12}" type="datetime1">
              <a:rPr lang="en-US" smtClean="0"/>
              <a:pPr/>
              <a:t>2/28/2013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05832AB-E6E0-44CB-A460-8AF98D2BC70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1E16C36-FC89-4FA0-8966-66A9F6809C80}" type="datetime1">
              <a:rPr lang="en-US" smtClean="0"/>
              <a:pPr/>
              <a:t>2/28/2013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05832AB-E6E0-44CB-A460-8AF98D2BC70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52F38F-B358-4FCC-AD0D-9D52F5AA1B9B}" type="datetime1">
              <a:rPr lang="en-US" smtClean="0"/>
              <a:pPr/>
              <a:t>2/28/2013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05832AB-E6E0-44CB-A460-8AF98D2BC70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B2DB741-BD6F-4E73-9828-73B0B2709DFF}" type="datetime1">
              <a:rPr lang="en-US" smtClean="0"/>
              <a:pPr/>
              <a:t>2/28/2013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05832AB-E6E0-44CB-A460-8AF98D2BC70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73A4FCD-A117-43C8-AEFA-462A4C37CF6E}" type="datetime1">
              <a:rPr lang="en-US" smtClean="0"/>
              <a:pPr/>
              <a:t>2/28/2013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05832AB-E6E0-44CB-A460-8AF98D2BC70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6EA548C-362E-4A58-BA39-058EBDFF608C}" type="datetime1">
              <a:rPr lang="en-US" smtClean="0"/>
              <a:pPr/>
              <a:t>2/28/2013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05832AB-E6E0-44CB-A460-8AF98D2BC7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802D39E-2A8F-4F61-93F9-717B533F47D5}" type="datetime1">
              <a:rPr lang="en-US" smtClean="0"/>
              <a:pPr/>
              <a:t>2/28/2013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05832AB-E6E0-44CB-A460-8AF98D2BC70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6551EB2-426B-48F7-8686-9C2BA320D84A}" type="datetime1">
              <a:rPr lang="en-US" smtClean="0"/>
              <a:pPr/>
              <a:t>2/28/2013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05832AB-E6E0-44CB-A460-8AF98D2BC70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F2F5F8C-9ED2-484D-933D-53370695A546}" type="datetime1">
              <a:rPr lang="en-US" smtClean="0"/>
              <a:pPr/>
              <a:t>2/28/2013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05832AB-E6E0-44CB-A460-8AF98D2BC7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b="1" dirty="0" smtClean="0"/>
              <a:t>FACULTY SEARCH COMMITTEE CHAIR ORIENTATION</a:t>
            </a:r>
            <a:endParaRPr lang="en-US" b="1" dirty="0"/>
          </a:p>
        </p:txBody>
      </p:sp>
      <p:sp>
        <p:nvSpPr>
          <p:cNvPr id="3" name="Subtitle 2"/>
          <p:cNvSpPr>
            <a:spLocks noGrp="1"/>
          </p:cNvSpPr>
          <p:nvPr>
            <p:ph type="subTitle" idx="1"/>
          </p:nvPr>
        </p:nvSpPr>
        <p:spPr/>
        <p:txBody>
          <a:bodyPr>
            <a:normAutofit fontScale="77500" lnSpcReduction="20000"/>
          </a:bodyPr>
          <a:lstStyle/>
          <a:p>
            <a:pPr algn="l"/>
            <a:r>
              <a:rPr lang="en-US" dirty="0" smtClean="0"/>
              <a:t>Juan S. </a:t>
            </a:r>
            <a:r>
              <a:rPr lang="en-US" dirty="0" err="1" smtClean="0"/>
              <a:t>Muñoz</a:t>
            </a:r>
            <a:r>
              <a:rPr lang="en-US" dirty="0" smtClean="0"/>
              <a:t>, Ph.D.</a:t>
            </a:r>
          </a:p>
          <a:p>
            <a:pPr algn="l"/>
            <a:r>
              <a:rPr lang="en-US" dirty="0" smtClean="0"/>
              <a:t>Vice Provost, Undergraduate Education &amp; Student Affairs</a:t>
            </a:r>
          </a:p>
          <a:p>
            <a:pPr algn="l"/>
            <a:r>
              <a:rPr lang="en-US" dirty="0" smtClean="0"/>
              <a:t>Office of the Provost</a:t>
            </a:r>
            <a:endParaRPr lang="en-US" dirty="0"/>
          </a:p>
        </p:txBody>
      </p:sp>
      <p:pic>
        <p:nvPicPr>
          <p:cNvPr id="6" name="Picture 5" descr="TTU_DblT_OPDivUESA_fl4C.png"/>
          <p:cNvPicPr>
            <a:picLocks noChangeAspect="1"/>
          </p:cNvPicPr>
          <p:nvPr/>
        </p:nvPicPr>
        <p:blipFill>
          <a:blip r:embed="rId2" cstate="print"/>
          <a:stretch>
            <a:fillRect/>
          </a:stretch>
        </p:blipFill>
        <p:spPr>
          <a:xfrm>
            <a:off x="4038600" y="6224930"/>
            <a:ext cx="5105400" cy="63306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sz="2400" dirty="0" smtClean="0"/>
              <a:t>6) </a:t>
            </a:r>
            <a:r>
              <a:rPr lang="en-US" sz="2400" b="1" dirty="0" smtClean="0"/>
              <a:t>Committee must carefully review its search procedures to ensure that applicants from all groups have been fairly considered</a:t>
            </a:r>
          </a:p>
          <a:p>
            <a:pPr>
              <a:buNone/>
            </a:pPr>
            <a:r>
              <a:rPr lang="en-US" sz="2400" dirty="0" smtClean="0"/>
              <a:t>	</a:t>
            </a:r>
            <a:r>
              <a:rPr lang="en-US" sz="2000" dirty="0" smtClean="0">
                <a:solidFill>
                  <a:srgbClr val="FF0000"/>
                </a:solidFill>
              </a:rPr>
              <a:t>- Committee must be </a:t>
            </a:r>
            <a:r>
              <a:rPr lang="en-US" sz="2000" b="1" dirty="0" smtClean="0">
                <a:solidFill>
                  <a:srgbClr val="FF0000"/>
                </a:solidFill>
              </a:rPr>
              <a:t>pro-active</a:t>
            </a:r>
            <a:r>
              <a:rPr lang="en-US" sz="2000" dirty="0" smtClean="0">
                <a:solidFill>
                  <a:srgbClr val="FF0000"/>
                </a:solidFill>
              </a:rPr>
              <a:t> in creating a diverse pool of exceptional candidates</a:t>
            </a:r>
            <a:endParaRPr lang="en-US" sz="2400" dirty="0" smtClean="0"/>
          </a:p>
          <a:p>
            <a:pPr>
              <a:buNone/>
            </a:pPr>
            <a:endParaRPr lang="en-US" sz="2400" dirty="0" smtClean="0"/>
          </a:p>
          <a:p>
            <a:pPr>
              <a:buNone/>
            </a:pPr>
            <a:r>
              <a:rPr lang="en-US" sz="2400" dirty="0" smtClean="0"/>
              <a:t>7) </a:t>
            </a:r>
            <a:r>
              <a:rPr lang="en-US" sz="2400" b="1" dirty="0" smtClean="0"/>
              <a:t>After the first screening round </a:t>
            </a:r>
            <a:r>
              <a:rPr lang="en-US" sz="2400" b="1" u="sng" dirty="0" smtClean="0"/>
              <a:t>but before scheduling interviews</a:t>
            </a:r>
            <a:r>
              <a:rPr lang="en-US" sz="2400" b="1" dirty="0" smtClean="0"/>
              <a:t>, the search process must be certified </a:t>
            </a:r>
            <a:r>
              <a:rPr lang="en-US" sz="2400" dirty="0" smtClean="0"/>
              <a:t>(a review of Committee’s efforts to recruit qualified URM and other diverse applicants to apply for the open position)</a:t>
            </a:r>
          </a:p>
          <a:p>
            <a:pPr>
              <a:buNone/>
            </a:pPr>
            <a:r>
              <a:rPr lang="en-US" sz="2400" dirty="0"/>
              <a:t>	</a:t>
            </a:r>
            <a:endParaRPr lang="en-US" sz="2000" dirty="0" smtClean="0"/>
          </a:p>
        </p:txBody>
      </p:sp>
      <p:sp>
        <p:nvSpPr>
          <p:cNvPr id="2" name="Title 1"/>
          <p:cNvSpPr>
            <a:spLocks noGrp="1"/>
          </p:cNvSpPr>
          <p:nvPr>
            <p:ph type="title"/>
          </p:nvPr>
        </p:nvSpPr>
        <p:spPr/>
        <p:txBody>
          <a:bodyPr>
            <a:normAutofit/>
          </a:bodyPr>
          <a:lstStyle/>
          <a:p>
            <a:r>
              <a:rPr lang="en-US" sz="2400" b="1" u="sng" dirty="0" smtClean="0"/>
              <a:t>DURING THE SEARCH</a:t>
            </a:r>
            <a:endParaRPr lang="en-US" sz="2400" b="1" u="sng" dirty="0"/>
          </a:p>
        </p:txBody>
      </p:sp>
      <p:sp>
        <p:nvSpPr>
          <p:cNvPr id="9" name="Slide Number Placeholder 8"/>
          <p:cNvSpPr>
            <a:spLocks noGrp="1"/>
          </p:cNvSpPr>
          <p:nvPr>
            <p:ph type="sldNum" sz="quarter" idx="12"/>
          </p:nvPr>
        </p:nvSpPr>
        <p:spPr>
          <a:xfrm>
            <a:off x="0" y="6492875"/>
            <a:ext cx="365760" cy="365125"/>
          </a:xfrm>
        </p:spPr>
        <p:txBody>
          <a:bodyPr/>
          <a:lstStyle/>
          <a:p>
            <a:fld id="{205832AB-E6E0-44CB-A460-8AF98D2BC70F}" type="slidenum">
              <a:rPr lang="en-US" smtClean="0"/>
              <a:pPr/>
              <a:t>10</a:t>
            </a:fld>
            <a:endParaRPr lang="en-US" dirty="0"/>
          </a:p>
        </p:txBody>
      </p:sp>
      <p:pic>
        <p:nvPicPr>
          <p:cNvPr id="6" name="Picture 5" descr="TTU_DblT_OPDivUESA_fl4C.png"/>
          <p:cNvPicPr>
            <a:picLocks noChangeAspect="1"/>
          </p:cNvPicPr>
          <p:nvPr/>
        </p:nvPicPr>
        <p:blipFill>
          <a:blip r:embed="rId2" cstate="print"/>
          <a:stretch>
            <a:fillRect/>
          </a:stretch>
        </p:blipFill>
        <p:spPr>
          <a:xfrm>
            <a:off x="4038600" y="6224930"/>
            <a:ext cx="5105400" cy="63306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000" dirty="0" smtClean="0"/>
              <a:t>	a) Certification must be completed within five working days of receipt. </a:t>
            </a:r>
          </a:p>
          <a:p>
            <a:pPr>
              <a:buNone/>
            </a:pPr>
            <a:endParaRPr lang="en-US" sz="2000" dirty="0"/>
          </a:p>
          <a:p>
            <a:pPr>
              <a:buNone/>
            </a:pPr>
            <a:r>
              <a:rPr lang="en-US" sz="2000" dirty="0" smtClean="0"/>
              <a:t>	b) Completed </a:t>
            </a:r>
            <a:r>
              <a:rPr lang="en-US" sz="2000" b="1" dirty="0" smtClean="0">
                <a:solidFill>
                  <a:srgbClr val="FF0000"/>
                </a:solidFill>
              </a:rPr>
              <a:t>ATTACHMENT B</a:t>
            </a:r>
            <a:r>
              <a:rPr lang="en-US" sz="2000" b="1" dirty="0" smtClean="0"/>
              <a:t> </a:t>
            </a:r>
            <a:r>
              <a:rPr lang="en-US" sz="2000" dirty="0" smtClean="0"/>
              <a:t>(Faculty Searches Affirmative Action In-Progress Review) and </a:t>
            </a:r>
            <a:r>
              <a:rPr lang="en-US" sz="2000" dirty="0" smtClean="0"/>
              <a:t>Committee matrix </a:t>
            </a:r>
            <a:r>
              <a:rPr lang="en-US" sz="2000" dirty="0" smtClean="0"/>
              <a:t>should be sent to the VP for Institutional Diversity and the EEO Office (email to </a:t>
            </a:r>
            <a:r>
              <a:rPr lang="en-US" sz="2000" dirty="0" smtClean="0"/>
              <a:t>paul.ruiz</a:t>
            </a:r>
            <a:r>
              <a:rPr lang="en-US" sz="2000" dirty="0" smtClean="0"/>
              <a:t>@ttu.edu</a:t>
            </a:r>
            <a:r>
              <a:rPr lang="en-US" sz="2000" dirty="0" smtClean="0"/>
              <a:t>) to review the search effort and the applicant pool.</a:t>
            </a:r>
          </a:p>
          <a:p>
            <a:pPr>
              <a:buNone/>
            </a:pPr>
            <a:r>
              <a:rPr lang="en-US" sz="2000" dirty="0" smtClean="0"/>
              <a:t> </a:t>
            </a:r>
            <a:endParaRPr lang="en-US" sz="2000" dirty="0"/>
          </a:p>
          <a:p>
            <a:pPr>
              <a:buNone/>
            </a:pPr>
            <a:r>
              <a:rPr lang="en-US" sz="2000" dirty="0" smtClean="0"/>
              <a:t>	c) Committee’s search will not be certified unless the Committee demonstrates it has made </a:t>
            </a:r>
            <a:r>
              <a:rPr lang="en-US" sz="2000" i="1" dirty="0" smtClean="0"/>
              <a:t>all reasonable efforts</a:t>
            </a:r>
            <a:r>
              <a:rPr lang="en-US" sz="2000" dirty="0" smtClean="0"/>
              <a:t> to diversify its applicant pool </a:t>
            </a:r>
            <a:r>
              <a:rPr lang="en-US" sz="2000" u="sng" dirty="0" smtClean="0"/>
              <a:t>before</a:t>
            </a:r>
            <a:r>
              <a:rPr lang="en-US" sz="2000" dirty="0" smtClean="0"/>
              <a:t> on-campus screening occurs for the position.</a:t>
            </a:r>
          </a:p>
        </p:txBody>
      </p:sp>
      <p:sp>
        <p:nvSpPr>
          <p:cNvPr id="2" name="Title 1"/>
          <p:cNvSpPr>
            <a:spLocks noGrp="1"/>
          </p:cNvSpPr>
          <p:nvPr>
            <p:ph type="title"/>
          </p:nvPr>
        </p:nvSpPr>
        <p:spPr/>
        <p:txBody>
          <a:bodyPr>
            <a:normAutofit/>
          </a:bodyPr>
          <a:lstStyle/>
          <a:p>
            <a:r>
              <a:rPr lang="en-US" sz="2400" b="1" u="sng" dirty="0" smtClean="0"/>
              <a:t>DURING THE SEARCH</a:t>
            </a:r>
            <a:endParaRPr lang="en-US" sz="2400" b="1" u="sng" dirty="0"/>
          </a:p>
        </p:txBody>
      </p:sp>
      <p:sp>
        <p:nvSpPr>
          <p:cNvPr id="9" name="Slide Number Placeholder 8"/>
          <p:cNvSpPr>
            <a:spLocks noGrp="1"/>
          </p:cNvSpPr>
          <p:nvPr>
            <p:ph type="sldNum" sz="quarter" idx="12"/>
          </p:nvPr>
        </p:nvSpPr>
        <p:spPr>
          <a:xfrm>
            <a:off x="0" y="6492875"/>
            <a:ext cx="365760" cy="365125"/>
          </a:xfrm>
        </p:spPr>
        <p:txBody>
          <a:bodyPr/>
          <a:lstStyle/>
          <a:p>
            <a:fld id="{205832AB-E6E0-44CB-A460-8AF98D2BC70F}" type="slidenum">
              <a:rPr lang="en-US" smtClean="0"/>
              <a:pPr/>
              <a:t>11</a:t>
            </a:fld>
            <a:endParaRPr lang="en-US" dirty="0"/>
          </a:p>
        </p:txBody>
      </p:sp>
      <p:pic>
        <p:nvPicPr>
          <p:cNvPr id="6" name="Picture 5" descr="TTU_DblT_OPDivUESA_fl4C.png"/>
          <p:cNvPicPr>
            <a:picLocks noChangeAspect="1"/>
          </p:cNvPicPr>
          <p:nvPr/>
        </p:nvPicPr>
        <p:blipFill>
          <a:blip r:embed="rId2" cstate="print"/>
          <a:stretch>
            <a:fillRect/>
          </a:stretch>
        </p:blipFill>
        <p:spPr>
          <a:xfrm>
            <a:off x="4038600" y="6224930"/>
            <a:ext cx="5105400" cy="63306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nSpc>
                <a:spcPct val="110000"/>
              </a:lnSpc>
              <a:buNone/>
            </a:pPr>
            <a:r>
              <a:rPr lang="en-US" sz="2400" b="1" dirty="0" smtClean="0"/>
              <a:t>8) After the search has been certified, the Committee must continue to monitor materials posted online and carefully review its search procedures to ensure that all applicants from all groups have been fairly considered during the screening process.</a:t>
            </a:r>
          </a:p>
          <a:p>
            <a:pPr>
              <a:lnSpc>
                <a:spcPct val="110000"/>
              </a:lnSpc>
              <a:buNone/>
            </a:pPr>
            <a:r>
              <a:rPr lang="en-US" sz="2000" i="1" dirty="0" smtClean="0">
                <a:solidFill>
                  <a:srgbClr val="FF0000"/>
                </a:solidFill>
              </a:rPr>
              <a:t>Recommended: Develop campus itinerary for interviewees</a:t>
            </a:r>
          </a:p>
          <a:p>
            <a:pPr>
              <a:buNone/>
            </a:pPr>
            <a:r>
              <a:rPr lang="en-US" sz="2000" i="1" dirty="0" smtClean="0">
                <a:solidFill>
                  <a:srgbClr val="FF0000"/>
                </a:solidFill>
              </a:rPr>
              <a:t>Recommended: Develop standardized interview proposal and questions</a:t>
            </a:r>
          </a:p>
          <a:p>
            <a:pPr>
              <a:buNone/>
            </a:pPr>
            <a:endParaRPr lang="en-US" sz="2000" dirty="0" smtClean="0"/>
          </a:p>
          <a:p>
            <a:pPr>
              <a:buNone/>
            </a:pPr>
            <a:r>
              <a:rPr lang="en-US" sz="2400" b="1" dirty="0" smtClean="0"/>
              <a:t>9) Candidates are invited to and interviewed on campus</a:t>
            </a:r>
          </a:p>
          <a:p>
            <a:pPr>
              <a:buNone/>
            </a:pPr>
            <a:r>
              <a:rPr lang="en-US" sz="2400" b="1" dirty="0" smtClean="0"/>
              <a:t>	</a:t>
            </a:r>
            <a:r>
              <a:rPr lang="en-US" sz="2000" dirty="0" smtClean="0"/>
              <a:t>- Finalists for Full Professor will also be interviewed by PSVP representative</a:t>
            </a:r>
            <a:endParaRPr lang="en-US" sz="2400" dirty="0" smtClean="0"/>
          </a:p>
          <a:p>
            <a:pPr>
              <a:buNone/>
            </a:pPr>
            <a:endParaRPr lang="en-US" sz="2400" dirty="0"/>
          </a:p>
          <a:p>
            <a:pPr>
              <a:buNone/>
            </a:pPr>
            <a:r>
              <a:rPr lang="en-US" sz="2400" b="1" dirty="0" smtClean="0"/>
              <a:t>10) The Finalist is referred to Dept. Chair/Dean/Provost</a:t>
            </a:r>
          </a:p>
          <a:p>
            <a:pPr>
              <a:buNone/>
            </a:pPr>
            <a:endParaRPr lang="en-US" sz="2400" dirty="0"/>
          </a:p>
        </p:txBody>
      </p:sp>
      <p:sp>
        <p:nvSpPr>
          <p:cNvPr id="2" name="Title 1"/>
          <p:cNvSpPr>
            <a:spLocks noGrp="1"/>
          </p:cNvSpPr>
          <p:nvPr>
            <p:ph type="title"/>
          </p:nvPr>
        </p:nvSpPr>
        <p:spPr/>
        <p:txBody>
          <a:bodyPr>
            <a:normAutofit/>
          </a:bodyPr>
          <a:lstStyle/>
          <a:p>
            <a:r>
              <a:rPr lang="en-US" sz="2400" b="1" u="sng" dirty="0" smtClean="0"/>
              <a:t>DURING THE SEARCH</a:t>
            </a:r>
            <a:endParaRPr lang="en-US" sz="2400" b="1" u="sng" dirty="0"/>
          </a:p>
        </p:txBody>
      </p:sp>
      <p:sp>
        <p:nvSpPr>
          <p:cNvPr id="9" name="Slide Number Placeholder 8"/>
          <p:cNvSpPr>
            <a:spLocks noGrp="1"/>
          </p:cNvSpPr>
          <p:nvPr>
            <p:ph type="sldNum" sz="quarter" idx="12"/>
          </p:nvPr>
        </p:nvSpPr>
        <p:spPr>
          <a:xfrm>
            <a:off x="0" y="6492875"/>
            <a:ext cx="365760" cy="365125"/>
          </a:xfrm>
        </p:spPr>
        <p:txBody>
          <a:bodyPr/>
          <a:lstStyle/>
          <a:p>
            <a:fld id="{205832AB-E6E0-44CB-A460-8AF98D2BC70F}" type="slidenum">
              <a:rPr lang="en-US" smtClean="0"/>
              <a:pPr/>
              <a:t>12</a:t>
            </a:fld>
            <a:endParaRPr lang="en-US" dirty="0"/>
          </a:p>
        </p:txBody>
      </p:sp>
      <p:pic>
        <p:nvPicPr>
          <p:cNvPr id="6" name="Picture 5" descr="TTU_DblT_OPDivUESA_fl4C.png"/>
          <p:cNvPicPr>
            <a:picLocks noChangeAspect="1"/>
          </p:cNvPicPr>
          <p:nvPr/>
        </p:nvPicPr>
        <p:blipFill>
          <a:blip r:embed="rId2" cstate="print"/>
          <a:stretch>
            <a:fillRect/>
          </a:stretch>
        </p:blipFill>
        <p:spPr>
          <a:xfrm>
            <a:off x="4038600" y="6224930"/>
            <a:ext cx="5105400" cy="63306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400" dirty="0" smtClean="0"/>
              <a:t>11) </a:t>
            </a:r>
            <a:r>
              <a:rPr lang="en-US" sz="2400" b="1" dirty="0" smtClean="0"/>
              <a:t>A copy of </a:t>
            </a:r>
            <a:r>
              <a:rPr lang="en-US" sz="2400" b="1" dirty="0" smtClean="0">
                <a:solidFill>
                  <a:srgbClr val="FF0000"/>
                </a:solidFill>
              </a:rPr>
              <a:t>ATTACHMENT D</a:t>
            </a:r>
            <a:r>
              <a:rPr lang="en-US" sz="2400" b="1" dirty="0" smtClean="0"/>
              <a:t> should be completed and forwarded to the SVP or Provost designee if a URM candidate rejects an offer of employment and the reasons for that decision are known.</a:t>
            </a:r>
          </a:p>
          <a:p>
            <a:pPr>
              <a:buNone/>
            </a:pPr>
            <a:endParaRPr lang="en-US" sz="2400" dirty="0" smtClean="0">
              <a:solidFill>
                <a:srgbClr val="FF0000"/>
              </a:solidFill>
            </a:endParaRPr>
          </a:p>
          <a:p>
            <a:pPr>
              <a:buNone/>
            </a:pPr>
            <a:r>
              <a:rPr lang="en-US" sz="2400" dirty="0" smtClean="0"/>
              <a:t>12) </a:t>
            </a:r>
            <a:r>
              <a:rPr lang="en-US" sz="2400" b="1" dirty="0" smtClean="0"/>
              <a:t>Exception to the search process for Strategic Hires</a:t>
            </a:r>
          </a:p>
          <a:p>
            <a:pPr>
              <a:buNone/>
            </a:pPr>
            <a:endParaRPr lang="en-US" sz="2400" dirty="0"/>
          </a:p>
        </p:txBody>
      </p:sp>
      <p:sp>
        <p:nvSpPr>
          <p:cNvPr id="2" name="Title 1"/>
          <p:cNvSpPr>
            <a:spLocks noGrp="1"/>
          </p:cNvSpPr>
          <p:nvPr>
            <p:ph type="title"/>
          </p:nvPr>
        </p:nvSpPr>
        <p:spPr/>
        <p:txBody>
          <a:bodyPr>
            <a:normAutofit/>
          </a:bodyPr>
          <a:lstStyle/>
          <a:p>
            <a:r>
              <a:rPr lang="en-US" sz="2400" b="1" u="sng" dirty="0" smtClean="0"/>
              <a:t>AFTER THE SEARCH</a:t>
            </a:r>
            <a:endParaRPr lang="en-US" sz="2400" b="1" u="sng" dirty="0"/>
          </a:p>
        </p:txBody>
      </p:sp>
      <p:sp>
        <p:nvSpPr>
          <p:cNvPr id="8" name="Slide Number Placeholder 7"/>
          <p:cNvSpPr>
            <a:spLocks noGrp="1"/>
          </p:cNvSpPr>
          <p:nvPr>
            <p:ph type="sldNum" sz="quarter" idx="12"/>
          </p:nvPr>
        </p:nvSpPr>
        <p:spPr>
          <a:xfrm>
            <a:off x="0" y="6492875"/>
            <a:ext cx="365760" cy="365125"/>
          </a:xfrm>
        </p:spPr>
        <p:txBody>
          <a:bodyPr/>
          <a:lstStyle/>
          <a:p>
            <a:fld id="{205832AB-E6E0-44CB-A460-8AF98D2BC70F}" type="slidenum">
              <a:rPr lang="en-US" smtClean="0"/>
              <a:pPr/>
              <a:t>13</a:t>
            </a:fld>
            <a:endParaRPr lang="en-US"/>
          </a:p>
        </p:txBody>
      </p:sp>
      <p:pic>
        <p:nvPicPr>
          <p:cNvPr id="6" name="Picture 5" descr="TTU_DblT_OPDivUESA_fl4C.png"/>
          <p:cNvPicPr>
            <a:picLocks noChangeAspect="1"/>
          </p:cNvPicPr>
          <p:nvPr/>
        </p:nvPicPr>
        <p:blipFill>
          <a:blip r:embed="rId2" cstate="print"/>
          <a:stretch>
            <a:fillRect/>
          </a:stretch>
        </p:blipFill>
        <p:spPr>
          <a:xfrm>
            <a:off x="4038600" y="6224932"/>
            <a:ext cx="5105400" cy="633069"/>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sz="2400" b="1" dirty="0" smtClean="0"/>
              <a:t>13) Department Chair will request the selected candidate’s employment by submitting to the PSVP Office a Personnel Action Form (PAF) and the Committee’s completed </a:t>
            </a:r>
            <a:r>
              <a:rPr lang="en-US" sz="2400" b="1" dirty="0" smtClean="0">
                <a:solidFill>
                  <a:srgbClr val="FF0000"/>
                </a:solidFill>
              </a:rPr>
              <a:t>Attachment A</a:t>
            </a:r>
          </a:p>
          <a:p>
            <a:pPr>
              <a:buNone/>
            </a:pPr>
            <a:endParaRPr lang="en-US" sz="2400" b="1" dirty="0" smtClean="0"/>
          </a:p>
          <a:p>
            <a:pPr>
              <a:buNone/>
            </a:pPr>
            <a:r>
              <a:rPr lang="en-US" sz="2400" b="1" dirty="0" smtClean="0"/>
              <a:t>14) Appointment request may then be recommended by the Dean of the school or college</a:t>
            </a:r>
          </a:p>
          <a:p>
            <a:pPr>
              <a:buNone/>
            </a:pPr>
            <a:endParaRPr lang="en-US" sz="2400" b="1" dirty="0" smtClean="0"/>
          </a:p>
          <a:p>
            <a:pPr>
              <a:buNone/>
            </a:pPr>
            <a:r>
              <a:rPr lang="en-US" sz="2400" b="1" dirty="0" smtClean="0"/>
              <a:t>15) Only the Provost can offer an official Letter of Appointment to the selected candidate</a:t>
            </a:r>
          </a:p>
          <a:p>
            <a:pPr>
              <a:buNone/>
            </a:pPr>
            <a:endParaRPr lang="en-US" sz="2400" b="1" dirty="0" smtClean="0"/>
          </a:p>
          <a:p>
            <a:pPr>
              <a:buNone/>
            </a:pPr>
            <a:r>
              <a:rPr lang="en-US" sz="2400" b="1" dirty="0" smtClean="0"/>
              <a:t>16) Department Chair is responsible for obtaining official transcript for all degrees earned and </a:t>
            </a:r>
            <a:r>
              <a:rPr lang="en-US" sz="2400" b="1" i="1" dirty="0" smtClean="0"/>
              <a:t>vitae</a:t>
            </a:r>
            <a:r>
              <a:rPr lang="en-US" sz="2400" b="1" dirty="0" smtClean="0"/>
              <a:t> for new faculty appointees.  Department must forward documents to the PSVP Office.</a:t>
            </a:r>
          </a:p>
          <a:p>
            <a:pPr>
              <a:buNone/>
            </a:pPr>
            <a:endParaRPr lang="en-US" sz="2400" b="1" dirty="0"/>
          </a:p>
        </p:txBody>
      </p:sp>
      <p:sp>
        <p:nvSpPr>
          <p:cNvPr id="2" name="Title 1"/>
          <p:cNvSpPr>
            <a:spLocks noGrp="1"/>
          </p:cNvSpPr>
          <p:nvPr>
            <p:ph type="title"/>
          </p:nvPr>
        </p:nvSpPr>
        <p:spPr/>
        <p:txBody>
          <a:bodyPr>
            <a:normAutofit/>
          </a:bodyPr>
          <a:lstStyle/>
          <a:p>
            <a:r>
              <a:rPr lang="en-US" sz="2400" b="1" u="sng" dirty="0" smtClean="0"/>
              <a:t>AFTER THE SEARCH</a:t>
            </a:r>
            <a:endParaRPr lang="en-US" sz="2400" b="1" u="sng" dirty="0"/>
          </a:p>
        </p:txBody>
      </p:sp>
      <p:sp>
        <p:nvSpPr>
          <p:cNvPr id="9" name="Slide Number Placeholder 8"/>
          <p:cNvSpPr>
            <a:spLocks noGrp="1"/>
          </p:cNvSpPr>
          <p:nvPr>
            <p:ph type="sldNum" sz="quarter" idx="12"/>
          </p:nvPr>
        </p:nvSpPr>
        <p:spPr>
          <a:xfrm>
            <a:off x="0" y="6492875"/>
            <a:ext cx="365760" cy="365125"/>
          </a:xfrm>
        </p:spPr>
        <p:txBody>
          <a:bodyPr/>
          <a:lstStyle/>
          <a:p>
            <a:fld id="{205832AB-E6E0-44CB-A460-8AF98D2BC70F}" type="slidenum">
              <a:rPr lang="en-US" smtClean="0"/>
              <a:pPr/>
              <a:t>14</a:t>
            </a:fld>
            <a:endParaRPr lang="en-US" dirty="0"/>
          </a:p>
        </p:txBody>
      </p:sp>
      <p:pic>
        <p:nvPicPr>
          <p:cNvPr id="6" name="Picture 5" descr="TTU_DblT_OPDivUESA_fl4C.png"/>
          <p:cNvPicPr>
            <a:picLocks noChangeAspect="1"/>
          </p:cNvPicPr>
          <p:nvPr/>
        </p:nvPicPr>
        <p:blipFill>
          <a:blip r:embed="rId2" cstate="print"/>
          <a:stretch>
            <a:fillRect/>
          </a:stretch>
        </p:blipFill>
        <p:spPr>
          <a:xfrm>
            <a:off x="4038600" y="6224930"/>
            <a:ext cx="5105400" cy="633069"/>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400" dirty="0" smtClean="0"/>
              <a:t>17) </a:t>
            </a:r>
            <a:r>
              <a:rPr lang="en-US" sz="2400" b="1" dirty="0" smtClean="0"/>
              <a:t>By the time of the appointment, TTU Human Resources Dept. must have received, along with the PAF</a:t>
            </a:r>
            <a:r>
              <a:rPr lang="en-US" sz="2400" dirty="0" smtClean="0"/>
              <a:t>:</a:t>
            </a:r>
          </a:p>
          <a:p>
            <a:pPr>
              <a:buNone/>
            </a:pPr>
            <a:r>
              <a:rPr lang="en-US" sz="2400" dirty="0"/>
              <a:t>	</a:t>
            </a:r>
            <a:r>
              <a:rPr lang="en-US" sz="2000" dirty="0" smtClean="0"/>
              <a:t>a) the appointee’s official transcript;</a:t>
            </a:r>
          </a:p>
          <a:p>
            <a:pPr>
              <a:buNone/>
            </a:pPr>
            <a:r>
              <a:rPr lang="en-US" sz="2000" dirty="0"/>
              <a:t>	</a:t>
            </a:r>
            <a:r>
              <a:rPr lang="en-US" sz="2000" dirty="0" smtClean="0"/>
              <a:t>b) the appointee’s </a:t>
            </a:r>
            <a:r>
              <a:rPr lang="en-US" sz="2000" i="1" dirty="0" smtClean="0"/>
              <a:t>curriculum vitae</a:t>
            </a:r>
            <a:r>
              <a:rPr lang="en-US" sz="2000" dirty="0" smtClean="0"/>
              <a:t>;</a:t>
            </a:r>
          </a:p>
          <a:p>
            <a:pPr>
              <a:buNone/>
            </a:pPr>
            <a:r>
              <a:rPr lang="en-US" sz="2000" dirty="0" smtClean="0"/>
              <a:t>	c) the appointee’s references; and</a:t>
            </a:r>
          </a:p>
          <a:p>
            <a:pPr>
              <a:buNone/>
            </a:pPr>
            <a:r>
              <a:rPr lang="en-US" sz="2000" dirty="0"/>
              <a:t>	</a:t>
            </a:r>
            <a:r>
              <a:rPr lang="en-US" sz="2000" dirty="0" smtClean="0"/>
              <a:t>d) the appointee’s proof of authorization to work in the U.S.</a:t>
            </a:r>
          </a:p>
          <a:p>
            <a:pPr>
              <a:buNone/>
            </a:pPr>
            <a:endParaRPr lang="en-US" sz="2400" dirty="0" smtClean="0"/>
          </a:p>
          <a:p>
            <a:pPr>
              <a:buNone/>
            </a:pPr>
            <a:r>
              <a:rPr lang="en-US" sz="2400" dirty="0" smtClean="0"/>
              <a:t>18) </a:t>
            </a:r>
            <a:r>
              <a:rPr lang="en-US" sz="2400" b="1" dirty="0" smtClean="0">
                <a:solidFill>
                  <a:srgbClr val="FF0000"/>
                </a:solidFill>
              </a:rPr>
              <a:t>Departments will </a:t>
            </a:r>
            <a:r>
              <a:rPr lang="en-US" sz="2400" b="1" i="1" dirty="0" smtClean="0">
                <a:solidFill>
                  <a:srgbClr val="FF0000"/>
                </a:solidFill>
              </a:rPr>
              <a:t>retain an electronic record of faculty recruitment activities</a:t>
            </a:r>
            <a:r>
              <a:rPr lang="en-US" sz="2400" b="1" dirty="0" smtClean="0">
                <a:solidFill>
                  <a:srgbClr val="FF0000"/>
                </a:solidFill>
              </a:rPr>
              <a:t> for a period of up to </a:t>
            </a:r>
            <a:r>
              <a:rPr lang="en-US" sz="2400" b="1" u="sng" dirty="0" smtClean="0">
                <a:solidFill>
                  <a:srgbClr val="FF0000"/>
                </a:solidFill>
              </a:rPr>
              <a:t>three years</a:t>
            </a:r>
            <a:r>
              <a:rPr lang="en-US" sz="2400" b="1" dirty="0" smtClean="0">
                <a:solidFill>
                  <a:srgbClr val="FF0000"/>
                </a:solidFill>
              </a:rPr>
              <a:t> from the time of appointment.</a:t>
            </a:r>
          </a:p>
          <a:p>
            <a:pPr>
              <a:buNone/>
            </a:pPr>
            <a:endParaRPr lang="en-US" sz="2400" dirty="0"/>
          </a:p>
        </p:txBody>
      </p:sp>
      <p:sp>
        <p:nvSpPr>
          <p:cNvPr id="2" name="Title 1"/>
          <p:cNvSpPr>
            <a:spLocks noGrp="1"/>
          </p:cNvSpPr>
          <p:nvPr>
            <p:ph type="title"/>
          </p:nvPr>
        </p:nvSpPr>
        <p:spPr/>
        <p:txBody>
          <a:bodyPr>
            <a:normAutofit/>
          </a:bodyPr>
          <a:lstStyle/>
          <a:p>
            <a:r>
              <a:rPr lang="en-US" sz="2400" b="1" u="sng" dirty="0" smtClean="0"/>
              <a:t>AFTER THE SEARCH</a:t>
            </a:r>
            <a:endParaRPr lang="en-US" sz="2400" b="1" u="sng" dirty="0"/>
          </a:p>
        </p:txBody>
      </p:sp>
      <p:sp>
        <p:nvSpPr>
          <p:cNvPr id="9" name="Slide Number Placeholder 8"/>
          <p:cNvSpPr>
            <a:spLocks noGrp="1"/>
          </p:cNvSpPr>
          <p:nvPr>
            <p:ph type="sldNum" sz="quarter" idx="12"/>
          </p:nvPr>
        </p:nvSpPr>
        <p:spPr>
          <a:xfrm>
            <a:off x="0" y="6492875"/>
            <a:ext cx="365760" cy="365125"/>
          </a:xfrm>
        </p:spPr>
        <p:txBody>
          <a:bodyPr/>
          <a:lstStyle/>
          <a:p>
            <a:fld id="{205832AB-E6E0-44CB-A460-8AF98D2BC70F}" type="slidenum">
              <a:rPr lang="en-US" smtClean="0"/>
              <a:pPr/>
              <a:t>15</a:t>
            </a:fld>
            <a:endParaRPr lang="en-US" dirty="0"/>
          </a:p>
        </p:txBody>
      </p:sp>
      <p:pic>
        <p:nvPicPr>
          <p:cNvPr id="6" name="Picture 5" descr="TTU_DblT_OPDivUESA_fl4C.png"/>
          <p:cNvPicPr>
            <a:picLocks noChangeAspect="1"/>
          </p:cNvPicPr>
          <p:nvPr/>
        </p:nvPicPr>
        <p:blipFill>
          <a:blip r:embed="rId2" cstate="print"/>
          <a:stretch>
            <a:fillRect/>
          </a:stretch>
        </p:blipFill>
        <p:spPr>
          <a:xfrm>
            <a:off x="4038600" y="6224930"/>
            <a:ext cx="5105400" cy="633069"/>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sz="2400" dirty="0" smtClean="0"/>
              <a:t>19) </a:t>
            </a:r>
            <a:r>
              <a:rPr lang="en-US" sz="2400" b="1" dirty="0" smtClean="0"/>
              <a:t>A complete copy of the recruitment record should be sent by the Committee Chair to the PSVP Office at the conclusion, or closing of the search.  The file will include</a:t>
            </a:r>
            <a:r>
              <a:rPr lang="en-US" sz="2400" dirty="0" smtClean="0"/>
              <a:t>:</a:t>
            </a:r>
          </a:p>
          <a:p>
            <a:pPr>
              <a:buNone/>
            </a:pPr>
            <a:r>
              <a:rPr lang="en-US" sz="2400" dirty="0">
                <a:solidFill>
                  <a:srgbClr val="FF0000"/>
                </a:solidFill>
              </a:rPr>
              <a:t>	</a:t>
            </a:r>
            <a:r>
              <a:rPr lang="en-US" sz="2000" dirty="0" smtClean="0"/>
              <a:t>a) CV of selected candidate;</a:t>
            </a:r>
          </a:p>
          <a:p>
            <a:pPr>
              <a:buNone/>
            </a:pPr>
            <a:r>
              <a:rPr lang="en-US" sz="2000" dirty="0">
                <a:solidFill>
                  <a:srgbClr val="FF0000"/>
                </a:solidFill>
              </a:rPr>
              <a:t>	</a:t>
            </a:r>
            <a:r>
              <a:rPr lang="en-US" sz="2000" dirty="0" smtClean="0"/>
              <a:t>b) copy of job description/position requirement;</a:t>
            </a:r>
          </a:p>
          <a:p>
            <a:pPr>
              <a:buNone/>
            </a:pPr>
            <a:r>
              <a:rPr lang="en-US" sz="2000" dirty="0">
                <a:solidFill>
                  <a:srgbClr val="FF0000"/>
                </a:solidFill>
              </a:rPr>
              <a:t>	</a:t>
            </a:r>
            <a:r>
              <a:rPr lang="en-US" sz="2000" dirty="0" smtClean="0"/>
              <a:t>c) copy of interview questions/itinerary;</a:t>
            </a:r>
          </a:p>
          <a:p>
            <a:pPr>
              <a:buNone/>
            </a:pPr>
            <a:r>
              <a:rPr lang="en-US" sz="2000" dirty="0">
                <a:solidFill>
                  <a:srgbClr val="FF0000"/>
                </a:solidFill>
              </a:rPr>
              <a:t>	</a:t>
            </a:r>
            <a:r>
              <a:rPr lang="en-US" sz="2000" dirty="0" smtClean="0"/>
              <a:t>d) copy of completed Evaluation Matrix/voting results;</a:t>
            </a:r>
          </a:p>
          <a:p>
            <a:pPr>
              <a:buNone/>
            </a:pPr>
            <a:r>
              <a:rPr lang="en-US" sz="2000" dirty="0">
                <a:solidFill>
                  <a:srgbClr val="FF0000"/>
                </a:solidFill>
              </a:rPr>
              <a:t>	</a:t>
            </a:r>
            <a:r>
              <a:rPr lang="en-US" sz="2000" dirty="0" smtClean="0"/>
              <a:t>e) copy of final offer letter/rejection letter;</a:t>
            </a:r>
          </a:p>
          <a:p>
            <a:pPr>
              <a:buNone/>
            </a:pPr>
            <a:r>
              <a:rPr lang="en-US" sz="2000" dirty="0"/>
              <a:t>	</a:t>
            </a:r>
            <a:r>
              <a:rPr lang="en-US" sz="2000" dirty="0" smtClean="0"/>
              <a:t>f) copy of completed Attachment A;</a:t>
            </a:r>
          </a:p>
          <a:p>
            <a:pPr>
              <a:buNone/>
            </a:pPr>
            <a:r>
              <a:rPr lang="en-US" sz="2000" dirty="0">
                <a:solidFill>
                  <a:srgbClr val="FF0000"/>
                </a:solidFill>
              </a:rPr>
              <a:t>	</a:t>
            </a:r>
            <a:r>
              <a:rPr lang="en-US" sz="2000" dirty="0" smtClean="0"/>
              <a:t>f) reasons for the ranking/rejection of potential candidates, if applicable; and,</a:t>
            </a:r>
          </a:p>
          <a:p>
            <a:pPr>
              <a:buNone/>
            </a:pPr>
            <a:r>
              <a:rPr lang="en-US" sz="2000" dirty="0">
                <a:solidFill>
                  <a:srgbClr val="FF0000"/>
                </a:solidFill>
              </a:rPr>
              <a:t>	</a:t>
            </a:r>
            <a:r>
              <a:rPr lang="en-US" sz="2000" dirty="0" smtClean="0"/>
              <a:t>g) copy of completed Attachment B.</a:t>
            </a:r>
            <a:endParaRPr lang="en-US" sz="2400" dirty="0" smtClean="0">
              <a:solidFill>
                <a:srgbClr val="FF0000"/>
              </a:solidFill>
            </a:endParaRPr>
          </a:p>
          <a:p>
            <a:pPr>
              <a:buNone/>
            </a:pPr>
            <a:endParaRPr lang="en-US" sz="2400" dirty="0"/>
          </a:p>
        </p:txBody>
      </p:sp>
      <p:sp>
        <p:nvSpPr>
          <p:cNvPr id="2" name="Title 1"/>
          <p:cNvSpPr>
            <a:spLocks noGrp="1"/>
          </p:cNvSpPr>
          <p:nvPr>
            <p:ph type="title"/>
          </p:nvPr>
        </p:nvSpPr>
        <p:spPr/>
        <p:txBody>
          <a:bodyPr>
            <a:normAutofit/>
          </a:bodyPr>
          <a:lstStyle/>
          <a:p>
            <a:r>
              <a:rPr lang="en-US" sz="2400" b="1" u="sng" dirty="0" smtClean="0"/>
              <a:t>AFTER THE SEARCH</a:t>
            </a:r>
            <a:endParaRPr lang="en-US" sz="2400" b="1" u="sng" dirty="0"/>
          </a:p>
        </p:txBody>
      </p:sp>
      <p:sp>
        <p:nvSpPr>
          <p:cNvPr id="9" name="Slide Number Placeholder 8"/>
          <p:cNvSpPr>
            <a:spLocks noGrp="1"/>
          </p:cNvSpPr>
          <p:nvPr>
            <p:ph type="sldNum" sz="quarter" idx="12"/>
          </p:nvPr>
        </p:nvSpPr>
        <p:spPr>
          <a:xfrm>
            <a:off x="0" y="6492875"/>
            <a:ext cx="365760" cy="365125"/>
          </a:xfrm>
        </p:spPr>
        <p:txBody>
          <a:bodyPr/>
          <a:lstStyle/>
          <a:p>
            <a:fld id="{205832AB-E6E0-44CB-A460-8AF98D2BC70F}" type="slidenum">
              <a:rPr lang="en-US" smtClean="0"/>
              <a:pPr/>
              <a:t>16</a:t>
            </a:fld>
            <a:endParaRPr lang="en-US" dirty="0"/>
          </a:p>
        </p:txBody>
      </p:sp>
      <p:pic>
        <p:nvPicPr>
          <p:cNvPr id="6" name="Picture 5" descr="TTU_DblT_OPDivUESA_fl4C.png"/>
          <p:cNvPicPr>
            <a:picLocks noChangeAspect="1"/>
          </p:cNvPicPr>
          <p:nvPr/>
        </p:nvPicPr>
        <p:blipFill>
          <a:blip r:embed="rId2" cstate="print"/>
          <a:stretch>
            <a:fillRect/>
          </a:stretch>
        </p:blipFill>
        <p:spPr>
          <a:xfrm>
            <a:off x="4038600" y="6224930"/>
            <a:ext cx="5105400" cy="63306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lstStyle/>
          <a:p>
            <a:pPr>
              <a:buNone/>
            </a:pPr>
            <a:r>
              <a:rPr lang="en-US" dirty="0" smtClean="0"/>
              <a:t>	In conducting a </a:t>
            </a:r>
            <a:r>
              <a:rPr lang="en-US" smtClean="0"/>
              <a:t>faculty search, </a:t>
            </a:r>
            <a:r>
              <a:rPr lang="en-US" dirty="0" smtClean="0"/>
              <a:t>the following characteristics should be paramount:</a:t>
            </a:r>
          </a:p>
          <a:p>
            <a:endParaRPr lang="en-US" dirty="0" smtClean="0"/>
          </a:p>
          <a:p>
            <a:pPr lvl="1">
              <a:buNone/>
            </a:pPr>
            <a:r>
              <a:rPr lang="en-US" b="1" dirty="0">
                <a:solidFill>
                  <a:srgbClr val="FF0000"/>
                </a:solidFill>
              </a:rPr>
              <a:t>	</a:t>
            </a:r>
            <a:r>
              <a:rPr lang="en-US" b="1" dirty="0" smtClean="0">
                <a:solidFill>
                  <a:srgbClr val="FF0000"/>
                </a:solidFill>
              </a:rPr>
              <a:t>			</a:t>
            </a:r>
            <a:r>
              <a:rPr lang="en-US" sz="3600" b="1" dirty="0" smtClean="0">
                <a:solidFill>
                  <a:srgbClr val="FF0000"/>
                </a:solidFill>
              </a:rPr>
              <a:t>CONSISTENCY</a:t>
            </a:r>
          </a:p>
          <a:p>
            <a:pPr lvl="1">
              <a:buNone/>
            </a:pPr>
            <a:r>
              <a:rPr lang="en-US" sz="3600" b="1" dirty="0">
                <a:solidFill>
                  <a:srgbClr val="FF0000"/>
                </a:solidFill>
              </a:rPr>
              <a:t>	</a:t>
            </a:r>
            <a:r>
              <a:rPr lang="en-US" sz="3600" b="1" dirty="0" smtClean="0">
                <a:solidFill>
                  <a:srgbClr val="FF0000"/>
                </a:solidFill>
              </a:rPr>
              <a:t>			TRANSPARENCY</a:t>
            </a:r>
          </a:p>
          <a:p>
            <a:pPr lvl="1">
              <a:buNone/>
            </a:pPr>
            <a:r>
              <a:rPr lang="en-US" sz="3600" b="1" dirty="0">
                <a:solidFill>
                  <a:srgbClr val="FF0000"/>
                </a:solidFill>
              </a:rPr>
              <a:t>	</a:t>
            </a:r>
            <a:r>
              <a:rPr lang="en-US" sz="3600" b="1" dirty="0" smtClean="0">
                <a:solidFill>
                  <a:srgbClr val="FF0000"/>
                </a:solidFill>
              </a:rPr>
              <a:t>			EQUITY</a:t>
            </a:r>
            <a:endParaRPr lang="en-US" sz="3600" b="1" dirty="0">
              <a:solidFill>
                <a:srgbClr val="FF0000"/>
              </a:solidFill>
            </a:endParaRPr>
          </a:p>
        </p:txBody>
      </p:sp>
      <p:sp>
        <p:nvSpPr>
          <p:cNvPr id="9" name="Title 8"/>
          <p:cNvSpPr>
            <a:spLocks noGrp="1"/>
          </p:cNvSpPr>
          <p:nvPr>
            <p:ph type="title"/>
          </p:nvPr>
        </p:nvSpPr>
        <p:spPr>
          <a:xfrm>
            <a:off x="304800" y="274638"/>
            <a:ext cx="8382000" cy="563562"/>
          </a:xfrm>
        </p:spPr>
        <p:txBody>
          <a:bodyPr>
            <a:normAutofit fontScale="90000"/>
          </a:bodyPr>
          <a:lstStyle/>
          <a:p>
            <a:endParaRPr lang="en-US" dirty="0"/>
          </a:p>
        </p:txBody>
      </p:sp>
      <p:sp>
        <p:nvSpPr>
          <p:cNvPr id="8" name="Slide Number Placeholder 7"/>
          <p:cNvSpPr>
            <a:spLocks noGrp="1"/>
          </p:cNvSpPr>
          <p:nvPr>
            <p:ph type="sldNum" sz="quarter" idx="12"/>
          </p:nvPr>
        </p:nvSpPr>
        <p:spPr>
          <a:xfrm>
            <a:off x="0" y="6492875"/>
            <a:ext cx="365760" cy="365125"/>
          </a:xfrm>
        </p:spPr>
        <p:txBody>
          <a:bodyPr/>
          <a:lstStyle/>
          <a:p>
            <a:fld id="{205832AB-E6E0-44CB-A460-8AF98D2BC70F}" type="slidenum">
              <a:rPr lang="en-US" smtClean="0"/>
              <a:pPr/>
              <a:t>2</a:t>
            </a:fld>
            <a:endParaRPr lang="en-US" dirty="0"/>
          </a:p>
        </p:txBody>
      </p:sp>
      <p:pic>
        <p:nvPicPr>
          <p:cNvPr id="6" name="Picture 5" descr="TTU_DblT_OPDivUESA_fl4C.png"/>
          <p:cNvPicPr>
            <a:picLocks noChangeAspect="1"/>
          </p:cNvPicPr>
          <p:nvPr/>
        </p:nvPicPr>
        <p:blipFill>
          <a:blip r:embed="rId2" cstate="print"/>
          <a:stretch>
            <a:fillRect/>
          </a:stretch>
        </p:blipFill>
        <p:spPr>
          <a:xfrm>
            <a:off x="4038600" y="6224930"/>
            <a:ext cx="5105400" cy="63306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TEXAS TECH UNIVERSITY</a:t>
            </a:r>
            <a:endParaRPr lang="en-US" dirty="0"/>
          </a:p>
        </p:txBody>
      </p:sp>
      <p:sp>
        <p:nvSpPr>
          <p:cNvPr id="3" name="Subtitle 2"/>
          <p:cNvSpPr>
            <a:spLocks noGrp="1"/>
          </p:cNvSpPr>
          <p:nvPr>
            <p:ph type="subTitle" idx="1"/>
          </p:nvPr>
        </p:nvSpPr>
        <p:spPr/>
        <p:txBody>
          <a:bodyPr>
            <a:normAutofit/>
          </a:bodyPr>
          <a:lstStyle/>
          <a:p>
            <a:r>
              <a:rPr lang="en-US" dirty="0" smtClean="0"/>
              <a:t>Operating Policy and Procedure 32.16</a:t>
            </a:r>
          </a:p>
          <a:p>
            <a:r>
              <a:rPr lang="en-US" dirty="0" smtClean="0"/>
              <a:t>Faculty Recruitment Procedure</a:t>
            </a:r>
            <a:endParaRPr lang="en-US" dirty="0"/>
          </a:p>
        </p:txBody>
      </p:sp>
      <p:sp>
        <p:nvSpPr>
          <p:cNvPr id="8" name="Slide Number Placeholder 7"/>
          <p:cNvSpPr>
            <a:spLocks noGrp="1"/>
          </p:cNvSpPr>
          <p:nvPr>
            <p:ph type="sldNum" sz="quarter" idx="12"/>
          </p:nvPr>
        </p:nvSpPr>
        <p:spPr>
          <a:xfrm>
            <a:off x="0" y="6492875"/>
            <a:ext cx="365760" cy="365125"/>
          </a:xfrm>
        </p:spPr>
        <p:txBody>
          <a:bodyPr/>
          <a:lstStyle/>
          <a:p>
            <a:fld id="{205832AB-E6E0-44CB-A460-8AF98D2BC70F}" type="slidenum">
              <a:rPr lang="en-US" smtClean="0">
                <a:solidFill>
                  <a:schemeClr val="tx1"/>
                </a:solidFill>
              </a:rPr>
              <a:pPr/>
              <a:t>3</a:t>
            </a:fld>
            <a:endParaRPr lang="en-US" dirty="0">
              <a:solidFill>
                <a:schemeClr val="tx1"/>
              </a:solidFill>
            </a:endParaRPr>
          </a:p>
        </p:txBody>
      </p:sp>
      <p:pic>
        <p:nvPicPr>
          <p:cNvPr id="6" name="Picture 5" descr="TTU_DblT_OPDivUESA_fl4C.png"/>
          <p:cNvPicPr>
            <a:picLocks noChangeAspect="1"/>
          </p:cNvPicPr>
          <p:nvPr/>
        </p:nvPicPr>
        <p:blipFill>
          <a:blip r:embed="rId2" cstate="print"/>
          <a:stretch>
            <a:fillRect/>
          </a:stretch>
        </p:blipFill>
        <p:spPr>
          <a:xfrm>
            <a:off x="4038600" y="6224930"/>
            <a:ext cx="5105400" cy="63306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4">
              <a:buNone/>
            </a:pPr>
            <a:endParaRPr lang="en-US" sz="4000" b="1" dirty="0" smtClean="0">
              <a:solidFill>
                <a:srgbClr val="FF0000"/>
              </a:solidFill>
            </a:endParaRPr>
          </a:p>
          <a:p>
            <a:pPr lvl="4">
              <a:buNone/>
            </a:pPr>
            <a:r>
              <a:rPr lang="en-US" sz="4000" b="1" dirty="0" smtClean="0">
                <a:solidFill>
                  <a:srgbClr val="FF0000"/>
                </a:solidFill>
              </a:rPr>
              <a:t>“DIVERSITY”</a:t>
            </a:r>
          </a:p>
          <a:p>
            <a:pPr lvl="4">
              <a:buNone/>
            </a:pPr>
            <a:endParaRPr lang="en-US" sz="4000" b="1" dirty="0">
              <a:solidFill>
                <a:srgbClr val="FF0000"/>
              </a:solidFill>
            </a:endParaRPr>
          </a:p>
          <a:p>
            <a:pPr lvl="4">
              <a:buNone/>
            </a:pPr>
            <a:r>
              <a:rPr lang="en-US" sz="4000" b="1" dirty="0" smtClean="0">
                <a:solidFill>
                  <a:srgbClr val="FF0000"/>
                </a:solidFill>
              </a:rPr>
              <a:t>“UNDERREPRESENTED MINORITY” (“URM”)</a:t>
            </a:r>
            <a:endParaRPr lang="en-US" sz="4000" b="1" dirty="0">
              <a:solidFill>
                <a:srgbClr val="FF0000"/>
              </a:solidFill>
            </a:endParaRPr>
          </a:p>
        </p:txBody>
      </p:sp>
      <p:sp>
        <p:nvSpPr>
          <p:cNvPr id="2" name="Title 1"/>
          <p:cNvSpPr>
            <a:spLocks noGrp="1"/>
          </p:cNvSpPr>
          <p:nvPr>
            <p:ph type="title"/>
          </p:nvPr>
        </p:nvSpPr>
        <p:spPr/>
        <p:txBody>
          <a:bodyPr/>
          <a:lstStyle/>
          <a:p>
            <a:endParaRPr lang="en-US" dirty="0"/>
          </a:p>
        </p:txBody>
      </p:sp>
      <p:sp>
        <p:nvSpPr>
          <p:cNvPr id="9" name="Slide Number Placeholder 8"/>
          <p:cNvSpPr>
            <a:spLocks noGrp="1"/>
          </p:cNvSpPr>
          <p:nvPr>
            <p:ph type="sldNum" sz="quarter" idx="12"/>
          </p:nvPr>
        </p:nvSpPr>
        <p:spPr>
          <a:xfrm>
            <a:off x="0" y="6492875"/>
            <a:ext cx="365760" cy="365125"/>
          </a:xfrm>
        </p:spPr>
        <p:txBody>
          <a:bodyPr/>
          <a:lstStyle/>
          <a:p>
            <a:fld id="{205832AB-E6E0-44CB-A460-8AF98D2BC70F}" type="slidenum">
              <a:rPr lang="en-US" smtClean="0"/>
              <a:pPr/>
              <a:t>4</a:t>
            </a:fld>
            <a:endParaRPr lang="en-US" dirty="0"/>
          </a:p>
        </p:txBody>
      </p:sp>
      <p:pic>
        <p:nvPicPr>
          <p:cNvPr id="6" name="Picture 5" descr="TTU_DblT_OPDivUESA_fl4C.png"/>
          <p:cNvPicPr>
            <a:picLocks noChangeAspect="1"/>
          </p:cNvPicPr>
          <p:nvPr/>
        </p:nvPicPr>
        <p:blipFill>
          <a:blip r:embed="rId2" cstate="print"/>
          <a:stretch>
            <a:fillRect/>
          </a:stretch>
        </p:blipFill>
        <p:spPr>
          <a:xfrm>
            <a:off x="4038600" y="6224930"/>
            <a:ext cx="5105400" cy="63306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000" dirty="0" smtClean="0"/>
              <a:t>A central premise underlying Affirmative Action is that, absent discrimination, over time, an employer’s workforce generally will reflect the gender, racial and ethnic profile of the labor pools from which the employer recruits and selects employees.</a:t>
            </a:r>
          </a:p>
          <a:p>
            <a:endParaRPr lang="en-US" sz="2000" dirty="0" smtClean="0"/>
          </a:p>
          <a:p>
            <a:r>
              <a:rPr lang="en-US" sz="2000" dirty="0" smtClean="0"/>
              <a:t>Executive Order No. 11246 requires federal contractors that employ more than 50 employees and receive more than </a:t>
            </a:r>
            <a:r>
              <a:rPr lang="en-US" sz="2000" smtClean="0"/>
              <a:t>$50,000 </a:t>
            </a:r>
            <a:r>
              <a:rPr lang="en-US" sz="2000" dirty="0" smtClean="0"/>
              <a:t>in federal funds, which includes Texas Tech University, to have an Affirmative Action Plan and make good faith efforts to meet Affirmative Action goals.  </a:t>
            </a:r>
          </a:p>
          <a:p>
            <a:endParaRPr lang="en-US" sz="2000" dirty="0" smtClean="0"/>
          </a:p>
          <a:p>
            <a:r>
              <a:rPr lang="en-US" sz="2000" dirty="0" smtClean="0"/>
              <a:t>AA Plan obligations include good faith efforts to create diverse pools of applicants for open faculty positions. Goals and timetables are part of the requirements of an AA Plan for women and minorities.</a:t>
            </a:r>
            <a:endParaRPr lang="en-US" sz="2000" dirty="0"/>
          </a:p>
        </p:txBody>
      </p:sp>
      <p:sp>
        <p:nvSpPr>
          <p:cNvPr id="4" name="Title 3"/>
          <p:cNvSpPr>
            <a:spLocks noGrp="1"/>
          </p:cNvSpPr>
          <p:nvPr>
            <p:ph type="title"/>
          </p:nvPr>
        </p:nvSpPr>
        <p:spPr/>
        <p:txBody>
          <a:bodyPr>
            <a:normAutofit/>
          </a:bodyPr>
          <a:lstStyle/>
          <a:p>
            <a:pPr algn="ctr"/>
            <a:r>
              <a:rPr lang="en-US" sz="2400" b="0" dirty="0" smtClean="0"/>
              <a:t>FEDERAL AFFIRMATIVE ACTION REQUIREMENTS</a:t>
            </a:r>
            <a:endParaRPr lang="en-US" sz="2400" b="0" dirty="0"/>
          </a:p>
        </p:txBody>
      </p:sp>
      <p:sp>
        <p:nvSpPr>
          <p:cNvPr id="8" name="Slide Number Placeholder 7"/>
          <p:cNvSpPr>
            <a:spLocks noGrp="1"/>
          </p:cNvSpPr>
          <p:nvPr>
            <p:ph type="sldNum" sz="quarter" idx="12"/>
          </p:nvPr>
        </p:nvSpPr>
        <p:spPr>
          <a:xfrm>
            <a:off x="0" y="6492875"/>
            <a:ext cx="365760" cy="365125"/>
          </a:xfrm>
        </p:spPr>
        <p:txBody>
          <a:bodyPr/>
          <a:lstStyle/>
          <a:p>
            <a:fld id="{205832AB-E6E0-44CB-A460-8AF98D2BC70F}" type="slidenum">
              <a:rPr lang="en-US" smtClean="0"/>
              <a:pPr/>
              <a:t>5</a:t>
            </a:fld>
            <a:endParaRPr lang="en-US" dirty="0"/>
          </a:p>
        </p:txBody>
      </p:sp>
      <p:pic>
        <p:nvPicPr>
          <p:cNvPr id="6" name="Picture 5" descr="TTU_DblT_OPDivUESA_fl4C.png"/>
          <p:cNvPicPr>
            <a:picLocks noChangeAspect="1"/>
          </p:cNvPicPr>
          <p:nvPr/>
        </p:nvPicPr>
        <p:blipFill>
          <a:blip r:embed="rId2" cstate="print"/>
          <a:stretch>
            <a:fillRect/>
          </a:stretch>
        </p:blipFill>
        <p:spPr>
          <a:xfrm>
            <a:off x="4038600" y="6224930"/>
            <a:ext cx="5105400" cy="6330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endParaRPr lang="en-US" sz="3200" dirty="0" smtClean="0">
              <a:solidFill>
                <a:srgbClr val="FF0000"/>
              </a:solidFill>
            </a:endParaRPr>
          </a:p>
          <a:p>
            <a:pPr algn="ctr">
              <a:buNone/>
            </a:pPr>
            <a:r>
              <a:rPr lang="en-US" sz="3200" b="1" dirty="0" smtClean="0">
                <a:solidFill>
                  <a:srgbClr val="FF0000"/>
                </a:solidFill>
              </a:rPr>
              <a:t>FAILURE TO MEET AFFIRMATIVE ACTION GOALS COULD RESULT IN THE ASSESSMENT OF MONETARY PENALTIES AND THE LOSS OF FEDERAL FUNDING FOR RESEARCH AND OTHER ACADEMIC ACTIVITIES</a:t>
            </a:r>
            <a:endParaRPr lang="en-US" sz="3200" b="1" dirty="0">
              <a:solidFill>
                <a:srgbClr val="FF0000"/>
              </a:solidFill>
            </a:endParaRPr>
          </a:p>
        </p:txBody>
      </p:sp>
      <p:sp>
        <p:nvSpPr>
          <p:cNvPr id="4" name="Title 3"/>
          <p:cNvSpPr>
            <a:spLocks noGrp="1"/>
          </p:cNvSpPr>
          <p:nvPr>
            <p:ph type="title"/>
          </p:nvPr>
        </p:nvSpPr>
        <p:spPr/>
        <p:txBody>
          <a:bodyPr/>
          <a:lstStyle/>
          <a:p>
            <a:endParaRPr lang="en-US" dirty="0">
              <a:solidFill>
                <a:srgbClr val="FF0000"/>
              </a:solidFill>
            </a:endParaRPr>
          </a:p>
        </p:txBody>
      </p:sp>
      <p:sp>
        <p:nvSpPr>
          <p:cNvPr id="8" name="Slide Number Placeholder 7"/>
          <p:cNvSpPr>
            <a:spLocks noGrp="1"/>
          </p:cNvSpPr>
          <p:nvPr>
            <p:ph type="sldNum" sz="quarter" idx="12"/>
          </p:nvPr>
        </p:nvSpPr>
        <p:spPr>
          <a:xfrm>
            <a:off x="0" y="6492875"/>
            <a:ext cx="365760" cy="365125"/>
          </a:xfrm>
        </p:spPr>
        <p:txBody>
          <a:bodyPr/>
          <a:lstStyle/>
          <a:p>
            <a:fld id="{205832AB-E6E0-44CB-A460-8AF98D2BC70F}" type="slidenum">
              <a:rPr lang="en-US" smtClean="0"/>
              <a:pPr/>
              <a:t>6</a:t>
            </a:fld>
            <a:endParaRPr lang="en-US" dirty="0"/>
          </a:p>
        </p:txBody>
      </p:sp>
      <p:pic>
        <p:nvPicPr>
          <p:cNvPr id="6" name="Picture 5" descr="TTU_DblT_OPDivUESA_fl4C.png"/>
          <p:cNvPicPr>
            <a:picLocks noChangeAspect="1"/>
          </p:cNvPicPr>
          <p:nvPr/>
        </p:nvPicPr>
        <p:blipFill>
          <a:blip r:embed="rId2" cstate="print"/>
          <a:stretch>
            <a:fillRect/>
          </a:stretch>
        </p:blipFill>
        <p:spPr>
          <a:xfrm>
            <a:off x="4038600" y="6224930"/>
            <a:ext cx="5105400" cy="63306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sz="2400" b="1" dirty="0" smtClean="0"/>
              <a:t>1) Department Chair or designee requests vacancy position number from Office of Provost and Sr. Vice President (PSVP)</a:t>
            </a:r>
          </a:p>
          <a:p>
            <a:endParaRPr lang="en-US" sz="2400" b="1" dirty="0"/>
          </a:p>
          <a:p>
            <a:pPr>
              <a:buNone/>
            </a:pPr>
            <a:r>
              <a:rPr lang="en-US" sz="2400" b="1" dirty="0" smtClean="0"/>
              <a:t>2) Search Committee Chair submits position description and proposed advertisement to Office of PSVP and EEO Office (email to </a:t>
            </a:r>
            <a:r>
              <a:rPr lang="en-US" sz="2400" b="1" dirty="0" smtClean="0"/>
              <a:t>paul.ruiz</a:t>
            </a:r>
            <a:r>
              <a:rPr lang="en-US" sz="2400" b="1" dirty="0" smtClean="0"/>
              <a:t>@ttu.edu</a:t>
            </a:r>
            <a:r>
              <a:rPr lang="en-US" sz="2400" b="1" dirty="0" smtClean="0"/>
              <a:t>) for review and approval, no more than 2 working days before posting advertisements to Tech’s online employment system</a:t>
            </a:r>
          </a:p>
          <a:p>
            <a:pPr>
              <a:buNone/>
            </a:pPr>
            <a:endParaRPr lang="en-US" sz="2400" b="1" dirty="0"/>
          </a:p>
          <a:p>
            <a:pPr>
              <a:buNone/>
            </a:pPr>
            <a:r>
              <a:rPr lang="en-US" sz="2400" b="1" dirty="0" smtClean="0"/>
              <a:t>3) Chair contacts Office of PSVP </a:t>
            </a:r>
            <a:r>
              <a:rPr lang="en-US" sz="2400" b="1" dirty="0" smtClean="0"/>
              <a:t>(</a:t>
            </a:r>
            <a:r>
              <a:rPr lang="en-US" sz="2400" b="1" dirty="0" smtClean="0"/>
              <a:t>Paul Ruiz</a:t>
            </a:r>
            <a:r>
              <a:rPr lang="en-US" sz="2400" b="1" dirty="0" smtClean="0"/>
              <a:t>, </a:t>
            </a:r>
            <a:r>
              <a:rPr lang="en-US" sz="2400" b="1" dirty="0" smtClean="0"/>
              <a:t>742-7025) for briefing on OP 32.16, affirmative action, and EEO procedures</a:t>
            </a:r>
            <a:endParaRPr lang="en-US" sz="2400" b="1" dirty="0"/>
          </a:p>
        </p:txBody>
      </p:sp>
      <p:sp>
        <p:nvSpPr>
          <p:cNvPr id="2" name="Title 1"/>
          <p:cNvSpPr>
            <a:spLocks noGrp="1"/>
          </p:cNvSpPr>
          <p:nvPr>
            <p:ph type="title"/>
          </p:nvPr>
        </p:nvSpPr>
        <p:spPr/>
        <p:txBody>
          <a:bodyPr>
            <a:normAutofit/>
          </a:bodyPr>
          <a:lstStyle/>
          <a:p>
            <a:r>
              <a:rPr lang="en-US" sz="2400" b="1" u="sng" dirty="0" smtClean="0"/>
              <a:t>BEFORE THE SEARCH</a:t>
            </a:r>
            <a:endParaRPr lang="en-US" sz="2400" b="1" u="sng" dirty="0"/>
          </a:p>
        </p:txBody>
      </p:sp>
      <p:sp>
        <p:nvSpPr>
          <p:cNvPr id="9" name="Slide Number Placeholder 8"/>
          <p:cNvSpPr>
            <a:spLocks noGrp="1"/>
          </p:cNvSpPr>
          <p:nvPr>
            <p:ph type="sldNum" sz="quarter" idx="12"/>
          </p:nvPr>
        </p:nvSpPr>
        <p:spPr>
          <a:xfrm>
            <a:off x="0" y="6492875"/>
            <a:ext cx="365760" cy="365125"/>
          </a:xfrm>
        </p:spPr>
        <p:txBody>
          <a:bodyPr/>
          <a:lstStyle/>
          <a:p>
            <a:fld id="{205832AB-E6E0-44CB-A460-8AF98D2BC70F}" type="slidenum">
              <a:rPr lang="en-US" smtClean="0"/>
              <a:pPr/>
              <a:t>7</a:t>
            </a:fld>
            <a:endParaRPr lang="en-US" dirty="0"/>
          </a:p>
        </p:txBody>
      </p:sp>
      <p:pic>
        <p:nvPicPr>
          <p:cNvPr id="6" name="Picture 5" descr="TTU_DblT_OPDivUESA_fl4C.png"/>
          <p:cNvPicPr>
            <a:picLocks noChangeAspect="1"/>
          </p:cNvPicPr>
          <p:nvPr/>
        </p:nvPicPr>
        <p:blipFill>
          <a:blip r:embed="rId2" cstate="print"/>
          <a:stretch>
            <a:fillRect/>
          </a:stretch>
        </p:blipFill>
        <p:spPr>
          <a:xfrm>
            <a:off x="4038600" y="6224930"/>
            <a:ext cx="5105400" cy="63306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400" b="1" dirty="0" smtClean="0"/>
              <a:t>4) Committee begins to fill out </a:t>
            </a:r>
            <a:r>
              <a:rPr lang="en-US" sz="2400" b="1" dirty="0" smtClean="0">
                <a:solidFill>
                  <a:srgbClr val="FF0000"/>
                </a:solidFill>
              </a:rPr>
              <a:t>ATTACHMENT A</a:t>
            </a:r>
            <a:r>
              <a:rPr lang="en-US" sz="2400" b="1" dirty="0" smtClean="0"/>
              <a:t> – Faculty Recruitment Procedure Checklist</a:t>
            </a:r>
          </a:p>
          <a:p>
            <a:pPr>
              <a:buNone/>
            </a:pPr>
            <a:r>
              <a:rPr lang="en-US" sz="2400" b="1" dirty="0"/>
              <a:t>	</a:t>
            </a:r>
            <a:r>
              <a:rPr lang="en-US" sz="2400" b="1" dirty="0" smtClean="0"/>
              <a:t>- </a:t>
            </a:r>
            <a:r>
              <a:rPr lang="en-US" sz="2000" dirty="0" smtClean="0"/>
              <a:t>must fill out completely and maintain a copy for three years</a:t>
            </a:r>
          </a:p>
          <a:p>
            <a:pPr>
              <a:buNone/>
            </a:pPr>
            <a:endParaRPr lang="en-US" sz="2400" b="1" dirty="0"/>
          </a:p>
          <a:p>
            <a:pPr>
              <a:buNone/>
            </a:pPr>
            <a:r>
              <a:rPr lang="en-US" sz="2400" b="1" dirty="0" smtClean="0"/>
              <a:t>5) Committee prepares </a:t>
            </a:r>
            <a:r>
              <a:rPr lang="en-US" sz="2400" b="1" dirty="0" smtClean="0">
                <a:solidFill>
                  <a:srgbClr val="FF0000"/>
                </a:solidFill>
              </a:rPr>
              <a:t>ATTACHMENT C</a:t>
            </a:r>
            <a:r>
              <a:rPr lang="en-US" sz="2400" b="1" dirty="0" smtClean="0"/>
              <a:t> – Sample Hiring Screening Matrix</a:t>
            </a:r>
          </a:p>
          <a:p>
            <a:pPr>
              <a:buNone/>
            </a:pPr>
            <a:r>
              <a:rPr lang="en-US" sz="2400" b="1" dirty="0"/>
              <a:t>	</a:t>
            </a:r>
            <a:r>
              <a:rPr lang="en-US" sz="2000" b="1" dirty="0" smtClean="0"/>
              <a:t>- </a:t>
            </a:r>
            <a:r>
              <a:rPr lang="en-US" sz="2000" dirty="0" smtClean="0"/>
              <a:t>compares each candidate’s qualifications with those stated in the position description</a:t>
            </a:r>
          </a:p>
          <a:p>
            <a:pPr>
              <a:buNone/>
            </a:pPr>
            <a:r>
              <a:rPr lang="en-US" sz="2000" dirty="0"/>
              <a:t>	</a:t>
            </a:r>
            <a:r>
              <a:rPr lang="en-US" sz="2000" dirty="0" smtClean="0"/>
              <a:t>- qualifications for position should appear in the matrix, and scores for each qualification may be weighted if Committee decides that weighting is appropriate</a:t>
            </a:r>
          </a:p>
        </p:txBody>
      </p:sp>
      <p:sp>
        <p:nvSpPr>
          <p:cNvPr id="2" name="Title 1"/>
          <p:cNvSpPr>
            <a:spLocks noGrp="1"/>
          </p:cNvSpPr>
          <p:nvPr>
            <p:ph type="title"/>
          </p:nvPr>
        </p:nvSpPr>
        <p:spPr/>
        <p:txBody>
          <a:bodyPr>
            <a:normAutofit/>
          </a:bodyPr>
          <a:lstStyle/>
          <a:p>
            <a:r>
              <a:rPr lang="en-US" sz="2400" b="1" u="sng" dirty="0" smtClean="0"/>
              <a:t>BEFORE THE SEARCH</a:t>
            </a:r>
            <a:endParaRPr lang="en-US" sz="2400" b="1" u="sng" dirty="0"/>
          </a:p>
        </p:txBody>
      </p:sp>
      <p:sp>
        <p:nvSpPr>
          <p:cNvPr id="9" name="Slide Number Placeholder 8"/>
          <p:cNvSpPr>
            <a:spLocks noGrp="1"/>
          </p:cNvSpPr>
          <p:nvPr>
            <p:ph type="sldNum" sz="quarter" idx="12"/>
          </p:nvPr>
        </p:nvSpPr>
        <p:spPr>
          <a:xfrm>
            <a:off x="0" y="6492875"/>
            <a:ext cx="365760" cy="365125"/>
          </a:xfrm>
        </p:spPr>
        <p:txBody>
          <a:bodyPr/>
          <a:lstStyle/>
          <a:p>
            <a:fld id="{205832AB-E6E0-44CB-A460-8AF98D2BC70F}" type="slidenum">
              <a:rPr lang="en-US" smtClean="0"/>
              <a:pPr/>
              <a:t>8</a:t>
            </a:fld>
            <a:endParaRPr lang="en-US" dirty="0"/>
          </a:p>
        </p:txBody>
      </p:sp>
      <p:pic>
        <p:nvPicPr>
          <p:cNvPr id="6" name="Picture 5" descr="TTU_DblT_OPDivUESA_fl4C.png"/>
          <p:cNvPicPr>
            <a:picLocks noChangeAspect="1"/>
          </p:cNvPicPr>
          <p:nvPr/>
        </p:nvPicPr>
        <p:blipFill>
          <a:blip r:embed="rId2" cstate="print"/>
          <a:stretch>
            <a:fillRect/>
          </a:stretch>
        </p:blipFill>
        <p:spPr>
          <a:xfrm>
            <a:off x="4038600" y="6224930"/>
            <a:ext cx="5105400" cy="63306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mtClean="0"/>
          </a:p>
          <a:p>
            <a:pPr>
              <a:buNone/>
            </a:pPr>
            <a:endParaRPr lang="en-US" smtClean="0"/>
          </a:p>
          <a:p>
            <a:pPr lvl="2"/>
            <a:r>
              <a:rPr lang="en-US" sz="3200" smtClean="0">
                <a:solidFill>
                  <a:srgbClr val="FF0000"/>
                </a:solidFill>
              </a:rPr>
              <a:t>Efforts to secure externally funded research are expected</a:t>
            </a:r>
          </a:p>
          <a:p>
            <a:pPr lvl="2"/>
            <a:r>
              <a:rPr lang="en-US" sz="3200" smtClean="0">
                <a:solidFill>
                  <a:srgbClr val="FF0000"/>
                </a:solidFill>
              </a:rPr>
              <a:t>Expectation should be made clear to all applicants</a:t>
            </a:r>
            <a:endParaRPr lang="en-US" sz="3200" dirty="0">
              <a:solidFill>
                <a:srgbClr val="FF0000"/>
              </a:solidFill>
            </a:endParaRPr>
          </a:p>
        </p:txBody>
      </p:sp>
      <p:sp>
        <p:nvSpPr>
          <p:cNvPr id="2" name="Title 1"/>
          <p:cNvSpPr>
            <a:spLocks noGrp="1"/>
          </p:cNvSpPr>
          <p:nvPr>
            <p:ph type="title"/>
          </p:nvPr>
        </p:nvSpPr>
        <p:spPr/>
        <p:txBody>
          <a:bodyPr>
            <a:normAutofit/>
          </a:bodyPr>
          <a:lstStyle/>
          <a:p>
            <a:r>
              <a:rPr lang="en-US" smtClean="0"/>
              <a:t>Memo from Provost Bob Smith</a:t>
            </a:r>
            <a:endParaRPr lang="en-US" dirty="0"/>
          </a:p>
        </p:txBody>
      </p:sp>
      <p:sp>
        <p:nvSpPr>
          <p:cNvPr id="9" name="Slide Number Placeholder 8"/>
          <p:cNvSpPr>
            <a:spLocks noGrp="1"/>
          </p:cNvSpPr>
          <p:nvPr>
            <p:ph type="sldNum" sz="quarter" idx="12"/>
          </p:nvPr>
        </p:nvSpPr>
        <p:spPr>
          <a:xfrm>
            <a:off x="0" y="6492875"/>
            <a:ext cx="365760" cy="365125"/>
          </a:xfrm>
        </p:spPr>
        <p:txBody>
          <a:bodyPr/>
          <a:lstStyle/>
          <a:p>
            <a:fld id="{205832AB-E6E0-44CB-A460-8AF98D2BC70F}" type="slidenum">
              <a:rPr lang="en-US" smtClean="0"/>
              <a:pPr/>
              <a:t>9</a:t>
            </a:fld>
            <a:endParaRPr lang="en-US" dirty="0"/>
          </a:p>
        </p:txBody>
      </p:sp>
      <p:pic>
        <p:nvPicPr>
          <p:cNvPr id="6" name="Picture 5" descr="TTU_DblT_OPDivUESA_fl4C.png"/>
          <p:cNvPicPr>
            <a:picLocks noChangeAspect="1"/>
          </p:cNvPicPr>
          <p:nvPr/>
        </p:nvPicPr>
        <p:blipFill>
          <a:blip r:embed="rId2" cstate="print"/>
          <a:stretch>
            <a:fillRect/>
          </a:stretch>
        </p:blipFill>
        <p:spPr>
          <a:xfrm>
            <a:off x="4038600" y="6224930"/>
            <a:ext cx="5105400" cy="633069"/>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464646"/>
      </a:dk2>
      <a:lt2>
        <a:srgbClr val="DEF5FA"/>
      </a:lt2>
      <a:accent1>
        <a:srgbClr val="FF0000"/>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460</TotalTime>
  <Words>645</Words>
  <Application>Microsoft Office PowerPoint</Application>
  <PresentationFormat>On-screen Show (4:3)</PresentationFormat>
  <Paragraphs>108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FACULTY SEARCH COMMITTEE CHAIR ORIENTATION</vt:lpstr>
      <vt:lpstr>PowerPoint Presentation</vt:lpstr>
      <vt:lpstr>TEXAS TECH UNIVERSITY</vt:lpstr>
      <vt:lpstr>PowerPoint Presentation</vt:lpstr>
      <vt:lpstr>FEDERAL AFFIRMATIVE ACTION REQUIREMENTS</vt:lpstr>
      <vt:lpstr>PowerPoint Presentation</vt:lpstr>
      <vt:lpstr>BEFORE THE SEARCH</vt:lpstr>
      <vt:lpstr>BEFORE THE SEARCH</vt:lpstr>
      <vt:lpstr>Memo from Provost Bob Smith</vt:lpstr>
      <vt:lpstr>DURING THE SEARCH</vt:lpstr>
      <vt:lpstr>DURING THE SEARCH</vt:lpstr>
      <vt:lpstr>DURING THE SEARCH</vt:lpstr>
      <vt:lpstr>AFTER THE SEARCH</vt:lpstr>
      <vt:lpstr>AFTER THE SEARCH</vt:lpstr>
      <vt:lpstr>AFTER THE SEARCH</vt:lpstr>
      <vt:lpstr>AFTER THE SEARCH</vt:lpstr>
    </vt:vector>
  </TitlesOfParts>
  <Company>Texas Tech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SEARCH COMMITTEE CHAIR ORIENTATION</dc:title>
  <dc:creator>pruiz</dc:creator>
  <cp:lastModifiedBy>Ruiz, Paul</cp:lastModifiedBy>
  <cp:revision>65</cp:revision>
  <dcterms:created xsi:type="dcterms:W3CDTF">2011-03-14T19:55:35Z</dcterms:created>
  <dcterms:modified xsi:type="dcterms:W3CDTF">2013-02-28T17:38:04Z</dcterms:modified>
</cp:coreProperties>
</file>